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524318a8a_0_94:notes"/>
          <p:cNvSpPr/>
          <p:nvPr>
            <p:ph idx="2" type="sldImg"/>
          </p:nvPr>
        </p:nvSpPr>
        <p:spPr>
          <a:xfrm>
            <a:off x="285750" y="914400"/>
            <a:ext cx="4572000" cy="4572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1f524318a8a_0_94:notes"/>
          <p:cNvSpPr txBox="1"/>
          <p:nvPr>
            <p:ph idx="1" type="body"/>
          </p:nvPr>
        </p:nvSpPr>
        <p:spPr>
          <a:xfrm>
            <a:off x="514350" y="5791200"/>
            <a:ext cx="4114800" cy="54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1edceeec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1edceeec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1edceeec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1edceeec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1edceeec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1edceeec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edceeec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edceeec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1edceeec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1edceeec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1edceeec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1edceeec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524318a8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524318a8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1edceee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1edceee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edceee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edceee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1edceee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1edceee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1edceee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1edceee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1edceeec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1edceeec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1edceeec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1edceeec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edceee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1edceee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spcBef>
                <a:spcPts val="0"/>
              </a:spcBef>
              <a:spcAft>
                <a:spcPts val="0"/>
              </a:spcAft>
              <a:buClr>
                <a:schemeClr val="dk1"/>
              </a:buClr>
              <a:buSzPts val="5200"/>
              <a:buFont typeface="Calibri"/>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800"/>
              <a:buFont typeface="Calibri"/>
              <a:buNone/>
              <a:defRPr sz="2800"/>
            </a:lvl1pPr>
            <a:lvl2pPr lvl="1" rtl="0" algn="ctr">
              <a:lnSpc>
                <a:spcPct val="100000"/>
              </a:lnSpc>
              <a:spcBef>
                <a:spcPts val="0"/>
              </a:spcBef>
              <a:spcAft>
                <a:spcPts val="0"/>
              </a:spcAft>
              <a:buSzPts val="2800"/>
              <a:buFont typeface="Calibri"/>
              <a:buNone/>
              <a:defRPr sz="2800"/>
            </a:lvl2pPr>
            <a:lvl3pPr lvl="2" rtl="0" algn="ctr">
              <a:lnSpc>
                <a:spcPct val="100000"/>
              </a:lnSpc>
              <a:spcBef>
                <a:spcPts val="0"/>
              </a:spcBef>
              <a:spcAft>
                <a:spcPts val="0"/>
              </a:spcAft>
              <a:buSzPts val="2800"/>
              <a:buFont typeface="Calibri"/>
              <a:buNone/>
              <a:defRPr sz="2800"/>
            </a:lvl3pPr>
            <a:lvl4pPr lvl="3" rtl="0" algn="ctr">
              <a:lnSpc>
                <a:spcPct val="100000"/>
              </a:lnSpc>
              <a:spcBef>
                <a:spcPts val="0"/>
              </a:spcBef>
              <a:spcAft>
                <a:spcPts val="0"/>
              </a:spcAft>
              <a:buSzPts val="2800"/>
              <a:buFont typeface="Calibri"/>
              <a:buNone/>
              <a:defRPr sz="2800"/>
            </a:lvl4pPr>
            <a:lvl5pPr lvl="4" rtl="0" algn="ctr">
              <a:lnSpc>
                <a:spcPct val="100000"/>
              </a:lnSpc>
              <a:spcBef>
                <a:spcPts val="0"/>
              </a:spcBef>
              <a:spcAft>
                <a:spcPts val="0"/>
              </a:spcAft>
              <a:buSzPts val="2800"/>
              <a:buFont typeface="Calibri"/>
              <a:buNone/>
              <a:defRPr sz="2800"/>
            </a:lvl5pPr>
            <a:lvl6pPr lvl="5" rtl="0" algn="ctr">
              <a:lnSpc>
                <a:spcPct val="100000"/>
              </a:lnSpc>
              <a:spcBef>
                <a:spcPts val="0"/>
              </a:spcBef>
              <a:spcAft>
                <a:spcPts val="0"/>
              </a:spcAft>
              <a:buSzPts val="2800"/>
              <a:buFont typeface="Calibri"/>
              <a:buNone/>
              <a:defRPr sz="2800"/>
            </a:lvl6pPr>
            <a:lvl7pPr lvl="6" rtl="0" algn="ctr">
              <a:lnSpc>
                <a:spcPct val="100000"/>
              </a:lnSpc>
              <a:spcBef>
                <a:spcPts val="0"/>
              </a:spcBef>
              <a:spcAft>
                <a:spcPts val="0"/>
              </a:spcAft>
              <a:buSzPts val="2800"/>
              <a:buFont typeface="Calibri"/>
              <a:buNone/>
              <a:defRPr sz="2800"/>
            </a:lvl7pPr>
            <a:lvl8pPr lvl="7" rtl="0" algn="ctr">
              <a:lnSpc>
                <a:spcPct val="100000"/>
              </a:lnSpc>
              <a:spcBef>
                <a:spcPts val="0"/>
              </a:spcBef>
              <a:spcAft>
                <a:spcPts val="0"/>
              </a:spcAft>
              <a:buSzPts val="2800"/>
              <a:buFont typeface="Calibri"/>
              <a:buNone/>
              <a:defRPr sz="2800"/>
            </a:lvl8pPr>
            <a:lvl9pPr lvl="8" rtl="0" algn="ctr">
              <a:lnSpc>
                <a:spcPct val="100000"/>
              </a:lnSpc>
              <a:spcBef>
                <a:spcPts val="0"/>
              </a:spcBef>
              <a:spcAft>
                <a:spcPts val="0"/>
              </a:spcAft>
              <a:buSzPts val="2800"/>
              <a:buFont typeface="Calibri"/>
              <a:buNone/>
              <a:defRPr sz="2800"/>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fontScale="92500" lnSpcReduction="20000"/>
          </a:bodyPr>
          <a:lstStyle>
            <a:lvl1pPr indent="0" lvl="0" rtl="0" algn="r">
              <a:buClr>
                <a:srgbClr val="888888"/>
              </a:buClr>
              <a:buSzPts val="1800"/>
              <a:buNone/>
              <a:defRPr>
                <a:solidFill>
                  <a:srgbClr val="888888"/>
                </a:solidFill>
              </a:defRPr>
            </a:lvl1pPr>
            <a:lvl2pPr indent="0" lvl="1" rtl="0" algn="r">
              <a:buClr>
                <a:srgbClr val="888888"/>
              </a:buClr>
              <a:buSzPts val="1800"/>
              <a:buNone/>
              <a:defRPr>
                <a:solidFill>
                  <a:srgbClr val="888888"/>
                </a:solidFill>
              </a:defRPr>
            </a:lvl2pPr>
            <a:lvl3pPr indent="0" lvl="2" rtl="0" algn="r">
              <a:buClr>
                <a:srgbClr val="888888"/>
              </a:buClr>
              <a:buSzPts val="1800"/>
              <a:buNone/>
              <a:defRPr>
                <a:solidFill>
                  <a:srgbClr val="888888"/>
                </a:solidFill>
              </a:defRPr>
            </a:lvl3pPr>
            <a:lvl4pPr indent="0" lvl="3" rtl="0" algn="r">
              <a:buClr>
                <a:srgbClr val="888888"/>
              </a:buClr>
              <a:buSzPts val="1800"/>
              <a:buNone/>
              <a:defRPr>
                <a:solidFill>
                  <a:srgbClr val="888888"/>
                </a:solidFill>
              </a:defRPr>
            </a:lvl4pPr>
            <a:lvl5pPr indent="0" lvl="4" rtl="0" algn="r">
              <a:buClr>
                <a:srgbClr val="888888"/>
              </a:buClr>
              <a:buSzPts val="1800"/>
              <a:buNone/>
              <a:defRPr>
                <a:solidFill>
                  <a:srgbClr val="888888"/>
                </a:solidFill>
              </a:defRPr>
            </a:lvl5pPr>
            <a:lvl6pPr indent="0" lvl="5" rtl="0" algn="r">
              <a:buClr>
                <a:srgbClr val="888888"/>
              </a:buClr>
              <a:buSzPts val="1800"/>
              <a:buNone/>
              <a:defRPr>
                <a:solidFill>
                  <a:srgbClr val="888888"/>
                </a:solidFill>
              </a:defRPr>
            </a:lvl6pPr>
            <a:lvl7pPr indent="0" lvl="6" rtl="0" algn="r">
              <a:buClr>
                <a:srgbClr val="888888"/>
              </a:buClr>
              <a:buSzPts val="1800"/>
              <a:buNone/>
              <a:defRPr>
                <a:solidFill>
                  <a:srgbClr val="888888"/>
                </a:solidFill>
              </a:defRPr>
            </a:lvl7pPr>
            <a:lvl8pPr indent="0" lvl="7" rtl="0" algn="r">
              <a:buClr>
                <a:srgbClr val="888888"/>
              </a:buClr>
              <a:buSzPts val="1800"/>
              <a:buNone/>
              <a:defRPr>
                <a:solidFill>
                  <a:srgbClr val="888888"/>
                </a:solidFill>
              </a:defRPr>
            </a:lvl8pPr>
            <a:lvl9pPr indent="0" lvl="8" rtl="0" algn="r">
              <a:buClr>
                <a:srgbClr val="888888"/>
              </a:buClr>
              <a:buSzPts val="1800"/>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spcBef>
                <a:spcPts val="0"/>
              </a:spcBef>
              <a:spcAft>
                <a:spcPts val="0"/>
              </a:spcAft>
              <a:buClr>
                <a:schemeClr val="dk1"/>
              </a:buClr>
              <a:buSzPts val="1800"/>
              <a:buFont typeface="Calibri"/>
              <a:buChar char="●"/>
              <a:defRPr/>
            </a:lvl1pPr>
            <a:lvl2pPr indent="-317500" lvl="1" marL="914400" rtl="0" algn="l">
              <a:spcBef>
                <a:spcPts val="0"/>
              </a:spcBef>
              <a:spcAft>
                <a:spcPts val="0"/>
              </a:spcAft>
              <a:buSzPts val="1400"/>
              <a:buFont typeface="Calibri"/>
              <a:buChar char="○"/>
              <a:defRPr/>
            </a:lvl2pPr>
            <a:lvl3pPr indent="-317500" lvl="2" marL="1371600" rtl="0" algn="l">
              <a:spcBef>
                <a:spcPts val="0"/>
              </a:spcBef>
              <a:spcAft>
                <a:spcPts val="0"/>
              </a:spcAft>
              <a:buSzPts val="1400"/>
              <a:buFont typeface="Calibri"/>
              <a:buChar char="■"/>
              <a:defRPr/>
            </a:lvl3pPr>
            <a:lvl4pPr indent="-317500" lvl="3" marL="1828800" rtl="0" algn="l">
              <a:spcBef>
                <a:spcPts val="0"/>
              </a:spcBef>
              <a:spcAft>
                <a:spcPts val="0"/>
              </a:spcAft>
              <a:buSzPts val="1400"/>
              <a:buFont typeface="Calibri"/>
              <a:buChar char="●"/>
              <a:defRPr/>
            </a:lvl4pPr>
            <a:lvl5pPr indent="-317500" lvl="4" marL="2286000" rtl="0" algn="l">
              <a:spcBef>
                <a:spcPts val="0"/>
              </a:spcBef>
              <a:spcAft>
                <a:spcPts val="0"/>
              </a:spcAft>
              <a:buSzPts val="1400"/>
              <a:buFont typeface="Calibri"/>
              <a:buChar char="○"/>
              <a:defRPr/>
            </a:lvl5pPr>
            <a:lvl6pPr indent="-317500" lvl="5" marL="2743200" rtl="0" algn="l">
              <a:spcBef>
                <a:spcPts val="0"/>
              </a:spcBef>
              <a:spcAft>
                <a:spcPts val="0"/>
              </a:spcAft>
              <a:buSzPts val="1400"/>
              <a:buFont typeface="Calibri"/>
              <a:buChar char="■"/>
              <a:defRPr/>
            </a:lvl6pPr>
            <a:lvl7pPr indent="-317500" lvl="6" marL="3200400" rtl="0" algn="l">
              <a:spcBef>
                <a:spcPts val="0"/>
              </a:spcBef>
              <a:spcAft>
                <a:spcPts val="0"/>
              </a:spcAft>
              <a:buSzPts val="1400"/>
              <a:buFont typeface="Calibri"/>
              <a:buChar char="●"/>
              <a:defRPr/>
            </a:lvl7pPr>
            <a:lvl8pPr indent="-317500" lvl="7" marL="3657600" rtl="0" algn="l">
              <a:spcBef>
                <a:spcPts val="0"/>
              </a:spcBef>
              <a:spcAft>
                <a:spcPts val="0"/>
              </a:spcAft>
              <a:buSzPts val="1400"/>
              <a:buFont typeface="Calibri"/>
              <a:buChar char="○"/>
              <a:defRPr/>
            </a:lvl8pPr>
            <a:lvl9pPr indent="-317500" lvl="8" marL="4114800" rtl="0" algn="l">
              <a:spcBef>
                <a:spcPts val="0"/>
              </a:spcBef>
              <a:spcAft>
                <a:spcPts val="0"/>
              </a:spcAft>
              <a:buSzPts val="1400"/>
              <a:buFont typeface="Calibri"/>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fontScale="92500" lnSpcReduction="20000"/>
          </a:bodyPr>
          <a:lstStyle>
            <a:lvl1pPr indent="0" lvl="0" rtl="0" algn="r">
              <a:buClr>
                <a:srgbClr val="888888"/>
              </a:buClr>
              <a:buSzPts val="1800"/>
              <a:buNone/>
              <a:defRPr>
                <a:solidFill>
                  <a:srgbClr val="888888"/>
                </a:solidFill>
              </a:defRPr>
            </a:lvl1pPr>
            <a:lvl2pPr indent="0" lvl="1" rtl="0" algn="r">
              <a:buClr>
                <a:srgbClr val="888888"/>
              </a:buClr>
              <a:buSzPts val="1800"/>
              <a:buNone/>
              <a:defRPr>
                <a:solidFill>
                  <a:srgbClr val="888888"/>
                </a:solidFill>
              </a:defRPr>
            </a:lvl2pPr>
            <a:lvl3pPr indent="0" lvl="2" rtl="0" algn="r">
              <a:buClr>
                <a:srgbClr val="888888"/>
              </a:buClr>
              <a:buSzPts val="1800"/>
              <a:buNone/>
              <a:defRPr>
                <a:solidFill>
                  <a:srgbClr val="888888"/>
                </a:solidFill>
              </a:defRPr>
            </a:lvl3pPr>
            <a:lvl4pPr indent="0" lvl="3" rtl="0" algn="r">
              <a:buClr>
                <a:srgbClr val="888888"/>
              </a:buClr>
              <a:buSzPts val="1800"/>
              <a:buNone/>
              <a:defRPr>
                <a:solidFill>
                  <a:srgbClr val="888888"/>
                </a:solidFill>
              </a:defRPr>
            </a:lvl4pPr>
            <a:lvl5pPr indent="0" lvl="4" rtl="0" algn="r">
              <a:buClr>
                <a:srgbClr val="888888"/>
              </a:buClr>
              <a:buSzPts val="1800"/>
              <a:buNone/>
              <a:defRPr>
                <a:solidFill>
                  <a:srgbClr val="888888"/>
                </a:solidFill>
              </a:defRPr>
            </a:lvl5pPr>
            <a:lvl6pPr indent="0" lvl="5" rtl="0" algn="r">
              <a:buClr>
                <a:srgbClr val="888888"/>
              </a:buClr>
              <a:buSzPts val="1800"/>
              <a:buNone/>
              <a:defRPr>
                <a:solidFill>
                  <a:srgbClr val="888888"/>
                </a:solidFill>
              </a:defRPr>
            </a:lvl6pPr>
            <a:lvl7pPr indent="0" lvl="6" rtl="0" algn="r">
              <a:buClr>
                <a:srgbClr val="888888"/>
              </a:buClr>
              <a:buSzPts val="1800"/>
              <a:buNone/>
              <a:defRPr>
                <a:solidFill>
                  <a:srgbClr val="888888"/>
                </a:solidFill>
              </a:defRPr>
            </a:lvl7pPr>
            <a:lvl8pPr indent="0" lvl="7" rtl="0" algn="r">
              <a:buClr>
                <a:srgbClr val="888888"/>
              </a:buClr>
              <a:buSzPts val="1800"/>
              <a:buNone/>
              <a:defRPr>
                <a:solidFill>
                  <a:srgbClr val="888888"/>
                </a:solidFill>
              </a:defRPr>
            </a:lvl8pPr>
            <a:lvl9pPr indent="0" lvl="8" rtl="0" algn="r">
              <a:buClr>
                <a:srgbClr val="888888"/>
              </a:buClr>
              <a:buSzPts val="1800"/>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6"/>
          <p:cNvSpPr txBox="1"/>
          <p:nvPr>
            <p:ph type="title"/>
          </p:nvPr>
        </p:nvSpPr>
        <p:spPr>
          <a:xfrm>
            <a:off x="559333" y="-17944"/>
            <a:ext cx="8025300" cy="100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6"/>
          <p:cNvSpPr txBox="1"/>
          <p:nvPr>
            <p:ph idx="1" type="body"/>
          </p:nvPr>
        </p:nvSpPr>
        <p:spPr>
          <a:xfrm>
            <a:off x="535940" y="1133027"/>
            <a:ext cx="7728000" cy="33852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3200">
                <a:solidFill>
                  <a:schemeClr val="dk1"/>
                </a:solidFill>
                <a:latin typeface="Calibri"/>
                <a:ea typeface="Calibri"/>
                <a:cs typeface="Calibri"/>
                <a:sym typeface="Calibri"/>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7" name="Google Shape;67;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0" name="Shape 70"/>
        <p:cNvGrpSpPr/>
        <p:nvPr/>
      </p:nvGrpSpPr>
      <p:grpSpPr>
        <a:xfrm>
          <a:off x="0" y="0"/>
          <a:ext cx="0" cy="0"/>
          <a:chOff x="0" y="0"/>
          <a:chExt cx="0" cy="0"/>
        </a:xfrm>
      </p:grpSpPr>
      <p:sp>
        <p:nvSpPr>
          <p:cNvPr id="71" name="Google Shape;71;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18"/>
          <p:cNvSpPr txBox="1"/>
          <p:nvPr>
            <p:ph type="title"/>
          </p:nvPr>
        </p:nvSpPr>
        <p:spPr>
          <a:xfrm>
            <a:off x="559333" y="-17944"/>
            <a:ext cx="8025300" cy="100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9"/>
          <p:cNvSpPr txBox="1"/>
          <p:nvPr>
            <p:ph type="ctrTitle"/>
          </p:nvPr>
        </p:nvSpPr>
        <p:spPr>
          <a:xfrm>
            <a:off x="1837054" y="1430178"/>
            <a:ext cx="5469900" cy="1390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9"/>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20"/>
          <p:cNvSpPr txBox="1"/>
          <p:nvPr>
            <p:ph type="title"/>
          </p:nvPr>
        </p:nvSpPr>
        <p:spPr>
          <a:xfrm>
            <a:off x="559333" y="-17944"/>
            <a:ext cx="8025300" cy="1009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4400">
                <a:solidFill>
                  <a:schemeClr val="dk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20"/>
          <p:cNvSpPr txBox="1"/>
          <p:nvPr>
            <p:ph idx="1" type="body"/>
          </p:nvPr>
        </p:nvSpPr>
        <p:spPr>
          <a:xfrm>
            <a:off x="597814" y="1137856"/>
            <a:ext cx="3977100" cy="3287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1" i="0" sz="2400">
                <a:solidFill>
                  <a:schemeClr val="dk1"/>
                </a:solidFill>
                <a:latin typeface="Calibri"/>
                <a:ea typeface="Calibri"/>
                <a:cs typeface="Calibri"/>
                <a:sym typeface="Calibri"/>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8" name="Google Shape;88;p20"/>
          <p:cNvSpPr txBox="1"/>
          <p:nvPr>
            <p:ph idx="2" type="body"/>
          </p:nvPr>
        </p:nvSpPr>
        <p:spPr>
          <a:xfrm>
            <a:off x="5289296" y="1137856"/>
            <a:ext cx="2510700" cy="30102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1" i="0" sz="2400">
                <a:solidFill>
                  <a:schemeClr val="dk1"/>
                </a:solidFill>
                <a:latin typeface="Calibri"/>
                <a:ea typeface="Calibri"/>
                <a:cs typeface="Calibri"/>
                <a:sym typeface="Calibri"/>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9" name="Google Shape;89;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2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59333" y="-17944"/>
            <a:ext cx="8025300" cy="1009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535940" y="1133027"/>
            <a:ext cx="7728000" cy="33852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5" name="Google Shape;55;p1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sz="1800">
                <a:solidFill>
                  <a:srgbClr val="888888"/>
                </a:solidFill>
              </a:defRPr>
            </a:lvl1pPr>
            <a:lvl2pPr indent="0" lvl="1" rtl="0" algn="r">
              <a:spcBef>
                <a:spcPts val="0"/>
              </a:spcBef>
              <a:buNone/>
              <a:defRPr sz="1800">
                <a:solidFill>
                  <a:srgbClr val="888888"/>
                </a:solidFill>
              </a:defRPr>
            </a:lvl2pPr>
            <a:lvl3pPr indent="0" lvl="2" rtl="0" algn="r">
              <a:spcBef>
                <a:spcPts val="0"/>
              </a:spcBef>
              <a:buNone/>
              <a:defRPr sz="1800">
                <a:solidFill>
                  <a:srgbClr val="888888"/>
                </a:solidFill>
              </a:defRPr>
            </a:lvl3pPr>
            <a:lvl4pPr indent="0" lvl="3" rtl="0" algn="r">
              <a:spcBef>
                <a:spcPts val="0"/>
              </a:spcBef>
              <a:buNone/>
              <a:defRPr sz="1800">
                <a:solidFill>
                  <a:srgbClr val="888888"/>
                </a:solidFill>
              </a:defRPr>
            </a:lvl4pPr>
            <a:lvl5pPr indent="0" lvl="4" rtl="0" algn="r">
              <a:spcBef>
                <a:spcPts val="0"/>
              </a:spcBef>
              <a:buNone/>
              <a:defRPr sz="1800">
                <a:solidFill>
                  <a:srgbClr val="888888"/>
                </a:solidFill>
              </a:defRPr>
            </a:lvl5pPr>
            <a:lvl6pPr indent="0" lvl="5" rtl="0" algn="r">
              <a:spcBef>
                <a:spcPts val="0"/>
              </a:spcBef>
              <a:buNone/>
              <a:defRPr sz="1800">
                <a:solidFill>
                  <a:srgbClr val="888888"/>
                </a:solidFill>
              </a:defRPr>
            </a:lvl6pPr>
            <a:lvl7pPr indent="0" lvl="6" rtl="0" algn="r">
              <a:spcBef>
                <a:spcPts val="0"/>
              </a:spcBef>
              <a:buNone/>
              <a:defRPr sz="1800">
                <a:solidFill>
                  <a:srgbClr val="888888"/>
                </a:solidFill>
              </a:defRPr>
            </a:lvl7pPr>
            <a:lvl8pPr indent="0" lvl="7" rtl="0" algn="r">
              <a:spcBef>
                <a:spcPts val="0"/>
              </a:spcBef>
              <a:buNone/>
              <a:defRPr sz="1800">
                <a:solidFill>
                  <a:srgbClr val="888888"/>
                </a:solidFill>
              </a:defRPr>
            </a:lvl8pPr>
            <a:lvl9pPr indent="0" lvl="8"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tomcat.apache.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localhost:8080/" TargetMode="External"/><Relationship Id="rId4" Type="http://schemas.openxmlformats.org/officeDocument/2006/relationships/hyperlink" Target="http://localhost:8080/examp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localhost:8080/WebApplication/HelloServ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ctrTitle"/>
          </p:nvPr>
        </p:nvSpPr>
        <p:spPr>
          <a:xfrm>
            <a:off x="311700" y="942275"/>
            <a:ext cx="8520600" cy="2258100"/>
          </a:xfrm>
          <a:prstGeom prst="rect">
            <a:avLst/>
          </a:prstGeom>
          <a:noFill/>
          <a:ln>
            <a:noFill/>
          </a:ln>
        </p:spPr>
        <p:txBody>
          <a:bodyPr anchorCtr="0" anchor="b" bIns="91425" lIns="91425" spcFirstLastPara="1" rIns="91425" wrap="square" tIns="91425">
            <a:normAutofit fontScale="90000"/>
          </a:bodyPr>
          <a:lstStyle/>
          <a:p>
            <a:pPr indent="0" lvl="0" marL="0" rtl="0" algn="ctr">
              <a:spcBef>
                <a:spcPts val="0"/>
              </a:spcBef>
              <a:spcAft>
                <a:spcPts val="0"/>
              </a:spcAft>
              <a:buClr>
                <a:schemeClr val="dk2"/>
              </a:buClr>
              <a:buSzPct val="100000"/>
              <a:buFont typeface="Calibri"/>
              <a:buNone/>
            </a:pPr>
            <a:r>
              <a:rPr lang="tr">
                <a:solidFill>
                  <a:schemeClr val="dk2"/>
                </a:solidFill>
              </a:rPr>
              <a:t>Web Tabanlı Server/Client İletişimi</a:t>
            </a:r>
            <a:endParaRPr>
              <a:solidFill>
                <a:schemeClr val="dk2"/>
              </a:solidFill>
            </a:endParaRPr>
          </a:p>
          <a:p>
            <a:pPr indent="0" lvl="0" marL="0" rtl="0" algn="ctr">
              <a:spcBef>
                <a:spcPts val="0"/>
              </a:spcBef>
              <a:spcAft>
                <a:spcPts val="0"/>
              </a:spcAft>
              <a:buClr>
                <a:schemeClr val="dk2"/>
              </a:buClr>
              <a:buSzPct val="100000"/>
              <a:buFont typeface="Calibri"/>
              <a:buNone/>
            </a:pPr>
            <a:r>
              <a:rPr lang="tr">
                <a:solidFill>
                  <a:schemeClr val="dk2"/>
                </a:solidFill>
              </a:rPr>
              <a:t>Java Servlet</a:t>
            </a:r>
            <a:endParaRPr>
              <a:solidFill>
                <a:schemeClr val="dk2"/>
              </a:solidFill>
            </a:endParaRPr>
          </a:p>
        </p:txBody>
      </p:sp>
      <p:sp>
        <p:nvSpPr>
          <p:cNvPr id="97" name="Google Shape;97;p21"/>
          <p:cNvSpPr txBox="1"/>
          <p:nvPr>
            <p:ph idx="1" type="subTitle"/>
          </p:nvPr>
        </p:nvSpPr>
        <p:spPr>
          <a:xfrm>
            <a:off x="341008" y="3486150"/>
            <a:ext cx="8520600" cy="594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Clr>
                <a:schemeClr val="dk1"/>
              </a:buClr>
              <a:buSzPts val="2800"/>
              <a:buFont typeface="Calibri"/>
              <a:buNone/>
            </a:pPr>
            <a:r>
              <a:rPr lang="tr"/>
              <a:t>Dr.Öğr. Üyesi Ahmet KARADOĞAN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Servlet Programlama</a:t>
            </a:r>
            <a:endParaRPr sz="3659"/>
          </a:p>
        </p:txBody>
      </p:sp>
      <p:sp>
        <p:nvSpPr>
          <p:cNvPr id="154" name="Google Shape;154;p30"/>
          <p:cNvSpPr txBox="1"/>
          <p:nvPr>
            <p:ph idx="1" type="body"/>
          </p:nvPr>
        </p:nvSpPr>
        <p:spPr>
          <a:xfrm>
            <a:off x="311700" y="977700"/>
            <a:ext cx="8520600" cy="4002900"/>
          </a:xfrm>
          <a:prstGeom prst="rect">
            <a:avLst/>
          </a:prstGeom>
        </p:spPr>
        <p:txBody>
          <a:bodyPr anchorCtr="0" anchor="t" bIns="91425" lIns="91425" spcFirstLastPara="1" rIns="91425" wrap="square" tIns="91425">
            <a:normAutofit fontScale="70000" lnSpcReduction="20000"/>
          </a:bodyPr>
          <a:lstStyle/>
          <a:p>
            <a:pPr indent="-370840" lvl="0" marL="457200" rtl="0" algn="just">
              <a:lnSpc>
                <a:spcPct val="100000"/>
              </a:lnSpc>
              <a:spcBef>
                <a:spcPts val="0"/>
              </a:spcBef>
              <a:spcAft>
                <a:spcPts val="0"/>
              </a:spcAft>
              <a:buSzPct val="100000"/>
              <a:buAutoNum type="arabicPeriod"/>
            </a:pPr>
            <a:r>
              <a:rPr lang="tr"/>
              <a:t>Tomcat v10 </a:t>
            </a:r>
            <a:r>
              <a:rPr lang="tr"/>
              <a:t>(zip veya Windows installer) </a:t>
            </a:r>
            <a:r>
              <a:rPr lang="tr"/>
              <a:t>indirilip kurulumu yapılır. </a:t>
            </a:r>
            <a:r>
              <a:rPr i="1" lang="tr" u="sng">
                <a:solidFill>
                  <a:schemeClr val="hlink"/>
                </a:solidFill>
                <a:hlinkClick r:id="rId3"/>
              </a:rPr>
              <a:t>https://tomcat.apache.org/</a:t>
            </a:r>
            <a:endParaRPr i="1" u="sng">
              <a:solidFill>
                <a:schemeClr val="accent1"/>
              </a:solidFill>
            </a:endParaRPr>
          </a:p>
          <a:p>
            <a:pPr indent="0" lvl="0" marL="457200" rtl="0" algn="just">
              <a:lnSpc>
                <a:spcPct val="100000"/>
              </a:lnSpc>
              <a:spcBef>
                <a:spcPts val="0"/>
              </a:spcBef>
              <a:spcAft>
                <a:spcPts val="0"/>
              </a:spcAft>
              <a:buNone/>
            </a:pPr>
            <a:r>
              <a:rPr lang="tr" sz="2379">
                <a:solidFill>
                  <a:srgbClr val="0D0D0D"/>
                </a:solidFill>
                <a:highlight>
                  <a:srgbClr val="FFFFFF"/>
                </a:highlight>
              </a:rPr>
              <a:t>Tomcatin kurulu olduğu klasördeki alt klasörler:</a:t>
            </a:r>
            <a:endParaRPr sz="2379">
              <a:solidFill>
                <a:srgbClr val="0D0D0D"/>
              </a:solidFill>
              <a:highlight>
                <a:srgbClr val="FFFFFF"/>
              </a:highlight>
            </a:endParaRPr>
          </a:p>
          <a:p>
            <a:pPr indent="0" lvl="0" marL="457200" rtl="0" algn="just">
              <a:lnSpc>
                <a:spcPct val="100000"/>
              </a:lnSpc>
              <a:spcBef>
                <a:spcPts val="600"/>
              </a:spcBef>
              <a:spcAft>
                <a:spcPts val="0"/>
              </a:spcAft>
              <a:buNone/>
            </a:pPr>
            <a:r>
              <a:rPr b="1" lang="tr" sz="2460">
                <a:solidFill>
                  <a:srgbClr val="0D0D0D"/>
                </a:solidFill>
                <a:highlight>
                  <a:srgbClr val="FFFFFF"/>
                </a:highlight>
              </a:rPr>
              <a:t>bin</a:t>
            </a:r>
            <a:r>
              <a:rPr lang="tr" sz="2460">
                <a:solidFill>
                  <a:srgbClr val="0D0D0D"/>
                </a:solidFill>
                <a:highlight>
                  <a:srgbClr val="FFFFFF"/>
                </a:highlight>
              </a:rPr>
              <a:t>: İkili dosyaları ve scriptleri içerir (örneğin, Windows için startup.bat ve shutdown.bat; Unix ve macOS için startup.sh ve shutdown.sh).</a:t>
            </a:r>
            <a:endParaRPr sz="2460">
              <a:solidFill>
                <a:srgbClr val="0D0D0D"/>
              </a:solidFill>
              <a:highlight>
                <a:srgbClr val="FFFFFF"/>
              </a:highlight>
            </a:endParaRPr>
          </a:p>
          <a:p>
            <a:pPr indent="0" lvl="0" marL="457200" rtl="0" algn="just">
              <a:lnSpc>
                <a:spcPct val="100000"/>
              </a:lnSpc>
              <a:spcBef>
                <a:spcPts val="600"/>
              </a:spcBef>
              <a:spcAft>
                <a:spcPts val="0"/>
              </a:spcAft>
              <a:buNone/>
            </a:pPr>
            <a:r>
              <a:rPr b="1" lang="tr" sz="2460">
                <a:solidFill>
                  <a:srgbClr val="0D0D0D"/>
                </a:solidFill>
                <a:highlight>
                  <a:srgbClr val="FFFFFF"/>
                </a:highlight>
              </a:rPr>
              <a:t>conf</a:t>
            </a:r>
            <a:r>
              <a:rPr lang="tr" sz="2460">
                <a:solidFill>
                  <a:srgbClr val="0D0D0D"/>
                </a:solidFill>
                <a:highlight>
                  <a:srgbClr val="FFFFFF"/>
                </a:highlight>
              </a:rPr>
              <a:t>: server.xml, web.xml ve context.xml gibi sistem geneli yapılandırma dosyalarını içerir.</a:t>
            </a:r>
            <a:endParaRPr sz="2460">
              <a:solidFill>
                <a:srgbClr val="0D0D0D"/>
              </a:solidFill>
              <a:highlight>
                <a:srgbClr val="FFFFFF"/>
              </a:highlight>
            </a:endParaRPr>
          </a:p>
          <a:p>
            <a:pPr indent="0" lvl="0" marL="457200" rtl="0" algn="just">
              <a:lnSpc>
                <a:spcPct val="100000"/>
              </a:lnSpc>
              <a:spcBef>
                <a:spcPts val="600"/>
              </a:spcBef>
              <a:spcAft>
                <a:spcPts val="0"/>
              </a:spcAft>
              <a:buNone/>
            </a:pPr>
            <a:r>
              <a:rPr b="1" lang="tr" sz="2460">
                <a:solidFill>
                  <a:srgbClr val="0D0D0D"/>
                </a:solidFill>
                <a:highlight>
                  <a:srgbClr val="FFFFFF"/>
                </a:highlight>
              </a:rPr>
              <a:t>webapps</a:t>
            </a:r>
            <a:r>
              <a:rPr lang="tr" sz="2460">
                <a:solidFill>
                  <a:srgbClr val="0D0D0D"/>
                </a:solidFill>
                <a:highlight>
                  <a:srgbClr val="FFFFFF"/>
                </a:highlight>
              </a:rPr>
              <a:t>: Yayınlanacak web uygulamalarını içerir. Dağıtım için WAR (Webapp Archive) dosyasını da buraya yerleştirebilirsiniz.</a:t>
            </a:r>
            <a:endParaRPr sz="2460">
              <a:solidFill>
                <a:srgbClr val="0D0D0D"/>
              </a:solidFill>
              <a:highlight>
                <a:srgbClr val="FFFFFF"/>
              </a:highlight>
            </a:endParaRPr>
          </a:p>
          <a:p>
            <a:pPr indent="0" lvl="0" marL="457200" rtl="0" algn="just">
              <a:lnSpc>
                <a:spcPct val="100000"/>
              </a:lnSpc>
              <a:spcBef>
                <a:spcPts val="600"/>
              </a:spcBef>
              <a:spcAft>
                <a:spcPts val="0"/>
              </a:spcAft>
              <a:buNone/>
            </a:pPr>
            <a:r>
              <a:rPr b="1" lang="tr" sz="2460">
                <a:solidFill>
                  <a:srgbClr val="0D0D0D"/>
                </a:solidFill>
                <a:highlight>
                  <a:srgbClr val="FFFFFF"/>
                </a:highlight>
              </a:rPr>
              <a:t>lib</a:t>
            </a:r>
            <a:r>
              <a:rPr lang="tr" sz="2460">
                <a:solidFill>
                  <a:srgbClr val="0D0D0D"/>
                </a:solidFill>
                <a:highlight>
                  <a:srgbClr val="FFFFFF"/>
                </a:highlight>
              </a:rPr>
              <a:t>: Tüm web uygulamaları tarafından erişilebilen Tomcat'in sistem geneli kütüphane JAR dosyalarını içerir. Ayrıca, MySQL JDBC Sürücüsü gibi harici JAR dosyasını da buraya yerleştirebilirsiniz.</a:t>
            </a:r>
            <a:endParaRPr sz="2460">
              <a:solidFill>
                <a:srgbClr val="0D0D0D"/>
              </a:solidFill>
              <a:highlight>
                <a:srgbClr val="FFFFFF"/>
              </a:highlight>
            </a:endParaRPr>
          </a:p>
          <a:p>
            <a:pPr indent="0" lvl="0" marL="457200" rtl="0" algn="just">
              <a:lnSpc>
                <a:spcPct val="100000"/>
              </a:lnSpc>
              <a:spcBef>
                <a:spcPts val="600"/>
              </a:spcBef>
              <a:spcAft>
                <a:spcPts val="0"/>
              </a:spcAft>
              <a:buNone/>
            </a:pPr>
            <a:r>
              <a:rPr b="1" lang="tr" sz="2460">
                <a:solidFill>
                  <a:srgbClr val="0D0D0D"/>
                </a:solidFill>
                <a:highlight>
                  <a:srgbClr val="FFFFFF"/>
                </a:highlight>
              </a:rPr>
              <a:t>logs</a:t>
            </a:r>
            <a:r>
              <a:rPr lang="tr" sz="2460">
                <a:solidFill>
                  <a:srgbClr val="0D0D0D"/>
                </a:solidFill>
                <a:highlight>
                  <a:srgbClr val="FFFFFF"/>
                </a:highlight>
              </a:rPr>
              <a:t>: Tomcat'in günlük dosyalarını içerir. Hata mesajları için bu dosyaları kontrol etmeniz gerekebilir.</a:t>
            </a:r>
            <a:endParaRPr sz="2460">
              <a:solidFill>
                <a:srgbClr val="0D0D0D"/>
              </a:solidFill>
              <a:highlight>
                <a:srgbClr val="FFFFFF"/>
              </a:highlight>
            </a:endParaRPr>
          </a:p>
          <a:p>
            <a:pPr indent="0" lvl="0" marL="457200" rtl="0" algn="just">
              <a:lnSpc>
                <a:spcPct val="100000"/>
              </a:lnSpc>
              <a:spcBef>
                <a:spcPts val="600"/>
              </a:spcBef>
              <a:spcAft>
                <a:spcPts val="600"/>
              </a:spcAft>
              <a:buNone/>
            </a:pPr>
            <a:r>
              <a:rPr b="1" lang="tr" sz="2460">
                <a:solidFill>
                  <a:srgbClr val="0D0D0D"/>
                </a:solidFill>
                <a:highlight>
                  <a:srgbClr val="FFFFFF"/>
                </a:highlight>
              </a:rPr>
              <a:t>work</a:t>
            </a:r>
            <a:r>
              <a:rPr lang="tr" sz="2460">
                <a:solidFill>
                  <a:srgbClr val="0D0D0D"/>
                </a:solidFill>
                <a:highlight>
                  <a:srgbClr val="FFFFFF"/>
                </a:highlight>
              </a:rPr>
              <a:t>: JSP'den Servlet'e dönüştürme işlemi için Tomcat'in çalışma dizini olarak kullanılır</a:t>
            </a:r>
            <a:endParaRPr sz="334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Servlet Programlama</a:t>
            </a:r>
            <a:endParaRPr sz="3659"/>
          </a:p>
        </p:txBody>
      </p:sp>
      <p:sp>
        <p:nvSpPr>
          <p:cNvPr id="160" name="Google Shape;160;p31"/>
          <p:cNvSpPr txBox="1"/>
          <p:nvPr>
            <p:ph idx="1" type="body"/>
          </p:nvPr>
        </p:nvSpPr>
        <p:spPr>
          <a:xfrm>
            <a:off x="311700" y="977700"/>
            <a:ext cx="8520600" cy="4002900"/>
          </a:xfrm>
          <a:prstGeom prst="rect">
            <a:avLst/>
          </a:prstGeom>
        </p:spPr>
        <p:txBody>
          <a:bodyPr anchorCtr="0" anchor="t" bIns="91425" lIns="91425" spcFirstLastPara="1" rIns="91425" wrap="square" tIns="91425">
            <a:normAutofit fontScale="62500"/>
          </a:bodyPr>
          <a:lstStyle/>
          <a:p>
            <a:pPr indent="-355600" lvl="0" marL="457200" rtl="0" algn="just">
              <a:lnSpc>
                <a:spcPct val="100000"/>
              </a:lnSpc>
              <a:spcBef>
                <a:spcPts val="0"/>
              </a:spcBef>
              <a:spcAft>
                <a:spcPts val="0"/>
              </a:spcAft>
              <a:buSzPct val="95726"/>
              <a:buAutoNum type="arabicPeriod" startAt="2"/>
            </a:pPr>
            <a:r>
              <a:rPr lang="tr" sz="3342"/>
              <a:t>JAVA_HOME ortam değişkeni eklenip JDK’nın kurulu olduğu klasör yolu verilir (</a:t>
            </a:r>
            <a:r>
              <a:rPr lang="tr" sz="3342"/>
              <a:t>daha önce eklenmediyse</a:t>
            </a:r>
            <a:r>
              <a:rPr lang="tr" sz="3342"/>
              <a:t>). Komut satırından “set </a:t>
            </a:r>
            <a:r>
              <a:rPr lang="tr" sz="3342"/>
              <a:t>JAVA_HOME” komutu ile kontrol edilebilir.</a:t>
            </a:r>
            <a:endParaRPr sz="3342"/>
          </a:p>
          <a:p>
            <a:pPr indent="-355600" lvl="0" marL="457200" rtl="0" algn="just">
              <a:lnSpc>
                <a:spcPct val="100000"/>
              </a:lnSpc>
              <a:spcBef>
                <a:spcPts val="1000"/>
              </a:spcBef>
              <a:spcAft>
                <a:spcPts val="0"/>
              </a:spcAft>
              <a:buSzPct val="95726"/>
              <a:buAutoNum type="arabicPeriod" startAt="2"/>
            </a:pPr>
            <a:r>
              <a:rPr lang="tr" sz="3342"/>
              <a:t>Tomcat server ayarları:	Tomcat dizinindeki conf klasöründe bulunan xml dosyaları güncellenir:</a:t>
            </a:r>
            <a:endParaRPr sz="3342"/>
          </a:p>
          <a:p>
            <a:pPr indent="-361269" lvl="1" marL="914400" rtl="0" algn="just">
              <a:lnSpc>
                <a:spcPct val="100000"/>
              </a:lnSpc>
              <a:spcBef>
                <a:spcPts val="0"/>
              </a:spcBef>
              <a:spcAft>
                <a:spcPts val="0"/>
              </a:spcAft>
              <a:buSzPct val="100000"/>
              <a:buAutoNum type="alphaLcPeriod"/>
            </a:pPr>
            <a:r>
              <a:rPr lang="tr" sz="3342"/>
              <a:t>server.xml: Web sunucunun çalışacağı port numarası değiştirmek için “Connector port="8080" ” satırındaki 8080 portuna 1024-65.535 arası herhangi bir port numarası belirlenir</a:t>
            </a:r>
            <a:endParaRPr sz="3342"/>
          </a:p>
          <a:p>
            <a:pPr indent="-361269" lvl="1" marL="914400" rtl="0" algn="just">
              <a:lnSpc>
                <a:spcPct val="100000"/>
              </a:lnSpc>
              <a:spcBef>
                <a:spcPts val="0"/>
              </a:spcBef>
              <a:spcAft>
                <a:spcPts val="0"/>
              </a:spcAft>
              <a:buSzPct val="100000"/>
              <a:buAutoNum type="alphaLcPeriod"/>
            </a:pPr>
            <a:r>
              <a:rPr lang="tr" sz="3342"/>
              <a:t>web.xml : Varsayılan dosyalar bulunamadığında "404 Not Found" hatası vermeyip dizindeki dosyaları listelemesi için &lt;servlet&gt; tagı bölümünde &lt;init-param&gt; altındaki &lt;param-value&gt; değeri true yapılır. </a:t>
            </a:r>
            <a:endParaRPr sz="334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Servlet Programlama</a:t>
            </a:r>
            <a:endParaRPr sz="3659"/>
          </a:p>
        </p:txBody>
      </p:sp>
      <p:sp>
        <p:nvSpPr>
          <p:cNvPr id="166" name="Google Shape;166;p32"/>
          <p:cNvSpPr txBox="1"/>
          <p:nvPr>
            <p:ph idx="1" type="body"/>
          </p:nvPr>
        </p:nvSpPr>
        <p:spPr>
          <a:xfrm>
            <a:off x="311700" y="977700"/>
            <a:ext cx="8520600" cy="4002900"/>
          </a:xfrm>
          <a:prstGeom prst="rect">
            <a:avLst/>
          </a:prstGeom>
        </p:spPr>
        <p:txBody>
          <a:bodyPr anchorCtr="0" anchor="t" bIns="91425" lIns="91425" spcFirstLastPara="1" rIns="91425" wrap="square" tIns="91425">
            <a:normAutofit fontScale="70000" lnSpcReduction="20000"/>
          </a:bodyPr>
          <a:lstStyle/>
          <a:p>
            <a:pPr indent="-377190" lvl="0" marL="457200" rtl="0" algn="l">
              <a:lnSpc>
                <a:spcPct val="100000"/>
              </a:lnSpc>
              <a:spcBef>
                <a:spcPts val="0"/>
              </a:spcBef>
              <a:spcAft>
                <a:spcPts val="0"/>
              </a:spcAft>
              <a:buSzPct val="100000"/>
              <a:buAutoNum type="arabicPeriod" startAt="4"/>
            </a:pPr>
            <a:r>
              <a:rPr lang="tr" sz="3342"/>
              <a:t>Tomcat başlatmak için bin klasöründeki “startup.bat” dosyası komut satırından çalıştırılır: </a:t>
            </a:r>
            <a:r>
              <a:rPr i="1" lang="tr" sz="3342"/>
              <a:t>“C:\WebProjects\apache-tomcat-10.1.24\bin&gt;startup”</a:t>
            </a:r>
            <a:r>
              <a:rPr lang="tr" sz="3342"/>
              <a:t> (mac için “catalina.sh”) </a:t>
            </a:r>
            <a:endParaRPr sz="3342"/>
          </a:p>
          <a:p>
            <a:pPr indent="0" lvl="0" marL="457200" rtl="0" algn="l">
              <a:spcBef>
                <a:spcPts val="1000"/>
              </a:spcBef>
              <a:spcAft>
                <a:spcPts val="0"/>
              </a:spcAft>
              <a:buNone/>
            </a:pPr>
            <a:r>
              <a:rPr lang="tr" sz="3342"/>
              <a:t>Açılan konsol ekranında hatalar varsa gösterilecektir.(servlet kodundaki hata çıktıları da burda görünür)</a:t>
            </a:r>
            <a:endParaRPr sz="3342"/>
          </a:p>
          <a:p>
            <a:pPr indent="0" lvl="0" marL="457200" rtl="0" algn="l">
              <a:spcBef>
                <a:spcPts val="1000"/>
              </a:spcBef>
              <a:spcAft>
                <a:spcPts val="0"/>
              </a:spcAft>
              <a:buNone/>
            </a:pPr>
            <a:r>
              <a:rPr lang="tr" sz="3342"/>
              <a:t>Serveri kapatmak için ise “</a:t>
            </a:r>
            <a:r>
              <a:rPr i="1" lang="tr" sz="3342"/>
              <a:t>shutdown</a:t>
            </a:r>
            <a:r>
              <a:rPr lang="tr" sz="3342"/>
              <a:t>” komutu kullanılır.</a:t>
            </a:r>
            <a:endParaRPr sz="3342"/>
          </a:p>
          <a:p>
            <a:pPr indent="-377190" lvl="0" marL="457200" rtl="0" algn="l">
              <a:lnSpc>
                <a:spcPct val="100000"/>
              </a:lnSpc>
              <a:spcBef>
                <a:spcPts val="1000"/>
              </a:spcBef>
              <a:spcAft>
                <a:spcPts val="0"/>
              </a:spcAft>
              <a:buSzPct val="100000"/>
              <a:buAutoNum type="arabicPeriod" startAt="4"/>
            </a:pPr>
            <a:r>
              <a:rPr lang="tr" sz="3342"/>
              <a:t>Tarayıcıdan “</a:t>
            </a:r>
            <a:r>
              <a:rPr lang="tr" sz="3342" u="sng">
                <a:solidFill>
                  <a:schemeClr val="hlink"/>
                </a:solidFill>
                <a:hlinkClick r:id="rId3"/>
              </a:rPr>
              <a:t>http://localhost:8080/</a:t>
            </a:r>
            <a:r>
              <a:rPr lang="tr" sz="3342"/>
              <a:t>” adresine girilip Apache Tomcat anasayfası kontrol edilir. </a:t>
            </a:r>
            <a:endParaRPr sz="3342"/>
          </a:p>
          <a:p>
            <a:pPr indent="0" lvl="0" marL="457200" rtl="0" algn="l">
              <a:spcBef>
                <a:spcPts val="1000"/>
              </a:spcBef>
              <a:spcAft>
                <a:spcPts val="0"/>
              </a:spcAft>
              <a:buNone/>
            </a:pPr>
            <a:r>
              <a:rPr lang="tr" sz="3342" u="sng">
                <a:solidFill>
                  <a:schemeClr val="hlink"/>
                </a:solidFill>
                <a:hlinkClick r:id="rId4"/>
              </a:rPr>
              <a:t>http://localhost:8080/examples/</a:t>
            </a:r>
            <a:r>
              <a:rPr lang="tr" sz="3342"/>
              <a:t> adresinden örnekler incelenebilir)</a:t>
            </a:r>
            <a:endParaRPr sz="334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Web Uygulaması Oluşturma</a:t>
            </a:r>
            <a:endParaRPr sz="3659"/>
          </a:p>
        </p:txBody>
      </p:sp>
      <p:sp>
        <p:nvSpPr>
          <p:cNvPr id="172" name="Google Shape;172;p33"/>
          <p:cNvSpPr txBox="1"/>
          <p:nvPr>
            <p:ph idx="1" type="body"/>
          </p:nvPr>
        </p:nvSpPr>
        <p:spPr>
          <a:xfrm>
            <a:off x="311700" y="977700"/>
            <a:ext cx="5519100" cy="4002900"/>
          </a:xfrm>
          <a:prstGeom prst="rect">
            <a:avLst/>
          </a:prstGeom>
        </p:spPr>
        <p:txBody>
          <a:bodyPr anchorCtr="0" anchor="t" bIns="91425" lIns="91425" spcFirstLastPara="1" rIns="91425" wrap="square" tIns="91425">
            <a:normAutofit/>
          </a:bodyPr>
          <a:lstStyle/>
          <a:p>
            <a:pPr indent="-409121" lvl="0" marL="457200" rtl="0" algn="just">
              <a:lnSpc>
                <a:spcPct val="80000"/>
              </a:lnSpc>
              <a:spcBef>
                <a:spcPts val="0"/>
              </a:spcBef>
              <a:spcAft>
                <a:spcPts val="0"/>
              </a:spcAft>
              <a:buSzPts val="2843"/>
              <a:buAutoNum type="arabicPeriod"/>
            </a:pPr>
            <a:r>
              <a:rPr lang="tr" sz="2842"/>
              <a:t>Tomcat dizinindeki webapps klasörü altında web uygulaması için klasör oluştur: “hello”</a:t>
            </a:r>
            <a:endParaRPr sz="2842"/>
          </a:p>
          <a:p>
            <a:pPr indent="-409121" lvl="0" marL="457200" rtl="0" algn="just">
              <a:lnSpc>
                <a:spcPct val="80000"/>
              </a:lnSpc>
              <a:spcBef>
                <a:spcPts val="1000"/>
              </a:spcBef>
              <a:spcAft>
                <a:spcPts val="0"/>
              </a:spcAft>
              <a:buSzPts val="2843"/>
              <a:buAutoNum type="arabicPeriod"/>
            </a:pPr>
            <a:r>
              <a:rPr lang="tr" sz="2842"/>
              <a:t>Oluşturulan klasör içinde “WEB-INF” klasörü ve WEB-INF içinde de "classes" klasörü oluştur.</a:t>
            </a:r>
            <a:endParaRPr sz="2842"/>
          </a:p>
          <a:p>
            <a:pPr indent="0" lvl="0" marL="457200" rtl="0" algn="just">
              <a:lnSpc>
                <a:spcPct val="80000"/>
              </a:lnSpc>
              <a:spcBef>
                <a:spcPts val="1000"/>
              </a:spcBef>
              <a:spcAft>
                <a:spcPts val="1000"/>
              </a:spcAft>
              <a:buNone/>
            </a:pPr>
            <a:r>
              <a:t/>
            </a:r>
            <a:endParaRPr sz="2842"/>
          </a:p>
        </p:txBody>
      </p:sp>
      <p:pic>
        <p:nvPicPr>
          <p:cNvPr id="173" name="Google Shape;173;p33"/>
          <p:cNvPicPr preferRelativeResize="0"/>
          <p:nvPr/>
        </p:nvPicPr>
        <p:blipFill>
          <a:blip r:embed="rId3">
            <a:alphaModFix/>
          </a:blip>
          <a:stretch>
            <a:fillRect/>
          </a:stretch>
        </p:blipFill>
        <p:spPr>
          <a:xfrm>
            <a:off x="6209058" y="909425"/>
            <a:ext cx="2623250" cy="301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Web Uygulaması Oluşturma</a:t>
            </a:r>
            <a:endParaRPr sz="3659"/>
          </a:p>
        </p:txBody>
      </p:sp>
      <p:sp>
        <p:nvSpPr>
          <p:cNvPr id="179" name="Google Shape;179;p34"/>
          <p:cNvSpPr txBox="1"/>
          <p:nvPr>
            <p:ph idx="1" type="body"/>
          </p:nvPr>
        </p:nvSpPr>
        <p:spPr>
          <a:xfrm>
            <a:off x="193500" y="899750"/>
            <a:ext cx="8520600" cy="3081900"/>
          </a:xfrm>
          <a:prstGeom prst="rect">
            <a:avLst/>
          </a:prstGeom>
        </p:spPr>
        <p:txBody>
          <a:bodyPr anchorCtr="0" anchor="t" bIns="91425" lIns="91425" spcFirstLastPara="1" rIns="91425" wrap="square" tIns="91425">
            <a:normAutofit/>
          </a:bodyPr>
          <a:lstStyle/>
          <a:p>
            <a:pPr indent="-371021" lvl="0" marL="457200" rtl="0" algn="l">
              <a:spcBef>
                <a:spcPts val="0"/>
              </a:spcBef>
              <a:spcAft>
                <a:spcPts val="0"/>
              </a:spcAft>
              <a:buSzPts val="2243"/>
              <a:buAutoNum type="arabicPeriod" startAt="3"/>
            </a:pPr>
            <a:r>
              <a:rPr lang="tr" sz="2242"/>
              <a:t>“hello” klasörü altında html sayfalarını oluştur: "HelloHome.html" </a:t>
            </a:r>
            <a:endParaRPr sz="2242"/>
          </a:p>
          <a:p>
            <a:pPr indent="0" lvl="0" marL="457200" rtl="0" algn="l">
              <a:spcBef>
                <a:spcPts val="0"/>
              </a:spcBef>
              <a:spcAft>
                <a:spcPts val="0"/>
              </a:spcAft>
              <a:buNone/>
            </a:pPr>
            <a:r>
              <a:rPr lang="tr" sz="1302">
                <a:latin typeface="Courier New"/>
                <a:ea typeface="Courier New"/>
                <a:cs typeface="Courier New"/>
                <a:sym typeface="Courier New"/>
              </a:rPr>
              <a:t>&lt;!DOCTYPE html&gt;</a:t>
            </a:r>
            <a:endParaRPr sz="1302">
              <a:latin typeface="Courier New"/>
              <a:ea typeface="Courier New"/>
              <a:cs typeface="Courier New"/>
              <a:sym typeface="Courier New"/>
            </a:endParaRPr>
          </a:p>
          <a:p>
            <a:pPr indent="0" lvl="0" marL="457200" rtl="0" algn="l">
              <a:spcBef>
                <a:spcPts val="0"/>
              </a:spcBef>
              <a:spcAft>
                <a:spcPts val="0"/>
              </a:spcAft>
              <a:buNone/>
            </a:pPr>
            <a:r>
              <a:rPr lang="tr" sz="1302">
                <a:latin typeface="Courier New"/>
                <a:ea typeface="Courier New"/>
                <a:cs typeface="Courier New"/>
                <a:sym typeface="Courier New"/>
              </a:rPr>
              <a:t>&lt;html&gt;</a:t>
            </a:r>
            <a:endParaRPr sz="1302">
              <a:latin typeface="Courier New"/>
              <a:ea typeface="Courier New"/>
              <a:cs typeface="Courier New"/>
              <a:sym typeface="Courier New"/>
            </a:endParaRPr>
          </a:p>
          <a:p>
            <a:pPr indent="0" lvl="0" marL="457200" rtl="0" algn="l">
              <a:spcBef>
                <a:spcPts val="0"/>
              </a:spcBef>
              <a:spcAft>
                <a:spcPts val="0"/>
              </a:spcAft>
              <a:buNone/>
            </a:pPr>
            <a:r>
              <a:rPr lang="tr" sz="1302">
                <a:latin typeface="Courier New"/>
                <a:ea typeface="Courier New"/>
                <a:cs typeface="Courier New"/>
                <a:sym typeface="Courier New"/>
              </a:rPr>
              <a:t>	&lt;body&gt;</a:t>
            </a:r>
            <a:endParaRPr sz="1302">
              <a:latin typeface="Courier New"/>
              <a:ea typeface="Courier New"/>
              <a:cs typeface="Courier New"/>
              <a:sym typeface="Courier New"/>
            </a:endParaRPr>
          </a:p>
          <a:p>
            <a:pPr indent="0" lvl="0" marL="457200" rtl="0" algn="l">
              <a:spcBef>
                <a:spcPts val="0"/>
              </a:spcBef>
              <a:spcAft>
                <a:spcPts val="0"/>
              </a:spcAft>
              <a:buNone/>
            </a:pPr>
            <a:r>
              <a:rPr lang="tr" sz="1302">
                <a:latin typeface="Courier New"/>
                <a:ea typeface="Courier New"/>
                <a:cs typeface="Courier New"/>
                <a:sym typeface="Courier New"/>
              </a:rPr>
              <a:t>	&lt;h1&gt;Hello world&lt;/h1&gt;</a:t>
            </a:r>
            <a:endParaRPr sz="1302">
              <a:latin typeface="Courier New"/>
              <a:ea typeface="Courier New"/>
              <a:cs typeface="Courier New"/>
              <a:sym typeface="Courier New"/>
            </a:endParaRPr>
          </a:p>
          <a:p>
            <a:pPr indent="0" lvl="0" marL="457200" rtl="0" algn="l">
              <a:spcBef>
                <a:spcPts val="0"/>
              </a:spcBef>
              <a:spcAft>
                <a:spcPts val="0"/>
              </a:spcAft>
              <a:buNone/>
            </a:pPr>
            <a:r>
              <a:rPr lang="tr" sz="1302">
                <a:latin typeface="Courier New"/>
                <a:ea typeface="Courier New"/>
                <a:cs typeface="Courier New"/>
                <a:sym typeface="Courier New"/>
              </a:rPr>
              <a:t>	&lt;/body&gt;</a:t>
            </a:r>
            <a:endParaRPr sz="1302">
              <a:latin typeface="Courier New"/>
              <a:ea typeface="Courier New"/>
              <a:cs typeface="Courier New"/>
              <a:sym typeface="Courier New"/>
            </a:endParaRPr>
          </a:p>
          <a:p>
            <a:pPr indent="0" lvl="0" marL="457200" rtl="0" algn="l">
              <a:spcBef>
                <a:spcPts val="0"/>
              </a:spcBef>
              <a:spcAft>
                <a:spcPts val="0"/>
              </a:spcAft>
              <a:buNone/>
            </a:pPr>
            <a:r>
              <a:rPr lang="tr" sz="1302">
                <a:latin typeface="Courier New"/>
                <a:ea typeface="Courier New"/>
                <a:cs typeface="Courier New"/>
                <a:sym typeface="Courier New"/>
              </a:rPr>
              <a:t>&lt;/html&gt;</a:t>
            </a:r>
            <a:endParaRPr sz="1302">
              <a:latin typeface="Courier New"/>
              <a:ea typeface="Courier New"/>
              <a:cs typeface="Courier New"/>
              <a:sym typeface="Courier New"/>
            </a:endParaRPr>
          </a:p>
          <a:p>
            <a:pPr indent="-371021" lvl="0" marL="457200" rtl="0" algn="l">
              <a:spcBef>
                <a:spcPts val="0"/>
              </a:spcBef>
              <a:spcAft>
                <a:spcPts val="0"/>
              </a:spcAft>
              <a:buSzPts val="2243"/>
              <a:buAutoNum type="arabicPeriod" startAt="4"/>
            </a:pPr>
            <a:r>
              <a:rPr lang="tr" sz="2242"/>
              <a:t>http://localhost:8080/hello/HelloHome.html</a:t>
            </a:r>
            <a:endParaRPr sz="2242"/>
          </a:p>
        </p:txBody>
      </p:sp>
      <p:pic>
        <p:nvPicPr>
          <p:cNvPr id="180" name="Google Shape;180;p34"/>
          <p:cNvPicPr preferRelativeResize="0"/>
          <p:nvPr/>
        </p:nvPicPr>
        <p:blipFill>
          <a:blip r:embed="rId3">
            <a:alphaModFix/>
          </a:blip>
          <a:stretch>
            <a:fillRect/>
          </a:stretch>
        </p:blipFill>
        <p:spPr>
          <a:xfrm>
            <a:off x="1190038" y="2936300"/>
            <a:ext cx="6905625" cy="222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Servlet </a:t>
            </a:r>
            <a:r>
              <a:rPr lang="tr" sz="3659"/>
              <a:t>Uygulaması Oluşturma</a:t>
            </a:r>
            <a:endParaRPr sz="3659"/>
          </a:p>
        </p:txBody>
      </p:sp>
      <p:sp>
        <p:nvSpPr>
          <p:cNvPr id="186" name="Google Shape;186;p35"/>
          <p:cNvSpPr txBox="1"/>
          <p:nvPr>
            <p:ph idx="1" type="body"/>
          </p:nvPr>
        </p:nvSpPr>
        <p:spPr>
          <a:xfrm>
            <a:off x="311700" y="977700"/>
            <a:ext cx="8445000" cy="4002900"/>
          </a:xfrm>
          <a:prstGeom prst="rect">
            <a:avLst/>
          </a:prstGeom>
        </p:spPr>
        <p:txBody>
          <a:bodyPr anchorCtr="0" anchor="t" bIns="91425" lIns="91425" spcFirstLastPara="1" rIns="91425" wrap="square" tIns="91425">
            <a:normAutofit fontScale="85000"/>
          </a:bodyPr>
          <a:lstStyle/>
          <a:p>
            <a:pPr indent="-375122" lvl="0" marL="457200" rtl="0" algn="just">
              <a:lnSpc>
                <a:spcPct val="100000"/>
              </a:lnSpc>
              <a:spcBef>
                <a:spcPts val="0"/>
              </a:spcBef>
              <a:spcAft>
                <a:spcPts val="0"/>
              </a:spcAft>
              <a:buSzPct val="100000"/>
              <a:buChar char="●"/>
            </a:pPr>
            <a:r>
              <a:rPr lang="tr" sz="2714"/>
              <a:t>Netbeans üzerinden Web Application seçildikten sonra Server kısmında Apache Tomcat dizini seçilip proje oluşturulur.</a:t>
            </a:r>
            <a:endParaRPr sz="2714"/>
          </a:p>
          <a:p>
            <a:pPr indent="-375122" lvl="0" marL="457200" rtl="0" algn="just">
              <a:lnSpc>
                <a:spcPct val="100000"/>
              </a:lnSpc>
              <a:spcBef>
                <a:spcPts val="1000"/>
              </a:spcBef>
              <a:spcAft>
                <a:spcPts val="0"/>
              </a:spcAft>
              <a:buSzPct val="100000"/>
              <a:buChar char="●"/>
            </a:pPr>
            <a:r>
              <a:rPr lang="tr" sz="2714"/>
              <a:t>Projeye New-&gt;Servlet sınıfı seçilip “</a:t>
            </a:r>
            <a:r>
              <a:rPr lang="tr" sz="2714"/>
              <a:t>HelloServlet</a:t>
            </a:r>
            <a:r>
              <a:rPr lang="tr" sz="2714"/>
              <a:t>” eklenir ve import kısmında “javax” olan kısımlar “jakarta” olarak değiştirilir</a:t>
            </a:r>
            <a:endParaRPr sz="2714"/>
          </a:p>
          <a:p>
            <a:pPr indent="-375122" lvl="0" marL="457200" rtl="0" algn="just">
              <a:lnSpc>
                <a:spcPct val="100000"/>
              </a:lnSpc>
              <a:spcBef>
                <a:spcPts val="1000"/>
              </a:spcBef>
              <a:spcAft>
                <a:spcPts val="0"/>
              </a:spcAft>
              <a:buSzPct val="100000"/>
              <a:buChar char="●"/>
            </a:pPr>
            <a:r>
              <a:rPr lang="tr" sz="2714"/>
              <a:t>Proje çalıştırılıp tarayıcıda açılır “</a:t>
            </a:r>
            <a:r>
              <a:rPr lang="tr" sz="2714" u="sng">
                <a:solidFill>
                  <a:schemeClr val="hlink"/>
                </a:solidFill>
                <a:hlinkClick r:id="rId3"/>
              </a:rPr>
              <a:t>http://localhost:8080/WebApplication/HelloServlet</a:t>
            </a:r>
            <a:r>
              <a:rPr lang="tr" sz="2714"/>
              <a:t>”</a:t>
            </a:r>
            <a:endParaRPr sz="2714"/>
          </a:p>
          <a:p>
            <a:pPr indent="-375122" lvl="0" marL="457200" rtl="0" algn="just">
              <a:lnSpc>
                <a:spcPct val="100000"/>
              </a:lnSpc>
              <a:spcBef>
                <a:spcPts val="1000"/>
              </a:spcBef>
              <a:spcAft>
                <a:spcPts val="0"/>
              </a:spcAft>
              <a:buSzPct val="100000"/>
              <a:buChar char="●"/>
            </a:pPr>
            <a:r>
              <a:rPr lang="tr" sz="2714"/>
              <a:t>Url’deki servlet adı yerine url-pattern kullanılarak başka bir adres vermek için </a:t>
            </a:r>
            <a:r>
              <a:rPr lang="tr" sz="2714"/>
              <a:t>@WebServlet anotasyonu</a:t>
            </a:r>
            <a:r>
              <a:rPr lang="tr" sz="2714"/>
              <a:t>:</a:t>
            </a:r>
            <a:endParaRPr sz="2714"/>
          </a:p>
          <a:p>
            <a:pPr indent="0" lvl="0" marL="457200" rtl="0" algn="just">
              <a:lnSpc>
                <a:spcPct val="100000"/>
              </a:lnSpc>
              <a:spcBef>
                <a:spcPts val="1000"/>
              </a:spcBef>
              <a:spcAft>
                <a:spcPts val="1000"/>
              </a:spcAft>
              <a:buSzPct val="37481"/>
              <a:buNone/>
            </a:pPr>
            <a:r>
              <a:rPr lang="tr" sz="2714"/>
              <a:t>@WebServlet(urlPatterns = {"/hello"}) </a:t>
            </a:r>
            <a:endParaRPr sz="2714"/>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HTTP </a:t>
            </a:r>
            <a:endParaRPr/>
          </a:p>
        </p:txBody>
      </p:sp>
      <p:sp>
        <p:nvSpPr>
          <p:cNvPr id="103" name="Google Shape;103;p22"/>
          <p:cNvSpPr txBox="1"/>
          <p:nvPr>
            <p:ph idx="1" type="body"/>
          </p:nvPr>
        </p:nvSpPr>
        <p:spPr>
          <a:xfrm>
            <a:off x="311700" y="899750"/>
            <a:ext cx="8520600" cy="4095300"/>
          </a:xfrm>
          <a:prstGeom prst="rect">
            <a:avLst/>
          </a:prstGeom>
        </p:spPr>
        <p:txBody>
          <a:bodyPr anchorCtr="0" anchor="t" bIns="91425" lIns="91425" spcFirstLastPara="1" rIns="91425" wrap="square" tIns="91425">
            <a:normAutofit/>
          </a:bodyPr>
          <a:lstStyle/>
          <a:p>
            <a:pPr indent="-311150" lvl="0" marL="457200" rtl="0" algn="just">
              <a:lnSpc>
                <a:spcPct val="115000"/>
              </a:lnSpc>
              <a:spcBef>
                <a:spcPts val="0"/>
              </a:spcBef>
              <a:spcAft>
                <a:spcPts val="1000"/>
              </a:spcAft>
              <a:buSzPts val="1300"/>
              <a:buChar char="●"/>
            </a:pPr>
            <a:r>
              <a:rPr lang="tr" sz="2700"/>
              <a:t>TCP/IP mimarisinde </a:t>
            </a:r>
            <a:r>
              <a:rPr lang="tr" sz="2700"/>
              <a:t>İnternet üzerinden sunucu-istemci arasındaki veri iletimi için kullanılan protokol</a:t>
            </a:r>
            <a:endParaRPr sz="2700"/>
          </a:p>
        </p:txBody>
      </p:sp>
      <p:pic>
        <p:nvPicPr>
          <p:cNvPr id="104" name="Google Shape;104;p22"/>
          <p:cNvPicPr preferRelativeResize="0"/>
          <p:nvPr/>
        </p:nvPicPr>
        <p:blipFill>
          <a:blip r:embed="rId3">
            <a:alphaModFix/>
          </a:blip>
          <a:stretch>
            <a:fillRect/>
          </a:stretch>
        </p:blipFill>
        <p:spPr>
          <a:xfrm>
            <a:off x="851700" y="2081175"/>
            <a:ext cx="7094976" cy="2990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a:t>
            </a:r>
            <a:endParaRPr/>
          </a:p>
        </p:txBody>
      </p:sp>
      <p:sp>
        <p:nvSpPr>
          <p:cNvPr id="110" name="Google Shape;110;p23"/>
          <p:cNvSpPr txBox="1"/>
          <p:nvPr>
            <p:ph idx="1" type="body"/>
          </p:nvPr>
        </p:nvSpPr>
        <p:spPr>
          <a:xfrm>
            <a:off x="311700" y="899750"/>
            <a:ext cx="8520600" cy="4095300"/>
          </a:xfrm>
          <a:prstGeom prst="rect">
            <a:avLst/>
          </a:prstGeom>
        </p:spPr>
        <p:txBody>
          <a:bodyPr anchorCtr="0" anchor="t" bIns="91425" lIns="91425" spcFirstLastPara="1" rIns="91425" wrap="square" tIns="91425">
            <a:normAutofit lnSpcReduction="20000"/>
          </a:bodyPr>
          <a:lstStyle/>
          <a:p>
            <a:pPr indent="-400050" lvl="0" marL="457200" rtl="0" algn="just">
              <a:lnSpc>
                <a:spcPct val="115000"/>
              </a:lnSpc>
              <a:spcBef>
                <a:spcPts val="0"/>
              </a:spcBef>
              <a:spcAft>
                <a:spcPts val="0"/>
              </a:spcAft>
              <a:buSzPts val="2700"/>
              <a:buChar char="●"/>
            </a:pPr>
            <a:r>
              <a:rPr lang="tr" sz="2700"/>
              <a:t>Sunucuya gelen Http isteklerini yönetmek için kullanılan bir java sınıfıdır</a:t>
            </a:r>
            <a:endParaRPr sz="2700"/>
          </a:p>
          <a:p>
            <a:pPr indent="-400050" lvl="0" marL="457200" rtl="0" algn="just">
              <a:lnSpc>
                <a:spcPct val="115000"/>
              </a:lnSpc>
              <a:spcBef>
                <a:spcPts val="1000"/>
              </a:spcBef>
              <a:spcAft>
                <a:spcPts val="0"/>
              </a:spcAft>
              <a:buSzPts val="2700"/>
              <a:buChar char="●"/>
            </a:pPr>
            <a:r>
              <a:rPr lang="tr" sz="2700"/>
              <a:t>Web tabanlı ağ programlamada sunucu tarafında kullanılan bir java programıdır</a:t>
            </a:r>
            <a:endParaRPr sz="2700"/>
          </a:p>
          <a:p>
            <a:pPr indent="-400050" lvl="0" marL="457200" rtl="0" algn="just">
              <a:lnSpc>
                <a:spcPct val="115000"/>
              </a:lnSpc>
              <a:spcBef>
                <a:spcPts val="1000"/>
              </a:spcBef>
              <a:spcAft>
                <a:spcPts val="0"/>
              </a:spcAft>
              <a:buSzPts val="2700"/>
              <a:buChar char="●"/>
            </a:pPr>
            <a:r>
              <a:rPr lang="tr" sz="2700"/>
              <a:t>Dinamik web sayfaları oluşturmak için kullanılır</a:t>
            </a:r>
            <a:endParaRPr sz="2700"/>
          </a:p>
          <a:p>
            <a:pPr indent="-400050" lvl="0" marL="457200" rtl="0" algn="just">
              <a:lnSpc>
                <a:spcPct val="115000"/>
              </a:lnSpc>
              <a:spcBef>
                <a:spcPts val="1000"/>
              </a:spcBef>
              <a:spcAft>
                <a:spcPts val="0"/>
              </a:spcAft>
              <a:buSzPts val="2700"/>
              <a:buChar char="●"/>
            </a:pPr>
            <a:r>
              <a:rPr lang="tr" sz="2700"/>
              <a:t>Clienttan gelen istekleri alıp bu isteğe karşılık cevap olarak bir HTML sayfası oluşturup clienta iletir</a:t>
            </a:r>
            <a:endParaRPr sz="2700"/>
          </a:p>
          <a:p>
            <a:pPr indent="-400050" lvl="0" marL="457200" rtl="0" algn="just">
              <a:lnSpc>
                <a:spcPct val="115000"/>
              </a:lnSpc>
              <a:spcBef>
                <a:spcPts val="1000"/>
              </a:spcBef>
              <a:spcAft>
                <a:spcPts val="1000"/>
              </a:spcAft>
              <a:buSzPts val="2700"/>
              <a:buChar char="●"/>
            </a:pPr>
            <a:r>
              <a:rPr lang="tr" sz="2700"/>
              <a:t>Java EE(Enterprise Edition) içinde bulunur.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a:t>
            </a:r>
            <a:endParaRPr/>
          </a:p>
        </p:txBody>
      </p:sp>
      <p:sp>
        <p:nvSpPr>
          <p:cNvPr id="116" name="Google Shape;116;p24"/>
          <p:cNvSpPr txBox="1"/>
          <p:nvPr>
            <p:ph idx="1" type="body"/>
          </p:nvPr>
        </p:nvSpPr>
        <p:spPr>
          <a:xfrm>
            <a:off x="311700" y="899750"/>
            <a:ext cx="8520600" cy="4095300"/>
          </a:xfrm>
          <a:prstGeom prst="rect">
            <a:avLst/>
          </a:prstGeom>
        </p:spPr>
        <p:txBody>
          <a:bodyPr anchorCtr="0" anchor="t" bIns="91425" lIns="91425" spcFirstLastPara="1" rIns="91425" wrap="square" tIns="91425">
            <a:normAutofit/>
          </a:bodyPr>
          <a:lstStyle/>
          <a:p>
            <a:pPr indent="0" lvl="0" marL="457200" rtl="0" algn="just">
              <a:lnSpc>
                <a:spcPct val="115000"/>
              </a:lnSpc>
              <a:spcBef>
                <a:spcPts val="0"/>
              </a:spcBef>
              <a:spcAft>
                <a:spcPts val="1000"/>
              </a:spcAft>
              <a:buNone/>
            </a:pPr>
            <a:r>
              <a:t/>
            </a:r>
            <a:endParaRPr sz="2700"/>
          </a:p>
        </p:txBody>
      </p:sp>
      <p:pic>
        <p:nvPicPr>
          <p:cNvPr id="117" name="Google Shape;117;p24"/>
          <p:cNvPicPr preferRelativeResize="0"/>
          <p:nvPr/>
        </p:nvPicPr>
        <p:blipFill>
          <a:blip r:embed="rId3">
            <a:alphaModFix/>
          </a:blip>
          <a:stretch>
            <a:fillRect/>
          </a:stretch>
        </p:blipFill>
        <p:spPr>
          <a:xfrm>
            <a:off x="2359225" y="48125"/>
            <a:ext cx="5768300" cy="5047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 Container (Web Container)</a:t>
            </a:r>
            <a:endParaRPr/>
          </a:p>
        </p:txBody>
      </p:sp>
      <p:sp>
        <p:nvSpPr>
          <p:cNvPr id="123" name="Google Shape;123;p25"/>
          <p:cNvSpPr txBox="1"/>
          <p:nvPr>
            <p:ph idx="1" type="body"/>
          </p:nvPr>
        </p:nvSpPr>
        <p:spPr>
          <a:xfrm>
            <a:off x="311700" y="899750"/>
            <a:ext cx="8520600" cy="4095300"/>
          </a:xfrm>
          <a:prstGeom prst="rect">
            <a:avLst/>
          </a:prstGeom>
        </p:spPr>
        <p:txBody>
          <a:bodyPr anchorCtr="0" anchor="t" bIns="91425" lIns="91425" spcFirstLastPara="1" rIns="91425" wrap="square" tIns="91425">
            <a:normAutofit lnSpcReduction="20000"/>
          </a:bodyPr>
          <a:lstStyle/>
          <a:p>
            <a:pPr indent="-400050" lvl="0" marL="457200" rtl="0" algn="just">
              <a:lnSpc>
                <a:spcPct val="115000"/>
              </a:lnSpc>
              <a:spcBef>
                <a:spcPts val="0"/>
              </a:spcBef>
              <a:spcAft>
                <a:spcPts val="0"/>
              </a:spcAft>
              <a:buSzPts val="2700"/>
              <a:buChar char="●"/>
            </a:pPr>
            <a:r>
              <a:rPr lang="tr" sz="2700"/>
              <a:t>Sunucu tarafında, servlet'leri yönetmekten sorumlu olan bir Servlet Container bulunur. Servletlerin yaşam döngüsünü yönetir.</a:t>
            </a:r>
            <a:endParaRPr sz="2700"/>
          </a:p>
          <a:p>
            <a:pPr indent="-400050" lvl="0" marL="457200" rtl="0" algn="just">
              <a:lnSpc>
                <a:spcPct val="115000"/>
              </a:lnSpc>
              <a:spcBef>
                <a:spcPts val="1000"/>
              </a:spcBef>
              <a:spcAft>
                <a:spcPts val="1000"/>
              </a:spcAft>
              <a:buSzPts val="2700"/>
              <a:buChar char="●"/>
            </a:pPr>
            <a:r>
              <a:rPr lang="tr" sz="2700"/>
              <a:t>İstemci sürecinden gelen istekler ilk olarak servlet container tarafından alınır ve ardından ilgili servlete yönlendirilir. Servlet, isteği aldıktan sonra, gerekli işlemleri gerçekleştirir (veri tabanı veya dosya sistemlerine erişmek vb.) ve sonuçları bir yanıt olarak istemciye gönderir.</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 Yaşam Döngüsü</a:t>
            </a:r>
            <a:endParaRPr/>
          </a:p>
        </p:txBody>
      </p:sp>
      <p:sp>
        <p:nvSpPr>
          <p:cNvPr id="129" name="Google Shape;129;p26"/>
          <p:cNvSpPr txBox="1"/>
          <p:nvPr>
            <p:ph idx="1" type="body"/>
          </p:nvPr>
        </p:nvSpPr>
        <p:spPr>
          <a:xfrm>
            <a:off x="311700" y="899750"/>
            <a:ext cx="8520600" cy="4095300"/>
          </a:xfrm>
          <a:prstGeom prst="rect">
            <a:avLst/>
          </a:prstGeom>
        </p:spPr>
        <p:txBody>
          <a:bodyPr anchorCtr="0" anchor="t" bIns="91425" lIns="91425" spcFirstLastPara="1" rIns="91425" wrap="square" tIns="91425">
            <a:normAutofit/>
          </a:bodyPr>
          <a:lstStyle/>
          <a:p>
            <a:pPr indent="-381000" lvl="0" marL="457200" rtl="0" algn="just">
              <a:lnSpc>
                <a:spcPct val="100000"/>
              </a:lnSpc>
              <a:spcBef>
                <a:spcPts val="0"/>
              </a:spcBef>
              <a:spcAft>
                <a:spcPts val="0"/>
              </a:spcAft>
              <a:buSzPts val="2400"/>
              <a:buChar char="●"/>
            </a:pPr>
            <a:r>
              <a:rPr lang="tr" sz="2400"/>
              <a:t>Bir servlet'in oluşturulmasından sonlandırılmasına kadar olan süreçte geçen adımlar:</a:t>
            </a:r>
            <a:endParaRPr sz="2400"/>
          </a:p>
          <a:p>
            <a:pPr indent="-381000" lvl="0" marL="914400" rtl="0" algn="just">
              <a:lnSpc>
                <a:spcPct val="100000"/>
              </a:lnSpc>
              <a:spcBef>
                <a:spcPts val="1000"/>
              </a:spcBef>
              <a:spcAft>
                <a:spcPts val="0"/>
              </a:spcAft>
              <a:buSzPts val="2400"/>
              <a:buAutoNum type="arabicPeriod"/>
            </a:pPr>
            <a:r>
              <a:rPr b="1" lang="tr" sz="2400"/>
              <a:t>Yükleme </a:t>
            </a:r>
            <a:r>
              <a:rPr lang="tr" sz="2400"/>
              <a:t>(Loading): Servlet, ilk kez talep edildiğinde veya sunucu başlatıldığında yüklenir ve servlet nesnesi oluşturulur.</a:t>
            </a:r>
            <a:endParaRPr sz="2400"/>
          </a:p>
          <a:p>
            <a:pPr indent="-381000" lvl="0" marL="914400" rtl="0" algn="just">
              <a:lnSpc>
                <a:spcPct val="100000"/>
              </a:lnSpc>
              <a:spcBef>
                <a:spcPts val="1000"/>
              </a:spcBef>
              <a:spcAft>
                <a:spcPts val="0"/>
              </a:spcAft>
              <a:buSzPts val="2400"/>
              <a:buAutoNum type="arabicPeriod"/>
            </a:pPr>
            <a:r>
              <a:rPr b="1" lang="tr" sz="2400"/>
              <a:t>Başlatma </a:t>
            </a:r>
            <a:r>
              <a:rPr lang="tr" sz="2400"/>
              <a:t>(Initialization): Servlet nesnesi oluşturulduktan sonra </a:t>
            </a:r>
            <a:r>
              <a:rPr b="1" i="1" lang="tr" sz="2400"/>
              <a:t>init()</a:t>
            </a:r>
            <a:r>
              <a:rPr lang="tr" sz="2400"/>
              <a:t> metodu çağrılır. Bu yöntem, servlet'in başlatılmasında gerekli olan tüm başlangıç işlemlerini yapar. Bu sadece bir kez çağrılır. Aynı servlet’e birden fazla istek geldiğinde her biri için bir thread oluşturulur.</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 Yaşam Döngüsü</a:t>
            </a:r>
            <a:endParaRPr/>
          </a:p>
        </p:txBody>
      </p:sp>
      <p:sp>
        <p:nvSpPr>
          <p:cNvPr id="135" name="Google Shape;135;p27"/>
          <p:cNvSpPr txBox="1"/>
          <p:nvPr>
            <p:ph idx="1" type="body"/>
          </p:nvPr>
        </p:nvSpPr>
        <p:spPr>
          <a:xfrm>
            <a:off x="311700" y="899750"/>
            <a:ext cx="8520600" cy="4095300"/>
          </a:xfrm>
          <a:prstGeom prst="rect">
            <a:avLst/>
          </a:prstGeom>
        </p:spPr>
        <p:txBody>
          <a:bodyPr anchorCtr="0" anchor="t" bIns="91425" lIns="91425" spcFirstLastPara="1" rIns="91425" wrap="square" tIns="91425">
            <a:normAutofit/>
          </a:bodyPr>
          <a:lstStyle/>
          <a:p>
            <a:pPr indent="-368300" lvl="0" marL="914400" rtl="0" algn="just">
              <a:lnSpc>
                <a:spcPct val="100000"/>
              </a:lnSpc>
              <a:spcBef>
                <a:spcPts val="0"/>
              </a:spcBef>
              <a:spcAft>
                <a:spcPts val="0"/>
              </a:spcAft>
              <a:buSzPts val="2200"/>
              <a:buAutoNum type="arabicPeriod" startAt="3"/>
            </a:pPr>
            <a:r>
              <a:rPr b="1" lang="tr" sz="2200"/>
              <a:t>İstek İşleme</a:t>
            </a:r>
            <a:r>
              <a:rPr lang="tr" sz="2200"/>
              <a:t> (Request Handling): Her gelen istek için </a:t>
            </a:r>
            <a:r>
              <a:rPr b="1" i="1" lang="tr" sz="2200"/>
              <a:t>service()</a:t>
            </a:r>
            <a:r>
              <a:rPr lang="tr" sz="2200"/>
              <a:t> metodu tetiklenir. </a:t>
            </a:r>
            <a:r>
              <a:rPr b="1" i="1" lang="tr" sz="2200"/>
              <a:t>service()</a:t>
            </a:r>
            <a:r>
              <a:rPr lang="tr" sz="2200"/>
              <a:t> metodu, HTTP isteklerini (GET, POST, PUT, DELETE vb.) işlemek için uygun yöntemi (</a:t>
            </a:r>
            <a:r>
              <a:rPr i="1" lang="tr" sz="2200"/>
              <a:t>doGet()</a:t>
            </a:r>
            <a:r>
              <a:rPr i="1" lang="tr" sz="2200"/>
              <a:t>, </a:t>
            </a:r>
            <a:r>
              <a:rPr i="1" lang="tr" sz="2200"/>
              <a:t>doPost()</a:t>
            </a:r>
            <a:r>
              <a:rPr i="1" lang="tr" sz="2200"/>
              <a:t>, doPut(), doDelete()</a:t>
            </a:r>
            <a:r>
              <a:rPr lang="tr" sz="2200"/>
              <a:t>) çağırır.</a:t>
            </a:r>
            <a:endParaRPr sz="2200"/>
          </a:p>
          <a:p>
            <a:pPr indent="-368300" lvl="0" marL="914400" rtl="0" algn="just">
              <a:lnSpc>
                <a:spcPct val="100000"/>
              </a:lnSpc>
              <a:spcBef>
                <a:spcPts val="1000"/>
              </a:spcBef>
              <a:spcAft>
                <a:spcPts val="0"/>
              </a:spcAft>
              <a:buSzPts val="2200"/>
              <a:buAutoNum type="arabicPeriod" startAt="3"/>
            </a:pPr>
            <a:r>
              <a:rPr b="1" lang="tr" sz="2200"/>
              <a:t>Sonlandırma </a:t>
            </a:r>
            <a:r>
              <a:rPr lang="tr" sz="2200"/>
              <a:t>(Termination): Servlet'in yaşam döngüsü sona erdiğinde, </a:t>
            </a:r>
            <a:r>
              <a:rPr b="1" i="1" lang="tr" sz="2200"/>
              <a:t>destroy()</a:t>
            </a:r>
            <a:r>
              <a:rPr lang="tr" sz="2200"/>
              <a:t> metodu çağrılır. Bu yöntem, servlet'in kapatılması sırasında yapılması gereken temizlik işlemlerini içerir. Sunucu kapatıldığında veya servlet belli bir süre kullanılmadığında destroy() metodu çağrılır.</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214275"/>
            <a:ext cx="8520600" cy="72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Servlet Yaşam Döngüsü</a:t>
            </a:r>
            <a:endParaRPr/>
          </a:p>
        </p:txBody>
      </p:sp>
      <p:sp>
        <p:nvSpPr>
          <p:cNvPr id="141" name="Google Shape;141;p28"/>
          <p:cNvSpPr txBox="1"/>
          <p:nvPr>
            <p:ph idx="1" type="body"/>
          </p:nvPr>
        </p:nvSpPr>
        <p:spPr>
          <a:xfrm>
            <a:off x="311700" y="899750"/>
            <a:ext cx="8520600" cy="4095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000"/>
              </a:spcAft>
              <a:buNone/>
            </a:pPr>
            <a:r>
              <a:t/>
            </a:r>
            <a:endParaRPr sz="2400"/>
          </a:p>
        </p:txBody>
      </p:sp>
      <p:pic>
        <p:nvPicPr>
          <p:cNvPr id="142" name="Google Shape;142;p28"/>
          <p:cNvPicPr preferRelativeResize="0"/>
          <p:nvPr/>
        </p:nvPicPr>
        <p:blipFill>
          <a:blip r:embed="rId3">
            <a:alphaModFix/>
          </a:blip>
          <a:stretch>
            <a:fillRect/>
          </a:stretch>
        </p:blipFill>
        <p:spPr>
          <a:xfrm>
            <a:off x="1126475" y="865550"/>
            <a:ext cx="6685252" cy="4277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216425"/>
            <a:ext cx="8520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3659"/>
              <a:t>Servlet Programlama</a:t>
            </a:r>
            <a:endParaRPr sz="3659"/>
          </a:p>
        </p:txBody>
      </p:sp>
      <p:sp>
        <p:nvSpPr>
          <p:cNvPr id="148" name="Google Shape;148;p29"/>
          <p:cNvSpPr txBox="1"/>
          <p:nvPr>
            <p:ph idx="1" type="body"/>
          </p:nvPr>
        </p:nvSpPr>
        <p:spPr>
          <a:xfrm>
            <a:off x="311700" y="977700"/>
            <a:ext cx="8520600" cy="4002900"/>
          </a:xfrm>
          <a:prstGeom prst="rect">
            <a:avLst/>
          </a:prstGeom>
        </p:spPr>
        <p:txBody>
          <a:bodyPr anchorCtr="0" anchor="t" bIns="91425" lIns="91425" spcFirstLastPara="1" rIns="91425" wrap="square" tIns="91425">
            <a:normAutofit fontScale="77500" lnSpcReduction="10000"/>
          </a:bodyPr>
          <a:lstStyle/>
          <a:p>
            <a:pPr indent="-317182" lvl="0" marL="457200" rtl="0" algn="just">
              <a:lnSpc>
                <a:spcPct val="100000"/>
              </a:lnSpc>
              <a:spcBef>
                <a:spcPts val="0"/>
              </a:spcBef>
              <a:spcAft>
                <a:spcPts val="0"/>
              </a:spcAft>
              <a:buSzPct val="56250"/>
              <a:buChar char="●"/>
            </a:pPr>
            <a:r>
              <a:rPr lang="tr"/>
              <a:t>Servletin çalışabilmesi için öncelikle sunucuda servleti destekleyen bir web server programı kurulmalıdır (Apache Tomcat, Glassfish vb.)</a:t>
            </a:r>
            <a:endParaRPr/>
          </a:p>
          <a:p>
            <a:pPr indent="-317182" lvl="0" marL="457200" rtl="0" algn="just">
              <a:lnSpc>
                <a:spcPct val="100000"/>
              </a:lnSpc>
              <a:spcBef>
                <a:spcPts val="1000"/>
              </a:spcBef>
              <a:spcAft>
                <a:spcPts val="0"/>
              </a:spcAft>
              <a:buSzPct val="56250"/>
              <a:buChar char="●"/>
            </a:pPr>
            <a:r>
              <a:rPr lang="tr"/>
              <a:t>2019 yılından itibaren Java EE sürümü Oracle tarafından Eclipse firmasına devredilip Java EE yerine Jakarta EE adını aldı. Aynı şekilde Java servlet sınıfı da yeni sürümlerde Jakarta servlet sınıfı olarak kullanıldı. Sınıf kütüphaneleri artık </a:t>
            </a:r>
            <a:r>
              <a:rPr b="1" i="1" lang="tr"/>
              <a:t>javax </a:t>
            </a:r>
            <a:r>
              <a:rPr lang="tr"/>
              <a:t>yerine </a:t>
            </a:r>
            <a:r>
              <a:rPr b="1" i="1" lang="tr"/>
              <a:t>jakarta </a:t>
            </a:r>
            <a:r>
              <a:rPr lang="tr"/>
              <a:t>ile başlamaktadır.</a:t>
            </a:r>
            <a:endParaRPr/>
          </a:p>
          <a:p>
            <a:pPr indent="-317182" lvl="0" marL="457200" rtl="0" algn="just">
              <a:lnSpc>
                <a:spcPct val="100000"/>
              </a:lnSpc>
              <a:spcBef>
                <a:spcPts val="1000"/>
              </a:spcBef>
              <a:spcAft>
                <a:spcPts val="0"/>
              </a:spcAft>
              <a:buSzPct val="56250"/>
              <a:buChar char="●"/>
            </a:pPr>
            <a:r>
              <a:rPr lang="tr"/>
              <a:t>Tomcat server v9 ve öncesi javax desteklerken son sürüm v10 jakartayı desteklemektedir.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