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524318a8a_0_94:notes"/>
          <p:cNvSpPr/>
          <p:nvPr>
            <p:ph idx="2" type="sldImg"/>
          </p:nvPr>
        </p:nvSpPr>
        <p:spPr>
          <a:xfrm>
            <a:off x="285750" y="914400"/>
            <a:ext cx="4572000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f524318a8a_0_94:notes"/>
          <p:cNvSpPr txBox="1"/>
          <p:nvPr>
            <p:ph idx="1" type="body"/>
          </p:nvPr>
        </p:nvSpPr>
        <p:spPr>
          <a:xfrm>
            <a:off x="514350" y="5791200"/>
            <a:ext cx="411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524318a8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524318a8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524318a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524318a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524318a8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524318a8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24318a8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524318a8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524318a8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524318a8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524318a8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524318a8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524318a8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524318a8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/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559333" y="-17944"/>
            <a:ext cx="80253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535940" y="1133027"/>
            <a:ext cx="77280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559333" y="-17944"/>
            <a:ext cx="80253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ctrTitle"/>
          </p:nvPr>
        </p:nvSpPr>
        <p:spPr>
          <a:xfrm>
            <a:off x="1837054" y="1430178"/>
            <a:ext cx="54699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559333" y="-17944"/>
            <a:ext cx="80253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597814" y="1137856"/>
            <a:ext cx="39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5289296" y="1137856"/>
            <a:ext cx="25107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59333" y="-17944"/>
            <a:ext cx="80253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5940" y="1133027"/>
            <a:ext cx="77280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311700" y="942275"/>
            <a:ext cx="8520600" cy="22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tr">
                <a:solidFill>
                  <a:schemeClr val="dk2"/>
                </a:solidFill>
              </a:rPr>
              <a:t>TCP-UDP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tr">
                <a:solidFill>
                  <a:schemeClr val="dk2"/>
                </a:solidFill>
              </a:rPr>
              <a:t>SOCKET PROGRAMLAMA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341008" y="3486150"/>
            <a:ext cx="8520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tr"/>
              <a:t>Dr.Öğr. Üyesi Ahmet KARADOĞAN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214275"/>
            <a:ext cx="8520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Socket</a:t>
            </a:r>
            <a:endParaRPr/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977700"/>
            <a:ext cx="8520600" cy="4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tr"/>
              <a:t>Ağ üzerinde çalışan iki program/bilgisayar arasında çift yönlü iletişimi sağlayan bir iletişim mekanizması, bir uç nokta(end point)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56250"/>
              <a:buChar char="●"/>
            </a:pPr>
            <a:r>
              <a:rPr lang="tr"/>
              <a:t>Bir sunucudaki uygulamaya bağlanmak için kullanılan bir kapı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56250"/>
              <a:buChar char="●"/>
            </a:pPr>
            <a:r>
              <a:rPr lang="tr"/>
              <a:t>Bir socket, bir IP adresi ve bir port numarası ile tanımlanır.</a:t>
            </a:r>
            <a:endParaRPr/>
          </a:p>
          <a:p>
            <a:pPr indent="-317182" lvl="0" marL="457200" rtl="0" algn="just">
              <a:spcBef>
                <a:spcPts val="1000"/>
              </a:spcBef>
              <a:spcAft>
                <a:spcPts val="1000"/>
              </a:spcAft>
              <a:buSzPct val="56250"/>
              <a:buChar char="●"/>
            </a:pPr>
            <a:r>
              <a:rPr lang="tr"/>
              <a:t>İletişim kurulacak uygulama, bir socket oluşturarak belirli bir IP adresi ve port numarasına bağlanabilir veya diğer uygulamaların bağlantı taleplerini kabul edebilir.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214275"/>
            <a:ext cx="8520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Socket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977700"/>
            <a:ext cx="8520600" cy="4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75" y="1134375"/>
            <a:ext cx="8331628" cy="22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138075"/>
            <a:ext cx="8520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Socket</a:t>
            </a:r>
            <a:endParaRPr/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311" y="2571750"/>
            <a:ext cx="4509038" cy="253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237375" y="876750"/>
            <a:ext cx="85629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tr" sz="3100">
                <a:solidFill>
                  <a:srgbClr val="FF0000"/>
                </a:solidFill>
              </a:rPr>
              <a:t>Sunucu(Server) socketi</a:t>
            </a:r>
            <a:r>
              <a:rPr b="1" lang="tr" sz="3100">
                <a:solidFill>
                  <a:schemeClr val="accent2"/>
                </a:solidFill>
              </a:rPr>
              <a:t> </a:t>
            </a:r>
            <a:r>
              <a:rPr lang="tr" sz="3100"/>
              <a:t>: Gelen bağlantıları kabul etmek için kullanılır</a:t>
            </a:r>
            <a:endParaRPr sz="31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1" lang="tr" sz="3100">
                <a:solidFill>
                  <a:srgbClr val="FF0000"/>
                </a:solidFill>
              </a:rPr>
              <a:t>İstemci(Client) socketi</a:t>
            </a:r>
            <a:r>
              <a:rPr lang="tr" sz="3100"/>
              <a:t> :  </a:t>
            </a:r>
            <a:endParaRPr sz="3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" sz="3100"/>
              <a:t>Bir sunucuya </a:t>
            </a:r>
            <a:endParaRPr sz="3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tr" sz="3100"/>
              <a:t>bağlanmak için </a:t>
            </a:r>
            <a:endParaRPr sz="31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tr" sz="3100"/>
              <a:t>kullanılır.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61875"/>
            <a:ext cx="8520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259"/>
              <a:t>Sunucu-İstemci Bağlantısı</a:t>
            </a:r>
            <a:endParaRPr sz="3259"/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775" y="724350"/>
            <a:ext cx="4483800" cy="43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27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Java IP Adres Sorgulama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198375" y="1159550"/>
            <a:ext cx="871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Local ip: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urier New"/>
                <a:ea typeface="Courier New"/>
                <a:cs typeface="Courier New"/>
                <a:sym typeface="Courier New"/>
              </a:rPr>
              <a:t>InetAddress adres=InetAddress.getLocalHost();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URL adı ile sorgulama: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urier New"/>
                <a:ea typeface="Courier New"/>
                <a:cs typeface="Courier New"/>
                <a:sym typeface="Courier New"/>
              </a:rPr>
              <a:t>InetAddress adres=InetAddress.getByName("inonu.edu.tr");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tr"/>
              <a:t>Adres bilgisi yazdırma: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urier New"/>
                <a:ea typeface="Courier New"/>
                <a:cs typeface="Courier New"/>
                <a:sym typeface="Courier New"/>
              </a:rPr>
              <a:t>System.out.println("adres:"+adres.toString());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tr">
                <a:latin typeface="Courier New"/>
                <a:ea typeface="Courier New"/>
                <a:cs typeface="Courier New"/>
                <a:sym typeface="Courier New"/>
              </a:rPr>
              <a:t>System.out.println("host:"+adres.getHostName());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tr">
                <a:latin typeface="Courier New"/>
                <a:ea typeface="Courier New"/>
                <a:cs typeface="Courier New"/>
                <a:sym typeface="Courier New"/>
              </a:rPr>
              <a:t>            System.out.println("ip:"+adres.getHostAddress());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27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Java TCP Socket Sınıfları - Sunucu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198375" y="1013125"/>
            <a:ext cx="87189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654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8"/>
              <a:buChar char="●"/>
            </a:pPr>
            <a:r>
              <a:rPr lang="tr" sz="1227"/>
              <a:t>Sunucu socketi açma:</a:t>
            </a:r>
            <a:endParaRPr sz="122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ServerSocket serverSocket = new ServerSocket(PORT);</a:t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-30654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8"/>
              <a:buChar char="●"/>
            </a:pPr>
            <a:r>
              <a:rPr lang="tr" sz="1227"/>
              <a:t>İstemci bağlantısını kabul etme:</a:t>
            </a:r>
            <a:endParaRPr sz="1227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Socket socket = serverSocket.accept();</a:t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-30654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8"/>
              <a:buChar char="●"/>
            </a:pPr>
            <a:r>
              <a:rPr lang="tr" sz="1227"/>
              <a:t>İstemciye mesaj gönderme:</a:t>
            </a:r>
            <a:endParaRPr sz="1227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PrintWriter out = new PrintWriter(socket.getOutputStream(), true);</a:t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out.println(msj);</a:t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-30654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8"/>
              <a:buChar char="●"/>
            </a:pPr>
            <a:r>
              <a:rPr lang="tr" sz="1227"/>
              <a:t>İstemciden mesaj alma (BufferedReader ile):</a:t>
            </a:r>
            <a:endParaRPr sz="1227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BufferedReader in=new BufferedReader(new InputStreamReader(socket.getInputStream()));</a:t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gelenVeri </a:t>
            </a: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= in.readLine();</a:t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27"/>
          </a:p>
          <a:p>
            <a:pPr indent="-30654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8"/>
              <a:buChar char="●"/>
            </a:pPr>
            <a:r>
              <a:rPr lang="tr" sz="1227"/>
              <a:t>İstemciden mesaj alma (Scanner ile):</a:t>
            </a:r>
            <a:endParaRPr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Scanner input = new Scanner(</a:t>
            </a: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.getInputStream());</a:t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tr" sz="1227">
                <a:latin typeface="Courier New"/>
                <a:ea typeface="Courier New"/>
                <a:cs typeface="Courier New"/>
                <a:sym typeface="Courier New"/>
              </a:rPr>
              <a:t>String gelenVeri = input.nextLine();</a:t>
            </a:r>
            <a:endParaRPr b="1" sz="1227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27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Java TCP Socket Sınıfları - İstemci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198375" y="1013125"/>
            <a:ext cx="87189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384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85"/>
              <a:buChar char="●"/>
            </a:pPr>
            <a:r>
              <a:rPr lang="tr" sz="1185"/>
              <a:t>İstemci </a:t>
            </a:r>
            <a:r>
              <a:rPr lang="tr" sz="1185"/>
              <a:t>socketi oluşturma:</a:t>
            </a:r>
            <a:endParaRPr sz="11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tr" sz="1185">
                <a:latin typeface="Courier New"/>
                <a:ea typeface="Courier New"/>
                <a:cs typeface="Courier New"/>
                <a:sym typeface="Courier New"/>
              </a:rPr>
              <a:t> 	Socket socket = new Socket("localhost", PORT);</a:t>
            </a:r>
            <a:endParaRPr b="1" sz="118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85">
              <a:latin typeface="Courier New"/>
              <a:ea typeface="Courier New"/>
              <a:cs typeface="Courier New"/>
              <a:sym typeface="Courier New"/>
            </a:endParaRPr>
          </a:p>
          <a:p>
            <a:pPr indent="-30384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85"/>
              <a:buChar char="●"/>
            </a:pPr>
            <a:r>
              <a:rPr lang="tr" sz="1185"/>
              <a:t>Sunucuya </a:t>
            </a:r>
            <a:r>
              <a:rPr lang="tr" sz="1185"/>
              <a:t>mesaj gönderme:</a:t>
            </a:r>
            <a:endParaRPr sz="11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85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tr" sz="1185">
                <a:latin typeface="Courier New"/>
                <a:ea typeface="Courier New"/>
                <a:cs typeface="Courier New"/>
                <a:sym typeface="Courier New"/>
              </a:rPr>
              <a:t>PrintWriter out = new PrintWriter(socket.getOutputStream(), true);</a:t>
            </a:r>
            <a:endParaRPr b="1" sz="118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tr" sz="1185">
                <a:latin typeface="Courier New"/>
                <a:ea typeface="Courier New"/>
                <a:cs typeface="Courier New"/>
                <a:sym typeface="Courier New"/>
              </a:rPr>
              <a:t> 	out.println("Merhaba, ben istemci!");</a:t>
            </a:r>
            <a:endParaRPr b="1" sz="118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85">
              <a:latin typeface="Courier New"/>
              <a:ea typeface="Courier New"/>
              <a:cs typeface="Courier New"/>
              <a:sym typeface="Courier New"/>
            </a:endParaRPr>
          </a:p>
          <a:p>
            <a:pPr indent="-30384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85"/>
              <a:buChar char="●"/>
            </a:pPr>
            <a:r>
              <a:rPr lang="tr" sz="1185"/>
              <a:t>Sunucudan </a:t>
            </a:r>
            <a:r>
              <a:rPr lang="tr" sz="1185"/>
              <a:t>mesaj alma</a:t>
            </a:r>
            <a:r>
              <a:rPr lang="tr" sz="1185"/>
              <a:t>(BufferedReader ile)</a:t>
            </a:r>
            <a:r>
              <a:rPr lang="tr" sz="1185"/>
              <a:t>:</a:t>
            </a:r>
            <a:endParaRPr sz="11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 sz="1185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tr" sz="1185">
                <a:latin typeface="Courier New"/>
                <a:ea typeface="Courier New"/>
                <a:cs typeface="Courier New"/>
                <a:sym typeface="Courier New"/>
              </a:rPr>
              <a:t>BufferedReader in = new BufferedReader(new InputStreamReader(socket.getInputStream()));</a:t>
            </a:r>
            <a:endParaRPr b="1" sz="118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tr" sz="1185">
                <a:latin typeface="Courier New"/>
                <a:ea typeface="Courier New"/>
                <a:cs typeface="Courier New"/>
                <a:sym typeface="Courier New"/>
              </a:rPr>
              <a:t> 	String cevap= in.readLine();</a:t>
            </a:r>
            <a:endParaRPr b="1" sz="118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85"/>
          </a:p>
          <a:p>
            <a:pPr indent="-30384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85"/>
              <a:buChar char="●"/>
            </a:pPr>
            <a:r>
              <a:rPr lang="tr" sz="1185"/>
              <a:t>Sunucudan mesaj alma (Scanner ile):</a:t>
            </a:r>
            <a:endParaRPr sz="11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 sz="1185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tr" sz="1185">
                <a:latin typeface="Courier New"/>
                <a:ea typeface="Courier New"/>
                <a:cs typeface="Courier New"/>
                <a:sym typeface="Courier New"/>
              </a:rPr>
              <a:t>Scanner input = new Scanner(</a:t>
            </a:r>
            <a:r>
              <a:rPr b="1" lang="tr" sz="1185"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b="1" lang="tr" sz="1185">
                <a:latin typeface="Courier New"/>
                <a:ea typeface="Courier New"/>
                <a:cs typeface="Courier New"/>
                <a:sym typeface="Courier New"/>
              </a:rPr>
              <a:t>.getInputStream());</a:t>
            </a:r>
            <a:endParaRPr b="1" sz="1185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tr" sz="1185">
                <a:latin typeface="Courier New"/>
                <a:ea typeface="Courier New"/>
                <a:cs typeface="Courier New"/>
                <a:sym typeface="Courier New"/>
              </a:rPr>
              <a:t>String cevap= input.nextLine();</a:t>
            </a:r>
            <a:endParaRPr b="1" sz="118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