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1" r:id="rId9"/>
    <p:sldId id="272" r:id="rId10"/>
    <p:sldId id="273" r:id="rId11"/>
    <p:sldId id="266" r:id="rId12"/>
    <p:sldId id="274" r:id="rId13"/>
    <p:sldId id="275" r:id="rId14"/>
    <p:sldId id="276" r:id="rId15"/>
    <p:sldId id="277" r:id="rId16"/>
    <p:sldId id="278" r:id="rId17"/>
    <p:sldId id="267" r:id="rId18"/>
    <p:sldId id="268" r:id="rId19"/>
    <p:sldId id="282" r:id="rId20"/>
    <p:sldId id="283" r:id="rId21"/>
    <p:sldId id="284"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696109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F96F81-7508-41AA-9CD1-FFB392D5C192}" type="datetimeFigureOut">
              <a:rPr lang="tr-TR" smtClean="0"/>
              <a:t>11 Kas 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170754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111538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49715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1415574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685662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4"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4125758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24537205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376483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2622510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660768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D6F96F81-7508-41AA-9CD1-FFB392D5C192}" type="datetimeFigureOut">
              <a:rPr lang="tr-TR" smtClean="0"/>
              <a:t>11 Kas 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106168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D6F96F81-7508-41AA-9CD1-FFB392D5C192}" type="datetimeFigureOut">
              <a:rPr lang="tr-TR" smtClean="0"/>
              <a:t>11 Kas 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2558936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3"/>
          <p:cNvSpPr>
            <a:spLocks noGrp="1"/>
          </p:cNvSpPr>
          <p:nvPr>
            <p:ph type="ftr" sz="quarter" idx="11"/>
          </p:nvPr>
        </p:nvSpPr>
        <p:spPr/>
        <p:txBody>
          <a:bodyPr/>
          <a:lstStyle/>
          <a:p>
            <a:endParaRPr lang="tr-TR"/>
          </a:p>
        </p:txBody>
      </p:sp>
      <p:sp>
        <p:nvSpPr>
          <p:cNvPr id="6" name="Slide Number Placeholder 4"/>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1943134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2"/>
          <p:cNvSpPr>
            <a:spLocks noGrp="1"/>
          </p:cNvSpPr>
          <p:nvPr>
            <p:ph type="ftr" sz="quarter" idx="11"/>
          </p:nvPr>
        </p:nvSpPr>
        <p:spPr/>
        <p:txBody>
          <a:bodyPr/>
          <a:lstStyle/>
          <a:p>
            <a:endParaRPr lang="tr-TR"/>
          </a:p>
        </p:txBody>
      </p:sp>
      <p:sp>
        <p:nvSpPr>
          <p:cNvPr id="6" name="Slide Number Placeholder 3"/>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1554841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D6F96F81-7508-41AA-9CD1-FFB392D5C192}" type="datetimeFigureOut">
              <a:rPr lang="tr-TR" smtClean="0"/>
              <a:t>11 Kas 2024</a:t>
            </a:fld>
            <a:endParaRPr lang="tr-TR"/>
          </a:p>
        </p:txBody>
      </p:sp>
      <p:sp>
        <p:nvSpPr>
          <p:cNvPr id="5" name="Footer Placeholder 5"/>
          <p:cNvSpPr>
            <a:spLocks noGrp="1"/>
          </p:cNvSpPr>
          <p:nvPr>
            <p:ph type="ftr" sz="quarter" idx="11"/>
          </p:nvPr>
        </p:nvSpPr>
        <p:spPr/>
        <p:txBody>
          <a:bodyPr/>
          <a:lstStyle/>
          <a:p>
            <a:endParaRPr lang="tr-TR"/>
          </a:p>
        </p:txBody>
      </p:sp>
      <p:sp>
        <p:nvSpPr>
          <p:cNvPr id="6" name="Slide Number Placeholder 6"/>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4061797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D6F96F81-7508-41AA-9CD1-FFB392D5C192}" type="datetimeFigureOut">
              <a:rPr lang="tr-TR" smtClean="0"/>
              <a:t>11 Kas 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83A6DA83-08CC-4929-BFF9-7010E637F1E4}" type="slidenum">
              <a:rPr lang="tr-TR" smtClean="0"/>
              <a:t>‹#›</a:t>
            </a:fld>
            <a:endParaRPr lang="tr-TR"/>
          </a:p>
        </p:txBody>
      </p:sp>
    </p:spTree>
    <p:extLst>
      <p:ext uri="{BB962C8B-B14F-4D97-AF65-F5344CB8AC3E}">
        <p14:creationId xmlns:p14="http://schemas.microsoft.com/office/powerpoint/2010/main" val="879941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F96F81-7508-41AA-9CD1-FFB392D5C192}" type="datetimeFigureOut">
              <a:rPr lang="tr-TR" smtClean="0"/>
              <a:t>11 Kas 2024</a:t>
            </a:fld>
            <a:endParaRPr lang="tr-T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tr-T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3A6DA83-08CC-4929-BFF9-7010E637F1E4}" type="slidenum">
              <a:rPr lang="tr-TR" smtClean="0"/>
              <a:t>‹#›</a:t>
            </a:fld>
            <a:endParaRPr lang="tr-TR"/>
          </a:p>
        </p:txBody>
      </p:sp>
    </p:spTree>
    <p:extLst>
      <p:ext uri="{BB962C8B-B14F-4D97-AF65-F5344CB8AC3E}">
        <p14:creationId xmlns:p14="http://schemas.microsoft.com/office/powerpoint/2010/main" val="191344774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C9654BBA-7A01-4BB8-BE77-ECCCBC845124}"/>
              </a:ext>
            </a:extLst>
          </p:cNvPr>
          <p:cNvSpPr txBox="1"/>
          <p:nvPr/>
        </p:nvSpPr>
        <p:spPr>
          <a:xfrm>
            <a:off x="2994074" y="0"/>
            <a:ext cx="6203851" cy="1477328"/>
          </a:xfrm>
          <a:prstGeom prst="rect">
            <a:avLst/>
          </a:prstGeom>
          <a:noFill/>
        </p:spPr>
        <p:txBody>
          <a:bodyPr wrap="square" rtlCol="0">
            <a:spAutoFit/>
          </a:bodyPr>
          <a:lstStyle/>
          <a:p>
            <a:pPr algn="ctr"/>
            <a:r>
              <a:rPr lang="tr-TR" sz="1800" b="1" dirty="0">
                <a:effectLst/>
                <a:latin typeface="Times New Roman" panose="02020603050405020304" pitchFamily="18" charset="0"/>
                <a:ea typeface="Times New Roman" panose="02020603050405020304" pitchFamily="18" charset="0"/>
              </a:rPr>
              <a:t>T.C.</a:t>
            </a:r>
            <a:endParaRPr lang="tr-TR" sz="1800" dirty="0">
              <a:effectLst/>
              <a:latin typeface="Times New Roman" panose="02020603050405020304" pitchFamily="18" charset="0"/>
              <a:ea typeface="Times New Roman" panose="02020603050405020304" pitchFamily="18" charset="0"/>
            </a:endParaRPr>
          </a:p>
          <a:p>
            <a:pPr algn="ctr"/>
            <a:r>
              <a:rPr lang="tr-TR" sz="1800" b="1" dirty="0">
                <a:effectLst/>
                <a:latin typeface="Times New Roman" panose="02020603050405020304" pitchFamily="18" charset="0"/>
                <a:ea typeface="Times New Roman" panose="02020603050405020304" pitchFamily="18" charset="0"/>
              </a:rPr>
              <a:t>İNÖNÜ ÜNİVERSİTESİ  </a:t>
            </a:r>
            <a:endParaRPr lang="tr-TR" sz="1800" dirty="0">
              <a:effectLst/>
              <a:latin typeface="Times New Roman" panose="02020603050405020304" pitchFamily="18" charset="0"/>
              <a:ea typeface="Times New Roman" panose="02020603050405020304" pitchFamily="18" charset="0"/>
            </a:endParaRPr>
          </a:p>
          <a:p>
            <a:pPr algn="ctr"/>
            <a:r>
              <a:rPr lang="tr-TR" sz="1800" b="1" dirty="0">
                <a:effectLst/>
                <a:latin typeface="Times New Roman" panose="02020603050405020304" pitchFamily="18" charset="0"/>
                <a:ea typeface="Times New Roman" panose="02020603050405020304" pitchFamily="18" charset="0"/>
              </a:rPr>
              <a:t>MÜHENDİSLİK FAKÜLTESİ</a:t>
            </a:r>
            <a:endParaRPr lang="tr-TR" sz="1800" dirty="0">
              <a:effectLst/>
              <a:latin typeface="Times New Roman" panose="02020603050405020304" pitchFamily="18" charset="0"/>
              <a:ea typeface="Times New Roman" panose="02020603050405020304" pitchFamily="18" charset="0"/>
            </a:endParaRPr>
          </a:p>
          <a:p>
            <a:pPr algn="ctr"/>
            <a:r>
              <a:rPr lang="tr-TR" sz="1800" b="1" dirty="0">
                <a:effectLst/>
                <a:latin typeface="Times New Roman" panose="02020603050405020304" pitchFamily="18" charset="0"/>
                <a:ea typeface="Times New Roman" panose="02020603050405020304" pitchFamily="18" charset="0"/>
              </a:rPr>
              <a:t>YAZILIM MÜHENDİSLİĞİ BÖLÜMÜ</a:t>
            </a:r>
            <a:endParaRPr lang="tr-TR" sz="1800" dirty="0">
              <a:effectLst/>
              <a:latin typeface="Times New Roman" panose="02020603050405020304" pitchFamily="18" charset="0"/>
              <a:ea typeface="Times New Roman" panose="02020603050405020304" pitchFamily="18" charset="0"/>
            </a:endParaRPr>
          </a:p>
          <a:p>
            <a:pPr algn="ctr"/>
            <a:endParaRPr lang="tr-TR" dirty="0"/>
          </a:p>
        </p:txBody>
      </p:sp>
      <p:sp>
        <p:nvSpPr>
          <p:cNvPr id="5" name="Metin kutusu 4">
            <a:extLst>
              <a:ext uri="{FF2B5EF4-FFF2-40B4-BE49-F238E27FC236}">
                <a16:creationId xmlns:a16="http://schemas.microsoft.com/office/drawing/2014/main" id="{C0F6680D-FAA0-4317-A63B-01AFF3396D2A}"/>
              </a:ext>
            </a:extLst>
          </p:cNvPr>
          <p:cNvSpPr txBox="1"/>
          <p:nvPr/>
        </p:nvSpPr>
        <p:spPr>
          <a:xfrm>
            <a:off x="4255142" y="5934670"/>
            <a:ext cx="3681714" cy="923330"/>
          </a:xfrm>
          <a:prstGeom prst="rect">
            <a:avLst/>
          </a:prstGeom>
          <a:noFill/>
        </p:spPr>
        <p:txBody>
          <a:bodyPr wrap="none" rtlCol="0">
            <a:spAutoFit/>
          </a:bodyPr>
          <a:lstStyle/>
          <a:p>
            <a:pPr algn="ctr"/>
            <a:r>
              <a:rPr lang="tr-TR" sz="1800" b="1" dirty="0">
                <a:effectLst/>
                <a:latin typeface="Times New Roman" panose="02020603050405020304" pitchFamily="18" charset="0"/>
                <a:ea typeface="Times New Roman" panose="02020603050405020304" pitchFamily="18" charset="0"/>
              </a:rPr>
              <a:t>STAJIN YAPILDIĞI GÜN/AY/YIL</a:t>
            </a:r>
            <a:endParaRPr lang="tr-TR" sz="1800" dirty="0">
              <a:effectLst/>
              <a:latin typeface="Times New Roman" panose="02020603050405020304" pitchFamily="18" charset="0"/>
              <a:ea typeface="Times New Roman" panose="02020603050405020304" pitchFamily="18" charset="0"/>
            </a:endParaRPr>
          </a:p>
          <a:p>
            <a:pPr algn="ctr"/>
            <a:r>
              <a:rPr lang="tr-TR" sz="1800" b="1" dirty="0">
                <a:effectLst/>
                <a:latin typeface="Times New Roman" panose="02020603050405020304" pitchFamily="18" charset="0"/>
                <a:ea typeface="Times New Roman" panose="02020603050405020304" pitchFamily="18" charset="0"/>
              </a:rPr>
              <a:t>22/07/2024 - 16/09/2024</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6" name="Metin kutusu 5">
            <a:extLst>
              <a:ext uri="{FF2B5EF4-FFF2-40B4-BE49-F238E27FC236}">
                <a16:creationId xmlns:a16="http://schemas.microsoft.com/office/drawing/2014/main" id="{01AD396A-1413-4B57-9C16-87F748365CE0}"/>
              </a:ext>
            </a:extLst>
          </p:cNvPr>
          <p:cNvSpPr txBox="1"/>
          <p:nvPr/>
        </p:nvSpPr>
        <p:spPr>
          <a:xfrm>
            <a:off x="3978271" y="5373858"/>
            <a:ext cx="4235455" cy="369332"/>
          </a:xfrm>
          <a:prstGeom prst="rect">
            <a:avLst/>
          </a:prstGeom>
          <a:noFill/>
        </p:spPr>
        <p:txBody>
          <a:bodyPr wrap="none" rtlCol="0">
            <a:spAutoFit/>
          </a:bodyPr>
          <a:lstStyle/>
          <a:p>
            <a:r>
              <a:rPr lang="tr-TR" dirty="0"/>
              <a:t>EBUBEKİR SIDDIK NAZLI - 02210224005</a:t>
            </a:r>
          </a:p>
        </p:txBody>
      </p:sp>
      <p:sp>
        <p:nvSpPr>
          <p:cNvPr id="7" name="Metin kutusu 6">
            <a:extLst>
              <a:ext uri="{FF2B5EF4-FFF2-40B4-BE49-F238E27FC236}">
                <a16:creationId xmlns:a16="http://schemas.microsoft.com/office/drawing/2014/main" id="{12AD0F6F-4078-4FE9-A37D-4971E25753F6}"/>
              </a:ext>
            </a:extLst>
          </p:cNvPr>
          <p:cNvSpPr txBox="1"/>
          <p:nvPr/>
        </p:nvSpPr>
        <p:spPr>
          <a:xfrm>
            <a:off x="1420406" y="1484142"/>
            <a:ext cx="9371668" cy="3662541"/>
          </a:xfrm>
          <a:prstGeom prst="rect">
            <a:avLst/>
          </a:prstGeom>
          <a:noFill/>
        </p:spPr>
        <p:txBody>
          <a:bodyPr wrap="none" rtlCol="0">
            <a:spAutoFit/>
          </a:bodyPr>
          <a:lstStyle/>
          <a:p>
            <a:pPr algn="ctr"/>
            <a:r>
              <a:rPr lang="en-US" sz="2400" b="1" dirty="0" err="1">
                <a:effectLst/>
                <a:latin typeface="Times New Roman" panose="02020603050405020304" pitchFamily="18" charset="0"/>
                <a:ea typeface="Times New Roman" panose="02020603050405020304" pitchFamily="18" charset="0"/>
              </a:rPr>
              <a:t>Sampaş</a:t>
            </a:r>
            <a:r>
              <a:rPr lang="en-US" sz="2400" b="1" dirty="0">
                <a:effectLst/>
                <a:latin typeface="Times New Roman" panose="02020603050405020304" pitchFamily="18" charset="0"/>
                <a:ea typeface="Times New Roman" panose="02020603050405020304" pitchFamily="18" charset="0"/>
              </a:rPr>
              <a:t> Holding</a:t>
            </a:r>
            <a:r>
              <a:rPr lang="tr-TR" sz="2400" b="1" dirty="0">
                <a:latin typeface="Times New Roman" panose="02020603050405020304" pitchFamily="18" charset="0"/>
                <a:ea typeface="Times New Roman" panose="02020603050405020304" pitchFamily="18" charset="0"/>
              </a:rPr>
              <a:t>’deki Yaz Stajım</a:t>
            </a:r>
            <a:endParaRPr lang="tr-TR" sz="24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tr-TR" sz="1800" dirty="0">
              <a:effectLst/>
              <a:latin typeface="Times New Roman" panose="02020603050405020304" pitchFamily="18" charset="0"/>
              <a:ea typeface="Times New Roman" panose="02020603050405020304" pitchFamily="18" charset="0"/>
            </a:endParaRPr>
          </a:p>
          <a:p>
            <a:endParaRPr lang="tr-TR" sz="1800" b="1" dirty="0">
              <a:effectLst/>
              <a:latin typeface="Times New Roman" panose="02020603050405020304" pitchFamily="18" charset="0"/>
              <a:ea typeface="Times New Roman" panose="02020603050405020304" pitchFamily="18" charset="0"/>
            </a:endParaRPr>
          </a:p>
          <a:p>
            <a:endParaRPr lang="tr-TR" b="1" dirty="0">
              <a:latin typeface="Times New Roman" panose="02020603050405020304" pitchFamily="18" charset="0"/>
              <a:ea typeface="Times New Roman" panose="02020603050405020304" pitchFamily="18" charset="0"/>
            </a:endParaRPr>
          </a:p>
          <a:p>
            <a:endParaRPr lang="tr-TR" sz="1800" b="1" dirty="0">
              <a:effectLst/>
              <a:latin typeface="Times New Roman" panose="02020603050405020304" pitchFamily="18" charset="0"/>
              <a:ea typeface="Times New Roman" panose="02020603050405020304" pitchFamily="18" charset="0"/>
            </a:endParaRPr>
          </a:p>
          <a:p>
            <a:endParaRPr lang="tr-TR" b="1" dirty="0">
              <a:latin typeface="Times New Roman" panose="02020603050405020304" pitchFamily="18" charset="0"/>
              <a:ea typeface="Times New Roman" panose="02020603050405020304" pitchFamily="18" charset="0"/>
            </a:endParaRPr>
          </a:p>
          <a:p>
            <a:endParaRPr lang="tr-TR" sz="1800" b="1" dirty="0">
              <a:effectLst/>
              <a:latin typeface="Times New Roman" panose="02020603050405020304" pitchFamily="18" charset="0"/>
              <a:ea typeface="Times New Roman" panose="02020603050405020304" pitchFamily="18" charset="0"/>
            </a:endParaRPr>
          </a:p>
          <a:p>
            <a:endParaRPr lang="tr-TR" b="1" dirty="0">
              <a:latin typeface="Times New Roman" panose="02020603050405020304" pitchFamily="18" charset="0"/>
              <a:ea typeface="Times New Roman" panose="02020603050405020304" pitchFamily="18" charset="0"/>
            </a:endParaRPr>
          </a:p>
          <a:p>
            <a:r>
              <a:rPr lang="en-US" sz="1800" b="1" dirty="0" err="1">
                <a:effectLst/>
                <a:latin typeface="Times New Roman" panose="02020603050405020304" pitchFamily="18" charset="0"/>
                <a:ea typeface="Times New Roman" panose="02020603050405020304" pitchFamily="18" charset="0"/>
              </a:rPr>
              <a:t>Kurum</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Adresi</a:t>
            </a:r>
            <a:r>
              <a:rPr lang="en-US" sz="1800" b="1" dirty="0">
                <a:effectLst/>
                <a:latin typeface="Times New Roman" panose="02020603050405020304" pitchFamily="18" charset="0"/>
                <a:ea typeface="Times New Roman" panose="02020603050405020304" pitchFamily="18" charset="0"/>
              </a:rPr>
              <a:t> : </a:t>
            </a:r>
            <a:r>
              <a:rPr lang="tr-TR" sz="1800" dirty="0">
                <a:effectLst/>
                <a:latin typeface="Times New Roman" panose="02020603050405020304" pitchFamily="18" charset="0"/>
                <a:ea typeface="Times New Roman" panose="02020603050405020304" pitchFamily="18" charset="0"/>
              </a:rPr>
              <a:t>Çubuklu Mahallesi Orhan Veli Kanık Caddesi Yakut Sokak Eryılmaz Plaza No: 3 </a:t>
            </a:r>
          </a:p>
          <a:p>
            <a:r>
              <a:rPr lang="tr-TR" sz="1800" dirty="0">
                <a:effectLst/>
                <a:latin typeface="Times New Roman" panose="02020603050405020304" pitchFamily="18" charset="0"/>
                <a:ea typeface="Times New Roman" panose="02020603050405020304" pitchFamily="18" charset="0"/>
              </a:rPr>
              <a:t>Kat: 3-4 34805 </a:t>
            </a:r>
            <a:r>
              <a:rPr lang="tr-TR" sz="1800" dirty="0" err="1">
                <a:effectLst/>
                <a:latin typeface="Times New Roman" panose="02020603050405020304" pitchFamily="18" charset="0"/>
                <a:ea typeface="Times New Roman" panose="02020603050405020304" pitchFamily="18" charset="0"/>
              </a:rPr>
              <a:t>Kavacık</a:t>
            </a:r>
            <a:r>
              <a:rPr lang="tr-TR" sz="1800" dirty="0">
                <a:effectLst/>
                <a:latin typeface="Times New Roman" panose="02020603050405020304" pitchFamily="18" charset="0"/>
                <a:ea typeface="Times New Roman" panose="02020603050405020304" pitchFamily="18" charset="0"/>
              </a:rPr>
              <a:t> Beykoz İSTANBUL</a:t>
            </a:r>
          </a:p>
          <a:p>
            <a:r>
              <a:rPr lang="en-US" sz="1800" b="1" dirty="0">
                <a:effectLst/>
                <a:latin typeface="Times New Roman" panose="02020603050405020304" pitchFamily="18" charset="0"/>
                <a:ea typeface="Times New Roman" panose="02020603050405020304" pitchFamily="18" charset="0"/>
              </a:rPr>
              <a:t> </a:t>
            </a:r>
            <a:endParaRPr lang="tr-TR" sz="1800" dirty="0">
              <a:effectLst/>
              <a:latin typeface="Times New Roman" panose="02020603050405020304" pitchFamily="18" charset="0"/>
              <a:ea typeface="Times New Roman" panose="02020603050405020304" pitchFamily="18" charset="0"/>
            </a:endParaRPr>
          </a:p>
          <a:p>
            <a:pPr algn="ctr">
              <a:spcBef>
                <a:spcPts val="1200"/>
              </a:spcBef>
              <a:spcAft>
                <a:spcPts val="300"/>
              </a:spcAft>
            </a:pPr>
            <a:endParaRPr lang="tr-TR" sz="1800" b="1" kern="1600" dirty="0">
              <a:effectLst/>
              <a:latin typeface="Arial" panose="020B0604020202020204" pitchFamily="34" charset="0"/>
            </a:endParaRPr>
          </a:p>
        </p:txBody>
      </p:sp>
    </p:spTree>
    <p:extLst>
      <p:ext uri="{BB962C8B-B14F-4D97-AF65-F5344CB8AC3E}">
        <p14:creationId xmlns:p14="http://schemas.microsoft.com/office/powerpoint/2010/main" val="227192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648FC8-1AE9-4E8F-8765-468C38EE2F55}"/>
              </a:ext>
            </a:extLst>
          </p:cNvPr>
          <p:cNvSpPr>
            <a:spLocks noGrp="1"/>
          </p:cNvSpPr>
          <p:nvPr>
            <p:ph type="title"/>
          </p:nvPr>
        </p:nvSpPr>
        <p:spPr>
          <a:xfrm>
            <a:off x="1393638" y="609601"/>
            <a:ext cx="9404723" cy="1400530"/>
          </a:xfrm>
        </p:spPr>
        <p:txBody>
          <a:bodyPr/>
          <a:lstStyle/>
          <a:p>
            <a:pPr algn="ctr"/>
            <a:r>
              <a:rPr lang="tr-TR" sz="4400" b="1" dirty="0">
                <a:effectLst/>
                <a:latin typeface="Arial" panose="020B0604020202020204" pitchFamily="34" charset="0"/>
              </a:rPr>
              <a:t>Detaylı Süreç Modellemesi:</a:t>
            </a:r>
            <a:endParaRPr lang="tr-TR" dirty="0"/>
          </a:p>
        </p:txBody>
      </p:sp>
      <p:sp>
        <p:nvSpPr>
          <p:cNvPr id="3" name="İçerik Yer Tutucusu 2">
            <a:extLst>
              <a:ext uri="{FF2B5EF4-FFF2-40B4-BE49-F238E27FC236}">
                <a16:creationId xmlns:a16="http://schemas.microsoft.com/office/drawing/2014/main" id="{855E37F2-CBD5-41F9-915A-1B69758426DB}"/>
              </a:ext>
            </a:extLst>
          </p:cNvPr>
          <p:cNvSpPr>
            <a:spLocks noGrp="1"/>
          </p:cNvSpPr>
          <p:nvPr>
            <p:ph idx="1"/>
          </p:nvPr>
        </p:nvSpPr>
        <p:spPr>
          <a:xfrm>
            <a:off x="1622728" y="2179526"/>
            <a:ext cx="8946541" cy="4195481"/>
          </a:xfrm>
        </p:spPr>
        <p:txBody>
          <a:bodyPr/>
          <a:lstStyle/>
          <a:p>
            <a:pPr marL="342900" lvl="0" indent="-342900">
              <a:tabLst>
                <a:tab pos="457200" algn="l"/>
              </a:tabLst>
            </a:pPr>
            <a:r>
              <a:rPr lang="en-GB" sz="2400" b="1" dirty="0" err="1">
                <a:effectLst/>
                <a:latin typeface="Times New Roman" panose="02020603050405020304" pitchFamily="18" charset="0"/>
                <a:ea typeface="Times New Roman" panose="02020603050405020304" pitchFamily="18" charset="0"/>
              </a:rPr>
              <a:t>Ağ</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ve</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Sistem</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Yönetimi</a:t>
            </a:r>
            <a:r>
              <a:rPr lang="en-GB" sz="2400" dirty="0">
                <a:effectLst/>
                <a:latin typeface="Times New Roman" panose="02020603050405020304" pitchFamily="18" charset="0"/>
                <a:ea typeface="Times New Roman" panose="02020603050405020304" pitchFamily="18" charset="0"/>
              </a:rPr>
              <a:t>:</a:t>
            </a:r>
            <a:endParaRPr lang="tr-TR" sz="2400" dirty="0">
              <a:effectLst/>
              <a:latin typeface="Times New Roman" panose="02020603050405020304" pitchFamily="18" charset="0"/>
              <a:ea typeface="Times New Roman" panose="02020603050405020304" pitchFamily="18" charset="0"/>
            </a:endParaRPr>
          </a:p>
          <a:p>
            <a:pPr marL="0" lvl="0" indent="0">
              <a:buNone/>
              <a:tabLst>
                <a:tab pos="457200" algn="l"/>
              </a:tabLst>
            </a:pPr>
            <a:endParaRPr lang="tr-TR" sz="240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tr-TR" sz="1600" b="1" dirty="0">
                <a:effectLst/>
                <a:latin typeface="Times New Roman" panose="02020603050405020304" pitchFamily="18" charset="0"/>
                <a:ea typeface="Times New Roman" panose="02020603050405020304" pitchFamily="18" charset="0"/>
                <a:cs typeface="Times New Roman" panose="02020603050405020304" pitchFamily="18" charset="0"/>
              </a:rPr>
              <a:t>Güvenlik Testleri</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Kali</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Linux ile ağ güvenliği taramaları,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ile trafik analizi.</a:t>
            </a:r>
          </a:p>
          <a:p>
            <a:pPr marL="742950" lvl="1" indent="-285750">
              <a:buSzPts val="1000"/>
              <a:buFont typeface="Courier New" panose="02070309020205020404" pitchFamily="49" charset="0"/>
              <a:buChar char="o"/>
              <a:tabLst>
                <a:tab pos="914400" algn="l"/>
              </a:tabLst>
            </a:pPr>
            <a:r>
              <a:rPr lang="tr-TR" sz="1600" b="1" dirty="0">
                <a:effectLst/>
                <a:latin typeface="Times New Roman" panose="02020603050405020304" pitchFamily="18" charset="0"/>
                <a:ea typeface="Times New Roman" panose="02020603050405020304" pitchFamily="18" charset="0"/>
                <a:cs typeface="Times New Roman" panose="02020603050405020304" pitchFamily="18" charset="0"/>
              </a:rPr>
              <a:t>Araçlar</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Kali</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Linux,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Wireshark</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Cisco ASA.</a:t>
            </a:r>
          </a:p>
        </p:txBody>
      </p:sp>
    </p:spTree>
    <p:extLst>
      <p:ext uri="{BB962C8B-B14F-4D97-AF65-F5344CB8AC3E}">
        <p14:creationId xmlns:p14="http://schemas.microsoft.com/office/powerpoint/2010/main" val="816378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8F8493-2953-4972-AB3A-395CEC8A9657}"/>
              </a:ext>
            </a:extLst>
          </p:cNvPr>
          <p:cNvSpPr>
            <a:spLocks noGrp="1"/>
          </p:cNvSpPr>
          <p:nvPr>
            <p:ph idx="1"/>
          </p:nvPr>
        </p:nvSpPr>
        <p:spPr/>
        <p:txBody>
          <a:bodyPr>
            <a:normAutofit/>
          </a:bodyPr>
          <a:lstStyle/>
          <a:p>
            <a:r>
              <a:rPr lang="tr-TR" sz="1800" dirty="0">
                <a:effectLst/>
                <a:latin typeface="Times New Roman" panose="02020603050405020304" pitchFamily="18" charset="0"/>
                <a:ea typeface="Times New Roman" panose="02020603050405020304" pitchFamily="18" charset="0"/>
              </a:rPr>
              <a:t>Staj sürecinin temel amacı, yazılım geliştirme, veri tabanı yönetimi, ağ güvenliği ve sistem yönetimi gibi alanlarda teorik bilginin pratiğe dökülmesini sağlayarak, gerçek dünya projelerinde deneyim kazanmaktır. Bu süreçte kullanılan teknolojiler ve araçlar sayesinde modern yazılım geliştirme teknikleri, </a:t>
            </a:r>
            <a:r>
              <a:rPr lang="tr-TR" sz="1800" dirty="0" err="1">
                <a:effectLst/>
                <a:latin typeface="Times New Roman" panose="02020603050405020304" pitchFamily="18" charset="0"/>
                <a:ea typeface="Times New Roman" panose="02020603050405020304" pitchFamily="18" charset="0"/>
              </a:rPr>
              <a:t>DevOps</a:t>
            </a:r>
            <a:r>
              <a:rPr lang="tr-TR" sz="1800" dirty="0">
                <a:effectLst/>
                <a:latin typeface="Times New Roman" panose="02020603050405020304" pitchFamily="18" charset="0"/>
                <a:ea typeface="Times New Roman" panose="02020603050405020304" pitchFamily="18" charset="0"/>
              </a:rPr>
              <a:t> süreçleri ve siber güvenlik protokollerine hakimiyet kazanılmıştır.</a:t>
            </a:r>
            <a:endParaRPr lang="tr-TR" dirty="0"/>
          </a:p>
        </p:txBody>
      </p:sp>
      <p:sp>
        <p:nvSpPr>
          <p:cNvPr id="2" name="Metin kutusu 1">
            <a:extLst>
              <a:ext uri="{FF2B5EF4-FFF2-40B4-BE49-F238E27FC236}">
                <a16:creationId xmlns:a16="http://schemas.microsoft.com/office/drawing/2014/main" id="{AEC8A2E9-8B09-4750-BC52-DF6B7BD131D4}"/>
              </a:ext>
            </a:extLst>
          </p:cNvPr>
          <p:cNvSpPr txBox="1"/>
          <p:nvPr/>
        </p:nvSpPr>
        <p:spPr>
          <a:xfrm>
            <a:off x="3679408" y="609601"/>
            <a:ext cx="4833183"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 Çalışmalarının Amacı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45098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8F8493-2953-4972-AB3A-395CEC8A9657}"/>
              </a:ext>
            </a:extLst>
          </p:cNvPr>
          <p:cNvSpPr>
            <a:spLocks noGrp="1"/>
          </p:cNvSpPr>
          <p:nvPr>
            <p:ph idx="1"/>
          </p:nvPr>
        </p:nvSpPr>
        <p:spPr/>
        <p:txBody>
          <a:bodyPr>
            <a:normAutofit/>
          </a:bodyPr>
          <a:lstStyle/>
          <a:p>
            <a:r>
              <a:rPr lang="tr-TR" sz="1800" b="1" dirty="0">
                <a:effectLst/>
                <a:latin typeface="Times New Roman" panose="02020603050405020304" pitchFamily="18" charset="0"/>
                <a:ea typeface="Times New Roman" panose="02020603050405020304" pitchFamily="18" charset="0"/>
              </a:rPr>
              <a:t>Yazılım Geliştirme Yetkinliği</a:t>
            </a:r>
            <a:r>
              <a:rPr lang="tr-TR" sz="1800" dirty="0">
                <a:effectLst/>
                <a:latin typeface="Times New Roman" panose="02020603050405020304" pitchFamily="18" charset="0"/>
                <a:ea typeface="Times New Roman" panose="02020603050405020304" pitchFamily="18" charset="0"/>
              </a:rPr>
              <a:t>: ASP.NET </a:t>
            </a:r>
            <a:r>
              <a:rPr lang="tr-TR" sz="1800" dirty="0" err="1">
                <a:effectLst/>
                <a:latin typeface="Times New Roman" panose="02020603050405020304" pitchFamily="18" charset="0"/>
                <a:ea typeface="Times New Roman" panose="02020603050405020304" pitchFamily="18" charset="0"/>
              </a:rPr>
              <a:t>Core</a:t>
            </a:r>
            <a:r>
              <a:rPr lang="tr-TR" sz="1800" dirty="0">
                <a:effectLst/>
                <a:latin typeface="Times New Roman" panose="02020603050405020304" pitchFamily="18" charset="0"/>
                <a:ea typeface="Times New Roman" panose="02020603050405020304" pitchFamily="18" charset="0"/>
              </a:rPr>
              <a:t> Web API ve </a:t>
            </a:r>
            <a:r>
              <a:rPr lang="tr-TR" sz="1800" dirty="0" err="1">
                <a:effectLst/>
                <a:latin typeface="Times New Roman" panose="02020603050405020304" pitchFamily="18" charset="0"/>
                <a:ea typeface="Times New Roman" panose="02020603050405020304" pitchFamily="18" charset="0"/>
              </a:rPr>
              <a:t>React</a:t>
            </a:r>
            <a:r>
              <a:rPr lang="tr-TR" sz="1800" dirty="0">
                <a:effectLst/>
                <a:latin typeface="Times New Roman" panose="02020603050405020304" pitchFamily="18" charset="0"/>
                <a:ea typeface="Times New Roman" panose="02020603050405020304" pitchFamily="18" charset="0"/>
              </a:rPr>
              <a:t> gibi modern teknolojileri kullanarak e-ticaret projeleri geliştirmek ve </a:t>
            </a:r>
            <a:r>
              <a:rPr lang="tr-TR" sz="1800" dirty="0" err="1">
                <a:effectLst/>
                <a:latin typeface="Times New Roman" panose="02020603050405020304" pitchFamily="18" charset="0"/>
                <a:ea typeface="Times New Roman" panose="02020603050405020304" pitchFamily="18" charset="0"/>
              </a:rPr>
              <a:t>veritabanı</a:t>
            </a:r>
            <a:r>
              <a:rPr lang="tr-TR" sz="1800" dirty="0">
                <a:effectLst/>
                <a:latin typeface="Times New Roman" panose="02020603050405020304" pitchFamily="18" charset="0"/>
                <a:ea typeface="Times New Roman" panose="02020603050405020304" pitchFamily="18" charset="0"/>
              </a:rPr>
              <a:t> yönetimi süreçlerinde yetkinlik kazanmak.</a:t>
            </a:r>
            <a:endParaRPr lang="tr-TR" dirty="0"/>
          </a:p>
        </p:txBody>
      </p:sp>
      <p:sp>
        <p:nvSpPr>
          <p:cNvPr id="2" name="Metin kutusu 1">
            <a:extLst>
              <a:ext uri="{FF2B5EF4-FFF2-40B4-BE49-F238E27FC236}">
                <a16:creationId xmlns:a16="http://schemas.microsoft.com/office/drawing/2014/main" id="{AEC8A2E9-8B09-4750-BC52-DF6B7BD131D4}"/>
              </a:ext>
            </a:extLst>
          </p:cNvPr>
          <p:cNvSpPr txBox="1"/>
          <p:nvPr/>
        </p:nvSpPr>
        <p:spPr>
          <a:xfrm>
            <a:off x="3679408" y="609601"/>
            <a:ext cx="4833183"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 Çalışmalarının Amacı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42267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8F8493-2953-4972-AB3A-395CEC8A9657}"/>
              </a:ext>
            </a:extLst>
          </p:cNvPr>
          <p:cNvSpPr>
            <a:spLocks noGrp="1"/>
          </p:cNvSpPr>
          <p:nvPr>
            <p:ph idx="1"/>
          </p:nvPr>
        </p:nvSpPr>
        <p:spPr/>
        <p:txBody>
          <a:bodyPr>
            <a:normAutofit/>
          </a:bodyPr>
          <a:lstStyle/>
          <a:p>
            <a:pPr marL="342900" lvl="0" indent="-342900">
              <a:buSzPts val="1000"/>
              <a:buFont typeface="Symbol" panose="05050102010706020507" pitchFamily="18" charset="2"/>
              <a:buChar char=""/>
              <a:tabLst>
                <a:tab pos="457200" algn="l"/>
              </a:tabLst>
            </a:pPr>
            <a:r>
              <a:rPr lang="tr-TR" sz="1800" b="1" dirty="0" err="1">
                <a:effectLst/>
                <a:latin typeface="Times New Roman" panose="02020603050405020304" pitchFamily="18" charset="0"/>
                <a:ea typeface="Times New Roman" panose="02020603050405020304" pitchFamily="18" charset="0"/>
              </a:rPr>
              <a:t>Konteynerizasyon</a:t>
            </a:r>
            <a:r>
              <a:rPr lang="tr-TR" sz="1800" b="1" dirty="0">
                <a:effectLst/>
                <a:latin typeface="Times New Roman" panose="02020603050405020304" pitchFamily="18" charset="0"/>
                <a:ea typeface="Times New Roman" panose="02020603050405020304" pitchFamily="18" charset="0"/>
              </a:rPr>
              <a:t> ve </a:t>
            </a:r>
            <a:r>
              <a:rPr lang="tr-TR" sz="1800" b="1" dirty="0" err="1">
                <a:effectLst/>
                <a:latin typeface="Times New Roman" panose="02020603050405020304" pitchFamily="18" charset="0"/>
                <a:ea typeface="Times New Roman" panose="02020603050405020304" pitchFamily="18" charset="0"/>
              </a:rPr>
              <a:t>DevOps</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Docker</a:t>
            </a:r>
            <a:r>
              <a:rPr lang="tr-TR" sz="1800" dirty="0">
                <a:effectLst/>
                <a:latin typeface="Times New Roman" panose="02020603050405020304" pitchFamily="18" charset="0"/>
                <a:ea typeface="Times New Roman" panose="02020603050405020304" pitchFamily="18" charset="0"/>
              </a:rPr>
              <a:t> ve </a:t>
            </a:r>
            <a:r>
              <a:rPr lang="tr-TR" sz="1800" dirty="0" err="1">
                <a:effectLst/>
                <a:latin typeface="Times New Roman" panose="02020603050405020304" pitchFamily="18" charset="0"/>
                <a:ea typeface="Times New Roman" panose="02020603050405020304" pitchFamily="18" charset="0"/>
              </a:rPr>
              <a:t>Jenkins</a:t>
            </a:r>
            <a:r>
              <a:rPr lang="tr-TR" sz="1800" dirty="0">
                <a:effectLst/>
                <a:latin typeface="Times New Roman" panose="02020603050405020304" pitchFamily="18" charset="0"/>
                <a:ea typeface="Times New Roman" panose="02020603050405020304" pitchFamily="18" charset="0"/>
              </a:rPr>
              <a:t> gibi araçlarla projeleri </a:t>
            </a:r>
            <a:r>
              <a:rPr lang="tr-TR" sz="1800" dirty="0" err="1">
                <a:effectLst/>
                <a:latin typeface="Times New Roman" panose="02020603050405020304" pitchFamily="18" charset="0"/>
                <a:ea typeface="Times New Roman" panose="02020603050405020304" pitchFamily="18" charset="0"/>
              </a:rPr>
              <a:t>konteynerleştirmek</a:t>
            </a:r>
            <a:r>
              <a:rPr lang="tr-TR" sz="1800" dirty="0">
                <a:effectLst/>
                <a:latin typeface="Times New Roman" panose="02020603050405020304" pitchFamily="18" charset="0"/>
                <a:ea typeface="Times New Roman" panose="02020603050405020304" pitchFamily="18" charset="0"/>
              </a:rPr>
              <a:t> ve CI/CD süreçlerini yönetmek.</a:t>
            </a:r>
            <a:endParaRPr lang="tr-TR" dirty="0"/>
          </a:p>
        </p:txBody>
      </p:sp>
      <p:sp>
        <p:nvSpPr>
          <p:cNvPr id="2" name="Metin kutusu 1">
            <a:extLst>
              <a:ext uri="{FF2B5EF4-FFF2-40B4-BE49-F238E27FC236}">
                <a16:creationId xmlns:a16="http://schemas.microsoft.com/office/drawing/2014/main" id="{AEC8A2E9-8B09-4750-BC52-DF6B7BD131D4}"/>
              </a:ext>
            </a:extLst>
          </p:cNvPr>
          <p:cNvSpPr txBox="1"/>
          <p:nvPr/>
        </p:nvSpPr>
        <p:spPr>
          <a:xfrm>
            <a:off x="3679408" y="609601"/>
            <a:ext cx="4833183"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 Çalışmalarının Amacı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66748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8F8493-2953-4972-AB3A-395CEC8A9657}"/>
              </a:ext>
            </a:extLst>
          </p:cNvPr>
          <p:cNvSpPr>
            <a:spLocks noGrp="1"/>
          </p:cNvSpPr>
          <p:nvPr>
            <p:ph idx="1"/>
          </p:nvPr>
        </p:nvSpPr>
        <p:spPr/>
        <p:txBody>
          <a:bodyPr>
            <a:normAutofit/>
          </a:bodyPr>
          <a:lstStyle/>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Ağ Güvenliği ve Yönetimi</a:t>
            </a:r>
            <a:r>
              <a:rPr lang="tr-TR" sz="1800" dirty="0">
                <a:effectLst/>
                <a:latin typeface="Times New Roman" panose="02020603050405020304" pitchFamily="18" charset="0"/>
                <a:ea typeface="Times New Roman" panose="02020603050405020304" pitchFamily="18" charset="0"/>
              </a:rPr>
              <a:t>: Ağ yapılandırmaları, NAT, Firewall, VPN gibi kavramlar üzerinde çalışarak ağ güvenliği konusunda derinlemesine bilgi edinmek.</a:t>
            </a:r>
            <a:endParaRPr lang="tr-TR" dirty="0"/>
          </a:p>
        </p:txBody>
      </p:sp>
      <p:sp>
        <p:nvSpPr>
          <p:cNvPr id="2" name="Metin kutusu 1">
            <a:extLst>
              <a:ext uri="{FF2B5EF4-FFF2-40B4-BE49-F238E27FC236}">
                <a16:creationId xmlns:a16="http://schemas.microsoft.com/office/drawing/2014/main" id="{AEC8A2E9-8B09-4750-BC52-DF6B7BD131D4}"/>
              </a:ext>
            </a:extLst>
          </p:cNvPr>
          <p:cNvSpPr txBox="1"/>
          <p:nvPr/>
        </p:nvSpPr>
        <p:spPr>
          <a:xfrm>
            <a:off x="3679408" y="609601"/>
            <a:ext cx="4833183"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 Çalışmalarının Amacı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29472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8F8493-2953-4972-AB3A-395CEC8A9657}"/>
              </a:ext>
            </a:extLst>
          </p:cNvPr>
          <p:cNvSpPr>
            <a:spLocks noGrp="1"/>
          </p:cNvSpPr>
          <p:nvPr>
            <p:ph idx="1"/>
          </p:nvPr>
        </p:nvSpPr>
        <p:spPr/>
        <p:txBody>
          <a:bodyPr>
            <a:normAutofit/>
          </a:bodyPr>
          <a:lstStyle/>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Sistem Yönetimi</a:t>
            </a:r>
            <a:r>
              <a:rPr lang="tr-TR" sz="1800" dirty="0">
                <a:effectLst/>
                <a:latin typeface="Times New Roman" panose="02020603050405020304" pitchFamily="18" charset="0"/>
                <a:ea typeface="Times New Roman" panose="02020603050405020304" pitchFamily="18" charset="0"/>
              </a:rPr>
              <a:t>: Linux, Windows ve sanal makinelerde sistem yönetimi yaparak, </a:t>
            </a:r>
            <a:r>
              <a:rPr lang="tr-TR" sz="1800" dirty="0" err="1">
                <a:effectLst/>
                <a:latin typeface="Times New Roman" panose="02020603050405020304" pitchFamily="18" charset="0"/>
                <a:ea typeface="Times New Roman" panose="02020603050405020304" pitchFamily="18" charset="0"/>
              </a:rPr>
              <a:t>bash</a:t>
            </a:r>
            <a:r>
              <a:rPr lang="tr-TR" sz="1800" dirty="0">
                <a:effectLst/>
                <a:latin typeface="Times New Roman" panose="02020603050405020304" pitchFamily="18" charset="0"/>
                <a:ea typeface="Times New Roman" panose="02020603050405020304" pitchFamily="18" charset="0"/>
              </a:rPr>
              <a:t> ve </a:t>
            </a:r>
            <a:r>
              <a:rPr lang="tr-TR" sz="1800" dirty="0" err="1">
                <a:effectLst/>
                <a:latin typeface="Times New Roman" panose="02020603050405020304" pitchFamily="18" charset="0"/>
                <a:ea typeface="Times New Roman" panose="02020603050405020304" pitchFamily="18" charset="0"/>
              </a:rPr>
              <a:t>batch</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scriptler</a:t>
            </a:r>
            <a:r>
              <a:rPr lang="tr-TR" sz="1800" dirty="0">
                <a:effectLst/>
                <a:latin typeface="Times New Roman" panose="02020603050405020304" pitchFamily="18" charset="0"/>
                <a:ea typeface="Times New Roman" panose="02020603050405020304" pitchFamily="18" charset="0"/>
              </a:rPr>
              <a:t> ile otomasyon süreçlerine hakim olmak.</a:t>
            </a:r>
            <a:endParaRPr lang="tr-TR" dirty="0"/>
          </a:p>
        </p:txBody>
      </p:sp>
      <p:sp>
        <p:nvSpPr>
          <p:cNvPr id="2" name="Metin kutusu 1">
            <a:extLst>
              <a:ext uri="{FF2B5EF4-FFF2-40B4-BE49-F238E27FC236}">
                <a16:creationId xmlns:a16="http://schemas.microsoft.com/office/drawing/2014/main" id="{AEC8A2E9-8B09-4750-BC52-DF6B7BD131D4}"/>
              </a:ext>
            </a:extLst>
          </p:cNvPr>
          <p:cNvSpPr txBox="1"/>
          <p:nvPr/>
        </p:nvSpPr>
        <p:spPr>
          <a:xfrm>
            <a:off x="3679408" y="609601"/>
            <a:ext cx="4833183"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 Çalışmalarının Amacı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67743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B8F8493-2953-4972-AB3A-395CEC8A9657}"/>
              </a:ext>
            </a:extLst>
          </p:cNvPr>
          <p:cNvSpPr>
            <a:spLocks noGrp="1"/>
          </p:cNvSpPr>
          <p:nvPr>
            <p:ph idx="1"/>
          </p:nvPr>
        </p:nvSpPr>
        <p:spPr/>
        <p:txBody>
          <a:bodyPr>
            <a:normAutofit/>
          </a:bodyPr>
          <a:lstStyle/>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Siber Güvenlik ve Ağ Analizi</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Kali</a:t>
            </a:r>
            <a:r>
              <a:rPr lang="tr-TR" sz="1800" dirty="0">
                <a:effectLst/>
                <a:latin typeface="Times New Roman" panose="02020603050405020304" pitchFamily="18" charset="0"/>
                <a:ea typeface="Times New Roman" panose="02020603050405020304" pitchFamily="18" charset="0"/>
              </a:rPr>
              <a:t> Linux üzerinde güvenlik analiz araçları kullanarak ağ trafiği ve güvenlik protokolleri hakkında tecrübe kazanmak.</a:t>
            </a:r>
          </a:p>
          <a:p>
            <a:r>
              <a:rPr lang="tr-TR" sz="1800" dirty="0">
                <a:effectLst/>
                <a:latin typeface="Times New Roman" panose="02020603050405020304" pitchFamily="18" charset="0"/>
                <a:ea typeface="Times New Roman" panose="02020603050405020304" pitchFamily="18" charset="0"/>
              </a:rPr>
              <a:t>Bu amaçlar doğrultusunda, endüstriyel standartlarda kullanılan araçlar ve yöntemlerle gerçek dünya projelerine katkı sağlanmış ve yazılım geliştirme sürecinin tüm aşamalarında deneyim kazanılmıştır.</a:t>
            </a:r>
          </a:p>
          <a:p>
            <a:endParaRPr lang="tr-TR" dirty="0"/>
          </a:p>
        </p:txBody>
      </p:sp>
      <p:sp>
        <p:nvSpPr>
          <p:cNvPr id="2" name="Metin kutusu 1">
            <a:extLst>
              <a:ext uri="{FF2B5EF4-FFF2-40B4-BE49-F238E27FC236}">
                <a16:creationId xmlns:a16="http://schemas.microsoft.com/office/drawing/2014/main" id="{AEC8A2E9-8B09-4750-BC52-DF6B7BD131D4}"/>
              </a:ext>
            </a:extLst>
          </p:cNvPr>
          <p:cNvSpPr txBox="1"/>
          <p:nvPr/>
        </p:nvSpPr>
        <p:spPr>
          <a:xfrm>
            <a:off x="3679408" y="609601"/>
            <a:ext cx="4833183"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 Çalışmalarının Amacı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16066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ED4F1B21-1BC9-4456-A946-D3CF83F1D889}"/>
              </a:ext>
            </a:extLst>
          </p:cNvPr>
          <p:cNvSpPr>
            <a:spLocks noGrp="1"/>
          </p:cNvSpPr>
          <p:nvPr>
            <p:ph idx="1"/>
          </p:nvPr>
        </p:nvSpPr>
        <p:spPr/>
        <p:txBody>
          <a:bodyPr>
            <a:normAutofit fontScale="77500" lnSpcReduction="20000"/>
          </a:bodyPr>
          <a:lstStyle/>
          <a:p>
            <a:pPr marL="342900" lvl="0" indent="-342900">
              <a:buFont typeface="+mj-lt"/>
              <a:buAutoNum type="arabicPeriod"/>
              <a:tabLst>
                <a:tab pos="457200" algn="l"/>
              </a:tabLst>
            </a:pPr>
            <a:r>
              <a:rPr lang="tr-TR" sz="1800" dirty="0">
                <a:effectLst/>
                <a:latin typeface="Times New Roman" panose="02020603050405020304" pitchFamily="18" charset="0"/>
                <a:ea typeface="Times New Roman" panose="02020603050405020304" pitchFamily="18" charset="0"/>
              </a:rPr>
              <a:t>ASP.NET </a:t>
            </a:r>
            <a:r>
              <a:rPr lang="tr-TR" sz="1800" dirty="0" err="1">
                <a:effectLst/>
                <a:latin typeface="Times New Roman" panose="02020603050405020304" pitchFamily="18" charset="0"/>
                <a:ea typeface="Times New Roman" panose="02020603050405020304" pitchFamily="18" charset="0"/>
              </a:rPr>
              <a:t>Core</a:t>
            </a:r>
            <a:r>
              <a:rPr lang="tr-TR" sz="1800" dirty="0">
                <a:effectLst/>
                <a:latin typeface="Times New Roman" panose="02020603050405020304" pitchFamily="18" charset="0"/>
                <a:ea typeface="Times New Roman" panose="02020603050405020304" pitchFamily="18" charset="0"/>
              </a:rPr>
              <a:t> Web API ile e-ticaret sitesi geliştirilmesi, JWT </a:t>
            </a:r>
            <a:r>
              <a:rPr lang="tr-TR" sz="1800" dirty="0" err="1">
                <a:effectLst/>
                <a:latin typeface="Times New Roman" panose="02020603050405020304" pitchFamily="18" charset="0"/>
                <a:ea typeface="Times New Roman" panose="02020603050405020304" pitchFamily="18" charset="0"/>
              </a:rPr>
              <a:t>token</a:t>
            </a:r>
            <a:r>
              <a:rPr lang="tr-TR" sz="1800" dirty="0">
                <a:effectLst/>
                <a:latin typeface="Times New Roman" panose="02020603050405020304" pitchFamily="18" charset="0"/>
                <a:ea typeface="Times New Roman" panose="02020603050405020304" pitchFamily="18" charset="0"/>
              </a:rPr>
              <a:t> kullanımı ile kimlik doğrulama ve güvenlik yapılandırmaları yapılması.</a:t>
            </a:r>
          </a:p>
          <a:p>
            <a:pPr marL="342900" lvl="0" indent="-342900">
              <a:buFont typeface="+mj-lt"/>
              <a:buAutoNum type="arabicPeriod"/>
              <a:tabLst>
                <a:tab pos="457200" algn="l"/>
              </a:tabLst>
            </a:pPr>
            <a:r>
              <a:rPr lang="tr-TR" sz="1800" dirty="0" err="1">
                <a:effectLst/>
                <a:latin typeface="Times New Roman" panose="02020603050405020304" pitchFamily="18" charset="0"/>
                <a:ea typeface="Times New Roman" panose="02020603050405020304" pitchFamily="18" charset="0"/>
              </a:rPr>
              <a:t>React</a:t>
            </a:r>
            <a:r>
              <a:rPr lang="tr-TR" sz="1800" dirty="0">
                <a:effectLst/>
                <a:latin typeface="Times New Roman" panose="02020603050405020304" pitchFamily="18" charset="0"/>
                <a:ea typeface="Times New Roman" panose="02020603050405020304" pitchFamily="18" charset="0"/>
              </a:rPr>
              <a:t> ile </a:t>
            </a:r>
            <a:r>
              <a:rPr lang="tr-TR" sz="1800" dirty="0" err="1">
                <a:effectLst/>
                <a:latin typeface="Times New Roman" panose="02020603050405020304" pitchFamily="18" charset="0"/>
                <a:ea typeface="Times New Roman" panose="02020603050405020304" pitchFamily="18" charset="0"/>
              </a:rPr>
              <a:t>TypeScript</a:t>
            </a:r>
            <a:r>
              <a:rPr lang="tr-TR" sz="1800" dirty="0">
                <a:effectLst/>
                <a:latin typeface="Times New Roman" panose="02020603050405020304" pitchFamily="18" charset="0"/>
                <a:ea typeface="Times New Roman" panose="02020603050405020304" pitchFamily="18" charset="0"/>
              </a:rPr>
              <a:t> (TSX) formatında kullanıcı </a:t>
            </a:r>
            <a:r>
              <a:rPr lang="tr-TR" sz="1800" dirty="0" err="1">
                <a:effectLst/>
                <a:latin typeface="Times New Roman" panose="02020603050405020304" pitchFamily="18" charset="0"/>
                <a:ea typeface="Times New Roman" panose="02020603050405020304" pitchFamily="18" charset="0"/>
              </a:rPr>
              <a:t>arayüzü</a:t>
            </a:r>
            <a:r>
              <a:rPr lang="tr-TR" sz="1800" dirty="0">
                <a:effectLst/>
                <a:latin typeface="Times New Roman" panose="02020603050405020304" pitchFamily="18" charset="0"/>
                <a:ea typeface="Times New Roman" panose="02020603050405020304" pitchFamily="18" charset="0"/>
              </a:rPr>
              <a:t> geliştirilmesi ve </a:t>
            </a:r>
            <a:r>
              <a:rPr lang="tr-TR" sz="1800" dirty="0" err="1">
                <a:effectLst/>
                <a:latin typeface="Times New Roman" panose="02020603050405020304" pitchFamily="18" charset="0"/>
                <a:ea typeface="Times New Roman" panose="02020603050405020304" pitchFamily="18" charset="0"/>
              </a:rPr>
              <a:t>frontend-backend</a:t>
            </a:r>
            <a:r>
              <a:rPr lang="tr-TR" sz="1800" dirty="0">
                <a:effectLst/>
                <a:latin typeface="Times New Roman" panose="02020603050405020304" pitchFamily="18" charset="0"/>
                <a:ea typeface="Times New Roman" panose="02020603050405020304" pitchFamily="18" charset="0"/>
              </a:rPr>
              <a:t> entegrasyonu sağlanması.</a:t>
            </a:r>
          </a:p>
          <a:p>
            <a:pPr marL="342900" lvl="0" indent="-342900">
              <a:buFont typeface="+mj-lt"/>
              <a:buAutoNum type="arabicPeriod"/>
              <a:tabLst>
                <a:tab pos="457200" algn="l"/>
              </a:tabLst>
            </a:pPr>
            <a:r>
              <a:rPr lang="tr-TR" sz="1800" dirty="0">
                <a:effectLst/>
                <a:latin typeface="Times New Roman" panose="02020603050405020304" pitchFamily="18" charset="0"/>
                <a:ea typeface="Times New Roman" panose="02020603050405020304" pitchFamily="18" charset="0"/>
              </a:rPr>
              <a:t>MS SQL Server </a:t>
            </a:r>
            <a:r>
              <a:rPr lang="tr-TR" sz="1800" dirty="0" err="1">
                <a:effectLst/>
                <a:latin typeface="Times New Roman" panose="02020603050405020304" pitchFamily="18" charset="0"/>
                <a:ea typeface="Times New Roman" panose="02020603050405020304" pitchFamily="18" charset="0"/>
              </a:rPr>
              <a:t>veritabanı</a:t>
            </a:r>
            <a:r>
              <a:rPr lang="tr-TR" sz="1800" dirty="0">
                <a:effectLst/>
                <a:latin typeface="Times New Roman" panose="02020603050405020304" pitchFamily="18" charset="0"/>
                <a:ea typeface="Times New Roman" panose="02020603050405020304" pitchFamily="18" charset="0"/>
              </a:rPr>
              <a:t> üzerinde JOIN işlemleri, ileri seviye SQL sorgulamaları ve </a:t>
            </a:r>
            <a:r>
              <a:rPr lang="tr-TR" sz="1800" dirty="0" err="1">
                <a:effectLst/>
                <a:latin typeface="Times New Roman" panose="02020603050405020304" pitchFamily="18" charset="0"/>
                <a:ea typeface="Times New Roman" panose="02020603050405020304" pitchFamily="18" charset="0"/>
              </a:rPr>
              <a:t>veritabanı</a:t>
            </a:r>
            <a:r>
              <a:rPr lang="tr-TR" sz="1800" dirty="0">
                <a:effectLst/>
                <a:latin typeface="Times New Roman" panose="02020603050405020304" pitchFamily="18" charset="0"/>
                <a:ea typeface="Times New Roman" panose="02020603050405020304" pitchFamily="18" charset="0"/>
              </a:rPr>
              <a:t> tasarımı.</a:t>
            </a:r>
          </a:p>
          <a:p>
            <a:pPr marL="342900" lvl="0" indent="-342900">
              <a:buFont typeface="+mj-lt"/>
              <a:buAutoNum type="arabicPeriod"/>
              <a:tabLst>
                <a:tab pos="457200" algn="l"/>
              </a:tabLst>
            </a:pPr>
            <a:r>
              <a:rPr lang="tr-TR" sz="1800" dirty="0" err="1">
                <a:effectLst/>
                <a:latin typeface="Times New Roman" panose="02020603050405020304" pitchFamily="18" charset="0"/>
                <a:ea typeface="Times New Roman" panose="02020603050405020304" pitchFamily="18" charset="0"/>
              </a:rPr>
              <a:t>Entity</a:t>
            </a:r>
            <a:r>
              <a:rPr lang="tr-TR" sz="1800" dirty="0">
                <a:effectLst/>
                <a:latin typeface="Times New Roman" panose="02020603050405020304" pitchFamily="18" charset="0"/>
                <a:ea typeface="Times New Roman" panose="02020603050405020304" pitchFamily="18" charset="0"/>
              </a:rPr>
              <a:t> Framework kullanılarak </a:t>
            </a:r>
            <a:r>
              <a:rPr lang="tr-TR" sz="1800" dirty="0" err="1">
                <a:effectLst/>
                <a:latin typeface="Times New Roman" panose="02020603050405020304" pitchFamily="18" charset="0"/>
                <a:ea typeface="Times New Roman" panose="02020603050405020304" pitchFamily="18" charset="0"/>
              </a:rPr>
              <a:t>veritabanı</a:t>
            </a:r>
            <a:r>
              <a:rPr lang="tr-TR" sz="1800" dirty="0">
                <a:effectLst/>
                <a:latin typeface="Times New Roman" panose="02020603050405020304" pitchFamily="18" charset="0"/>
                <a:ea typeface="Times New Roman" panose="02020603050405020304" pitchFamily="18" charset="0"/>
              </a:rPr>
              <a:t> modellemeleri (</a:t>
            </a:r>
            <a:r>
              <a:rPr lang="tr-TR" sz="1800" dirty="0" err="1">
                <a:effectLst/>
                <a:latin typeface="Times New Roman" panose="02020603050405020304" pitchFamily="18" charset="0"/>
                <a:ea typeface="Times New Roman" panose="02020603050405020304" pitchFamily="18" charset="0"/>
              </a:rPr>
              <a:t>Code-first</a:t>
            </a:r>
            <a:r>
              <a:rPr lang="tr-TR" sz="1800" dirty="0">
                <a:effectLst/>
                <a:latin typeface="Times New Roman" panose="02020603050405020304" pitchFamily="18" charset="0"/>
                <a:ea typeface="Times New Roman" panose="02020603050405020304" pitchFamily="18" charset="0"/>
              </a:rPr>
              <a:t> ve Database-</a:t>
            </a:r>
            <a:r>
              <a:rPr lang="tr-TR" sz="1800" dirty="0" err="1">
                <a:effectLst/>
                <a:latin typeface="Times New Roman" panose="02020603050405020304" pitchFamily="18" charset="0"/>
                <a:ea typeface="Times New Roman" panose="02020603050405020304" pitchFamily="18" charset="0"/>
              </a:rPr>
              <a:t>first</a:t>
            </a:r>
            <a:r>
              <a:rPr lang="tr-TR" sz="1800" dirty="0">
                <a:effectLst/>
                <a:latin typeface="Times New Roman" panose="02020603050405020304" pitchFamily="18" charset="0"/>
                <a:ea typeface="Times New Roman" panose="02020603050405020304" pitchFamily="18" charset="0"/>
              </a:rPr>
              <a:t>) yapılması.</a:t>
            </a:r>
          </a:p>
          <a:p>
            <a:pPr marL="342900" lvl="0" indent="-342900">
              <a:buFont typeface="+mj-lt"/>
              <a:buAutoNum type="arabicPeriod"/>
              <a:tabLst>
                <a:tab pos="457200" algn="l"/>
              </a:tabLst>
            </a:pPr>
            <a:r>
              <a:rPr lang="tr-TR" sz="1800" dirty="0" err="1">
                <a:effectLst/>
                <a:latin typeface="Times New Roman" panose="02020603050405020304" pitchFamily="18" charset="0"/>
                <a:ea typeface="Times New Roman" panose="02020603050405020304" pitchFamily="18" charset="0"/>
              </a:rPr>
              <a:t>Docker</a:t>
            </a:r>
            <a:r>
              <a:rPr lang="tr-TR" sz="1800" dirty="0">
                <a:effectLst/>
                <a:latin typeface="Times New Roman" panose="02020603050405020304" pitchFamily="18" charset="0"/>
                <a:ea typeface="Times New Roman" panose="02020603050405020304" pitchFamily="18" charset="0"/>
              </a:rPr>
              <a:t> ile projelerin </a:t>
            </a:r>
            <a:r>
              <a:rPr lang="tr-TR" sz="1800" dirty="0" err="1">
                <a:effectLst/>
                <a:latin typeface="Times New Roman" panose="02020603050405020304" pitchFamily="18" charset="0"/>
                <a:ea typeface="Times New Roman" panose="02020603050405020304" pitchFamily="18" charset="0"/>
              </a:rPr>
              <a:t>konteynerize</a:t>
            </a:r>
            <a:r>
              <a:rPr lang="tr-TR" sz="1800" dirty="0">
                <a:effectLst/>
                <a:latin typeface="Times New Roman" panose="02020603050405020304" pitchFamily="18" charset="0"/>
                <a:ea typeface="Times New Roman" panose="02020603050405020304" pitchFamily="18" charset="0"/>
              </a:rPr>
              <a:t> edilmesi, </a:t>
            </a:r>
            <a:r>
              <a:rPr lang="tr-TR" sz="1800" dirty="0" err="1">
                <a:effectLst/>
                <a:latin typeface="Times New Roman" panose="02020603050405020304" pitchFamily="18" charset="0"/>
                <a:ea typeface="Times New Roman" panose="02020603050405020304" pitchFamily="18" charset="0"/>
              </a:rPr>
              <a:t>Docker</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Compose</a:t>
            </a:r>
            <a:r>
              <a:rPr lang="tr-TR" sz="1800" dirty="0">
                <a:effectLst/>
                <a:latin typeface="Times New Roman" panose="02020603050405020304" pitchFamily="18" charset="0"/>
                <a:ea typeface="Times New Roman" panose="02020603050405020304" pitchFamily="18" charset="0"/>
              </a:rPr>
              <a:t> ile çoklu </a:t>
            </a:r>
            <a:r>
              <a:rPr lang="tr-TR" sz="1800" dirty="0" err="1">
                <a:effectLst/>
                <a:latin typeface="Times New Roman" panose="02020603050405020304" pitchFamily="18" charset="0"/>
                <a:ea typeface="Times New Roman" panose="02020603050405020304" pitchFamily="18" charset="0"/>
              </a:rPr>
              <a:t>konteynerli</a:t>
            </a:r>
            <a:r>
              <a:rPr lang="tr-TR" sz="1800" dirty="0">
                <a:effectLst/>
                <a:latin typeface="Times New Roman" panose="02020603050405020304" pitchFamily="18" charset="0"/>
                <a:ea typeface="Times New Roman" panose="02020603050405020304" pitchFamily="18" charset="0"/>
              </a:rPr>
              <a:t> projelerin yapılandırılması.</a:t>
            </a:r>
          </a:p>
          <a:p>
            <a:pPr marL="342900" lvl="0" indent="-342900">
              <a:buFont typeface="+mj-lt"/>
              <a:buAutoNum type="arabicPeriod"/>
              <a:tabLst>
                <a:tab pos="457200" algn="l"/>
              </a:tabLst>
            </a:pPr>
            <a:r>
              <a:rPr lang="tr-TR" sz="1800" dirty="0" err="1">
                <a:effectLst/>
                <a:latin typeface="Times New Roman" panose="02020603050405020304" pitchFamily="18" charset="0"/>
                <a:ea typeface="Times New Roman" panose="02020603050405020304" pitchFamily="18" charset="0"/>
              </a:rPr>
              <a:t>Jenkins</a:t>
            </a:r>
            <a:r>
              <a:rPr lang="tr-TR" sz="1800" dirty="0">
                <a:effectLst/>
                <a:latin typeface="Times New Roman" panose="02020603050405020304" pitchFamily="18" charset="0"/>
                <a:ea typeface="Times New Roman" panose="02020603050405020304" pitchFamily="18" charset="0"/>
              </a:rPr>
              <a:t> kullanılarak CI/CD süreçlerinin otomasyonu ve proje dağıtımının yönetilmesi.</a:t>
            </a:r>
          </a:p>
          <a:p>
            <a:pPr marL="342900" lvl="0" indent="-342900">
              <a:buFont typeface="+mj-lt"/>
              <a:buAutoNum type="arabicPeriod"/>
              <a:tabLst>
                <a:tab pos="457200" algn="l"/>
              </a:tabLst>
            </a:pPr>
            <a:r>
              <a:rPr lang="tr-TR" sz="1800" dirty="0" err="1">
                <a:effectLst/>
                <a:latin typeface="Times New Roman" panose="02020603050405020304" pitchFamily="18" charset="0"/>
                <a:ea typeface="Times New Roman" panose="02020603050405020304" pitchFamily="18" charset="0"/>
              </a:rPr>
              <a:t>Kali</a:t>
            </a:r>
            <a:r>
              <a:rPr lang="tr-TR" sz="1800" dirty="0">
                <a:effectLst/>
                <a:latin typeface="Times New Roman" panose="02020603050405020304" pitchFamily="18" charset="0"/>
                <a:ea typeface="Times New Roman" panose="02020603050405020304" pitchFamily="18" charset="0"/>
              </a:rPr>
              <a:t> Linux üzerinde </a:t>
            </a:r>
            <a:r>
              <a:rPr lang="tr-TR" sz="1800" dirty="0" err="1">
                <a:effectLst/>
                <a:latin typeface="Times New Roman" panose="02020603050405020304" pitchFamily="18" charset="0"/>
                <a:ea typeface="Times New Roman" panose="02020603050405020304" pitchFamily="18" charset="0"/>
              </a:rPr>
              <a:t>Nmap</a:t>
            </a:r>
            <a:r>
              <a:rPr lang="tr-TR" sz="1800" dirty="0">
                <a:effectLst/>
                <a:latin typeface="Times New Roman" panose="02020603050405020304" pitchFamily="18" charset="0"/>
                <a:ea typeface="Times New Roman" panose="02020603050405020304" pitchFamily="18" charset="0"/>
              </a:rPr>
              <a:t> ve </a:t>
            </a:r>
            <a:r>
              <a:rPr lang="tr-TR" sz="1800" dirty="0" err="1">
                <a:effectLst/>
                <a:latin typeface="Times New Roman" panose="02020603050405020304" pitchFamily="18" charset="0"/>
                <a:ea typeface="Times New Roman" panose="02020603050405020304" pitchFamily="18" charset="0"/>
              </a:rPr>
              <a:t>Wireshark</a:t>
            </a:r>
            <a:r>
              <a:rPr lang="tr-TR" sz="1800" dirty="0">
                <a:effectLst/>
                <a:latin typeface="Times New Roman" panose="02020603050405020304" pitchFamily="18" charset="0"/>
                <a:ea typeface="Times New Roman" panose="02020603050405020304" pitchFamily="18" charset="0"/>
              </a:rPr>
              <a:t> kullanarak ağ güvenlik testlerinin yapılması ve cihazlar arası paket analizlerinin gerçekleştirilmesi.</a:t>
            </a:r>
          </a:p>
          <a:p>
            <a:pPr marL="342900" lvl="0" indent="-342900">
              <a:buFont typeface="+mj-lt"/>
              <a:buAutoNum type="arabicPeriod"/>
              <a:tabLst>
                <a:tab pos="457200" algn="l"/>
              </a:tabLst>
            </a:pPr>
            <a:r>
              <a:rPr lang="tr-TR" sz="1800" dirty="0">
                <a:effectLst/>
                <a:latin typeface="Times New Roman" panose="02020603050405020304" pitchFamily="18" charset="0"/>
                <a:ea typeface="Times New Roman" panose="02020603050405020304" pitchFamily="18" charset="0"/>
              </a:rPr>
              <a:t>Eyüp Sultan Belediyesi sunucularına </a:t>
            </a:r>
            <a:r>
              <a:rPr lang="tr-TR" sz="1800" dirty="0" err="1">
                <a:effectLst/>
                <a:latin typeface="Times New Roman" panose="02020603050405020304" pitchFamily="18" charset="0"/>
                <a:ea typeface="Times New Roman" panose="02020603050405020304" pitchFamily="18" charset="0"/>
              </a:rPr>
              <a:t>Palo</a:t>
            </a:r>
            <a:r>
              <a:rPr lang="tr-TR" sz="1800" dirty="0">
                <a:effectLst/>
                <a:latin typeface="Times New Roman" panose="02020603050405020304" pitchFamily="18" charset="0"/>
                <a:ea typeface="Times New Roman" panose="02020603050405020304" pitchFamily="18" charset="0"/>
              </a:rPr>
              <a:t> VPN ile bağlanarak projelerin yüklenmesi.</a:t>
            </a:r>
          </a:p>
          <a:p>
            <a:pPr marL="342900" lvl="0" indent="-342900">
              <a:buFont typeface="+mj-lt"/>
              <a:buAutoNum type="arabicPeriod"/>
              <a:tabLst>
                <a:tab pos="457200" algn="l"/>
              </a:tabLst>
            </a:pPr>
            <a:r>
              <a:rPr lang="tr-TR" sz="1800" dirty="0">
                <a:effectLst/>
                <a:latin typeface="Times New Roman" panose="02020603050405020304" pitchFamily="18" charset="0"/>
                <a:ea typeface="Times New Roman" panose="02020603050405020304" pitchFamily="18" charset="0"/>
              </a:rPr>
              <a:t>Active Directory ile kullanıcı yönetimi ve şifre işlemlerinin yapılması, </a:t>
            </a:r>
            <a:r>
              <a:rPr lang="tr-TR" sz="1800" dirty="0" err="1">
                <a:effectLst/>
                <a:latin typeface="Times New Roman" panose="02020603050405020304" pitchFamily="18" charset="0"/>
                <a:ea typeface="Times New Roman" panose="02020603050405020304" pitchFamily="18" charset="0"/>
              </a:rPr>
              <a:t>Xchange</a:t>
            </a:r>
            <a:r>
              <a:rPr lang="tr-TR" sz="1800" dirty="0">
                <a:effectLst/>
                <a:latin typeface="Times New Roman" panose="02020603050405020304" pitchFamily="18" charset="0"/>
                <a:ea typeface="Times New Roman" panose="02020603050405020304" pitchFamily="18" charset="0"/>
              </a:rPr>
              <a:t> Server hakkında eğitim alınması.</a:t>
            </a:r>
          </a:p>
          <a:p>
            <a:pPr marL="342900" lvl="0" indent="-342900">
              <a:buFont typeface="+mj-lt"/>
              <a:buAutoNum type="arabicPeriod"/>
              <a:tabLst>
                <a:tab pos="457200" algn="l"/>
              </a:tabLst>
            </a:pPr>
            <a:r>
              <a:rPr lang="tr-TR" sz="1800" dirty="0" err="1">
                <a:effectLst/>
                <a:latin typeface="Times New Roman" panose="02020603050405020304" pitchFamily="18" charset="0"/>
                <a:ea typeface="Times New Roman" panose="02020603050405020304" pitchFamily="18" charset="0"/>
              </a:rPr>
              <a:t>Fortigate</a:t>
            </a:r>
            <a:r>
              <a:rPr lang="tr-TR" sz="1800" dirty="0">
                <a:effectLst/>
                <a:latin typeface="Times New Roman" panose="02020603050405020304" pitchFamily="18" charset="0"/>
                <a:ea typeface="Times New Roman" panose="02020603050405020304" pitchFamily="18" charset="0"/>
              </a:rPr>
              <a:t> ve Cisco ASA güvenlik çözümleri üzerine eğitim alınması, firewall ve ağ güvenliği yapılandırmalarının incelenmesi.</a:t>
            </a:r>
          </a:p>
          <a:p>
            <a:pPr marL="342900" lvl="0" indent="-342900">
              <a:buFont typeface="+mj-lt"/>
              <a:buAutoNum type="arabicPeriod"/>
              <a:tabLst>
                <a:tab pos="457200" algn="l"/>
              </a:tabLst>
            </a:pPr>
            <a:r>
              <a:rPr lang="tr-TR" sz="1800" dirty="0">
                <a:effectLst/>
                <a:latin typeface="Times New Roman" panose="02020603050405020304" pitchFamily="18" charset="0"/>
                <a:ea typeface="Times New Roman" panose="02020603050405020304" pitchFamily="18" charset="0"/>
              </a:rPr>
              <a:t>Git </a:t>
            </a:r>
            <a:r>
              <a:rPr lang="tr-TR" sz="1800" dirty="0" err="1">
                <a:effectLst/>
                <a:latin typeface="Times New Roman" panose="02020603050405020304" pitchFamily="18" charset="0"/>
                <a:ea typeface="Times New Roman" panose="02020603050405020304" pitchFamily="18" charset="0"/>
              </a:rPr>
              <a:t>Bash</a:t>
            </a:r>
            <a:r>
              <a:rPr lang="tr-TR" sz="1800" dirty="0">
                <a:effectLst/>
                <a:latin typeface="Times New Roman" panose="02020603050405020304" pitchFamily="18" charset="0"/>
                <a:ea typeface="Times New Roman" panose="02020603050405020304" pitchFamily="18" charset="0"/>
              </a:rPr>
              <a:t> ile </a:t>
            </a:r>
            <a:r>
              <a:rPr lang="tr-TR" sz="1800" dirty="0" err="1">
                <a:effectLst/>
                <a:latin typeface="Times New Roman" panose="02020603050405020304" pitchFamily="18" charset="0"/>
                <a:ea typeface="Times New Roman" panose="02020603050405020304" pitchFamily="18" charset="0"/>
              </a:rPr>
              <a:t>version</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control</a:t>
            </a:r>
            <a:r>
              <a:rPr lang="tr-TR" sz="1800" dirty="0">
                <a:effectLst/>
                <a:latin typeface="Times New Roman" panose="02020603050405020304" pitchFamily="18" charset="0"/>
                <a:ea typeface="Times New Roman" panose="02020603050405020304" pitchFamily="18" charset="0"/>
              </a:rPr>
              <a:t> kullanımı, projelerin iş birliği halinde yönetilmesi ve sürümlerin takip edilmesi.</a:t>
            </a:r>
          </a:p>
          <a:p>
            <a:endParaRPr lang="tr-TR" dirty="0"/>
          </a:p>
        </p:txBody>
      </p:sp>
      <p:sp>
        <p:nvSpPr>
          <p:cNvPr id="2" name="Metin kutusu 1">
            <a:extLst>
              <a:ext uri="{FF2B5EF4-FFF2-40B4-BE49-F238E27FC236}">
                <a16:creationId xmlns:a16="http://schemas.microsoft.com/office/drawing/2014/main" id="{5F7C1DD7-793A-44D1-B242-9CAC61D4D2D8}"/>
              </a:ext>
            </a:extLst>
          </p:cNvPr>
          <p:cNvSpPr txBox="1"/>
          <p:nvPr/>
        </p:nvSpPr>
        <p:spPr>
          <a:xfrm>
            <a:off x="4237158" y="609601"/>
            <a:ext cx="3717684" cy="584775"/>
          </a:xfrm>
          <a:prstGeom prst="rect">
            <a:avLst/>
          </a:prstGeom>
          <a:noFill/>
        </p:spPr>
        <p:txBody>
          <a:bodyPr wrap="none" rtlCol="0">
            <a:spAutoFit/>
          </a:bodyPr>
          <a:lstStyle/>
          <a:p>
            <a:pPr algn="ctr"/>
            <a:r>
              <a:rPr lang="tr-TR" sz="3200" dirty="0"/>
              <a:t>YAPILAN İŞLEMLER</a:t>
            </a:r>
          </a:p>
        </p:txBody>
      </p:sp>
    </p:spTree>
    <p:extLst>
      <p:ext uri="{BB962C8B-B14F-4D97-AF65-F5344CB8AC3E}">
        <p14:creationId xmlns:p14="http://schemas.microsoft.com/office/powerpoint/2010/main" val="479509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75CBD6-1AA9-47BF-9EE5-609C9408E017}"/>
              </a:ext>
            </a:extLst>
          </p:cNvPr>
          <p:cNvSpPr>
            <a:spLocks noGrp="1"/>
          </p:cNvSpPr>
          <p:nvPr>
            <p:ph idx="1"/>
          </p:nvPr>
        </p:nvSpPr>
        <p:spPr>
          <a:xfrm>
            <a:off x="1622729" y="1561514"/>
            <a:ext cx="8946541" cy="4686885"/>
          </a:xfrm>
        </p:spPr>
        <p:txBody>
          <a:bodyPr>
            <a:normAutofit/>
          </a:bodyPr>
          <a:lstStyle/>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Full </a:t>
            </a:r>
            <a:r>
              <a:rPr lang="tr-TR" sz="1800" b="1" dirty="0" err="1">
                <a:effectLst/>
                <a:latin typeface="Times New Roman" panose="02020603050405020304" pitchFamily="18" charset="0"/>
                <a:ea typeface="Times New Roman" panose="02020603050405020304" pitchFamily="18" charset="0"/>
              </a:rPr>
              <a:t>Stack</a:t>
            </a:r>
            <a:r>
              <a:rPr lang="tr-TR" sz="1800" b="1" dirty="0">
                <a:effectLst/>
                <a:latin typeface="Times New Roman" panose="02020603050405020304" pitchFamily="18" charset="0"/>
                <a:ea typeface="Times New Roman" panose="02020603050405020304" pitchFamily="18" charset="0"/>
              </a:rPr>
              <a:t> Geliştirme Yetkinliği:</a:t>
            </a:r>
            <a:r>
              <a:rPr lang="tr-TR" sz="1800" dirty="0">
                <a:effectLst/>
                <a:latin typeface="Times New Roman" panose="02020603050405020304" pitchFamily="18" charset="0"/>
                <a:ea typeface="Times New Roman" panose="02020603050405020304" pitchFamily="18" charset="0"/>
              </a:rPr>
              <a:t> ASP.NET </a:t>
            </a:r>
            <a:r>
              <a:rPr lang="tr-TR" sz="1800" dirty="0" err="1">
                <a:effectLst/>
                <a:latin typeface="Times New Roman" panose="02020603050405020304" pitchFamily="18" charset="0"/>
                <a:ea typeface="Times New Roman" panose="02020603050405020304" pitchFamily="18" charset="0"/>
              </a:rPr>
              <a:t>Core</a:t>
            </a:r>
            <a:r>
              <a:rPr lang="tr-TR" sz="1800" dirty="0">
                <a:effectLst/>
                <a:latin typeface="Times New Roman" panose="02020603050405020304" pitchFamily="18" charset="0"/>
                <a:ea typeface="Times New Roman" panose="02020603050405020304" pitchFamily="18" charset="0"/>
              </a:rPr>
              <a:t> Web API ve </a:t>
            </a:r>
            <a:r>
              <a:rPr lang="tr-TR" sz="1800" dirty="0" err="1">
                <a:effectLst/>
                <a:latin typeface="Times New Roman" panose="02020603050405020304" pitchFamily="18" charset="0"/>
                <a:ea typeface="Times New Roman" panose="02020603050405020304" pitchFamily="18" charset="0"/>
              </a:rPr>
              <a:t>React</a:t>
            </a:r>
            <a:r>
              <a:rPr lang="tr-TR" sz="1800" dirty="0">
                <a:effectLst/>
                <a:latin typeface="Times New Roman" panose="02020603050405020304" pitchFamily="18" charset="0"/>
                <a:ea typeface="Times New Roman" panose="02020603050405020304" pitchFamily="18" charset="0"/>
              </a:rPr>
              <a:t> ile tam kapsamlı (</a:t>
            </a:r>
            <a:r>
              <a:rPr lang="tr-TR" sz="1800" dirty="0" err="1">
                <a:effectLst/>
                <a:latin typeface="Times New Roman" panose="02020603050405020304" pitchFamily="18" charset="0"/>
                <a:ea typeface="Times New Roman" panose="02020603050405020304" pitchFamily="18" charset="0"/>
              </a:rPr>
              <a:t>full</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stack</a:t>
            </a:r>
            <a:r>
              <a:rPr lang="tr-TR" sz="1800" dirty="0">
                <a:effectLst/>
                <a:latin typeface="Times New Roman" panose="02020603050405020304" pitchFamily="18" charset="0"/>
                <a:ea typeface="Times New Roman" panose="02020603050405020304" pitchFamily="18" charset="0"/>
              </a:rPr>
              <a:t>) projeler geliştirilerek, e-ticaret sitesi gibi uygulamalar hayata geçirildi. </a:t>
            </a:r>
            <a:r>
              <a:rPr lang="tr-TR" sz="1800" dirty="0" err="1">
                <a:effectLst/>
                <a:latin typeface="Times New Roman" panose="02020603050405020304" pitchFamily="18" charset="0"/>
                <a:ea typeface="Times New Roman" panose="02020603050405020304" pitchFamily="18" charset="0"/>
              </a:rPr>
              <a:t>Backend'de</a:t>
            </a:r>
            <a:r>
              <a:rPr lang="tr-TR" sz="1800" dirty="0">
                <a:effectLst/>
                <a:latin typeface="Times New Roman" panose="02020603050405020304" pitchFamily="18" charset="0"/>
                <a:ea typeface="Times New Roman" panose="02020603050405020304" pitchFamily="18" charset="0"/>
              </a:rPr>
              <a:t> C# ile API geliştirilirken, </a:t>
            </a:r>
            <a:r>
              <a:rPr lang="tr-TR" sz="1800" dirty="0" err="1">
                <a:effectLst/>
                <a:latin typeface="Times New Roman" panose="02020603050405020304" pitchFamily="18" charset="0"/>
                <a:ea typeface="Times New Roman" panose="02020603050405020304" pitchFamily="18" charset="0"/>
              </a:rPr>
              <a:t>frontend'de</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React</a:t>
            </a:r>
            <a:r>
              <a:rPr lang="tr-TR" sz="1800" dirty="0">
                <a:effectLst/>
                <a:latin typeface="Times New Roman" panose="02020603050405020304" pitchFamily="18" charset="0"/>
                <a:ea typeface="Times New Roman" panose="02020603050405020304" pitchFamily="18" charset="0"/>
              </a:rPr>
              <a:t> ve </a:t>
            </a:r>
            <a:r>
              <a:rPr lang="tr-TR" sz="1800" dirty="0" err="1">
                <a:effectLst/>
                <a:latin typeface="Times New Roman" panose="02020603050405020304" pitchFamily="18" charset="0"/>
                <a:ea typeface="Times New Roman" panose="02020603050405020304" pitchFamily="18" charset="0"/>
              </a:rPr>
              <a:t>TypeScript</a:t>
            </a:r>
            <a:r>
              <a:rPr lang="tr-TR" sz="1800" dirty="0">
                <a:effectLst/>
                <a:latin typeface="Times New Roman" panose="02020603050405020304" pitchFamily="18" charset="0"/>
                <a:ea typeface="Times New Roman" panose="02020603050405020304" pitchFamily="18" charset="0"/>
              </a:rPr>
              <a:t> (TSX formatında) kullanılarak dinamik ve modern kullanıcı </a:t>
            </a:r>
            <a:r>
              <a:rPr lang="tr-TR" sz="1800" dirty="0" err="1">
                <a:effectLst/>
                <a:latin typeface="Times New Roman" panose="02020603050405020304" pitchFamily="18" charset="0"/>
                <a:ea typeface="Times New Roman" panose="02020603050405020304" pitchFamily="18" charset="0"/>
              </a:rPr>
              <a:t>arayüzleri</a:t>
            </a:r>
            <a:r>
              <a:rPr lang="tr-TR" sz="1800" dirty="0">
                <a:effectLst/>
                <a:latin typeface="Times New Roman" panose="02020603050405020304" pitchFamily="18" charset="0"/>
                <a:ea typeface="Times New Roman" panose="02020603050405020304" pitchFamily="18" charset="0"/>
              </a:rPr>
              <a:t> oluşturuldu. Projelerde JWT </a:t>
            </a:r>
            <a:r>
              <a:rPr lang="tr-TR" sz="1800" dirty="0" err="1">
                <a:effectLst/>
                <a:latin typeface="Times New Roman" panose="02020603050405020304" pitchFamily="18" charset="0"/>
                <a:ea typeface="Times New Roman" panose="02020603050405020304" pitchFamily="18" charset="0"/>
              </a:rPr>
              <a:t>token</a:t>
            </a:r>
            <a:r>
              <a:rPr lang="tr-TR" sz="1800" dirty="0">
                <a:effectLst/>
                <a:latin typeface="Times New Roman" panose="02020603050405020304" pitchFamily="18" charset="0"/>
                <a:ea typeface="Times New Roman" panose="02020603050405020304" pitchFamily="18" charset="0"/>
              </a:rPr>
              <a:t> kullanımı ile kimlik doğrulama ve yetkilendirme işlemleri sağlandı.</a:t>
            </a:r>
          </a:p>
          <a:p>
            <a:pPr marL="342900" lvl="0" indent="-342900">
              <a:buSzPts val="1000"/>
              <a:buFont typeface="Symbol" panose="05050102010706020507" pitchFamily="18" charset="2"/>
              <a:buChar char=""/>
              <a:tabLst>
                <a:tab pos="457200" algn="l"/>
              </a:tabLst>
            </a:pPr>
            <a:r>
              <a:rPr lang="tr-TR" sz="1800" b="1" dirty="0" err="1">
                <a:effectLst/>
                <a:latin typeface="Times New Roman" panose="02020603050405020304" pitchFamily="18" charset="0"/>
                <a:ea typeface="Times New Roman" panose="02020603050405020304" pitchFamily="18" charset="0"/>
              </a:rPr>
              <a:t>Veritabanı</a:t>
            </a:r>
            <a:r>
              <a:rPr lang="tr-TR" sz="1800" b="1" dirty="0">
                <a:effectLst/>
                <a:latin typeface="Times New Roman" panose="02020603050405020304" pitchFamily="18" charset="0"/>
                <a:ea typeface="Times New Roman" panose="02020603050405020304" pitchFamily="18" charset="0"/>
              </a:rPr>
              <a:t> ve </a:t>
            </a:r>
            <a:r>
              <a:rPr lang="tr-TR" sz="1800" b="1" dirty="0" err="1">
                <a:effectLst/>
                <a:latin typeface="Times New Roman" panose="02020603050405020304" pitchFamily="18" charset="0"/>
                <a:ea typeface="Times New Roman" panose="02020603050405020304" pitchFamily="18" charset="0"/>
              </a:rPr>
              <a:t>Entity</a:t>
            </a:r>
            <a:r>
              <a:rPr lang="tr-TR" sz="1800" b="1" dirty="0">
                <a:effectLst/>
                <a:latin typeface="Times New Roman" panose="02020603050405020304" pitchFamily="18" charset="0"/>
                <a:ea typeface="Times New Roman" panose="02020603050405020304" pitchFamily="18" charset="0"/>
              </a:rPr>
              <a:t> Framework Kullanımı:</a:t>
            </a:r>
            <a:r>
              <a:rPr lang="tr-TR" sz="1800" dirty="0">
                <a:effectLst/>
                <a:latin typeface="Times New Roman" panose="02020603050405020304" pitchFamily="18" charset="0"/>
                <a:ea typeface="Times New Roman" panose="02020603050405020304" pitchFamily="18" charset="0"/>
              </a:rPr>
              <a:t> MS SQL Server ile </a:t>
            </a:r>
            <a:r>
              <a:rPr lang="tr-TR" sz="1800" dirty="0" err="1">
                <a:effectLst/>
                <a:latin typeface="Times New Roman" panose="02020603050405020304" pitchFamily="18" charset="0"/>
                <a:ea typeface="Times New Roman" panose="02020603050405020304" pitchFamily="18" charset="0"/>
              </a:rPr>
              <a:t>veritabanı</a:t>
            </a:r>
            <a:r>
              <a:rPr lang="tr-TR" sz="1800" dirty="0">
                <a:effectLst/>
                <a:latin typeface="Times New Roman" panose="02020603050405020304" pitchFamily="18" charset="0"/>
                <a:ea typeface="Times New Roman" panose="02020603050405020304" pitchFamily="18" charset="0"/>
              </a:rPr>
              <a:t> tasarımı ve yönetimi yapıldı. SQL sorgularında ileri düzey işlemler (JOIN gibi) gerçekleştirildi. </a:t>
            </a:r>
            <a:r>
              <a:rPr lang="tr-TR" sz="1800" dirty="0" err="1">
                <a:effectLst/>
                <a:latin typeface="Times New Roman" panose="02020603050405020304" pitchFamily="18" charset="0"/>
                <a:ea typeface="Times New Roman" panose="02020603050405020304" pitchFamily="18" charset="0"/>
              </a:rPr>
              <a:t>Entity</a:t>
            </a:r>
            <a:r>
              <a:rPr lang="tr-TR" sz="1800" dirty="0">
                <a:effectLst/>
                <a:latin typeface="Times New Roman" panose="02020603050405020304" pitchFamily="18" charset="0"/>
                <a:ea typeface="Times New Roman" panose="02020603050405020304" pitchFamily="18" charset="0"/>
              </a:rPr>
              <a:t> Framework </a:t>
            </a:r>
            <a:r>
              <a:rPr lang="tr-TR" sz="1800" dirty="0" err="1">
                <a:effectLst/>
                <a:latin typeface="Times New Roman" panose="02020603050405020304" pitchFamily="18" charset="0"/>
                <a:ea typeface="Times New Roman" panose="02020603050405020304" pitchFamily="18" charset="0"/>
              </a:rPr>
              <a:t>Core</a:t>
            </a:r>
            <a:r>
              <a:rPr lang="tr-TR" sz="1800" dirty="0">
                <a:effectLst/>
                <a:latin typeface="Times New Roman" panose="02020603050405020304" pitchFamily="18" charset="0"/>
                <a:ea typeface="Times New Roman" panose="02020603050405020304" pitchFamily="18" charset="0"/>
              </a:rPr>
              <a:t> kullanılarak </a:t>
            </a:r>
            <a:r>
              <a:rPr lang="tr-TR" sz="1800" dirty="0" err="1">
                <a:effectLst/>
                <a:latin typeface="Times New Roman" panose="02020603050405020304" pitchFamily="18" charset="0"/>
                <a:ea typeface="Times New Roman" panose="02020603050405020304" pitchFamily="18" charset="0"/>
              </a:rPr>
              <a:t>Code</a:t>
            </a:r>
            <a:r>
              <a:rPr lang="tr-TR" sz="1800" dirty="0">
                <a:effectLst/>
                <a:latin typeface="Times New Roman" panose="02020603050405020304" pitchFamily="18" charset="0"/>
                <a:ea typeface="Times New Roman" panose="02020603050405020304" pitchFamily="18" charset="0"/>
              </a:rPr>
              <a:t>-First ve Database-First yöntemleriyle </a:t>
            </a:r>
            <a:r>
              <a:rPr lang="tr-TR" sz="1800" dirty="0" err="1">
                <a:effectLst/>
                <a:latin typeface="Times New Roman" panose="02020603050405020304" pitchFamily="18" charset="0"/>
                <a:ea typeface="Times New Roman" panose="02020603050405020304" pitchFamily="18" charset="0"/>
              </a:rPr>
              <a:t>veritabanı</a:t>
            </a:r>
            <a:r>
              <a:rPr lang="tr-TR" sz="1800" dirty="0">
                <a:effectLst/>
                <a:latin typeface="Times New Roman" panose="02020603050405020304" pitchFamily="18" charset="0"/>
                <a:ea typeface="Times New Roman" panose="02020603050405020304" pitchFamily="18" charset="0"/>
              </a:rPr>
              <a:t> modellemeleri yapıldı. DTO (Data Transfer Object) mantığı kullanılarak </a:t>
            </a:r>
            <a:r>
              <a:rPr lang="tr-TR" sz="1800" dirty="0" err="1">
                <a:effectLst/>
                <a:latin typeface="Times New Roman" panose="02020603050405020304" pitchFamily="18" charset="0"/>
                <a:ea typeface="Times New Roman" panose="02020603050405020304" pitchFamily="18" charset="0"/>
              </a:rPr>
              <a:t>veritabanından</a:t>
            </a:r>
            <a:r>
              <a:rPr lang="tr-TR" sz="1800" dirty="0">
                <a:effectLst/>
                <a:latin typeface="Times New Roman" panose="02020603050405020304" pitchFamily="18" charset="0"/>
                <a:ea typeface="Times New Roman" panose="02020603050405020304" pitchFamily="18" charset="0"/>
              </a:rPr>
              <a:t> gelen verilerin işlenmesi ve güvenli bir şekilde transfer edilmesi sağlandı.</a:t>
            </a:r>
          </a:p>
          <a:p>
            <a:pPr marL="342900" lvl="0" indent="-342900">
              <a:buSzPts val="1000"/>
              <a:buFont typeface="Symbol" panose="05050102010706020507" pitchFamily="18" charset="2"/>
              <a:buChar char=""/>
              <a:tabLst>
                <a:tab pos="457200" algn="l"/>
              </a:tabLst>
            </a:pPr>
            <a:r>
              <a:rPr lang="tr-TR" sz="1800" b="1" dirty="0" err="1">
                <a:effectLst/>
                <a:latin typeface="Times New Roman" panose="02020603050405020304" pitchFamily="18" charset="0"/>
                <a:ea typeface="Times New Roman" panose="02020603050405020304" pitchFamily="18" charset="0"/>
              </a:rPr>
              <a:t>NuGet</a:t>
            </a:r>
            <a:r>
              <a:rPr lang="tr-TR" sz="1800" b="1" dirty="0">
                <a:effectLst/>
                <a:latin typeface="Times New Roman" panose="02020603050405020304" pitchFamily="18" charset="0"/>
                <a:ea typeface="Times New Roman" panose="02020603050405020304" pitchFamily="18" charset="0"/>
              </a:rPr>
              <a:t> Paket Yönetimi:</a:t>
            </a:r>
            <a:r>
              <a:rPr lang="tr-TR" sz="1800" dirty="0">
                <a:effectLst/>
                <a:latin typeface="Times New Roman" panose="02020603050405020304" pitchFamily="18" charset="0"/>
                <a:ea typeface="Times New Roman" panose="02020603050405020304" pitchFamily="18" charset="0"/>
              </a:rPr>
              <a:t> ASP.NET </a:t>
            </a:r>
            <a:r>
              <a:rPr lang="tr-TR" sz="1800" dirty="0" err="1">
                <a:effectLst/>
                <a:latin typeface="Times New Roman" panose="02020603050405020304" pitchFamily="18" charset="0"/>
                <a:ea typeface="Times New Roman" panose="02020603050405020304" pitchFamily="18" charset="0"/>
              </a:rPr>
              <a:t>Core</a:t>
            </a:r>
            <a:r>
              <a:rPr lang="tr-TR" sz="1800" dirty="0">
                <a:effectLst/>
                <a:latin typeface="Times New Roman" panose="02020603050405020304" pitchFamily="18" charset="0"/>
                <a:ea typeface="Times New Roman" panose="02020603050405020304" pitchFamily="18" charset="0"/>
              </a:rPr>
              <a:t> projelerinde birçok </a:t>
            </a:r>
            <a:r>
              <a:rPr lang="tr-TR" sz="1800" dirty="0" err="1">
                <a:effectLst/>
                <a:latin typeface="Times New Roman" panose="02020603050405020304" pitchFamily="18" charset="0"/>
                <a:ea typeface="Times New Roman" panose="02020603050405020304" pitchFamily="18" charset="0"/>
              </a:rPr>
              <a:t>NuGet</a:t>
            </a:r>
            <a:r>
              <a:rPr lang="tr-TR" sz="1800" dirty="0">
                <a:effectLst/>
                <a:latin typeface="Times New Roman" panose="02020603050405020304" pitchFamily="18" charset="0"/>
                <a:ea typeface="Times New Roman" panose="02020603050405020304" pitchFamily="18" charset="0"/>
              </a:rPr>
              <a:t> paketi kullanıldı. Özellikle JWT </a:t>
            </a:r>
            <a:r>
              <a:rPr lang="tr-TR" sz="1800" dirty="0" err="1">
                <a:effectLst/>
                <a:latin typeface="Times New Roman" panose="02020603050405020304" pitchFamily="18" charset="0"/>
                <a:ea typeface="Times New Roman" panose="02020603050405020304" pitchFamily="18" charset="0"/>
              </a:rPr>
              <a:t>token</a:t>
            </a:r>
            <a:r>
              <a:rPr lang="tr-TR" sz="1800" dirty="0">
                <a:effectLst/>
                <a:latin typeface="Times New Roman" panose="02020603050405020304" pitchFamily="18" charset="0"/>
                <a:ea typeface="Times New Roman" panose="02020603050405020304" pitchFamily="18" charset="0"/>
              </a:rPr>
              <a:t> yönetimi ve </a:t>
            </a:r>
            <a:r>
              <a:rPr lang="tr-TR" sz="1800" dirty="0" err="1">
                <a:effectLst/>
                <a:latin typeface="Times New Roman" panose="02020603050405020304" pitchFamily="18" charset="0"/>
                <a:ea typeface="Times New Roman" panose="02020603050405020304" pitchFamily="18" charset="0"/>
              </a:rPr>
              <a:t>Entity</a:t>
            </a:r>
            <a:r>
              <a:rPr lang="tr-TR" sz="1800" dirty="0">
                <a:effectLst/>
                <a:latin typeface="Times New Roman" panose="02020603050405020304" pitchFamily="18" charset="0"/>
                <a:ea typeface="Times New Roman" panose="02020603050405020304" pitchFamily="18" charset="0"/>
              </a:rPr>
              <a:t> Framework paketleriyle projelerin modüler ve genişletilebilir bir yapıya kavuşması sağlandı. Bu süreçte, paket yönetimi ve bağımlılıkların projeye nasıl entegre edileceği öğrenildi.</a:t>
            </a:r>
          </a:p>
        </p:txBody>
      </p:sp>
      <p:sp>
        <p:nvSpPr>
          <p:cNvPr id="2" name="Metin kutusu 1">
            <a:extLst>
              <a:ext uri="{FF2B5EF4-FFF2-40B4-BE49-F238E27FC236}">
                <a16:creationId xmlns:a16="http://schemas.microsoft.com/office/drawing/2014/main" id="{C549496C-BE47-4FC1-8DAE-DE207C587C94}"/>
              </a:ext>
            </a:extLst>
          </p:cNvPr>
          <p:cNvSpPr txBox="1"/>
          <p:nvPr/>
        </p:nvSpPr>
        <p:spPr>
          <a:xfrm>
            <a:off x="4004722" y="609601"/>
            <a:ext cx="4182555"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Stajın Kazandırdıkları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01944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75CBD6-1AA9-47BF-9EE5-609C9408E017}"/>
              </a:ext>
            </a:extLst>
          </p:cNvPr>
          <p:cNvSpPr>
            <a:spLocks noGrp="1"/>
          </p:cNvSpPr>
          <p:nvPr>
            <p:ph idx="1"/>
          </p:nvPr>
        </p:nvSpPr>
        <p:spPr>
          <a:xfrm>
            <a:off x="1622729" y="1561514"/>
            <a:ext cx="8946541" cy="4686885"/>
          </a:xfrm>
        </p:spPr>
        <p:txBody>
          <a:bodyPr>
            <a:normAutofit/>
          </a:bodyPr>
          <a:lstStyle/>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API Geliştirme ve CORS Ayarları:</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API'lerin</a:t>
            </a:r>
            <a:r>
              <a:rPr lang="tr-TR" sz="1800" dirty="0">
                <a:effectLst/>
                <a:latin typeface="Times New Roman" panose="02020603050405020304" pitchFamily="18" charset="0"/>
                <a:ea typeface="Times New Roman" panose="02020603050405020304" pitchFamily="18" charset="0"/>
              </a:rPr>
              <a:t> farklı platformlar üzerinden erişilebilir olmasını sağlamak için CORS (Cross-</a:t>
            </a:r>
            <a:r>
              <a:rPr lang="tr-TR" sz="1800" dirty="0" err="1">
                <a:effectLst/>
                <a:latin typeface="Times New Roman" panose="02020603050405020304" pitchFamily="18" charset="0"/>
                <a:ea typeface="Times New Roman" panose="02020603050405020304" pitchFamily="18" charset="0"/>
              </a:rPr>
              <a:t>Origin</a:t>
            </a:r>
            <a:r>
              <a:rPr lang="tr-TR" sz="1800" dirty="0">
                <a:effectLst/>
                <a:latin typeface="Times New Roman" panose="02020603050405020304" pitchFamily="18" charset="0"/>
                <a:ea typeface="Times New Roman" panose="02020603050405020304" pitchFamily="18" charset="0"/>
              </a:rPr>
              <a:t> Resource </a:t>
            </a:r>
            <a:r>
              <a:rPr lang="tr-TR" sz="1800" dirty="0" err="1">
                <a:effectLst/>
                <a:latin typeface="Times New Roman" panose="02020603050405020304" pitchFamily="18" charset="0"/>
                <a:ea typeface="Times New Roman" panose="02020603050405020304" pitchFamily="18" charset="0"/>
              </a:rPr>
              <a:t>Sharing</a:t>
            </a:r>
            <a:r>
              <a:rPr lang="tr-TR" sz="1800" dirty="0">
                <a:effectLst/>
                <a:latin typeface="Times New Roman" panose="02020603050405020304" pitchFamily="18" charset="0"/>
                <a:ea typeface="Times New Roman" panose="02020603050405020304" pitchFamily="18" charset="0"/>
              </a:rPr>
              <a:t>) ayarları yapılandırıldı. Farklı istemcilerin API ile güvenli ve etkili bir şekilde iletişim kurabilmesi sağlandı.</a:t>
            </a:r>
          </a:p>
          <a:p>
            <a:pPr marL="342900" lvl="0" indent="-342900">
              <a:buSzPts val="1000"/>
              <a:buFont typeface="Symbol" panose="05050102010706020507" pitchFamily="18" charset="2"/>
              <a:buChar char=""/>
              <a:tabLst>
                <a:tab pos="457200" algn="l"/>
              </a:tabLst>
            </a:pPr>
            <a:r>
              <a:rPr lang="tr-TR" sz="1800" b="1" dirty="0" err="1">
                <a:effectLst/>
                <a:latin typeface="Times New Roman" panose="02020603050405020304" pitchFamily="18" charset="0"/>
                <a:ea typeface="Times New Roman" panose="02020603050405020304" pitchFamily="18" charset="0"/>
              </a:rPr>
              <a:t>Docker</a:t>
            </a:r>
            <a:r>
              <a:rPr lang="tr-TR" sz="1800" b="1" dirty="0">
                <a:effectLst/>
                <a:latin typeface="Times New Roman" panose="02020603050405020304" pitchFamily="18" charset="0"/>
                <a:ea typeface="Times New Roman" panose="02020603050405020304" pitchFamily="18" charset="0"/>
              </a:rPr>
              <a:t> ve </a:t>
            </a:r>
            <a:r>
              <a:rPr lang="tr-TR" sz="1800" b="1" dirty="0" err="1">
                <a:effectLst/>
                <a:latin typeface="Times New Roman" panose="02020603050405020304" pitchFamily="18" charset="0"/>
                <a:ea typeface="Times New Roman" panose="02020603050405020304" pitchFamily="18" charset="0"/>
              </a:rPr>
              <a:t>Konteynerizasyon</a:t>
            </a:r>
            <a:r>
              <a:rPr lang="tr-TR" sz="1800" b="1" dirty="0">
                <a:effectLst/>
                <a:latin typeface="Times New Roman" panose="02020603050405020304" pitchFamily="18" charset="0"/>
                <a:ea typeface="Times New Roman" panose="02020603050405020304" pitchFamily="18" charset="0"/>
              </a:rPr>
              <a:t>:</a:t>
            </a:r>
            <a:r>
              <a:rPr lang="tr-TR" sz="1800" dirty="0">
                <a:effectLst/>
                <a:latin typeface="Times New Roman" panose="02020603050405020304" pitchFamily="18" charset="0"/>
                <a:ea typeface="Times New Roman" panose="02020603050405020304" pitchFamily="18" charset="0"/>
              </a:rPr>
              <a:t> Geliştirilen projeler </a:t>
            </a:r>
            <a:r>
              <a:rPr lang="tr-TR" sz="1800" dirty="0" err="1">
                <a:effectLst/>
                <a:latin typeface="Times New Roman" panose="02020603050405020304" pitchFamily="18" charset="0"/>
                <a:ea typeface="Times New Roman" panose="02020603050405020304" pitchFamily="18" charset="0"/>
              </a:rPr>
              <a:t>Docker</a:t>
            </a:r>
            <a:r>
              <a:rPr lang="tr-TR" sz="1800" dirty="0">
                <a:effectLst/>
                <a:latin typeface="Times New Roman" panose="02020603050405020304" pitchFamily="18" charset="0"/>
                <a:ea typeface="Times New Roman" panose="02020603050405020304" pitchFamily="18" charset="0"/>
              </a:rPr>
              <a:t> ile </a:t>
            </a:r>
            <a:r>
              <a:rPr lang="tr-TR" sz="1800" dirty="0" err="1">
                <a:effectLst/>
                <a:latin typeface="Times New Roman" panose="02020603050405020304" pitchFamily="18" charset="0"/>
                <a:ea typeface="Times New Roman" panose="02020603050405020304" pitchFamily="18" charset="0"/>
              </a:rPr>
              <a:t>konteynerize</a:t>
            </a:r>
            <a:r>
              <a:rPr lang="tr-TR" sz="1800" dirty="0">
                <a:effectLst/>
                <a:latin typeface="Times New Roman" panose="02020603050405020304" pitchFamily="18" charset="0"/>
                <a:ea typeface="Times New Roman" panose="02020603050405020304" pitchFamily="18" charset="0"/>
              </a:rPr>
              <a:t> edilerek, taşınabilir ve platformdan bağımsız hale getirildi. </a:t>
            </a:r>
            <a:r>
              <a:rPr lang="tr-TR" sz="1800" dirty="0" err="1">
                <a:effectLst/>
                <a:latin typeface="Times New Roman" panose="02020603050405020304" pitchFamily="18" charset="0"/>
                <a:ea typeface="Times New Roman" panose="02020603050405020304" pitchFamily="18" charset="0"/>
              </a:rPr>
              <a:t>Docker</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Compose</a:t>
            </a:r>
            <a:r>
              <a:rPr lang="tr-TR" sz="1800" dirty="0">
                <a:effectLst/>
                <a:latin typeface="Times New Roman" panose="02020603050405020304" pitchFamily="18" charset="0"/>
                <a:ea typeface="Times New Roman" panose="02020603050405020304" pitchFamily="18" charset="0"/>
              </a:rPr>
              <a:t> kullanılarak çoklu </a:t>
            </a:r>
            <a:r>
              <a:rPr lang="tr-TR" sz="1800" dirty="0" err="1">
                <a:effectLst/>
                <a:latin typeface="Times New Roman" panose="02020603050405020304" pitchFamily="18" charset="0"/>
                <a:ea typeface="Times New Roman" panose="02020603050405020304" pitchFamily="18" charset="0"/>
              </a:rPr>
              <a:t>konteynerli</a:t>
            </a:r>
            <a:r>
              <a:rPr lang="tr-TR" sz="1800" dirty="0">
                <a:effectLst/>
                <a:latin typeface="Times New Roman" panose="02020603050405020304" pitchFamily="18" charset="0"/>
                <a:ea typeface="Times New Roman" panose="02020603050405020304" pitchFamily="18" charset="0"/>
              </a:rPr>
              <a:t> uygulamalar yapılandırıldı ve bu konteynerlerin birlikte çalışabilirliği sağlandı.</a:t>
            </a:r>
          </a:p>
          <a:p>
            <a:pPr marL="342900" lvl="0" indent="-342900">
              <a:buSzPts val="1000"/>
              <a:buFont typeface="Symbol" panose="05050102010706020507" pitchFamily="18" charset="2"/>
              <a:buChar char=""/>
              <a:tabLst>
                <a:tab pos="457200" algn="l"/>
              </a:tabLst>
            </a:pPr>
            <a:r>
              <a:rPr lang="tr-TR" sz="1800" b="1" dirty="0" err="1">
                <a:effectLst/>
                <a:latin typeface="Times New Roman" panose="02020603050405020304" pitchFamily="18" charset="0"/>
                <a:ea typeface="Times New Roman" panose="02020603050405020304" pitchFamily="18" charset="0"/>
              </a:rPr>
              <a:t>Jenkins</a:t>
            </a:r>
            <a:r>
              <a:rPr lang="tr-TR" sz="1800" b="1" dirty="0">
                <a:effectLst/>
                <a:latin typeface="Times New Roman" panose="02020603050405020304" pitchFamily="18" charset="0"/>
                <a:ea typeface="Times New Roman" panose="02020603050405020304" pitchFamily="18" charset="0"/>
              </a:rPr>
              <a:t> ile Sürekli Entegrasyon (CI/CD):</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Jenkins</a:t>
            </a:r>
            <a:r>
              <a:rPr lang="tr-TR" sz="1800" dirty="0">
                <a:effectLst/>
                <a:latin typeface="Times New Roman" panose="02020603050405020304" pitchFamily="18" charset="0"/>
                <a:ea typeface="Times New Roman" panose="02020603050405020304" pitchFamily="18" charset="0"/>
              </a:rPr>
              <a:t> kullanılarak, projelerin sürekli entegrasyonu ve dağıtım süreçleri yönetildi. Proje kodlarının otomatik olarak </a:t>
            </a:r>
            <a:r>
              <a:rPr lang="tr-TR" sz="1800" dirty="0" err="1">
                <a:effectLst/>
                <a:latin typeface="Times New Roman" panose="02020603050405020304" pitchFamily="18" charset="0"/>
                <a:ea typeface="Times New Roman" panose="02020603050405020304" pitchFamily="18" charset="0"/>
              </a:rPr>
              <a:t>build</a:t>
            </a:r>
            <a:r>
              <a:rPr lang="tr-TR" sz="1800" dirty="0">
                <a:effectLst/>
                <a:latin typeface="Times New Roman" panose="02020603050405020304" pitchFamily="18" charset="0"/>
                <a:ea typeface="Times New Roman" panose="02020603050405020304" pitchFamily="18" charset="0"/>
              </a:rPr>
              <a:t> edilmesi, test edilmesi ve </a:t>
            </a:r>
            <a:r>
              <a:rPr lang="tr-TR" sz="1800" dirty="0" err="1">
                <a:effectLst/>
                <a:latin typeface="Times New Roman" panose="02020603050405020304" pitchFamily="18" charset="0"/>
                <a:ea typeface="Times New Roman" panose="02020603050405020304" pitchFamily="18" charset="0"/>
              </a:rPr>
              <a:t>deploy</a:t>
            </a:r>
            <a:r>
              <a:rPr lang="tr-TR" sz="1800" dirty="0">
                <a:effectLst/>
                <a:latin typeface="Times New Roman" panose="02020603050405020304" pitchFamily="18" charset="0"/>
                <a:ea typeface="Times New Roman" panose="02020603050405020304" pitchFamily="18" charset="0"/>
              </a:rPr>
              <a:t> edilmesi sağlandı. </a:t>
            </a:r>
            <a:r>
              <a:rPr lang="tr-TR" sz="1800" dirty="0" err="1">
                <a:effectLst/>
                <a:latin typeface="Times New Roman" panose="02020603050405020304" pitchFamily="18" charset="0"/>
                <a:ea typeface="Times New Roman" panose="02020603050405020304" pitchFamily="18" charset="0"/>
              </a:rPr>
              <a:t>Jenkins</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pipeline'ları</a:t>
            </a:r>
            <a:r>
              <a:rPr lang="tr-TR" sz="1800" dirty="0">
                <a:effectLst/>
                <a:latin typeface="Times New Roman" panose="02020603050405020304" pitchFamily="18" charset="0"/>
                <a:ea typeface="Times New Roman" panose="02020603050405020304" pitchFamily="18" charset="0"/>
              </a:rPr>
              <a:t> oluşturarak yazılım geliştirme sürecinin otomasyonu gerçekleştirildi.</a:t>
            </a:r>
          </a:p>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Sanal Makineler ve Sistem Yönetimi:</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Ubuntu</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CentOS</a:t>
            </a:r>
            <a:r>
              <a:rPr lang="tr-TR" sz="1800" dirty="0">
                <a:effectLst/>
                <a:latin typeface="Times New Roman" panose="02020603050405020304" pitchFamily="18" charset="0"/>
                <a:ea typeface="Times New Roman" panose="02020603050405020304" pitchFamily="18" charset="0"/>
              </a:rPr>
              <a:t> ve Windows gibi işletim sistemlerinin sanal makineleri üzerinde çalışılarak, sistem yönetimi ve komut satırı işlemleri yapıldı. </a:t>
            </a:r>
            <a:r>
              <a:rPr lang="tr-TR" sz="1800" dirty="0" err="1">
                <a:effectLst/>
                <a:latin typeface="Times New Roman" panose="02020603050405020304" pitchFamily="18" charset="0"/>
                <a:ea typeface="Times New Roman" panose="02020603050405020304" pitchFamily="18" charset="0"/>
              </a:rPr>
              <a:t>Kali</a:t>
            </a:r>
            <a:r>
              <a:rPr lang="tr-TR" sz="1800" dirty="0">
                <a:effectLst/>
                <a:latin typeface="Times New Roman" panose="02020603050405020304" pitchFamily="18" charset="0"/>
                <a:ea typeface="Times New Roman" panose="02020603050405020304" pitchFamily="18" charset="0"/>
              </a:rPr>
              <a:t> Linux üzerinde ağ ve güvenlik testleri için </a:t>
            </a:r>
            <a:r>
              <a:rPr lang="tr-TR" sz="1800" dirty="0" err="1">
                <a:effectLst/>
                <a:latin typeface="Times New Roman" panose="02020603050405020304" pitchFamily="18" charset="0"/>
                <a:ea typeface="Times New Roman" panose="02020603050405020304" pitchFamily="18" charset="0"/>
              </a:rPr>
              <a:t>Bash</a:t>
            </a:r>
            <a:r>
              <a:rPr lang="tr-TR" sz="1800" dirty="0">
                <a:effectLst/>
                <a:latin typeface="Times New Roman" panose="02020603050405020304" pitchFamily="18" charset="0"/>
                <a:ea typeface="Times New Roman" panose="02020603050405020304" pitchFamily="18" charset="0"/>
              </a:rPr>
              <a:t> ve </a:t>
            </a:r>
            <a:r>
              <a:rPr lang="tr-TR" sz="1800" dirty="0" err="1">
                <a:effectLst/>
                <a:latin typeface="Times New Roman" panose="02020603050405020304" pitchFamily="18" charset="0"/>
                <a:ea typeface="Times New Roman" panose="02020603050405020304" pitchFamily="18" charset="0"/>
              </a:rPr>
              <a:t>Batch</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script</a:t>
            </a:r>
            <a:r>
              <a:rPr lang="tr-TR" sz="1800" dirty="0">
                <a:effectLst/>
                <a:latin typeface="Times New Roman" panose="02020603050405020304" pitchFamily="18" charset="0"/>
                <a:ea typeface="Times New Roman" panose="02020603050405020304" pitchFamily="18" charset="0"/>
              </a:rPr>
              <a:t> kullanıldı. Linux terminal komutları ve Windows </a:t>
            </a:r>
            <a:r>
              <a:rPr lang="tr-TR" sz="1800" dirty="0" err="1">
                <a:effectLst/>
                <a:latin typeface="Times New Roman" panose="02020603050405020304" pitchFamily="18" charset="0"/>
                <a:ea typeface="Times New Roman" panose="02020603050405020304" pitchFamily="18" charset="0"/>
              </a:rPr>
              <a:t>PowerShell</a:t>
            </a:r>
            <a:r>
              <a:rPr lang="tr-TR" sz="1800" dirty="0">
                <a:effectLst/>
                <a:latin typeface="Times New Roman" panose="02020603050405020304" pitchFamily="18" charset="0"/>
                <a:ea typeface="Times New Roman" panose="02020603050405020304" pitchFamily="18" charset="0"/>
              </a:rPr>
              <a:t> ile sistem yönetimi ve otomasyon görevleri gerçekleştirildi.</a:t>
            </a:r>
          </a:p>
        </p:txBody>
      </p:sp>
      <p:sp>
        <p:nvSpPr>
          <p:cNvPr id="2" name="Metin kutusu 1">
            <a:extLst>
              <a:ext uri="{FF2B5EF4-FFF2-40B4-BE49-F238E27FC236}">
                <a16:creationId xmlns:a16="http://schemas.microsoft.com/office/drawing/2014/main" id="{C549496C-BE47-4FC1-8DAE-DE207C587C94}"/>
              </a:ext>
            </a:extLst>
          </p:cNvPr>
          <p:cNvSpPr txBox="1"/>
          <p:nvPr/>
        </p:nvSpPr>
        <p:spPr>
          <a:xfrm>
            <a:off x="4004722" y="609601"/>
            <a:ext cx="4182555"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Stajın Kazandırdıkları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0521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684104D2-BC44-488D-B431-C61362D6BA03}"/>
              </a:ext>
            </a:extLst>
          </p:cNvPr>
          <p:cNvGraphicFramePr>
            <a:graphicFrameLocks noGrp="1"/>
          </p:cNvGraphicFramePr>
          <p:nvPr>
            <p:ph idx="1"/>
          </p:nvPr>
        </p:nvGraphicFramePr>
        <p:xfrm>
          <a:off x="1103313" y="2721769"/>
          <a:ext cx="8947149" cy="3223260"/>
        </p:xfrm>
        <a:graphic>
          <a:graphicData uri="http://schemas.openxmlformats.org/drawingml/2006/table">
            <a:tbl>
              <a:tblPr firstRow="1" firstCol="1" bandRow="1">
                <a:tableStyleId>{5C22544A-7EE6-4342-B048-85BDC9FD1C3A}</a:tableStyleId>
              </a:tblPr>
              <a:tblGrid>
                <a:gridCol w="2982383">
                  <a:extLst>
                    <a:ext uri="{9D8B030D-6E8A-4147-A177-3AD203B41FA5}">
                      <a16:colId xmlns:a16="http://schemas.microsoft.com/office/drawing/2014/main" val="1528974089"/>
                    </a:ext>
                  </a:extLst>
                </a:gridCol>
                <a:gridCol w="2982383">
                  <a:extLst>
                    <a:ext uri="{9D8B030D-6E8A-4147-A177-3AD203B41FA5}">
                      <a16:colId xmlns:a16="http://schemas.microsoft.com/office/drawing/2014/main" val="807849236"/>
                    </a:ext>
                  </a:extLst>
                </a:gridCol>
                <a:gridCol w="2982383">
                  <a:extLst>
                    <a:ext uri="{9D8B030D-6E8A-4147-A177-3AD203B41FA5}">
                      <a16:colId xmlns:a16="http://schemas.microsoft.com/office/drawing/2014/main" val="800268838"/>
                    </a:ext>
                  </a:extLst>
                </a:gridCol>
              </a:tblGrid>
              <a:tr h="0">
                <a:tc>
                  <a:txBody>
                    <a:bodyPr/>
                    <a:lstStyle/>
                    <a:p>
                      <a:pPr algn="ctr"/>
                      <a:r>
                        <a:rPr lang="tr-TR" sz="1200">
                          <a:effectLst/>
                        </a:rPr>
                        <a:t>Aşama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r>
                        <a:rPr lang="tr-TR" sz="1200">
                          <a:effectLst/>
                        </a:rPr>
                        <a:t>Detaylı Açıklama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r>
                        <a:rPr lang="tr-TR" sz="1200">
                          <a:effectLst/>
                        </a:rPr>
                        <a:t>Kullanılan Teknolojiler</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603769584"/>
                  </a:ext>
                </a:extLst>
              </a:tr>
              <a:tr h="0">
                <a:tc>
                  <a:txBody>
                    <a:bodyPr/>
                    <a:lstStyle/>
                    <a:p>
                      <a:r>
                        <a:rPr lang="tr-TR" sz="1200">
                          <a:effectLst/>
                        </a:rPr>
                        <a:t>Gereksinim Analizi ve Proje Tasarımı</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Northwind veritabanının yapısı incelendi, e-ticaret gereksinimlerine göre yeniden yapılandırıldı ve analiz yapıldı.</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MS SQL Server</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562559882"/>
                  </a:ext>
                </a:extLst>
              </a:tr>
              <a:tr h="0">
                <a:tc>
                  <a:txBody>
                    <a:bodyPr/>
                    <a:lstStyle/>
                    <a:p>
                      <a:r>
                        <a:rPr lang="tr-TR" sz="1200">
                          <a:effectLst/>
                        </a:rPr>
                        <a:t>Backend Geliştirme (API)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ASP.NET Core Web API ile ürün, kategori, kullanıcı yönetimi gibi ana e-ticaret fonksiyonları geliştirildi.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ASP.NET Core Web API, RESTful</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871232909"/>
                  </a:ext>
                </a:extLst>
              </a:tr>
              <a:tr h="0">
                <a:tc>
                  <a:txBody>
                    <a:bodyPr/>
                    <a:lstStyle/>
                    <a:p>
                      <a:r>
                        <a:rPr lang="tr-TR" sz="1200">
                          <a:effectLst/>
                        </a:rPr>
                        <a:t>Frontend Geliştirme (React)</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React kullanılarak kullanıcı arayüzü oluşturuldu. Ürün listeleme, kullanıcı girişi gibi sayfalar geliştirildi.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React, Material UI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29840227"/>
                  </a:ext>
                </a:extLst>
              </a:tr>
              <a:tr h="0">
                <a:tc>
                  <a:txBody>
                    <a:bodyPr/>
                    <a:lstStyle/>
                    <a:p>
                      <a:r>
                        <a:rPr lang="tr-TR" sz="1200">
                          <a:effectLst/>
                        </a:rPr>
                        <a:t>Veritabanı Tasarımı ve Modelleme</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MS SQL Server'da Northwind veritabanı büyütüldü, yeni tablolar ve ilişkiler eklendi.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MS SQL Server, Entity Framework</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4034997486"/>
                  </a:ext>
                </a:extLst>
              </a:tr>
              <a:tr h="0">
                <a:tc>
                  <a:txBody>
                    <a:bodyPr/>
                    <a:lstStyle/>
                    <a:p>
                      <a:r>
                        <a:rPr lang="tr-TR" sz="1200">
                          <a:effectLst/>
                        </a:rPr>
                        <a:t>Test ve Yayına Alma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Birim testler ve entegrasyon testleri tamamlandı. Yayına alma aşamaları gerçekleştirildi.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dirty="0" err="1">
                          <a:effectLst/>
                        </a:rPr>
                        <a:t>Postman</a:t>
                      </a:r>
                      <a:endParaRPr lang="tr-TR"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110873845"/>
                  </a:ext>
                </a:extLst>
              </a:tr>
            </a:tbl>
          </a:graphicData>
        </a:graphic>
      </p:graphicFrame>
      <p:sp>
        <p:nvSpPr>
          <p:cNvPr id="5" name="Rectangle 1">
            <a:extLst>
              <a:ext uri="{FF2B5EF4-FFF2-40B4-BE49-F238E27FC236}">
                <a16:creationId xmlns:a16="http://schemas.microsoft.com/office/drawing/2014/main" id="{294CB7E2-C7B1-4A34-BC7D-E515E3607ACB}"/>
              </a:ext>
            </a:extLst>
          </p:cNvPr>
          <p:cNvSpPr>
            <a:spLocks noChangeArrowheads="1"/>
          </p:cNvSpPr>
          <p:nvPr/>
        </p:nvSpPr>
        <p:spPr bwMode="auto">
          <a:xfrm>
            <a:off x="1103313" y="688872"/>
            <a:ext cx="8396850" cy="1977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38088"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eriod"/>
              <a:tabLst/>
            </a:pPr>
            <a:r>
              <a:rPr kumimoji="0" lang="tr-TR" altLang="tr-TR" sz="24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Sampas</a:t>
            </a:r>
            <a:r>
              <a:rPr kumimoji="0" lang="tr-TR" altLang="tr-TR" sz="2400" i="0" u="none" strike="noStrike" cap="none" normalizeH="0" baseline="0" dirty="0">
                <a:ln>
                  <a:noFill/>
                </a:ln>
                <a:solidFill>
                  <a:schemeClr val="tx1"/>
                </a:solidFill>
                <a:effectLst/>
                <a:latin typeface="Arial" panose="020B0604020202020204" pitchFamily="34" charset="0"/>
                <a:cs typeface="Arial" panose="020B0604020202020204" pitchFamily="34" charset="0"/>
              </a:rPr>
              <a:t> E-ticaret Projesi</a:t>
            </a:r>
          </a:p>
          <a:p>
            <a:pPr marR="0" lvl="0" algn="l" defTabSz="914400" rtl="0" eaLnBrk="0" fontAlgn="base" latinLnBrk="0" hangingPunct="0">
              <a:lnSpc>
                <a:spcPct val="100000"/>
              </a:lnSpc>
              <a:spcBef>
                <a:spcPct val="0"/>
              </a:spcBef>
              <a:spcAft>
                <a:spcPct val="0"/>
              </a:spcAft>
              <a:buClrTx/>
              <a:buSzTx/>
              <a:tabLst/>
            </a:pPr>
            <a:endParaRPr kumimoji="0" lang="tr-TR" altLang="tr-TR"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ea typeface="Times New Roman" panose="02020603050405020304" pitchFamily="18" charset="0"/>
              </a:rPr>
              <a:t>Proje Tanımı</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Microsoft'un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Northwind</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veritabanını</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büyütüp e-ticaret uygulamasına dönüştürdüğümüz bir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full-stack</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proje.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Teknolojiler</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ASP.NET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Core</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Web API,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React</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MS SQL Server.</a:t>
            </a:r>
            <a:endParaRPr kumimoji="0" lang="tr-TR" altLang="tr-T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Süreç Aşamaları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42863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75CBD6-1AA9-47BF-9EE5-609C9408E017}"/>
              </a:ext>
            </a:extLst>
          </p:cNvPr>
          <p:cNvSpPr>
            <a:spLocks noGrp="1"/>
          </p:cNvSpPr>
          <p:nvPr>
            <p:ph idx="1"/>
          </p:nvPr>
        </p:nvSpPr>
        <p:spPr>
          <a:xfrm>
            <a:off x="1622729" y="1561514"/>
            <a:ext cx="8946541" cy="4686885"/>
          </a:xfrm>
        </p:spPr>
        <p:txBody>
          <a:bodyPr>
            <a:normAutofit/>
          </a:bodyPr>
          <a:lstStyle/>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Ağ Yönetimi ve Güvenlik:</a:t>
            </a:r>
            <a:r>
              <a:rPr lang="tr-TR" sz="1800" dirty="0">
                <a:effectLst/>
                <a:latin typeface="Times New Roman" panose="02020603050405020304" pitchFamily="18" charset="0"/>
                <a:ea typeface="Times New Roman" panose="02020603050405020304" pitchFamily="18" charset="0"/>
              </a:rPr>
              <a:t> Ağ kavramlarına dair kapsamlı çalışmalar yapıldı. NAT (Network </a:t>
            </a:r>
            <a:r>
              <a:rPr lang="tr-TR" sz="1800" dirty="0" err="1">
                <a:effectLst/>
                <a:latin typeface="Times New Roman" panose="02020603050405020304" pitchFamily="18" charset="0"/>
                <a:ea typeface="Times New Roman" panose="02020603050405020304" pitchFamily="18" charset="0"/>
              </a:rPr>
              <a:t>Address</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Translation</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Bridged</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Adaptor</a:t>
            </a:r>
            <a:r>
              <a:rPr lang="tr-TR" sz="1800" dirty="0">
                <a:effectLst/>
                <a:latin typeface="Times New Roman" panose="02020603050405020304" pitchFamily="18" charset="0"/>
                <a:ea typeface="Times New Roman" panose="02020603050405020304" pitchFamily="18" charset="0"/>
              </a:rPr>
              <a:t>, IP yapılandırması, DNS ve firewall gibi temel ağ yönetimi konuları üzerinde duruldu. Linux tabanlı sanal makinelerde </a:t>
            </a:r>
            <a:r>
              <a:rPr lang="tr-TR" sz="1800" dirty="0" err="1">
                <a:effectLst/>
                <a:latin typeface="Times New Roman" panose="02020603050405020304" pitchFamily="18" charset="0"/>
                <a:ea typeface="Times New Roman" panose="02020603050405020304" pitchFamily="18" charset="0"/>
              </a:rPr>
              <a:t>Putty</a:t>
            </a:r>
            <a:r>
              <a:rPr lang="tr-TR" sz="1800" dirty="0">
                <a:effectLst/>
                <a:latin typeface="Times New Roman" panose="02020603050405020304" pitchFamily="18" charset="0"/>
                <a:ea typeface="Times New Roman" panose="02020603050405020304" pitchFamily="18" charset="0"/>
              </a:rPr>
              <a:t> üzerinden SSH (22 portu) kullanarak uzak sunuculara giriş yapıldı ve temel komutlar çalıştırıldı. </a:t>
            </a:r>
            <a:r>
              <a:rPr lang="tr-TR" sz="1800" dirty="0" err="1">
                <a:effectLst/>
                <a:latin typeface="Times New Roman" panose="02020603050405020304" pitchFamily="18" charset="0"/>
                <a:ea typeface="Times New Roman" panose="02020603050405020304" pitchFamily="18" charset="0"/>
              </a:rPr>
              <a:t>Palo</a:t>
            </a:r>
            <a:r>
              <a:rPr lang="tr-TR" sz="1800" dirty="0">
                <a:effectLst/>
                <a:latin typeface="Times New Roman" panose="02020603050405020304" pitchFamily="18" charset="0"/>
                <a:ea typeface="Times New Roman" panose="02020603050405020304" pitchFamily="18" charset="0"/>
              </a:rPr>
              <a:t> VPN ile Eyüp Sultan Belediyesi'nin sunucusuna bağlanarak projeler yüklendi.</a:t>
            </a:r>
          </a:p>
          <a:p>
            <a:pPr marL="342900" lvl="0" indent="-342900">
              <a:buSzPts val="1000"/>
              <a:buFont typeface="Symbol" panose="05050102010706020507" pitchFamily="18" charset="2"/>
              <a:buChar char=""/>
              <a:tabLst>
                <a:tab pos="457200" algn="l"/>
              </a:tabLst>
            </a:pPr>
            <a:r>
              <a:rPr lang="tr-TR" sz="1800" b="1" dirty="0" err="1">
                <a:effectLst/>
                <a:latin typeface="Times New Roman" panose="02020603050405020304" pitchFamily="18" charset="0"/>
                <a:ea typeface="Times New Roman" panose="02020603050405020304" pitchFamily="18" charset="0"/>
              </a:rPr>
              <a:t>Kali</a:t>
            </a:r>
            <a:r>
              <a:rPr lang="tr-TR" sz="1800" b="1" dirty="0">
                <a:effectLst/>
                <a:latin typeface="Times New Roman" panose="02020603050405020304" pitchFamily="18" charset="0"/>
                <a:ea typeface="Times New Roman" panose="02020603050405020304" pitchFamily="18" charset="0"/>
              </a:rPr>
              <a:t> Linux ve Güvenlik Testleri:</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Kali</a:t>
            </a:r>
            <a:r>
              <a:rPr lang="tr-TR" sz="1800" dirty="0">
                <a:effectLst/>
                <a:latin typeface="Times New Roman" panose="02020603050405020304" pitchFamily="18" charset="0"/>
                <a:ea typeface="Times New Roman" panose="02020603050405020304" pitchFamily="18" charset="0"/>
              </a:rPr>
              <a:t> Linux üzerinde ağ güvenliği testleri yapıldı. </a:t>
            </a:r>
            <a:r>
              <a:rPr lang="tr-TR" sz="1800" dirty="0" err="1">
                <a:effectLst/>
                <a:latin typeface="Times New Roman" panose="02020603050405020304" pitchFamily="18" charset="0"/>
                <a:ea typeface="Times New Roman" panose="02020603050405020304" pitchFamily="18" charset="0"/>
              </a:rPr>
              <a:t>Nmap</a:t>
            </a:r>
            <a:r>
              <a:rPr lang="tr-TR" sz="1800" dirty="0">
                <a:effectLst/>
                <a:latin typeface="Times New Roman" panose="02020603050405020304" pitchFamily="18" charset="0"/>
                <a:ea typeface="Times New Roman" panose="02020603050405020304" pitchFamily="18" charset="0"/>
              </a:rPr>
              <a:t> kullanılarak ağ üzerindeki cihazlar tarandı ve </a:t>
            </a:r>
            <a:r>
              <a:rPr lang="tr-TR" sz="1800" dirty="0" err="1">
                <a:effectLst/>
                <a:latin typeface="Times New Roman" panose="02020603050405020304" pitchFamily="18" charset="0"/>
                <a:ea typeface="Times New Roman" panose="02020603050405020304" pitchFamily="18" charset="0"/>
              </a:rPr>
              <a:t>Wireshark</a:t>
            </a:r>
            <a:r>
              <a:rPr lang="tr-TR" sz="1800" dirty="0">
                <a:effectLst/>
                <a:latin typeface="Times New Roman" panose="02020603050405020304" pitchFamily="18" charset="0"/>
                <a:ea typeface="Times New Roman" panose="02020603050405020304" pitchFamily="18" charset="0"/>
              </a:rPr>
              <a:t> ile ağ üzerindeki paketler analiz edildi. Bu süreçte OSI ve TCP/IP katmanları incelendi ve ağ protokollerinin işleyişi detaylı olarak analiz edildi.</a:t>
            </a:r>
          </a:p>
          <a:p>
            <a:pPr marL="342900" lvl="0" indent="-342900">
              <a:buSzPts val="1000"/>
              <a:buFont typeface="Symbol" panose="05050102010706020507" pitchFamily="18" charset="2"/>
              <a:buChar char=""/>
              <a:tabLst>
                <a:tab pos="457200" algn="l"/>
              </a:tabLst>
            </a:pPr>
            <a:r>
              <a:rPr lang="tr-TR" sz="1800" b="1" dirty="0" err="1">
                <a:effectLst/>
                <a:latin typeface="Times New Roman" panose="02020603050405020304" pitchFamily="18" charset="0"/>
                <a:ea typeface="Times New Roman" panose="02020603050405020304" pitchFamily="18" charset="0"/>
              </a:rPr>
              <a:t>Fortigate</a:t>
            </a:r>
            <a:r>
              <a:rPr lang="tr-TR" sz="1800" b="1" dirty="0">
                <a:effectLst/>
                <a:latin typeface="Times New Roman" panose="02020603050405020304" pitchFamily="18" charset="0"/>
                <a:ea typeface="Times New Roman" panose="02020603050405020304" pitchFamily="18" charset="0"/>
              </a:rPr>
              <a:t> ve Cisco ASA Güvenlik Çözümleri:</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Fortigate</a:t>
            </a:r>
            <a:r>
              <a:rPr lang="tr-TR" sz="1800" dirty="0">
                <a:effectLst/>
                <a:latin typeface="Times New Roman" panose="02020603050405020304" pitchFamily="18" charset="0"/>
                <a:ea typeface="Times New Roman" panose="02020603050405020304" pitchFamily="18" charset="0"/>
              </a:rPr>
              <a:t> ve Cisco ASA güvenlik cihazları üzerine eğitim alındı. Firewall yapılandırmaları, VPN bağlantıları ve ağ güvenliği yönetimi konularında uzmanlık kazanıldı. Şirket içindeki güvenlik süreçlerine dair analizler yapıldı.</a:t>
            </a:r>
          </a:p>
        </p:txBody>
      </p:sp>
      <p:sp>
        <p:nvSpPr>
          <p:cNvPr id="2" name="Metin kutusu 1">
            <a:extLst>
              <a:ext uri="{FF2B5EF4-FFF2-40B4-BE49-F238E27FC236}">
                <a16:creationId xmlns:a16="http://schemas.microsoft.com/office/drawing/2014/main" id="{C549496C-BE47-4FC1-8DAE-DE207C587C94}"/>
              </a:ext>
            </a:extLst>
          </p:cNvPr>
          <p:cNvSpPr txBox="1"/>
          <p:nvPr/>
        </p:nvSpPr>
        <p:spPr>
          <a:xfrm>
            <a:off x="4004722" y="609601"/>
            <a:ext cx="4182555"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Stajın Kazandırdıkları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2468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875CBD6-1AA9-47BF-9EE5-609C9408E017}"/>
              </a:ext>
            </a:extLst>
          </p:cNvPr>
          <p:cNvSpPr>
            <a:spLocks noGrp="1"/>
          </p:cNvSpPr>
          <p:nvPr>
            <p:ph idx="1"/>
          </p:nvPr>
        </p:nvSpPr>
        <p:spPr>
          <a:xfrm>
            <a:off x="1622729" y="1561514"/>
            <a:ext cx="8946541" cy="4686885"/>
          </a:xfrm>
        </p:spPr>
        <p:txBody>
          <a:bodyPr>
            <a:normAutofit/>
          </a:bodyPr>
          <a:lstStyle/>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Active Directory ve </a:t>
            </a:r>
            <a:r>
              <a:rPr lang="tr-TR" sz="1800" b="1" dirty="0" err="1">
                <a:effectLst/>
                <a:latin typeface="Times New Roman" panose="02020603050405020304" pitchFamily="18" charset="0"/>
                <a:ea typeface="Times New Roman" panose="02020603050405020304" pitchFamily="18" charset="0"/>
              </a:rPr>
              <a:t>Xchange</a:t>
            </a:r>
            <a:r>
              <a:rPr lang="tr-TR" sz="1800" b="1" dirty="0">
                <a:effectLst/>
                <a:latin typeface="Times New Roman" panose="02020603050405020304" pitchFamily="18" charset="0"/>
                <a:ea typeface="Times New Roman" panose="02020603050405020304" pitchFamily="18" charset="0"/>
              </a:rPr>
              <a:t> Server Kullanımı:</a:t>
            </a:r>
            <a:r>
              <a:rPr lang="tr-TR" sz="1800" dirty="0">
                <a:effectLst/>
                <a:latin typeface="Times New Roman" panose="02020603050405020304" pitchFamily="18" charset="0"/>
                <a:ea typeface="Times New Roman" panose="02020603050405020304" pitchFamily="18" charset="0"/>
              </a:rPr>
              <a:t> Active Directory ile kullanıcı hesaplarının yönetimi, şifre değiştirme ve erişim hakları düzenlemeleri gibi işlemler yapıldı. </a:t>
            </a:r>
            <a:r>
              <a:rPr lang="tr-TR" sz="1800" dirty="0" err="1">
                <a:effectLst/>
                <a:latin typeface="Times New Roman" panose="02020603050405020304" pitchFamily="18" charset="0"/>
                <a:ea typeface="Times New Roman" panose="02020603050405020304" pitchFamily="18" charset="0"/>
              </a:rPr>
              <a:t>Xchange</a:t>
            </a:r>
            <a:r>
              <a:rPr lang="tr-TR" sz="1800" dirty="0">
                <a:effectLst/>
                <a:latin typeface="Times New Roman" panose="02020603050405020304" pitchFamily="18" charset="0"/>
                <a:ea typeface="Times New Roman" panose="02020603050405020304" pitchFamily="18" charset="0"/>
              </a:rPr>
              <a:t> Server üzerine eğitim videoları izlenerek, e-posta sunucu yönetimine dair bilgiler edinildi.</a:t>
            </a:r>
          </a:p>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Ağ Yönetimi (WAN, LAN ve Protokoller):</a:t>
            </a:r>
            <a:r>
              <a:rPr lang="tr-TR" sz="1800" dirty="0">
                <a:effectLst/>
                <a:latin typeface="Times New Roman" panose="02020603050405020304" pitchFamily="18" charset="0"/>
                <a:ea typeface="Times New Roman" panose="02020603050405020304" pitchFamily="18" charset="0"/>
              </a:rPr>
              <a:t> WAN ve LAN yapıları ile ilgili detaylı çalışmalar yapıldı. NAT, IP, DNS ve VPN gibi ağ yönetim kavramları uygulamalı olarak incelendi. Projeler bu yapılar üzerinden ağ bağlantısı sağlayacak şekilde yapılandırıldı.</a:t>
            </a:r>
          </a:p>
          <a:p>
            <a:pPr marL="342900" lvl="0" indent="-342900">
              <a:buSzPts val="1000"/>
              <a:buFont typeface="Symbol" panose="05050102010706020507" pitchFamily="18" charset="2"/>
              <a:buChar char=""/>
              <a:tabLst>
                <a:tab pos="457200" algn="l"/>
              </a:tabLst>
            </a:pPr>
            <a:r>
              <a:rPr lang="tr-TR" sz="1800" b="1" dirty="0">
                <a:effectLst/>
                <a:latin typeface="Times New Roman" panose="02020603050405020304" pitchFamily="18" charset="0"/>
                <a:ea typeface="Times New Roman" panose="02020603050405020304" pitchFamily="18" charset="0"/>
              </a:rPr>
              <a:t>Git ve </a:t>
            </a:r>
            <a:r>
              <a:rPr lang="tr-TR" sz="1800" b="1" dirty="0" err="1">
                <a:effectLst/>
                <a:latin typeface="Times New Roman" panose="02020603050405020304" pitchFamily="18" charset="0"/>
                <a:ea typeface="Times New Roman" panose="02020603050405020304" pitchFamily="18" charset="0"/>
              </a:rPr>
              <a:t>Version</a:t>
            </a:r>
            <a:r>
              <a:rPr lang="tr-TR" sz="1800" b="1" dirty="0">
                <a:effectLst/>
                <a:latin typeface="Times New Roman" panose="02020603050405020304" pitchFamily="18" charset="0"/>
                <a:ea typeface="Times New Roman" panose="02020603050405020304" pitchFamily="18" charset="0"/>
              </a:rPr>
              <a:t> Control:</a:t>
            </a:r>
            <a:r>
              <a:rPr lang="tr-TR" sz="1800" dirty="0">
                <a:effectLst/>
                <a:latin typeface="Times New Roman" panose="02020603050405020304" pitchFamily="18" charset="0"/>
                <a:ea typeface="Times New Roman" panose="02020603050405020304" pitchFamily="18" charset="0"/>
              </a:rPr>
              <a:t> Git </a:t>
            </a:r>
            <a:r>
              <a:rPr lang="tr-TR" sz="1800" dirty="0" err="1">
                <a:effectLst/>
                <a:latin typeface="Times New Roman" panose="02020603050405020304" pitchFamily="18" charset="0"/>
                <a:ea typeface="Times New Roman" panose="02020603050405020304" pitchFamily="18" charset="0"/>
              </a:rPr>
              <a:t>Bash</a:t>
            </a:r>
            <a:r>
              <a:rPr lang="tr-TR" sz="1800" dirty="0">
                <a:effectLst/>
                <a:latin typeface="Times New Roman" panose="02020603050405020304" pitchFamily="18" charset="0"/>
                <a:ea typeface="Times New Roman" panose="02020603050405020304" pitchFamily="18" charset="0"/>
              </a:rPr>
              <a:t> kullanılarak proje sürümleri yönetildi, değişiklikler kontrol altına alındı ve iş birliği süreçleri yürütüldü. Proje geliştirme sırasında </a:t>
            </a:r>
            <a:r>
              <a:rPr lang="tr-TR" sz="1800" dirty="0" err="1">
                <a:effectLst/>
                <a:latin typeface="Times New Roman" panose="02020603050405020304" pitchFamily="18" charset="0"/>
                <a:ea typeface="Times New Roman" panose="02020603050405020304" pitchFamily="18" charset="0"/>
              </a:rPr>
              <a:t>version</a:t>
            </a:r>
            <a:r>
              <a:rPr lang="tr-TR" sz="1800" dirty="0">
                <a:effectLst/>
                <a:latin typeface="Times New Roman" panose="02020603050405020304" pitchFamily="18" charset="0"/>
                <a:ea typeface="Times New Roman" panose="02020603050405020304" pitchFamily="18" charset="0"/>
              </a:rPr>
              <a:t> </a:t>
            </a:r>
            <a:r>
              <a:rPr lang="tr-TR" sz="1800" dirty="0" err="1">
                <a:effectLst/>
                <a:latin typeface="Times New Roman" panose="02020603050405020304" pitchFamily="18" charset="0"/>
                <a:ea typeface="Times New Roman" panose="02020603050405020304" pitchFamily="18" charset="0"/>
              </a:rPr>
              <a:t>control</a:t>
            </a:r>
            <a:r>
              <a:rPr lang="tr-TR" sz="1800" dirty="0">
                <a:effectLst/>
                <a:latin typeface="Times New Roman" panose="02020603050405020304" pitchFamily="18" charset="0"/>
                <a:ea typeface="Times New Roman" panose="02020603050405020304" pitchFamily="18" charset="0"/>
              </a:rPr>
              <a:t> kullanımı ve Git </a:t>
            </a:r>
            <a:r>
              <a:rPr lang="tr-TR" sz="1800" dirty="0" err="1">
                <a:effectLst/>
                <a:latin typeface="Times New Roman" panose="02020603050405020304" pitchFamily="18" charset="0"/>
                <a:ea typeface="Times New Roman" panose="02020603050405020304" pitchFamily="18" charset="0"/>
              </a:rPr>
              <a:t>repository'lerinin</a:t>
            </a:r>
            <a:r>
              <a:rPr lang="tr-TR" sz="1800" dirty="0">
                <a:effectLst/>
                <a:latin typeface="Times New Roman" panose="02020603050405020304" pitchFamily="18" charset="0"/>
                <a:ea typeface="Times New Roman" panose="02020603050405020304" pitchFamily="18" charset="0"/>
              </a:rPr>
              <a:t> yönetimi konusunda deneyim kazanıldı.</a:t>
            </a:r>
          </a:p>
        </p:txBody>
      </p:sp>
      <p:sp>
        <p:nvSpPr>
          <p:cNvPr id="2" name="Metin kutusu 1">
            <a:extLst>
              <a:ext uri="{FF2B5EF4-FFF2-40B4-BE49-F238E27FC236}">
                <a16:creationId xmlns:a16="http://schemas.microsoft.com/office/drawing/2014/main" id="{C549496C-BE47-4FC1-8DAE-DE207C587C94}"/>
              </a:ext>
            </a:extLst>
          </p:cNvPr>
          <p:cNvSpPr txBox="1"/>
          <p:nvPr/>
        </p:nvSpPr>
        <p:spPr>
          <a:xfrm>
            <a:off x="4004722" y="609601"/>
            <a:ext cx="4182555" cy="584775"/>
          </a:xfrm>
          <a:prstGeom prst="rect">
            <a:avLst/>
          </a:prstGeom>
          <a:noFill/>
        </p:spPr>
        <p:txBody>
          <a:bodyPr wrap="none" rtlCol="0">
            <a:spAutoFit/>
          </a:bodyPr>
          <a:lstStyle/>
          <a:p>
            <a:pPr algn="ctr"/>
            <a:r>
              <a:rPr lang="tr-TR" sz="3200" b="1" dirty="0">
                <a:effectLst/>
                <a:latin typeface="Times New Roman" panose="02020603050405020304" pitchFamily="18" charset="0"/>
                <a:ea typeface="Times New Roman" panose="02020603050405020304" pitchFamily="18" charset="0"/>
              </a:rPr>
              <a:t>Stajın Kazandırdıkları</a:t>
            </a:r>
            <a:endParaRPr lang="tr-TR" sz="32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2304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34C682-3266-4131-BDDE-993C121274C7}"/>
              </a:ext>
            </a:extLst>
          </p:cNvPr>
          <p:cNvSpPr>
            <a:spLocks noGrp="1"/>
          </p:cNvSpPr>
          <p:nvPr>
            <p:ph type="title"/>
          </p:nvPr>
        </p:nvSpPr>
        <p:spPr/>
        <p:txBody>
          <a:bodyPr/>
          <a:lstStyle/>
          <a:p>
            <a:pPr algn="ctr"/>
            <a:r>
              <a:rPr lang="tr-TR" dirty="0"/>
              <a:t>SONUÇ</a:t>
            </a:r>
          </a:p>
        </p:txBody>
      </p:sp>
      <p:sp>
        <p:nvSpPr>
          <p:cNvPr id="3" name="İçerik Yer Tutucusu 2">
            <a:extLst>
              <a:ext uri="{FF2B5EF4-FFF2-40B4-BE49-F238E27FC236}">
                <a16:creationId xmlns:a16="http://schemas.microsoft.com/office/drawing/2014/main" id="{17DAA7BA-0C49-43E4-8B7E-679B0FE80F67}"/>
              </a:ext>
            </a:extLst>
          </p:cNvPr>
          <p:cNvSpPr>
            <a:spLocks noGrp="1"/>
          </p:cNvSpPr>
          <p:nvPr>
            <p:ph idx="1"/>
          </p:nvPr>
        </p:nvSpPr>
        <p:spPr/>
        <p:txBody>
          <a:bodyPr>
            <a:normAutofit fontScale="77500" lnSpcReduction="20000"/>
          </a:bodyPr>
          <a:lstStyle/>
          <a:p>
            <a:r>
              <a:rPr lang="tr-TR" dirty="0"/>
              <a:t>Staj dönemi boyunca elde ettiğim bilgi ve beceriler, hedeflenen amaçlara büyük ölçüde ulaşmamı sağladı. Yazılım geliştirme sürecinde kullanılan modern teknolojiler ve araçlar sayesinde, özellikle e-ticaret projelerinde ASP.NET </a:t>
            </a:r>
            <a:r>
              <a:rPr lang="tr-TR" dirty="0" err="1"/>
              <a:t>Core</a:t>
            </a:r>
            <a:r>
              <a:rPr lang="tr-TR" dirty="0"/>
              <a:t> Web API ve </a:t>
            </a:r>
            <a:r>
              <a:rPr lang="tr-TR" dirty="0" err="1"/>
              <a:t>React</a:t>
            </a:r>
            <a:r>
              <a:rPr lang="tr-TR" dirty="0"/>
              <a:t> ile </a:t>
            </a:r>
            <a:r>
              <a:rPr lang="tr-TR" dirty="0" err="1"/>
              <a:t>full-stack</a:t>
            </a:r>
            <a:r>
              <a:rPr lang="tr-TR" dirty="0"/>
              <a:t> projeler geliştirme yetkinliği kazandım. </a:t>
            </a:r>
            <a:r>
              <a:rPr lang="tr-TR" dirty="0" err="1"/>
              <a:t>Veritabanı</a:t>
            </a:r>
            <a:r>
              <a:rPr lang="tr-TR" dirty="0"/>
              <a:t> tasarımı, </a:t>
            </a:r>
            <a:r>
              <a:rPr lang="tr-TR" dirty="0" err="1"/>
              <a:t>Entity</a:t>
            </a:r>
            <a:r>
              <a:rPr lang="tr-TR" dirty="0"/>
              <a:t> Framework kullanımı ve JWT </a:t>
            </a:r>
            <a:r>
              <a:rPr lang="tr-TR" dirty="0" err="1"/>
              <a:t>token</a:t>
            </a:r>
            <a:r>
              <a:rPr lang="tr-TR" dirty="0"/>
              <a:t> ile kimlik doğrulama süreçleri gibi alanlarda önemli bir ilerleme kaydettim. </a:t>
            </a:r>
            <a:r>
              <a:rPr lang="tr-TR" dirty="0" err="1"/>
              <a:t>Konteynerizasyon</a:t>
            </a:r>
            <a:r>
              <a:rPr lang="tr-TR" dirty="0"/>
              <a:t> ve </a:t>
            </a:r>
            <a:r>
              <a:rPr lang="tr-TR" dirty="0" err="1"/>
              <a:t>DevOps</a:t>
            </a:r>
            <a:r>
              <a:rPr lang="tr-TR" dirty="0"/>
              <a:t> süreçleri, </a:t>
            </a:r>
            <a:r>
              <a:rPr lang="tr-TR" dirty="0" err="1"/>
              <a:t>Docker</a:t>
            </a:r>
            <a:r>
              <a:rPr lang="tr-TR" dirty="0"/>
              <a:t> ve </a:t>
            </a:r>
            <a:r>
              <a:rPr lang="tr-TR" dirty="0" err="1"/>
              <a:t>Jenkins</a:t>
            </a:r>
            <a:r>
              <a:rPr lang="tr-TR" dirty="0"/>
              <a:t> gibi araçlar kullanılarak daha verimli hale getirildi. Bu süreçler, yazılım geliştirme döngüsünde otomasyonu ve hata riskini minimize etmeyi sağlayarak, iş akışının daha sorunsuz ilerlemesini mümkün kıldı. Ayrıca, ağ güvenliği ve sistem yönetimi konularında edindiğim teorik bilgileri pratik uygulamalarla pekiştirerek, </a:t>
            </a:r>
            <a:r>
              <a:rPr lang="tr-TR" dirty="0" err="1"/>
              <a:t>Kali</a:t>
            </a:r>
            <a:r>
              <a:rPr lang="tr-TR" dirty="0"/>
              <a:t> Linux ve </a:t>
            </a:r>
            <a:r>
              <a:rPr lang="tr-TR" dirty="0" err="1"/>
              <a:t>Wireshark</a:t>
            </a:r>
            <a:r>
              <a:rPr lang="tr-TR" dirty="0"/>
              <a:t> gibi araçlarla güvenlik testleri yaparak siber güvenlik becerilerimi geliştirdim. Çalışma programında belirtilen tüm amaçlara başarıyla ulaşılmış olup, öneri olarak ise; CI/CD süreçlerinin daha kapsamlı testlerle desteklenmesi, otomasyonun derinleştirilmesi ve projelerdeki test süreçlerinin geliştirilmesinin faydalı olacağını düşünüyorum. Ayrıca, siber güvenlik alanında ileri düzeydeki uygulamalara daha fazla odaklanılması ve bu konuda daha fazla pratik yapılmasının, ilerleyen dönemlerde bana daha fazla katkı sağlayacağını öngörüyorum. Sonuç olarak, staj döneminde edindiğim deneyim ve teknik beceriler, kariyerime önemli katkılarda bulundu ve gelecekteki projelerimde uygulayabileceğim değerli bilgilerle donatıldım. </a:t>
            </a:r>
          </a:p>
        </p:txBody>
      </p:sp>
    </p:spTree>
    <p:extLst>
      <p:ext uri="{BB962C8B-B14F-4D97-AF65-F5344CB8AC3E}">
        <p14:creationId xmlns:p14="http://schemas.microsoft.com/office/powerpoint/2010/main" val="280398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D464C09D-BD88-4950-9C62-8FA4E404F50E}"/>
              </a:ext>
            </a:extLst>
          </p:cNvPr>
          <p:cNvGraphicFramePr>
            <a:graphicFrameLocks noGrp="1"/>
          </p:cNvGraphicFramePr>
          <p:nvPr>
            <p:ph idx="1"/>
          </p:nvPr>
        </p:nvGraphicFramePr>
        <p:xfrm>
          <a:off x="1103313" y="2721769"/>
          <a:ext cx="8947149" cy="3040380"/>
        </p:xfrm>
        <a:graphic>
          <a:graphicData uri="http://schemas.openxmlformats.org/drawingml/2006/table">
            <a:tbl>
              <a:tblPr firstRow="1" firstCol="1" bandRow="1">
                <a:tableStyleId>{5C22544A-7EE6-4342-B048-85BDC9FD1C3A}</a:tableStyleId>
              </a:tblPr>
              <a:tblGrid>
                <a:gridCol w="2982383">
                  <a:extLst>
                    <a:ext uri="{9D8B030D-6E8A-4147-A177-3AD203B41FA5}">
                      <a16:colId xmlns:a16="http://schemas.microsoft.com/office/drawing/2014/main" val="3934286716"/>
                    </a:ext>
                  </a:extLst>
                </a:gridCol>
                <a:gridCol w="2982383">
                  <a:extLst>
                    <a:ext uri="{9D8B030D-6E8A-4147-A177-3AD203B41FA5}">
                      <a16:colId xmlns:a16="http://schemas.microsoft.com/office/drawing/2014/main" val="2605126152"/>
                    </a:ext>
                  </a:extLst>
                </a:gridCol>
                <a:gridCol w="2982383">
                  <a:extLst>
                    <a:ext uri="{9D8B030D-6E8A-4147-A177-3AD203B41FA5}">
                      <a16:colId xmlns:a16="http://schemas.microsoft.com/office/drawing/2014/main" val="4094569698"/>
                    </a:ext>
                  </a:extLst>
                </a:gridCol>
              </a:tblGrid>
              <a:tr h="0">
                <a:tc>
                  <a:txBody>
                    <a:bodyPr/>
                    <a:lstStyle/>
                    <a:p>
                      <a:pPr algn="ctr"/>
                      <a:r>
                        <a:rPr lang="tr-TR" sz="1200">
                          <a:effectLst/>
                        </a:rPr>
                        <a:t>Aşama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r>
                        <a:rPr lang="tr-TR" sz="1200">
                          <a:effectLst/>
                        </a:rPr>
                        <a:t>Detaylı Açıklama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r>
                        <a:rPr lang="tr-TR" sz="1200">
                          <a:effectLst/>
                        </a:rPr>
                        <a:t>Kullanılan Teknolojiler</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120171828"/>
                  </a:ext>
                </a:extLst>
              </a:tr>
              <a:tr h="0">
                <a:tc>
                  <a:txBody>
                    <a:bodyPr/>
                    <a:lstStyle/>
                    <a:p>
                      <a:r>
                        <a:rPr lang="tr-TR" sz="1200">
                          <a:effectLst/>
                        </a:rPr>
                        <a:t>Gereksinim Analizi ve Proje Planlama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Sıfırdan e-ticaret uygulaması için iş gereksinimleri belirlendi. Mock-up ve wireframe tasarımları yapıldı.</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UML, MS SQL Server</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66473405"/>
                  </a:ext>
                </a:extLst>
              </a:tr>
              <a:tr h="0">
                <a:tc>
                  <a:txBody>
                    <a:bodyPr/>
                    <a:lstStyle/>
                    <a:p>
                      <a:r>
                        <a:rPr lang="tr-TR" sz="1200">
                          <a:effectLst/>
                        </a:rPr>
                        <a:t>Backend Geliştirme (API)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ASP.NET Core Web API ile ürün, kullanıcı ve sipariş yönetimi modülleri geliştirildi.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ASP.NET Core Web API, JWT</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4263871801"/>
                  </a:ext>
                </a:extLst>
              </a:tr>
              <a:tr h="0">
                <a:tc>
                  <a:txBody>
                    <a:bodyPr/>
                    <a:lstStyle/>
                    <a:p>
                      <a:r>
                        <a:rPr lang="tr-TR" sz="1200">
                          <a:effectLst/>
                        </a:rPr>
                        <a:t>Frontend Geliştirme (React)</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React ile kullanıcı dostu bir arayüz geliştirildi. Ürün ekleme ve sepet yönetimi gibi özellikler eklendi.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React, TypeScript, Material UI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898322820"/>
                  </a:ext>
                </a:extLst>
              </a:tr>
              <a:tr h="0">
                <a:tc>
                  <a:txBody>
                    <a:bodyPr/>
                    <a:lstStyle/>
                    <a:p>
                      <a:r>
                        <a:rPr lang="tr-TR" sz="1200">
                          <a:effectLst/>
                        </a:rPr>
                        <a:t>Docker ile Container Oluşturma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Sahibinden uygulaması için backend ve frontend ayrı konteynerlar halinde Docker ile containerlaştırıldı.</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Docker</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528927214"/>
                  </a:ext>
                </a:extLst>
              </a:tr>
              <a:tr h="0">
                <a:tc>
                  <a:txBody>
                    <a:bodyPr/>
                    <a:lstStyle/>
                    <a:p>
                      <a:r>
                        <a:rPr lang="tr-TR" sz="1200">
                          <a:effectLst/>
                        </a:rPr>
                        <a:t>Veritabanı Yönetimi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MS SQL Server ile veritabanı yapısı kuruldu ve Entity Framework ile (Object-Relational Mapping) işlemleri gerçekleştirildi.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dirty="0">
                          <a:effectLst/>
                        </a:rPr>
                        <a:t>MS SQL Server, </a:t>
                      </a:r>
                      <a:r>
                        <a:rPr lang="tr-TR" sz="1200" dirty="0" err="1">
                          <a:effectLst/>
                        </a:rPr>
                        <a:t>Entity</a:t>
                      </a:r>
                      <a:r>
                        <a:rPr lang="tr-TR" sz="1200" dirty="0">
                          <a:effectLst/>
                        </a:rPr>
                        <a:t> Framework</a:t>
                      </a:r>
                      <a:endParaRPr lang="tr-TR"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937893804"/>
                  </a:ext>
                </a:extLst>
              </a:tr>
            </a:tbl>
          </a:graphicData>
        </a:graphic>
      </p:graphicFrame>
      <p:sp>
        <p:nvSpPr>
          <p:cNvPr id="5" name="Rectangle 1">
            <a:extLst>
              <a:ext uri="{FF2B5EF4-FFF2-40B4-BE49-F238E27FC236}">
                <a16:creationId xmlns:a16="http://schemas.microsoft.com/office/drawing/2014/main" id="{156088AC-108E-4CC8-BDB7-A8F9B6F55518}"/>
              </a:ext>
            </a:extLst>
          </p:cNvPr>
          <p:cNvSpPr>
            <a:spLocks noChangeArrowheads="1"/>
          </p:cNvSpPr>
          <p:nvPr/>
        </p:nvSpPr>
        <p:spPr bwMode="auto">
          <a:xfrm>
            <a:off x="1103313" y="840974"/>
            <a:ext cx="5730608" cy="203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a:t>
            </a:r>
            <a:r>
              <a:rPr kumimoji="0" lang="tr-TR" altLang="tr-TR"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Sahibinden Projesi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ea typeface="Times New Roman" panose="02020603050405020304" pitchFamily="18" charset="0"/>
              </a:rPr>
              <a:t>Proje Tanımı</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Sıfırdan tasarlanmış bir e-ticaret uygulaması. Full-</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stack</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yapıdadır.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Teknolojiler</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ASP.NET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Core</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Web API,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React</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MS SQL Server.</a:t>
            </a:r>
            <a:endParaRPr kumimoji="0" lang="tr-TR" altLang="tr-T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Süreç Aşamaları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2352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ED8F830F-7539-4164-9DFD-FDFD6B1F26AD}"/>
              </a:ext>
            </a:extLst>
          </p:cNvPr>
          <p:cNvGraphicFramePr>
            <a:graphicFrameLocks noGrp="1"/>
          </p:cNvGraphicFramePr>
          <p:nvPr>
            <p:ph idx="1"/>
          </p:nvPr>
        </p:nvGraphicFramePr>
        <p:xfrm>
          <a:off x="1103313" y="2803684"/>
          <a:ext cx="8947149" cy="3242310"/>
        </p:xfrm>
        <a:graphic>
          <a:graphicData uri="http://schemas.openxmlformats.org/drawingml/2006/table">
            <a:tbl>
              <a:tblPr firstRow="1" firstCol="1" bandRow="1">
                <a:tableStyleId>{5C22544A-7EE6-4342-B048-85BDC9FD1C3A}</a:tableStyleId>
              </a:tblPr>
              <a:tblGrid>
                <a:gridCol w="2982383">
                  <a:extLst>
                    <a:ext uri="{9D8B030D-6E8A-4147-A177-3AD203B41FA5}">
                      <a16:colId xmlns:a16="http://schemas.microsoft.com/office/drawing/2014/main" val="621645599"/>
                    </a:ext>
                  </a:extLst>
                </a:gridCol>
                <a:gridCol w="2982383">
                  <a:extLst>
                    <a:ext uri="{9D8B030D-6E8A-4147-A177-3AD203B41FA5}">
                      <a16:colId xmlns:a16="http://schemas.microsoft.com/office/drawing/2014/main" val="1316669364"/>
                    </a:ext>
                  </a:extLst>
                </a:gridCol>
                <a:gridCol w="2982383">
                  <a:extLst>
                    <a:ext uri="{9D8B030D-6E8A-4147-A177-3AD203B41FA5}">
                      <a16:colId xmlns:a16="http://schemas.microsoft.com/office/drawing/2014/main" val="1462741960"/>
                    </a:ext>
                  </a:extLst>
                </a:gridCol>
              </a:tblGrid>
              <a:tr h="0">
                <a:tc>
                  <a:txBody>
                    <a:bodyPr/>
                    <a:lstStyle/>
                    <a:p>
                      <a:pPr algn="ctr"/>
                      <a:r>
                        <a:rPr lang="tr-TR" sz="1200">
                          <a:effectLst/>
                        </a:rPr>
                        <a:t>Aşama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r>
                        <a:rPr lang="tr-TR" sz="1200">
                          <a:effectLst/>
                        </a:rPr>
                        <a:t>Detaylı Açıklama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r>
                        <a:rPr lang="tr-TR" sz="1200">
                          <a:effectLst/>
                        </a:rPr>
                        <a:t>Kullanılan Teknolojiler</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810526949"/>
                  </a:ext>
                </a:extLst>
              </a:tr>
              <a:tr h="0">
                <a:tc>
                  <a:txBody>
                    <a:bodyPr/>
                    <a:lstStyle/>
                    <a:p>
                      <a:r>
                        <a:rPr lang="tr-TR" sz="1200">
                          <a:effectLst/>
                        </a:rPr>
                        <a:t>Proje Gereksinim Analizi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Etkinlik yönetimi uygulaması için gerekli fonksiyonlar ve veri yapıları belirlendi.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Oracle Database</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937746630"/>
                  </a:ext>
                </a:extLst>
              </a:tr>
              <a:tr h="0">
                <a:tc>
                  <a:txBody>
                    <a:bodyPr/>
                    <a:lstStyle/>
                    <a:p>
                      <a:r>
                        <a:rPr lang="tr-TR" sz="1200">
                          <a:effectLst/>
                        </a:rPr>
                        <a:t>Frontend Geliştirme (React)</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EtkinlikWeb adında React TSX uygulaması ile kullanıcı arayüzü geliştirildi.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React, TypeScript</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880684388"/>
                  </a:ext>
                </a:extLst>
              </a:tr>
              <a:tr h="0">
                <a:tc>
                  <a:txBody>
                    <a:bodyPr/>
                    <a:lstStyle/>
                    <a:p>
                      <a:r>
                        <a:rPr lang="tr-TR" sz="1200">
                          <a:effectLst/>
                        </a:rPr>
                        <a:t>Backend Geliştirme (API)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Sampas_Mobil_Etkinlik adında ASP.NET Core Web API kullanılarak backend geliştirildi.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ASP.NET Core Web API, JWT</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999435511"/>
                  </a:ext>
                </a:extLst>
              </a:tr>
              <a:tr h="0">
                <a:tc>
                  <a:txBody>
                    <a:bodyPr/>
                    <a:lstStyle/>
                    <a:p>
                      <a:r>
                        <a:rPr lang="tr-TR" sz="1200">
                          <a:effectLst/>
                        </a:rPr>
                        <a:t>Docker ile Containerlaştırma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Uygulama docker konteynerı içine alındı. Frontend ve backend konteynerları oluşturuldu ve yönetildi.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Docker, Docker Compose</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032272025"/>
                  </a:ext>
                </a:extLst>
              </a:tr>
              <a:tr h="0">
                <a:tc>
                  <a:txBody>
                    <a:bodyPr/>
                    <a:lstStyle/>
                    <a:p>
                      <a:r>
                        <a:rPr lang="tr-TR" sz="1200">
                          <a:effectLst/>
                        </a:rPr>
                        <a:t>CI/CD ve Jenkins Kurulumu</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Jenkins ile containerların otomatik build edilip deployment süreci yönetildi.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Jenkins, Git, Docker</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4175958496"/>
                  </a:ext>
                </a:extLst>
              </a:tr>
              <a:tr h="0">
                <a:tc>
                  <a:txBody>
                    <a:bodyPr/>
                    <a:lstStyle/>
                    <a:p>
                      <a:r>
                        <a:rPr lang="tr-TR" sz="1200">
                          <a:effectLst/>
                        </a:rPr>
                        <a:t>Veritabanı Entegrasyonu</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Oracle Database ile bağlantı kuruldu ve veri modellemesi Oracle üzerinde yapıldı.</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dirty="0" err="1">
                          <a:effectLst/>
                        </a:rPr>
                        <a:t>Oracle</a:t>
                      </a:r>
                      <a:r>
                        <a:rPr lang="tr-TR" sz="1200" dirty="0">
                          <a:effectLst/>
                        </a:rPr>
                        <a:t> Database, </a:t>
                      </a:r>
                      <a:r>
                        <a:rPr lang="tr-TR" sz="1200" dirty="0" err="1">
                          <a:effectLst/>
                        </a:rPr>
                        <a:t>Entity</a:t>
                      </a:r>
                      <a:r>
                        <a:rPr lang="tr-TR" sz="1200" dirty="0">
                          <a:effectLst/>
                        </a:rPr>
                        <a:t> Framework</a:t>
                      </a:r>
                      <a:endParaRPr lang="tr-TR"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356298577"/>
                  </a:ext>
                </a:extLst>
              </a:tr>
            </a:tbl>
          </a:graphicData>
        </a:graphic>
      </p:graphicFrame>
      <p:sp>
        <p:nvSpPr>
          <p:cNvPr id="5" name="Rectangle 1">
            <a:extLst>
              <a:ext uri="{FF2B5EF4-FFF2-40B4-BE49-F238E27FC236}">
                <a16:creationId xmlns:a16="http://schemas.microsoft.com/office/drawing/2014/main" id="{B3DF2B29-6D6C-43B8-83A0-9FFAD1FC013F}"/>
              </a:ext>
            </a:extLst>
          </p:cNvPr>
          <p:cNvSpPr>
            <a:spLocks noChangeArrowheads="1"/>
          </p:cNvSpPr>
          <p:nvPr/>
        </p:nvSpPr>
        <p:spPr bwMode="auto">
          <a:xfrm>
            <a:off x="1103313" y="812006"/>
            <a:ext cx="7032118" cy="203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a:t>
            </a:r>
            <a:r>
              <a:rPr kumimoji="0" lang="tr-TR" altLang="tr-TR"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Etkinlik Projesi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ea typeface="Times New Roman" panose="02020603050405020304" pitchFamily="18" charset="0"/>
              </a:rPr>
              <a:t>Proje Tanımı</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React</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ve ASP.NET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Core</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Web API kullanılarak etkinlik yönetimi uygulaması geliştirildi.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Teknolojiler</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ASP.NET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Core</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Web API,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React</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EtkinlikWeb</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Oracle</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Database.</a:t>
            </a:r>
            <a:endParaRPr kumimoji="0" lang="tr-TR" altLang="tr-T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Süreç Aşamaları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520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İçerik Yer Tutucusu 3">
            <a:extLst>
              <a:ext uri="{FF2B5EF4-FFF2-40B4-BE49-F238E27FC236}">
                <a16:creationId xmlns:a16="http://schemas.microsoft.com/office/drawing/2014/main" id="{2962A8D1-EA02-46ED-AEC4-3AFDCE2FA618}"/>
              </a:ext>
            </a:extLst>
          </p:cNvPr>
          <p:cNvGraphicFramePr>
            <a:graphicFrameLocks noGrp="1"/>
          </p:cNvGraphicFramePr>
          <p:nvPr>
            <p:ph idx="1"/>
          </p:nvPr>
        </p:nvGraphicFramePr>
        <p:xfrm>
          <a:off x="1103313" y="3188494"/>
          <a:ext cx="8947149" cy="2472690"/>
        </p:xfrm>
        <a:graphic>
          <a:graphicData uri="http://schemas.openxmlformats.org/drawingml/2006/table">
            <a:tbl>
              <a:tblPr firstRow="1" firstCol="1" bandRow="1">
                <a:tableStyleId>{5C22544A-7EE6-4342-B048-85BDC9FD1C3A}</a:tableStyleId>
              </a:tblPr>
              <a:tblGrid>
                <a:gridCol w="2982383">
                  <a:extLst>
                    <a:ext uri="{9D8B030D-6E8A-4147-A177-3AD203B41FA5}">
                      <a16:colId xmlns:a16="http://schemas.microsoft.com/office/drawing/2014/main" val="2371143808"/>
                    </a:ext>
                  </a:extLst>
                </a:gridCol>
                <a:gridCol w="2982383">
                  <a:extLst>
                    <a:ext uri="{9D8B030D-6E8A-4147-A177-3AD203B41FA5}">
                      <a16:colId xmlns:a16="http://schemas.microsoft.com/office/drawing/2014/main" val="770331778"/>
                    </a:ext>
                  </a:extLst>
                </a:gridCol>
                <a:gridCol w="2982383">
                  <a:extLst>
                    <a:ext uri="{9D8B030D-6E8A-4147-A177-3AD203B41FA5}">
                      <a16:colId xmlns:a16="http://schemas.microsoft.com/office/drawing/2014/main" val="793218530"/>
                    </a:ext>
                  </a:extLst>
                </a:gridCol>
              </a:tblGrid>
              <a:tr h="0">
                <a:tc>
                  <a:txBody>
                    <a:bodyPr/>
                    <a:lstStyle/>
                    <a:p>
                      <a:pPr algn="ctr"/>
                      <a:r>
                        <a:rPr lang="tr-TR" sz="1200">
                          <a:effectLst/>
                        </a:rPr>
                        <a:t>Aşama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r>
                        <a:rPr lang="tr-TR" sz="1200">
                          <a:effectLst/>
                        </a:rPr>
                        <a:t>Detaylı Açıklama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gn="ctr"/>
                      <a:r>
                        <a:rPr lang="tr-TR" sz="1200">
                          <a:effectLst/>
                        </a:rPr>
                        <a:t>Kullanılan Teknolojiler</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723508568"/>
                  </a:ext>
                </a:extLst>
              </a:tr>
              <a:tr h="0">
                <a:tc>
                  <a:txBody>
                    <a:bodyPr/>
                    <a:lstStyle/>
                    <a:p>
                      <a:r>
                        <a:rPr lang="tr-TR" sz="1200">
                          <a:effectLst/>
                        </a:rPr>
                        <a:t>Gereksinim Analizi ve Proje Planlama</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İsmek platformunun tüm özelliklerinin analiz edilip tasarım süreci gerçekleştirildi.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MS SQL Server, UML</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177384951"/>
                  </a:ext>
                </a:extLst>
              </a:tr>
              <a:tr h="0">
                <a:tc>
                  <a:txBody>
                    <a:bodyPr/>
                    <a:lstStyle/>
                    <a:p>
                      <a:r>
                        <a:rPr lang="tr-TR" sz="1200">
                          <a:effectLst/>
                        </a:rPr>
                        <a:t>Backend Geliştirme (API)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ASP.NET Core Web API kullanılarak kullanıcı, kurs ve başvuru yönetimi geliştirildi.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ASP.NET Core Web API, JWT</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2664378672"/>
                  </a:ext>
                </a:extLst>
              </a:tr>
              <a:tr h="0">
                <a:tc>
                  <a:txBody>
                    <a:bodyPr/>
                    <a:lstStyle/>
                    <a:p>
                      <a:r>
                        <a:rPr lang="tr-TR" sz="1200">
                          <a:effectLst/>
                        </a:rPr>
                        <a:t>Frontend Geliştirme (React)</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React kullanarak İsmek’in mevcut arayüzü klonlandı ve modern özellikler eklendi.</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React, TypeScript</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77597453"/>
                  </a:ext>
                </a:extLst>
              </a:tr>
              <a:tr h="0">
                <a:tc>
                  <a:txBody>
                    <a:bodyPr/>
                    <a:lstStyle/>
                    <a:p>
                      <a:r>
                        <a:rPr lang="tr-TR" sz="1200">
                          <a:effectLst/>
                        </a:rPr>
                        <a:t>Veritabanı Modelleme</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a:effectLst/>
                        </a:rPr>
                        <a:t>Microsoft SQL Server üzerinde veri modellemesi ve tabloların oluşturulması işlemleri yapıldı.</a:t>
                      </a:r>
                      <a:endParaRPr lang="tr-TR"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r>
                        <a:rPr lang="tr-TR" sz="1200" dirty="0">
                          <a:effectLst/>
                        </a:rPr>
                        <a:t>MS SQL Server, </a:t>
                      </a:r>
                      <a:r>
                        <a:rPr lang="tr-TR" sz="1200" dirty="0" err="1">
                          <a:effectLst/>
                        </a:rPr>
                        <a:t>Entity</a:t>
                      </a:r>
                      <a:r>
                        <a:rPr lang="tr-TR" sz="1200" dirty="0">
                          <a:effectLst/>
                        </a:rPr>
                        <a:t> Framework</a:t>
                      </a:r>
                      <a:endParaRPr lang="tr-TR"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672455915"/>
                  </a:ext>
                </a:extLst>
              </a:tr>
            </a:tbl>
          </a:graphicData>
        </a:graphic>
      </p:graphicFrame>
      <p:sp>
        <p:nvSpPr>
          <p:cNvPr id="5" name="Rectangle 1">
            <a:extLst>
              <a:ext uri="{FF2B5EF4-FFF2-40B4-BE49-F238E27FC236}">
                <a16:creationId xmlns:a16="http://schemas.microsoft.com/office/drawing/2014/main" id="{2BE38537-6C4A-43FE-B51F-A1B73C86EDDE}"/>
              </a:ext>
            </a:extLst>
          </p:cNvPr>
          <p:cNvSpPr>
            <a:spLocks noChangeArrowheads="1"/>
          </p:cNvSpPr>
          <p:nvPr/>
        </p:nvSpPr>
        <p:spPr bwMode="auto">
          <a:xfrm>
            <a:off x="1103313" y="1149535"/>
            <a:ext cx="4502643" cy="20389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152352" rIns="91440" bIns="3808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a:t>
            </a:r>
            <a:r>
              <a:rPr kumimoji="0" lang="tr-TR" altLang="tr-TR"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İsmek</a:t>
            </a:r>
            <a:r>
              <a:rPr kumimoji="0" lang="tr-TR" altLang="tr-TR"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Projesi</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ea typeface="Times New Roman" panose="02020603050405020304" pitchFamily="18" charset="0"/>
              </a:rPr>
              <a:t>Proje Tanımı</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İstanbul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İsmek’in</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clone</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uygulaması geliştirildi.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tr-TR" altLang="tr-TR" sz="12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Teknolojiler</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ASP.NET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Core</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Web API, </a:t>
            </a:r>
            <a:r>
              <a:rPr kumimoji="0" lang="tr-TR" altLang="tr-TR" sz="1200" b="0" i="0" u="none" strike="noStrike" cap="none" normalizeH="0" baseline="0" dirty="0" err="1">
                <a:ln>
                  <a:noFill/>
                </a:ln>
                <a:solidFill>
                  <a:schemeClr val="tx1"/>
                </a:solidFill>
                <a:effectLst/>
                <a:latin typeface="Arial" panose="020B0604020202020204" pitchFamily="34" charset="0"/>
                <a:ea typeface="Times New Roman" panose="02020603050405020304" pitchFamily="18" charset="0"/>
              </a:rPr>
              <a:t>React</a:t>
            </a:r>
            <a:r>
              <a:rPr kumimoji="0" lang="tr-TR" altLang="tr-T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MS SQL Server.</a:t>
            </a:r>
            <a:endParaRPr kumimoji="0" lang="tr-TR" altLang="tr-TR"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Süreç Aşamaları</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016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C3B754A4-6215-40D2-B987-58D7EA30C7D7}"/>
              </a:ext>
            </a:extLst>
          </p:cNvPr>
          <p:cNvSpPr>
            <a:spLocks noGrp="1"/>
          </p:cNvSpPr>
          <p:nvPr>
            <p:ph idx="1"/>
          </p:nvPr>
        </p:nvSpPr>
        <p:spPr>
          <a:xfrm>
            <a:off x="1622729" y="1771564"/>
            <a:ext cx="8946541" cy="4195481"/>
          </a:xfrm>
        </p:spPr>
        <p:txBody>
          <a:bodyPr>
            <a:normAutofit/>
          </a:bodyPr>
          <a:lstStyle/>
          <a:p>
            <a:pPr marL="342900" lvl="0" indent="-342900">
              <a:buSzPts val="1000"/>
              <a:buFont typeface="Symbol" panose="05050102010706020507" pitchFamily="18" charset="2"/>
              <a:buChar char=""/>
              <a:tabLst>
                <a:tab pos="457200" algn="l"/>
              </a:tabLst>
            </a:pPr>
            <a:r>
              <a:rPr lang="en-GB" sz="2400" b="1" dirty="0" err="1">
                <a:effectLst/>
                <a:latin typeface="Times New Roman" panose="02020603050405020304" pitchFamily="18" charset="0"/>
                <a:ea typeface="Times New Roman" panose="02020603050405020304" pitchFamily="18" charset="0"/>
              </a:rPr>
              <a:t>Ağ</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ve</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Sistem</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Yönetimi</a:t>
            </a:r>
            <a:r>
              <a:rPr lang="en-GB" sz="2400" dirty="0">
                <a:effectLst/>
                <a:latin typeface="Times New Roman" panose="02020603050405020304" pitchFamily="18" charset="0"/>
                <a:ea typeface="Times New Roman" panose="02020603050405020304" pitchFamily="18" charset="0"/>
              </a:rPr>
              <a:t>:</a:t>
            </a: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Kali Linux </a:t>
            </a:r>
            <a:r>
              <a:rPr lang="en-GB" sz="1800" dirty="0" err="1">
                <a:effectLst/>
                <a:latin typeface="Times New Roman" panose="02020603050405020304" pitchFamily="18" charset="0"/>
                <a:ea typeface="Times New Roman" panose="02020603050405020304" pitchFamily="18" charset="0"/>
              </a:rPr>
              <a:t>ve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diğer</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ağ</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güvenliği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araçlarını</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kullanarak</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ağ</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trafiği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analizleri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ve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güvenlik</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testleri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yaptım</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Fortigate</a:t>
            </a:r>
            <a:r>
              <a:rPr lang="en-GB" sz="1800" dirty="0">
                <a:effectLst/>
                <a:latin typeface="Times New Roman" panose="02020603050405020304" pitchFamily="18" charset="0"/>
                <a:ea typeface="Times New Roman" panose="02020603050405020304" pitchFamily="18" charset="0"/>
              </a:rPr>
              <a:t> Firewall </a:t>
            </a:r>
            <a:r>
              <a:rPr lang="en-GB" sz="1800" dirty="0" err="1">
                <a:effectLst/>
                <a:latin typeface="Times New Roman" panose="02020603050405020304" pitchFamily="18" charset="0"/>
                <a:ea typeface="Times New Roman" panose="02020603050405020304" pitchFamily="18" charset="0"/>
              </a:rPr>
              <a:t>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ve</a:t>
            </a:r>
            <a:r>
              <a:rPr lang="en-GB" sz="1800" dirty="0">
                <a:effectLst/>
                <a:latin typeface="Times New Roman" panose="02020603050405020304" pitchFamily="18" charset="0"/>
                <a:ea typeface="Times New Roman" panose="02020603050405020304" pitchFamily="18" charset="0"/>
              </a:rPr>
              <a:t> Cisco Asa Switch </a:t>
            </a:r>
            <a:r>
              <a:rPr lang="en-GB" sz="1800" dirty="0" err="1">
                <a:effectLst/>
                <a:latin typeface="Times New Roman" panose="02020603050405020304" pitchFamily="18" charset="0"/>
                <a:ea typeface="Times New Roman" panose="02020603050405020304" pitchFamily="18" charset="0"/>
              </a:rPr>
              <a:t>inceledim</a:t>
            </a:r>
            <a:r>
              <a:rPr lang="en-GB" sz="1800" dirty="0">
                <a:effectLst/>
                <a:latin typeface="Times New Roman" panose="02020603050405020304" pitchFamily="18" charset="0"/>
                <a:ea typeface="Times New Roman" panose="02020603050405020304" pitchFamily="18" charset="0"/>
              </a:rPr>
              <a:t>. Active Directory den </a:t>
            </a:r>
            <a:r>
              <a:rPr lang="en-GB" sz="1800" dirty="0" err="1">
                <a:effectLst/>
                <a:latin typeface="Times New Roman" panose="02020603050405020304" pitchFamily="18" charset="0"/>
                <a:ea typeface="Times New Roman" panose="02020603050405020304" pitchFamily="18" charset="0"/>
              </a:rPr>
              <a:t>kullanıcı</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işlemleri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yaptım</a:t>
            </a:r>
            <a:r>
              <a:rPr lang="en-GB" sz="1800" dirty="0">
                <a:effectLst/>
                <a:latin typeface="Times New Roman" panose="02020603050405020304" pitchFamily="18" charset="0"/>
                <a:ea typeface="Times New Roman" panose="02020603050405020304" pitchFamily="18" charset="0"/>
              </a:rPr>
              <a:t>.</a:t>
            </a:r>
            <a:endParaRPr lang="tr-TR"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endParaRPr lang="tr-TR"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GB" sz="2400" b="1" dirty="0">
                <a:effectLst/>
                <a:latin typeface="Times New Roman" panose="02020603050405020304" pitchFamily="18" charset="0"/>
                <a:ea typeface="Times New Roman" panose="02020603050405020304" pitchFamily="18" charset="0"/>
              </a:rPr>
              <a:t>Linux </a:t>
            </a:r>
            <a:r>
              <a:rPr lang="en-GB" sz="2400" b="1" dirty="0" err="1">
                <a:effectLst/>
                <a:latin typeface="Times New Roman" panose="02020603050405020304" pitchFamily="18" charset="0"/>
                <a:ea typeface="Times New Roman" panose="02020603050405020304" pitchFamily="18" charset="0"/>
              </a:rPr>
              <a:t>ve</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Sanal</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Makineler</a:t>
            </a:r>
            <a:r>
              <a:rPr lang="en-GB" sz="2400" dirty="0">
                <a:effectLst/>
                <a:latin typeface="Times New Roman" panose="02020603050405020304" pitchFamily="18" charset="0"/>
                <a:ea typeface="Times New Roman" panose="02020603050405020304" pitchFamily="18" charset="0"/>
              </a:rPr>
              <a:t>:</a:t>
            </a: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Virtual Box da </a:t>
            </a:r>
            <a:r>
              <a:rPr lang="en-GB" sz="1800" dirty="0" err="1">
                <a:effectLst/>
                <a:latin typeface="Times New Roman" panose="02020603050405020304" pitchFamily="18" charset="0"/>
                <a:ea typeface="Times New Roman" panose="02020603050405020304" pitchFamily="18" charset="0"/>
              </a:rPr>
              <a:t>sanal</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makineler</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oluşturup</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farklı</a:t>
            </a:r>
            <a:r>
              <a:rPr lang="en-GB" sz="1800" dirty="0">
                <a:effectLst/>
                <a:latin typeface="Times New Roman" panose="02020603050405020304" pitchFamily="18" charset="0"/>
                <a:ea typeface="Times New Roman" panose="02020603050405020304" pitchFamily="18" charset="0"/>
              </a:rPr>
              <a:t> Linux </a:t>
            </a:r>
            <a:r>
              <a:rPr lang="en-GB" sz="1800" dirty="0" err="1">
                <a:effectLst/>
                <a:latin typeface="Times New Roman" panose="02020603050405020304" pitchFamily="18" charset="0"/>
                <a:ea typeface="Times New Roman" panose="02020603050405020304" pitchFamily="18" charset="0"/>
              </a:rPr>
              <a:t>dağıtımları</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ve</a:t>
            </a:r>
            <a:r>
              <a:rPr lang="en-GB" sz="1800" dirty="0">
                <a:effectLst/>
                <a:latin typeface="Times New Roman" panose="02020603050405020304" pitchFamily="18" charset="0"/>
                <a:ea typeface="Times New Roman" panose="02020603050405020304" pitchFamily="18" charset="0"/>
              </a:rPr>
              <a:t> Windows </a:t>
            </a:r>
            <a:r>
              <a:rPr lang="en-GB" sz="1800" dirty="0" err="1">
                <a:effectLst/>
                <a:latin typeface="Times New Roman" panose="02020603050405020304" pitchFamily="18" charset="0"/>
                <a:ea typeface="Times New Roman" panose="02020603050405020304" pitchFamily="18" charset="0"/>
              </a:rPr>
              <a:t>sanal</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makineler</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üzerinde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sistem</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yönetimi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güvenlik</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ve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ağ</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yapılandırmaları</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yaptın</a:t>
            </a:r>
            <a:r>
              <a:rPr lang="en-GB" sz="1800" dirty="0">
                <a:effectLst/>
                <a:latin typeface="Times New Roman" panose="02020603050405020304" pitchFamily="18" charset="0"/>
                <a:ea typeface="Times New Roman" panose="02020603050405020304" pitchFamily="18" charset="0"/>
              </a:rPr>
              <a:t>.</a:t>
            </a:r>
            <a:endParaRPr lang="tr-TR" sz="1800" dirty="0">
              <a:effectLst/>
              <a:latin typeface="Times New Roman" panose="02020603050405020304" pitchFamily="18" charset="0"/>
              <a:ea typeface="Times New Roman" panose="02020603050405020304" pitchFamily="18" charset="0"/>
            </a:endParaRPr>
          </a:p>
          <a:p>
            <a:pPr marL="0" lvl="0" indent="0">
              <a:buSzPts val="1000"/>
              <a:buNone/>
              <a:tabLst>
                <a:tab pos="457200" algn="l"/>
              </a:tabLst>
            </a:pPr>
            <a:endParaRPr lang="tr-TR"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GB" sz="2400" b="1" dirty="0">
                <a:effectLst/>
                <a:latin typeface="Times New Roman" panose="02020603050405020304" pitchFamily="18" charset="0"/>
                <a:ea typeface="Times New Roman" panose="02020603050405020304" pitchFamily="18" charset="0"/>
              </a:rPr>
              <a:t>Veri </a:t>
            </a:r>
            <a:r>
              <a:rPr lang="en-GB" sz="2400" b="1" dirty="0" err="1">
                <a:effectLst/>
                <a:latin typeface="Times New Roman" panose="02020603050405020304" pitchFamily="18" charset="0"/>
                <a:ea typeface="Times New Roman" panose="02020603050405020304" pitchFamily="18" charset="0"/>
              </a:rPr>
              <a:t>Modelleme</a:t>
            </a:r>
            <a:r>
              <a:rPr lang="en-GB" sz="2400" dirty="0">
                <a:effectLst/>
                <a:latin typeface="Times New Roman" panose="02020603050405020304" pitchFamily="18" charset="0"/>
                <a:ea typeface="Times New Roman" panose="02020603050405020304" pitchFamily="18" charset="0"/>
              </a:rPr>
              <a:t>:</a:t>
            </a:r>
            <a:br>
              <a:rPr lang="en-GB" sz="1800" dirty="0">
                <a:effectLst/>
                <a:latin typeface="Times New Roman" panose="02020603050405020304" pitchFamily="18" charset="0"/>
                <a:ea typeface="Times New Roman" panose="02020603050405020304" pitchFamily="18" charset="0"/>
              </a:rPr>
            </a:br>
            <a:r>
              <a:rPr lang="en-GB" sz="1800" dirty="0">
                <a:effectLst/>
                <a:latin typeface="Times New Roman" panose="02020603050405020304" pitchFamily="18" charset="0"/>
                <a:ea typeface="Times New Roman" panose="02020603050405020304" pitchFamily="18" charset="0"/>
              </a:rPr>
              <a:t>Microsoft SQL Server </a:t>
            </a:r>
            <a:r>
              <a:rPr lang="en-GB" sz="1800" dirty="0" err="1">
                <a:effectLst/>
                <a:latin typeface="Times New Roman" panose="02020603050405020304" pitchFamily="18" charset="0"/>
                <a:ea typeface="Times New Roman" panose="02020603050405020304" pitchFamily="18" charset="0"/>
              </a:rPr>
              <a:t>üzerinde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kapsamlı</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veri</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modelleme</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çalışmaları</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yaptım</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ilişkisel</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veritabanı</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tasarımı</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gerçekleştirdim</a:t>
            </a:r>
            <a:r>
              <a:rPr lang="en-GB" sz="1800" dirty="0">
                <a:effectLst/>
                <a:latin typeface="Times New Roman" panose="02020603050405020304" pitchFamily="18" charset="0"/>
                <a:ea typeface="Times New Roman" panose="02020603050405020304" pitchFamily="18" charset="0"/>
              </a:rPr>
              <a:t>.</a:t>
            </a:r>
            <a:endParaRPr lang="tr-TR" sz="1800" dirty="0">
              <a:effectLst/>
              <a:latin typeface="Times New Roman" panose="02020603050405020304" pitchFamily="18" charset="0"/>
              <a:ea typeface="Times New Roman" panose="02020603050405020304" pitchFamily="18" charset="0"/>
            </a:endParaRPr>
          </a:p>
          <a:p>
            <a:endParaRPr lang="tr-TR" dirty="0"/>
          </a:p>
        </p:txBody>
      </p:sp>
      <p:sp>
        <p:nvSpPr>
          <p:cNvPr id="2" name="Metin kutusu 1">
            <a:extLst>
              <a:ext uri="{FF2B5EF4-FFF2-40B4-BE49-F238E27FC236}">
                <a16:creationId xmlns:a16="http://schemas.microsoft.com/office/drawing/2014/main" id="{FE46A477-A6D1-4C70-99F9-88F2A6EE4EA4}"/>
              </a:ext>
            </a:extLst>
          </p:cNvPr>
          <p:cNvSpPr txBox="1"/>
          <p:nvPr/>
        </p:nvSpPr>
        <p:spPr>
          <a:xfrm>
            <a:off x="2237123" y="609601"/>
            <a:ext cx="7717754" cy="584775"/>
          </a:xfrm>
          <a:prstGeom prst="rect">
            <a:avLst/>
          </a:prstGeom>
          <a:noFill/>
        </p:spPr>
        <p:txBody>
          <a:bodyPr wrap="none" rtlCol="0">
            <a:spAutoFit/>
          </a:bodyPr>
          <a:lstStyle/>
          <a:p>
            <a:pPr algn="ctr"/>
            <a:r>
              <a:rPr lang="tr-TR" sz="3200" b="0" dirty="0">
                <a:effectLst/>
                <a:latin typeface="Arial" panose="020B0604020202020204" pitchFamily="34" charset="0"/>
              </a:rPr>
              <a:t>Staj Süresince Yürüttüğümüz Ek Süreçler</a:t>
            </a:r>
            <a:endParaRPr lang="tr-TR" sz="3200" b="1" dirty="0">
              <a:effectLst/>
              <a:latin typeface="Arial" panose="020B0604020202020204" pitchFamily="34" charset="0"/>
            </a:endParaRPr>
          </a:p>
        </p:txBody>
      </p:sp>
    </p:spTree>
    <p:extLst>
      <p:ext uri="{BB962C8B-B14F-4D97-AF65-F5344CB8AC3E}">
        <p14:creationId xmlns:p14="http://schemas.microsoft.com/office/powerpoint/2010/main" val="412040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648FC8-1AE9-4E8F-8765-468C38EE2F55}"/>
              </a:ext>
            </a:extLst>
          </p:cNvPr>
          <p:cNvSpPr>
            <a:spLocks noGrp="1"/>
          </p:cNvSpPr>
          <p:nvPr>
            <p:ph type="title"/>
          </p:nvPr>
        </p:nvSpPr>
        <p:spPr>
          <a:xfrm>
            <a:off x="1393638" y="609601"/>
            <a:ext cx="9404723" cy="1400530"/>
          </a:xfrm>
        </p:spPr>
        <p:txBody>
          <a:bodyPr/>
          <a:lstStyle/>
          <a:p>
            <a:pPr algn="ctr"/>
            <a:r>
              <a:rPr lang="tr-TR" sz="4400" b="1" dirty="0">
                <a:effectLst/>
                <a:latin typeface="Arial" panose="020B0604020202020204" pitchFamily="34" charset="0"/>
              </a:rPr>
              <a:t>Detaylı Süreç Modellemesi:</a:t>
            </a:r>
            <a:endParaRPr lang="tr-TR" dirty="0"/>
          </a:p>
        </p:txBody>
      </p:sp>
      <p:sp>
        <p:nvSpPr>
          <p:cNvPr id="3" name="İçerik Yer Tutucusu 2">
            <a:extLst>
              <a:ext uri="{FF2B5EF4-FFF2-40B4-BE49-F238E27FC236}">
                <a16:creationId xmlns:a16="http://schemas.microsoft.com/office/drawing/2014/main" id="{855E37F2-CBD5-41F9-915A-1B69758426DB}"/>
              </a:ext>
            </a:extLst>
          </p:cNvPr>
          <p:cNvSpPr>
            <a:spLocks noGrp="1"/>
          </p:cNvSpPr>
          <p:nvPr>
            <p:ph idx="1"/>
          </p:nvPr>
        </p:nvSpPr>
        <p:spPr>
          <a:xfrm>
            <a:off x="1622728" y="2179526"/>
            <a:ext cx="8946541" cy="4195481"/>
          </a:xfrm>
        </p:spPr>
        <p:txBody>
          <a:bodyPr/>
          <a:lstStyle/>
          <a:p>
            <a:pPr marL="342900" lvl="0" indent="-342900">
              <a:tabLst>
                <a:tab pos="457200" algn="l"/>
              </a:tabLst>
            </a:pPr>
            <a:r>
              <a:rPr lang="en-GB" sz="2400" b="1" dirty="0" err="1">
                <a:effectLst/>
                <a:latin typeface="Times New Roman" panose="02020603050405020304" pitchFamily="18" charset="0"/>
                <a:ea typeface="Times New Roman" panose="02020603050405020304" pitchFamily="18" charset="0"/>
              </a:rPr>
              <a:t>Proje</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Yönetimi</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ve</a:t>
            </a:r>
            <a:r>
              <a:rPr lang="en-GB" sz="2400" b="1" dirty="0">
                <a:effectLst/>
                <a:latin typeface="Times New Roman" panose="02020603050405020304" pitchFamily="18" charset="0"/>
                <a:ea typeface="Times New Roman" panose="02020603050405020304" pitchFamily="18" charset="0"/>
              </a:rPr>
              <a:t> </a:t>
            </a:r>
            <a:r>
              <a:rPr lang="en-GB" sz="2400" b="1" dirty="0" err="1">
                <a:effectLst/>
                <a:latin typeface="Times New Roman" panose="02020603050405020304" pitchFamily="18" charset="0"/>
                <a:ea typeface="Times New Roman" panose="02020603050405020304" pitchFamily="18" charset="0"/>
              </a:rPr>
              <a:t>Planlama</a:t>
            </a:r>
            <a:r>
              <a:rPr lang="en-GB" sz="2400" dirty="0">
                <a:effectLst/>
                <a:latin typeface="Times New Roman" panose="02020603050405020304" pitchFamily="18" charset="0"/>
                <a:ea typeface="Times New Roman" panose="02020603050405020304" pitchFamily="18" charset="0"/>
              </a:rPr>
              <a:t>:</a:t>
            </a:r>
            <a:endParaRPr lang="tr-TR" sz="2400" dirty="0">
              <a:effectLst/>
              <a:latin typeface="Times New Roman" panose="02020603050405020304" pitchFamily="18" charset="0"/>
              <a:ea typeface="Times New Roman" panose="02020603050405020304" pitchFamily="18" charset="0"/>
            </a:endParaRPr>
          </a:p>
          <a:p>
            <a:pPr marL="0" lvl="0" indent="0">
              <a:buNone/>
              <a:tabLst>
                <a:tab pos="457200" algn="l"/>
              </a:tabLst>
            </a:pPr>
            <a:endParaRPr lang="tr-TR" sz="240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tr-TR" sz="1600" b="1" dirty="0">
                <a:effectLst/>
                <a:latin typeface="Times New Roman" panose="02020603050405020304" pitchFamily="18" charset="0"/>
                <a:ea typeface="Times New Roman" panose="02020603050405020304" pitchFamily="18" charset="0"/>
                <a:cs typeface="Times New Roman" panose="02020603050405020304" pitchFamily="18" charset="0"/>
              </a:rPr>
              <a:t>Analiz</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Gereksinimlerin toplanması, veri modeli oluşturma, iş akışı belirleme.</a:t>
            </a:r>
          </a:p>
          <a:p>
            <a:pPr marL="742950" lvl="1" indent="-285750">
              <a:buSzPts val="1000"/>
              <a:buFont typeface="Courier New" panose="02070309020205020404" pitchFamily="49" charset="0"/>
              <a:buChar char="o"/>
              <a:tabLst>
                <a:tab pos="914400" algn="l"/>
              </a:tabLst>
            </a:pPr>
            <a:r>
              <a:rPr lang="tr-TR" sz="1600" b="1" dirty="0">
                <a:effectLst/>
                <a:latin typeface="Times New Roman" panose="02020603050405020304" pitchFamily="18" charset="0"/>
                <a:ea typeface="Times New Roman" panose="02020603050405020304" pitchFamily="18" charset="0"/>
                <a:cs typeface="Times New Roman" panose="02020603050405020304" pitchFamily="18" charset="0"/>
              </a:rPr>
              <a:t>Araçlar</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UML Diyagramları.</a:t>
            </a:r>
          </a:p>
          <a:p>
            <a:endParaRPr lang="tr-TR" dirty="0"/>
          </a:p>
        </p:txBody>
      </p:sp>
    </p:spTree>
    <p:extLst>
      <p:ext uri="{BB962C8B-B14F-4D97-AF65-F5344CB8AC3E}">
        <p14:creationId xmlns:p14="http://schemas.microsoft.com/office/powerpoint/2010/main" val="3574490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648FC8-1AE9-4E8F-8765-468C38EE2F55}"/>
              </a:ext>
            </a:extLst>
          </p:cNvPr>
          <p:cNvSpPr>
            <a:spLocks noGrp="1"/>
          </p:cNvSpPr>
          <p:nvPr>
            <p:ph type="title"/>
          </p:nvPr>
        </p:nvSpPr>
        <p:spPr>
          <a:xfrm>
            <a:off x="1393638" y="609601"/>
            <a:ext cx="9404723" cy="1400530"/>
          </a:xfrm>
        </p:spPr>
        <p:txBody>
          <a:bodyPr/>
          <a:lstStyle/>
          <a:p>
            <a:pPr algn="ctr"/>
            <a:r>
              <a:rPr lang="tr-TR" sz="4400" b="1" dirty="0">
                <a:effectLst/>
                <a:latin typeface="Arial" panose="020B0604020202020204" pitchFamily="34" charset="0"/>
              </a:rPr>
              <a:t>Detaylı Süreç Modellemesi:</a:t>
            </a:r>
            <a:endParaRPr lang="tr-TR" dirty="0"/>
          </a:p>
        </p:txBody>
      </p:sp>
      <p:sp>
        <p:nvSpPr>
          <p:cNvPr id="3" name="İçerik Yer Tutucusu 2">
            <a:extLst>
              <a:ext uri="{FF2B5EF4-FFF2-40B4-BE49-F238E27FC236}">
                <a16:creationId xmlns:a16="http://schemas.microsoft.com/office/drawing/2014/main" id="{855E37F2-CBD5-41F9-915A-1B69758426DB}"/>
              </a:ext>
            </a:extLst>
          </p:cNvPr>
          <p:cNvSpPr>
            <a:spLocks noGrp="1"/>
          </p:cNvSpPr>
          <p:nvPr>
            <p:ph idx="1"/>
          </p:nvPr>
        </p:nvSpPr>
        <p:spPr>
          <a:xfrm>
            <a:off x="1622728" y="2179526"/>
            <a:ext cx="8946541" cy="4195481"/>
          </a:xfrm>
        </p:spPr>
        <p:txBody>
          <a:bodyPr/>
          <a:lstStyle/>
          <a:p>
            <a:pPr>
              <a:tabLst>
                <a:tab pos="457200" algn="l"/>
              </a:tabLst>
            </a:pPr>
            <a:r>
              <a:rPr lang="en-GB" sz="2400" b="1" dirty="0" err="1">
                <a:latin typeface="Times New Roman" panose="02020603050405020304" pitchFamily="18" charset="0"/>
                <a:ea typeface="Times New Roman" panose="02020603050405020304" pitchFamily="18" charset="0"/>
              </a:rPr>
              <a:t>Geliştirme</a:t>
            </a:r>
            <a:r>
              <a:rPr lang="en-GB" sz="2400" dirty="0">
                <a:latin typeface="Times New Roman" panose="02020603050405020304" pitchFamily="18" charset="0"/>
                <a:ea typeface="Times New Roman" panose="02020603050405020304" pitchFamily="18" charset="0"/>
              </a:rPr>
              <a:t>:</a:t>
            </a:r>
            <a:endParaRPr lang="tr-TR" sz="2400" dirty="0">
              <a:latin typeface="Times New Roman" panose="02020603050405020304" pitchFamily="18" charset="0"/>
              <a:ea typeface="Times New Roman" panose="02020603050405020304" pitchFamily="18" charset="0"/>
            </a:endParaRPr>
          </a:p>
          <a:p>
            <a:pPr marL="0" indent="0">
              <a:buFont typeface="Wingdings 3" charset="2"/>
              <a:buNone/>
              <a:tabLst>
                <a:tab pos="457200" algn="l"/>
              </a:tabLst>
            </a:pPr>
            <a:endParaRPr lang="tr-TR" sz="2400" dirty="0">
              <a:latin typeface="Times New Roman" panose="02020603050405020304" pitchFamily="18" charset="0"/>
              <a:ea typeface="Times New Roman" panose="02020603050405020304" pitchFamily="18" charset="0"/>
            </a:endParaRPr>
          </a:p>
          <a:p>
            <a:pPr lvl="1">
              <a:buSzPts val="1000"/>
              <a:buFont typeface="Courier New" panose="02070309020205020404" pitchFamily="49" charset="0"/>
              <a:buChar char="o"/>
              <a:tabLst>
                <a:tab pos="914400" algn="l"/>
              </a:tabLst>
            </a:pPr>
            <a:r>
              <a:rPr lang="tr-TR" sz="1600" b="1" dirty="0" err="1">
                <a:latin typeface="Times New Roman" panose="02020603050405020304" pitchFamily="18" charset="0"/>
                <a:ea typeface="Times New Roman" panose="02020603050405020304" pitchFamily="18" charset="0"/>
                <a:cs typeface="Times New Roman" panose="02020603050405020304" pitchFamily="18" charset="0"/>
              </a:rPr>
              <a:t>Backend</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ASP.NET </a:t>
            </a:r>
            <a:r>
              <a:rPr lang="tr-TR" sz="1600" dirty="0" err="1">
                <a:latin typeface="Times New Roman" panose="02020603050405020304" pitchFamily="18" charset="0"/>
                <a:ea typeface="Times New Roman" panose="02020603050405020304" pitchFamily="18" charset="0"/>
                <a:cs typeface="Times New Roman" panose="02020603050405020304" pitchFamily="18" charset="0"/>
              </a:rPr>
              <a:t>Core</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Web API ile </a:t>
            </a:r>
            <a:r>
              <a:rPr lang="tr-TR" sz="1600" dirty="0" err="1">
                <a:latin typeface="Times New Roman" panose="02020603050405020304" pitchFamily="18" charset="0"/>
                <a:ea typeface="Times New Roman" panose="02020603050405020304" pitchFamily="18" charset="0"/>
                <a:cs typeface="Times New Roman" panose="02020603050405020304" pitchFamily="18" charset="0"/>
              </a:rPr>
              <a:t>RESTful</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servislerin geliştirilmesi.</a:t>
            </a:r>
          </a:p>
          <a:p>
            <a:pPr lvl="1">
              <a:buSzPts val="1000"/>
              <a:buFont typeface="Courier New" panose="02070309020205020404" pitchFamily="49" charset="0"/>
              <a:buChar char="o"/>
              <a:tabLst>
                <a:tab pos="914400" algn="l"/>
              </a:tabLst>
            </a:pPr>
            <a:r>
              <a:rPr lang="tr-TR" sz="1600" b="1" dirty="0" err="1">
                <a:latin typeface="Times New Roman" panose="02020603050405020304" pitchFamily="18" charset="0"/>
                <a:ea typeface="Times New Roman" panose="02020603050405020304" pitchFamily="18" charset="0"/>
                <a:cs typeface="Times New Roman" panose="02020603050405020304" pitchFamily="18" charset="0"/>
              </a:rPr>
              <a:t>Frontend</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ea typeface="Times New Roman" panose="02020603050405020304" pitchFamily="18" charset="0"/>
                <a:cs typeface="Times New Roman" panose="02020603050405020304" pitchFamily="18" charset="0"/>
              </a:rPr>
              <a:t>React</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ile kullanıcı </a:t>
            </a:r>
            <a:r>
              <a:rPr lang="tr-TR" sz="1600" dirty="0" err="1">
                <a:latin typeface="Times New Roman" panose="02020603050405020304" pitchFamily="18" charset="0"/>
                <a:ea typeface="Times New Roman" panose="02020603050405020304" pitchFamily="18" charset="0"/>
                <a:cs typeface="Times New Roman" panose="02020603050405020304" pitchFamily="18" charset="0"/>
              </a:rPr>
              <a:t>arayüzü</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geliştirilmesi.</a:t>
            </a:r>
          </a:p>
          <a:p>
            <a:pPr lvl="1">
              <a:buSzPts val="1000"/>
              <a:buFont typeface="Courier New" panose="02070309020205020404" pitchFamily="49" charset="0"/>
              <a:buChar char="o"/>
              <a:tabLst>
                <a:tab pos="914400" algn="l"/>
              </a:tabLst>
            </a:pPr>
            <a:r>
              <a:rPr lang="tr-TR" sz="1600" b="1" dirty="0" err="1">
                <a:latin typeface="Times New Roman" panose="02020603050405020304" pitchFamily="18" charset="0"/>
                <a:ea typeface="Times New Roman" panose="02020603050405020304" pitchFamily="18" charset="0"/>
                <a:cs typeface="Times New Roman" panose="02020603050405020304" pitchFamily="18" charset="0"/>
              </a:rPr>
              <a:t>Veritabanı</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MS SQL Server ve </a:t>
            </a:r>
            <a:r>
              <a:rPr lang="tr-TR" sz="1600" dirty="0" err="1">
                <a:latin typeface="Times New Roman" panose="02020603050405020304" pitchFamily="18" charset="0"/>
                <a:ea typeface="Times New Roman" panose="02020603050405020304" pitchFamily="18" charset="0"/>
                <a:cs typeface="Times New Roman" panose="02020603050405020304" pitchFamily="18" charset="0"/>
              </a:rPr>
              <a:t>Oracle</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üzerinde </a:t>
            </a:r>
            <a:r>
              <a:rPr lang="tr-TR" sz="1600" dirty="0" err="1">
                <a:latin typeface="Times New Roman" panose="02020603050405020304" pitchFamily="18" charset="0"/>
                <a:ea typeface="Times New Roman" panose="02020603050405020304" pitchFamily="18" charset="0"/>
                <a:cs typeface="Times New Roman" panose="02020603050405020304" pitchFamily="18" charset="0"/>
              </a:rPr>
              <a:t>veritabanı</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tasarımı ve entegrasyon işlemleri.</a:t>
            </a:r>
          </a:p>
          <a:p>
            <a:pPr lvl="1">
              <a:buSzPts val="1000"/>
              <a:buFont typeface="Courier New" panose="02070309020205020404" pitchFamily="49" charset="0"/>
              <a:buChar char="o"/>
              <a:tabLst>
                <a:tab pos="914400" algn="l"/>
              </a:tabLst>
            </a:pPr>
            <a:r>
              <a:rPr lang="tr-TR" sz="1600" b="1" dirty="0">
                <a:latin typeface="Times New Roman" panose="02020603050405020304" pitchFamily="18" charset="0"/>
                <a:ea typeface="Times New Roman" panose="02020603050405020304" pitchFamily="18" charset="0"/>
                <a:cs typeface="Times New Roman" panose="02020603050405020304" pitchFamily="18" charset="0"/>
              </a:rPr>
              <a:t>Araçlar</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Visual </a:t>
            </a:r>
            <a:r>
              <a:rPr lang="tr-TR" sz="1600" dirty="0" err="1">
                <a:latin typeface="Times New Roman" panose="02020603050405020304" pitchFamily="18" charset="0"/>
                <a:ea typeface="Times New Roman" panose="02020603050405020304" pitchFamily="18" charset="0"/>
                <a:cs typeface="Times New Roman" panose="02020603050405020304" pitchFamily="18" charset="0"/>
              </a:rPr>
              <a:t>Studio</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MS SQL Server Management </a:t>
            </a:r>
            <a:r>
              <a:rPr lang="tr-TR" sz="1600" dirty="0" err="1">
                <a:latin typeface="Times New Roman" panose="02020603050405020304" pitchFamily="18" charset="0"/>
                <a:ea typeface="Times New Roman" panose="02020603050405020304" pitchFamily="18" charset="0"/>
                <a:cs typeface="Times New Roman" panose="02020603050405020304" pitchFamily="18" charset="0"/>
              </a:rPr>
              <a:t>Studio</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a:t>
            </a:r>
            <a:r>
              <a:rPr lang="tr-TR" sz="1600" dirty="0" err="1">
                <a:latin typeface="Times New Roman" panose="02020603050405020304" pitchFamily="18" charset="0"/>
                <a:ea typeface="Times New Roman" panose="02020603050405020304" pitchFamily="18" charset="0"/>
                <a:cs typeface="Times New Roman" panose="02020603050405020304" pitchFamily="18" charset="0"/>
              </a:rPr>
              <a:t>Oracle</a:t>
            </a:r>
            <a:r>
              <a:rPr lang="tr-TR" sz="1600" dirty="0">
                <a:latin typeface="Times New Roman" panose="02020603050405020304" pitchFamily="18" charset="0"/>
                <a:ea typeface="Times New Roman" panose="02020603050405020304" pitchFamily="18" charset="0"/>
                <a:cs typeface="Times New Roman" panose="02020603050405020304" pitchFamily="18" charset="0"/>
              </a:rPr>
              <a:t> SQL Developer.</a:t>
            </a:r>
          </a:p>
        </p:txBody>
      </p:sp>
    </p:spTree>
    <p:extLst>
      <p:ext uri="{BB962C8B-B14F-4D97-AF65-F5344CB8AC3E}">
        <p14:creationId xmlns:p14="http://schemas.microsoft.com/office/powerpoint/2010/main" val="3739233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648FC8-1AE9-4E8F-8765-468C38EE2F55}"/>
              </a:ext>
            </a:extLst>
          </p:cNvPr>
          <p:cNvSpPr>
            <a:spLocks noGrp="1"/>
          </p:cNvSpPr>
          <p:nvPr>
            <p:ph type="title"/>
          </p:nvPr>
        </p:nvSpPr>
        <p:spPr>
          <a:xfrm>
            <a:off x="1393638" y="609601"/>
            <a:ext cx="9404723" cy="1400530"/>
          </a:xfrm>
        </p:spPr>
        <p:txBody>
          <a:bodyPr/>
          <a:lstStyle/>
          <a:p>
            <a:pPr algn="ctr"/>
            <a:r>
              <a:rPr lang="tr-TR" sz="4400" b="1" dirty="0">
                <a:effectLst/>
                <a:latin typeface="Arial" panose="020B0604020202020204" pitchFamily="34" charset="0"/>
              </a:rPr>
              <a:t>Detaylı Süreç Modellemesi:</a:t>
            </a:r>
            <a:endParaRPr lang="tr-TR" dirty="0"/>
          </a:p>
        </p:txBody>
      </p:sp>
      <p:sp>
        <p:nvSpPr>
          <p:cNvPr id="3" name="İçerik Yer Tutucusu 2">
            <a:extLst>
              <a:ext uri="{FF2B5EF4-FFF2-40B4-BE49-F238E27FC236}">
                <a16:creationId xmlns:a16="http://schemas.microsoft.com/office/drawing/2014/main" id="{855E37F2-CBD5-41F9-915A-1B69758426DB}"/>
              </a:ext>
            </a:extLst>
          </p:cNvPr>
          <p:cNvSpPr>
            <a:spLocks noGrp="1"/>
          </p:cNvSpPr>
          <p:nvPr>
            <p:ph idx="1"/>
          </p:nvPr>
        </p:nvSpPr>
        <p:spPr>
          <a:xfrm>
            <a:off x="1622728" y="2179526"/>
            <a:ext cx="8946541" cy="4195481"/>
          </a:xfrm>
        </p:spPr>
        <p:txBody>
          <a:bodyPr/>
          <a:lstStyle/>
          <a:p>
            <a:pPr marL="342900" lvl="0" indent="-342900">
              <a:tabLst>
                <a:tab pos="457200" algn="l"/>
              </a:tabLst>
            </a:pPr>
            <a:r>
              <a:rPr lang="en-GB" sz="2400" b="1" dirty="0">
                <a:effectLst/>
                <a:latin typeface="Times New Roman" panose="02020603050405020304" pitchFamily="18" charset="0"/>
                <a:ea typeface="Times New Roman" panose="02020603050405020304" pitchFamily="18" charset="0"/>
              </a:rPr>
              <a:t>DevOps</a:t>
            </a:r>
            <a:r>
              <a:rPr lang="en-GB" sz="2400" dirty="0">
                <a:effectLst/>
                <a:latin typeface="Times New Roman" panose="02020603050405020304" pitchFamily="18" charset="0"/>
                <a:ea typeface="Times New Roman" panose="02020603050405020304" pitchFamily="18" charset="0"/>
              </a:rPr>
              <a:t>:</a:t>
            </a:r>
            <a:endParaRPr lang="tr-TR" sz="2400" dirty="0">
              <a:effectLst/>
              <a:latin typeface="Times New Roman" panose="02020603050405020304" pitchFamily="18" charset="0"/>
              <a:ea typeface="Times New Roman" panose="02020603050405020304" pitchFamily="18" charset="0"/>
            </a:endParaRPr>
          </a:p>
          <a:p>
            <a:pPr marL="342900" lvl="0" indent="-342900">
              <a:tabLst>
                <a:tab pos="457200" algn="l"/>
              </a:tabLst>
            </a:pPr>
            <a:endParaRPr lang="tr-TR" sz="2400" dirty="0">
              <a:effectLst/>
              <a:latin typeface="Times New Roman" panose="02020603050405020304" pitchFamily="18" charset="0"/>
              <a:ea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tr-TR" sz="1600" b="1" dirty="0" err="1">
                <a:effectLst/>
                <a:latin typeface="Times New Roman" panose="02020603050405020304" pitchFamily="18" charset="0"/>
                <a:ea typeface="Times New Roman" panose="02020603050405020304" pitchFamily="18" charset="0"/>
                <a:cs typeface="Times New Roman" panose="02020603050405020304" pitchFamily="18" charset="0"/>
              </a:rPr>
              <a:t>Docker</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Uygulamaların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containerlaştırılması</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Docker</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Compose</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ile birden fazla konteynerin yönetimi.</a:t>
            </a:r>
          </a:p>
          <a:p>
            <a:pPr marL="742950" lvl="1" indent="-285750">
              <a:buSzPts val="1000"/>
              <a:buFont typeface="Courier New" panose="02070309020205020404" pitchFamily="49" charset="0"/>
              <a:buChar char="o"/>
              <a:tabLst>
                <a:tab pos="914400" algn="l"/>
              </a:tabLst>
            </a:pPr>
            <a:r>
              <a:rPr lang="tr-TR" sz="1600" b="1" dirty="0" err="1">
                <a:effectLst/>
                <a:latin typeface="Times New Roman" panose="02020603050405020304" pitchFamily="18" charset="0"/>
                <a:ea typeface="Times New Roman" panose="02020603050405020304" pitchFamily="18" charset="0"/>
                <a:cs typeface="Times New Roman" panose="02020603050405020304" pitchFamily="18" charset="0"/>
              </a:rPr>
              <a:t>Jenkins</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CI/CD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pipeline</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kurulumu ve yönetimi, otomatik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build</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test ve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deploy</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işlemleri.</a:t>
            </a:r>
          </a:p>
          <a:p>
            <a:pPr marL="742950" lvl="1" indent="-285750">
              <a:buSzPts val="1000"/>
              <a:buFont typeface="Courier New" panose="02070309020205020404" pitchFamily="49" charset="0"/>
              <a:buChar char="o"/>
              <a:tabLst>
                <a:tab pos="914400" algn="l"/>
              </a:tabLst>
            </a:pPr>
            <a:r>
              <a:rPr lang="tr-TR" sz="1600" b="1" dirty="0">
                <a:effectLst/>
                <a:latin typeface="Times New Roman" panose="02020603050405020304" pitchFamily="18" charset="0"/>
                <a:ea typeface="Times New Roman" panose="02020603050405020304" pitchFamily="18" charset="0"/>
                <a:cs typeface="Times New Roman" panose="02020603050405020304" pitchFamily="18" charset="0"/>
              </a:rPr>
              <a:t>Araçlar</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Docker</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tr-TR" sz="1600" dirty="0" err="1">
                <a:effectLst/>
                <a:latin typeface="Times New Roman" panose="02020603050405020304" pitchFamily="18" charset="0"/>
                <a:ea typeface="Times New Roman" panose="02020603050405020304" pitchFamily="18" charset="0"/>
                <a:cs typeface="Times New Roman" panose="02020603050405020304" pitchFamily="18" charset="0"/>
              </a:rPr>
              <a:t>Jenkins</a:t>
            </a:r>
            <a:r>
              <a:rPr lang="tr-TR" sz="1600" dirty="0">
                <a:effectLst/>
                <a:latin typeface="Times New Roman" panose="02020603050405020304" pitchFamily="18" charset="0"/>
                <a:ea typeface="Times New Roman" panose="02020603050405020304" pitchFamily="18" charset="0"/>
                <a:cs typeface="Times New Roman" panose="02020603050405020304" pitchFamily="18" charset="0"/>
              </a:rPr>
              <a:t>, Git.</a:t>
            </a:r>
          </a:p>
        </p:txBody>
      </p:sp>
    </p:spTree>
    <p:extLst>
      <p:ext uri="{BB962C8B-B14F-4D97-AF65-F5344CB8AC3E}">
        <p14:creationId xmlns:p14="http://schemas.microsoft.com/office/powerpoint/2010/main" val="40111506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34</TotalTime>
  <Words>2126</Words>
  <Application>Microsoft Office PowerPoint</Application>
  <PresentationFormat>Geniş ekran</PresentationFormat>
  <Paragraphs>187</Paragraphs>
  <Slides>22</Slides>
  <Notes>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22</vt:i4>
      </vt:variant>
    </vt:vector>
  </HeadingPairs>
  <TitlesOfParts>
    <vt:vector size="29" baseType="lpstr">
      <vt:lpstr>Arial</vt:lpstr>
      <vt:lpstr>Century Gothic</vt:lpstr>
      <vt:lpstr>Courier New</vt:lpstr>
      <vt:lpstr>Symbol</vt:lpstr>
      <vt:lpstr>Times New Roman</vt:lpstr>
      <vt:lpstr>Wingdings 3</vt:lpstr>
      <vt:lpstr>İyon</vt:lpstr>
      <vt:lpstr>PowerPoint Sunusu</vt:lpstr>
      <vt:lpstr>PowerPoint Sunusu</vt:lpstr>
      <vt:lpstr>PowerPoint Sunusu</vt:lpstr>
      <vt:lpstr>PowerPoint Sunusu</vt:lpstr>
      <vt:lpstr>PowerPoint Sunusu</vt:lpstr>
      <vt:lpstr>PowerPoint Sunusu</vt:lpstr>
      <vt:lpstr>Detaylı Süreç Modellemesi:</vt:lpstr>
      <vt:lpstr>Detaylı Süreç Modellemesi:</vt:lpstr>
      <vt:lpstr>Detaylı Süreç Modellemesi:</vt:lpstr>
      <vt:lpstr>Detaylı Süreç Modellemesi: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SONUÇ</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Ebubekir Sıddık Nazlı</dc:creator>
  <cp:lastModifiedBy>Ebubekir Sıddık Nazlı</cp:lastModifiedBy>
  <cp:revision>5</cp:revision>
  <dcterms:created xsi:type="dcterms:W3CDTF">2024-11-11T12:10:47Z</dcterms:created>
  <dcterms:modified xsi:type="dcterms:W3CDTF">2024-11-11T12:46:05Z</dcterms:modified>
</cp:coreProperties>
</file>