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257" r:id="rId6"/>
    <p:sldId id="258" r:id="rId7"/>
    <p:sldId id="259" r:id="rId8"/>
    <p:sldId id="261" r:id="rId9"/>
    <p:sldId id="260"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Yaza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18"/>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108" d="100"/>
          <a:sy n="108" d="100"/>
        </p:scale>
        <p:origin x="529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3B129C17-9205-4554-BF5C-070656C216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a:extLst>
              <a:ext uri="{FF2B5EF4-FFF2-40B4-BE49-F238E27FC236}">
                <a16:creationId xmlns:a16="http://schemas.microsoft.com/office/drawing/2014/main" id="{0B41E939-D5BE-4B7F-BCD2-05DCC4E5E8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6B57EA8-976D-4A1E-B9BB-849C3EA3DB7C}" type="datetime1">
              <a:rPr lang="tr-TR" smtClean="0"/>
              <a:t>11 Haz 2024</a:t>
            </a:fld>
            <a:endParaRPr lang="tr-TR"/>
          </a:p>
        </p:txBody>
      </p:sp>
      <p:sp>
        <p:nvSpPr>
          <p:cNvPr id="4" name="Alt Bilgi Yer Tutucusu 3">
            <a:extLst>
              <a:ext uri="{FF2B5EF4-FFF2-40B4-BE49-F238E27FC236}">
                <a16:creationId xmlns:a16="http://schemas.microsoft.com/office/drawing/2014/main" id="{F61800B1-1D76-46D4-ADAF-FD5EA7AFBE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a:extLst>
              <a:ext uri="{FF2B5EF4-FFF2-40B4-BE49-F238E27FC236}">
                <a16:creationId xmlns:a16="http://schemas.microsoft.com/office/drawing/2014/main" id="{FCBFA674-DC58-422B-8963-09FD1B05ED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tr-TR" smtClean="0"/>
              <a:t>‹#›</a:t>
            </a:fld>
            <a:endParaRPr lang="tr-TR"/>
          </a:p>
        </p:txBody>
      </p:sp>
    </p:spTree>
    <p:extLst>
      <p:ext uri="{BB962C8B-B14F-4D97-AF65-F5344CB8AC3E}">
        <p14:creationId xmlns:p14="http://schemas.microsoft.com/office/powerpoint/2010/main" val="36635657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85DF2A1-08E1-4960-B819-634E602026F0}" type="datetime1">
              <a:rPr lang="tr-TR" noProof="0" smtClean="0"/>
              <a:t>11 Haz 2024</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97DC217-DF71-1A49-B3EA-559F1F43B0FF}" type="slidenum">
              <a:rPr lang="tr-TR" noProof="0" smtClean="0"/>
              <a:t>‹#›</a:t>
            </a:fld>
            <a:endParaRPr lang="tr-TR" noProof="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F97DC217-DF71-1A49-B3EA-559F1F43B0FF}" type="slidenum">
              <a:rPr lang="tr-TR" smtClean="0"/>
              <a:t>1</a:t>
            </a:fld>
            <a:endParaRPr lang="tr-TR"/>
          </a:p>
        </p:txBody>
      </p:sp>
    </p:spTree>
    <p:extLst>
      <p:ext uri="{BB962C8B-B14F-4D97-AF65-F5344CB8AC3E}">
        <p14:creationId xmlns:p14="http://schemas.microsoft.com/office/powerpoint/2010/main" val="4277724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rtlCol="0" anchor="b">
            <a:noAutofit/>
          </a:bodyPr>
          <a:lstStyle>
            <a:lvl1pPr algn="l">
              <a:defRPr sz="6000" b="1">
                <a:latin typeface="Arial" panose="020B0604020202020204" pitchFamily="34" charset="0"/>
                <a:cs typeface="Arial" panose="020B0604020202020204" pitchFamily="34" charset="0"/>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02038"/>
            <a:ext cx="9500507" cy="806675"/>
          </a:xfrm>
        </p:spPr>
        <p:txBody>
          <a:bodyPr rtlCol="0">
            <a:noAutofit/>
          </a:bodyPr>
          <a:lstStyle>
            <a:lvl1pPr marL="0" indent="0" algn="l">
              <a:buNone/>
              <a:defRPr sz="32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sp>
        <p:nvSpPr>
          <p:cNvPr id="4" name="Dikdörtgen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Arial" panose="020B0604020202020204" pitchFamily="34" charset="0"/>
              <a:cs typeface="Arial" panose="020B0604020202020204" pitchFamily="34" charset="0"/>
            </a:endParaRPr>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Arial" panose="020B0604020202020204" pitchFamily="34" charset="0"/>
              <a:cs typeface="Arial" panose="020B0604020202020204" pitchFamily="34" charset="0"/>
            </a:endParaRPr>
          </a:p>
        </p:txBody>
      </p:sp>
      <p:sp>
        <p:nvSpPr>
          <p:cNvPr id="11" name="Serbest 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
        <p:nvSpPr>
          <p:cNvPr id="9" name="Serbest 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grpSp>
        <p:nvGrpSpPr>
          <p:cNvPr id="6" name="Gr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Serbest 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
          <p:nvSpPr>
            <p:cNvPr id="16" name="Serbest 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grpSp>
      <p:sp>
        <p:nvSpPr>
          <p:cNvPr id="22" name="Serbest 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
        <p:nvSpPr>
          <p:cNvPr id="28" name="Serbest 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aman çizelgesi">
    <p:bg>
      <p:bgPr>
        <a:solidFill>
          <a:schemeClr val="accent1"/>
        </a:solidFill>
        <a:effectLst/>
      </p:bgPr>
    </p:bg>
    <p:spTree>
      <p:nvGrpSpPr>
        <p:cNvPr id="1" name=""/>
        <p:cNvGrpSpPr/>
        <p:nvPr/>
      </p:nvGrpSpPr>
      <p:grpSpPr>
        <a:xfrm>
          <a:off x="0" y="0"/>
          <a:ext cx="0" cy="0"/>
          <a:chOff x="0" y="0"/>
          <a:chExt cx="0" cy="0"/>
        </a:xfrm>
      </p:grpSpPr>
      <p:sp>
        <p:nvSpPr>
          <p:cNvPr id="4" name="Serbest 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
        <p:nvSpPr>
          <p:cNvPr id="5" name="Serbest 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
        <p:nvSpPr>
          <p:cNvPr id="2" name="Başlık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Arial" panose="020B0604020202020204" pitchFamily="34" charset="0"/>
                <a:cs typeface="Arial" panose="020B0604020202020204" pitchFamily="34" charset="0"/>
              </a:defRPr>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solidFill>
                  <a:schemeClr val="bg1"/>
                </a:solidFill>
                <a:latin typeface="Arial" panose="020B0604020202020204" pitchFamily="34" charset="0"/>
                <a:cs typeface="Arial" panose="020B0604020202020204" pitchFamily="34" charset="0"/>
              </a:defRPr>
            </a:lvl1pPr>
            <a:lvl2pPr marL="457200" indent="0">
              <a:buNone/>
              <a:defRPr>
                <a:solidFill>
                  <a:schemeClr val="bg1"/>
                </a:solidFill>
                <a:latin typeface="Arial" panose="020B0604020202020204" pitchFamily="34" charset="0"/>
                <a:cs typeface="Arial" panose="020B0604020202020204" pitchFamily="34" charset="0"/>
              </a:defRPr>
            </a:lvl2pPr>
            <a:lvl3pPr marL="914400" indent="0">
              <a:buNone/>
              <a:defRPr>
                <a:solidFill>
                  <a:schemeClr val="bg1"/>
                </a:solidFill>
                <a:latin typeface="Arial" panose="020B0604020202020204" pitchFamily="34" charset="0"/>
                <a:cs typeface="Arial" panose="020B0604020202020204" pitchFamily="34" charset="0"/>
              </a:defRPr>
            </a:lvl3pPr>
            <a:lvl4pPr marL="1371600" indent="0">
              <a:buNone/>
              <a:defRPr>
                <a:solidFill>
                  <a:schemeClr val="bg1"/>
                </a:solidFill>
                <a:latin typeface="Arial" panose="020B0604020202020204" pitchFamily="34" charset="0"/>
                <a:cs typeface="Arial" panose="020B0604020202020204" pitchFamily="34" charset="0"/>
              </a:defRPr>
            </a:lvl4pPr>
            <a:lvl5pPr marL="1828800" indent="0">
              <a:buNone/>
              <a:defRPr>
                <a:solidFill>
                  <a:schemeClr val="bg1"/>
                </a:solidFill>
                <a:latin typeface="Arial" panose="020B0604020202020204" pitchFamily="34" charset="0"/>
                <a:cs typeface="Arial" panose="020B0604020202020204" pitchFamily="34" charset="0"/>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10" name="Tarih Yer Tutucusu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Arial" panose="020B0604020202020204" pitchFamily="34" charset="0"/>
                <a:cs typeface="Arial" panose="020B0604020202020204" pitchFamily="34" charset="0"/>
              </a:defRPr>
            </a:lvl1pPr>
          </a:lstStyle>
          <a:p>
            <a:fld id="{93C61E7E-FBED-4B36-9D9A-4E4561A4F823}" type="datetime1">
              <a:rPr lang="tr-TR" noProof="0" smtClean="0"/>
              <a:t>11 Haz 2024</a:t>
            </a:fld>
            <a:endParaRPr lang="tr-TR" noProof="0"/>
          </a:p>
        </p:txBody>
      </p:sp>
      <p:sp>
        <p:nvSpPr>
          <p:cNvPr id="11" name="Alt Bilgi Yer Tutucusu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Arial" panose="020B0604020202020204" pitchFamily="34" charset="0"/>
                <a:cs typeface="Arial" panose="020B0604020202020204" pitchFamily="34" charset="0"/>
              </a:defRPr>
            </a:lvl1pPr>
          </a:lstStyle>
          <a:p>
            <a:r>
              <a:rPr lang="tr-TR" noProof="0"/>
              <a:t>SUNU BAŞLIĞI</a:t>
            </a:r>
          </a:p>
        </p:txBody>
      </p:sp>
      <p:sp>
        <p:nvSpPr>
          <p:cNvPr id="12" name="Slayt Numarası Yer Tutucusu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Arial" panose="020B0604020202020204" pitchFamily="34" charset="0"/>
                <a:cs typeface="Arial" panose="020B0604020202020204" pitchFamily="34" charset="0"/>
              </a:defRPr>
            </a:lvl1pPr>
          </a:lstStyle>
          <a:p>
            <a:fld id="{294A09A9-5501-47C1-A89A-A340965A2BE2}" type="slidenum">
              <a:rPr lang="tr-TR" noProof="0" smtClean="0"/>
              <a:pPr/>
              <a:t>‹#›</a:t>
            </a:fld>
            <a:endParaRPr lang="tr-TR" noProof="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Arial" panose="020B0604020202020204" pitchFamily="34" charset="0"/>
                <a:cs typeface="Arial" panose="020B0604020202020204" pitchFamily="34" charset="0"/>
              </a:defRPr>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rtlCol="0">
            <a:noAutofit/>
          </a:bodyPr>
          <a:lstStyle>
            <a:lvl1pPr marL="0" indent="0">
              <a:buNone/>
              <a:defRPr sz="2000">
                <a:latin typeface="Arial" panose="020B0604020202020204" pitchFamily="34" charset="0"/>
                <a:cs typeface="Arial" panose="020B0604020202020204" pitchFamily="34" charset="0"/>
              </a:defRPr>
            </a:lvl1pPr>
            <a:lvl2pPr marL="457200" indent="0">
              <a:buNone/>
              <a:defRPr sz="1800">
                <a:latin typeface="Arial" panose="020B0604020202020204" pitchFamily="34" charset="0"/>
                <a:cs typeface="Arial" panose="020B0604020202020204" pitchFamily="34" charset="0"/>
              </a:defRPr>
            </a:lvl2pPr>
            <a:lvl3pPr marL="914400" indent="0">
              <a:buNone/>
              <a:defRPr sz="16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Serbest 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
        <p:nvSpPr>
          <p:cNvPr id="5" name="Serbest 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
        <p:nvSpPr>
          <p:cNvPr id="6" name="Serbest 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grpSp>
        <p:nvGrpSpPr>
          <p:cNvPr id="9" name="Gr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Serbest 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
          <p:nvSpPr>
            <p:cNvPr id="8" name="Serbest 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grpSp>
      <p:sp>
        <p:nvSpPr>
          <p:cNvPr id="10" name="Tarih Yer Tutucusu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Arial" panose="020B0604020202020204" pitchFamily="34" charset="0"/>
                <a:cs typeface="Arial" panose="020B0604020202020204" pitchFamily="34" charset="0"/>
              </a:defRPr>
            </a:lvl1pPr>
          </a:lstStyle>
          <a:p>
            <a:fld id="{0B234A79-08F5-4634-B0D3-B7E08AAF66CE}" type="datetime1">
              <a:rPr lang="tr-TR" noProof="0" smtClean="0"/>
              <a:t>11 Haz 2024</a:t>
            </a:fld>
            <a:endParaRPr lang="tr-TR" noProof="0"/>
          </a:p>
        </p:txBody>
      </p:sp>
      <p:sp>
        <p:nvSpPr>
          <p:cNvPr id="11" name="Alt Bilgi Yer Tutucusu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Arial" panose="020B0604020202020204" pitchFamily="34" charset="0"/>
                <a:cs typeface="Arial" panose="020B0604020202020204" pitchFamily="34" charset="0"/>
              </a:defRPr>
            </a:lvl1pPr>
          </a:lstStyle>
          <a:p>
            <a:r>
              <a:rPr lang="tr-TR" noProof="0"/>
              <a:t>SUNU BAŞLIĞI</a:t>
            </a:r>
          </a:p>
        </p:txBody>
      </p:sp>
      <p:sp>
        <p:nvSpPr>
          <p:cNvPr id="12" name="Slayt Numarası Yer Tutucusu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Arial" panose="020B0604020202020204" pitchFamily="34" charset="0"/>
                <a:cs typeface="Arial" panose="020B0604020202020204" pitchFamily="34" charset="0"/>
              </a:defRPr>
            </a:lvl1pPr>
          </a:lstStyle>
          <a:p>
            <a:fld id="{294A09A9-5501-47C1-A89A-A340965A2BE2}" type="slidenum">
              <a:rPr lang="tr-TR" noProof="0" smtClean="0"/>
              <a:pPr/>
              <a:t>‹#›</a:t>
            </a:fld>
            <a:endParaRPr lang="tr-TR" noProof="0"/>
          </a:p>
        </p:txBody>
      </p:sp>
      <p:sp>
        <p:nvSpPr>
          <p:cNvPr id="13" name="İçerik Yer Tutucusu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rtlCol="0">
            <a:noAutofit/>
          </a:bodyPr>
          <a:lstStyle>
            <a:lvl1pPr marL="0" indent="0">
              <a:buNone/>
              <a:defRPr sz="2000">
                <a:latin typeface="Arial" panose="020B0604020202020204" pitchFamily="34" charset="0"/>
                <a:cs typeface="Arial" panose="020B0604020202020204" pitchFamily="34" charset="0"/>
              </a:defRPr>
            </a:lvl1pPr>
            <a:lvl2pPr marL="457200" indent="0">
              <a:buNone/>
              <a:defRPr sz="1800">
                <a:latin typeface="Arial" panose="020B0604020202020204" pitchFamily="34" charset="0"/>
                <a:cs typeface="Arial" panose="020B0604020202020204" pitchFamily="34" charset="0"/>
              </a:defRPr>
            </a:lvl2pPr>
            <a:lvl3pPr marL="914400" indent="0">
              <a:buNone/>
              <a:defRPr sz="16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14" name="İçerik Yer Tutucusu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rtlCol="0">
            <a:noAutofit/>
          </a:bodyPr>
          <a:lstStyle>
            <a:lvl1pPr marL="0" indent="0">
              <a:buNone/>
              <a:defRPr sz="2400" b="1">
                <a:latin typeface="Arial" panose="020B0604020202020204" pitchFamily="34" charset="0"/>
                <a:cs typeface="Arial" panose="020B0604020202020204" pitchFamily="34" charset="0"/>
              </a:defRPr>
            </a:lvl1pPr>
            <a:lvl2pPr marL="457200" indent="0">
              <a:buNone/>
              <a:defRPr sz="2000" b="1">
                <a:latin typeface="Arial" panose="020B0604020202020204" pitchFamily="34" charset="0"/>
                <a:cs typeface="Arial" panose="020B0604020202020204" pitchFamily="34" charset="0"/>
              </a:defRPr>
            </a:lvl2pPr>
            <a:lvl3pPr marL="914400" indent="0">
              <a:buNone/>
              <a:defRPr sz="1800" b="1">
                <a:latin typeface="Arial" panose="020B0604020202020204" pitchFamily="34" charset="0"/>
                <a:cs typeface="Arial" panose="020B0604020202020204" pitchFamily="34" charset="0"/>
              </a:defRPr>
            </a:lvl3pPr>
            <a:lvl4pPr marL="1371600" indent="0">
              <a:buNone/>
              <a:defRPr sz="1600" b="1">
                <a:latin typeface="Arial" panose="020B0604020202020204" pitchFamily="34" charset="0"/>
                <a:cs typeface="Arial" panose="020B0604020202020204" pitchFamily="34" charset="0"/>
              </a:defRPr>
            </a:lvl4pPr>
            <a:lvl5pPr marL="1828800" indent="0">
              <a:buNone/>
              <a:defRPr sz="1600" b="1">
                <a:latin typeface="Arial" panose="020B0604020202020204" pitchFamily="34" charset="0"/>
                <a:cs typeface="Arial" panose="020B0604020202020204" pitchFamily="34" charset="0"/>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15" name="İçerik Yer Tutucusu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rtlCol="0">
            <a:noAutofit/>
          </a:bodyPr>
          <a:lstStyle>
            <a:lvl1pPr marL="0" indent="0">
              <a:buNone/>
              <a:defRPr sz="2400" b="1">
                <a:latin typeface="Arial" panose="020B0604020202020204" pitchFamily="34" charset="0"/>
                <a:cs typeface="Arial" panose="020B0604020202020204" pitchFamily="34" charset="0"/>
              </a:defRPr>
            </a:lvl1pPr>
            <a:lvl2pPr marL="457200" indent="0">
              <a:buNone/>
              <a:defRPr sz="2000" b="1">
                <a:latin typeface="Arial" panose="020B0604020202020204" pitchFamily="34" charset="0"/>
                <a:cs typeface="Arial" panose="020B0604020202020204" pitchFamily="34" charset="0"/>
              </a:defRPr>
            </a:lvl2pPr>
            <a:lvl3pPr marL="914400" indent="0">
              <a:buNone/>
              <a:defRPr sz="1800" b="1">
                <a:latin typeface="Arial" panose="020B0604020202020204" pitchFamily="34" charset="0"/>
                <a:cs typeface="Arial" panose="020B0604020202020204" pitchFamily="34" charset="0"/>
              </a:defRPr>
            </a:lvl3pPr>
            <a:lvl4pPr marL="1371600" indent="0">
              <a:buNone/>
              <a:defRPr sz="1600" b="1">
                <a:latin typeface="Arial" panose="020B0604020202020204" pitchFamily="34" charset="0"/>
                <a:cs typeface="Arial" panose="020B0604020202020204" pitchFamily="34" charset="0"/>
              </a:defRPr>
            </a:lvl4pPr>
            <a:lvl5pPr marL="1828800" indent="0">
              <a:buNone/>
              <a:defRPr sz="1600" b="1">
                <a:latin typeface="Arial" panose="020B0604020202020204" pitchFamily="34" charset="0"/>
                <a:cs typeface="Arial" panose="020B0604020202020204" pitchFamily="34" charset="0"/>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Arial" panose="020B0604020202020204" pitchFamily="34" charset="0"/>
                <a:cs typeface="Arial" panose="020B0604020202020204" pitchFamily="34" charset="0"/>
              </a:defRPr>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rtlCol="0">
            <a:noAutofit/>
          </a:bodyPr>
          <a:lstStyle>
            <a:lvl1pPr marL="0" indent="0">
              <a:buNone/>
              <a:defRPr sz="2000">
                <a:latin typeface="Arial" panose="020B0604020202020204" pitchFamily="34" charset="0"/>
                <a:cs typeface="Arial" panose="020B0604020202020204" pitchFamily="34" charset="0"/>
              </a:defRPr>
            </a:lvl1pPr>
            <a:lvl2pPr marL="457200" indent="0">
              <a:buNone/>
              <a:defRPr sz="1800">
                <a:latin typeface="Arial" panose="020B0604020202020204" pitchFamily="34" charset="0"/>
                <a:cs typeface="Arial" panose="020B0604020202020204" pitchFamily="34" charset="0"/>
              </a:defRPr>
            </a:lvl2pPr>
            <a:lvl3pPr marL="914400" indent="0">
              <a:buNone/>
              <a:defRPr sz="16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Serbest 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
        <p:nvSpPr>
          <p:cNvPr id="5" name="Serbest 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
        <p:nvSpPr>
          <p:cNvPr id="6" name="Serbest 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grpSp>
        <p:nvGrpSpPr>
          <p:cNvPr id="9" name="Gr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Serbest 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
          <p:nvSpPr>
            <p:cNvPr id="8" name="Serbest 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grpSp>
      <p:sp>
        <p:nvSpPr>
          <p:cNvPr id="10" name="Tarih Yer Tutucusu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Arial" panose="020B0604020202020204" pitchFamily="34" charset="0"/>
                <a:cs typeface="Arial" panose="020B0604020202020204" pitchFamily="34" charset="0"/>
              </a:defRPr>
            </a:lvl1pPr>
          </a:lstStyle>
          <a:p>
            <a:fld id="{99FBE4A1-68BC-4C35-A2A9-FBA85BFE5252}" type="datetime1">
              <a:rPr lang="tr-TR" noProof="0" smtClean="0"/>
              <a:t>11 Haz 2024</a:t>
            </a:fld>
            <a:endParaRPr lang="tr-TR" noProof="0"/>
          </a:p>
        </p:txBody>
      </p:sp>
      <p:sp>
        <p:nvSpPr>
          <p:cNvPr id="11" name="Alt Bilgi Yer Tutucusu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Arial" panose="020B0604020202020204" pitchFamily="34" charset="0"/>
                <a:cs typeface="Arial" panose="020B0604020202020204" pitchFamily="34" charset="0"/>
              </a:defRPr>
            </a:lvl1pPr>
          </a:lstStyle>
          <a:p>
            <a:r>
              <a:rPr lang="tr-TR" noProof="0"/>
              <a:t>SUNU BAŞLIĞI</a:t>
            </a:r>
          </a:p>
        </p:txBody>
      </p:sp>
      <p:sp>
        <p:nvSpPr>
          <p:cNvPr id="13" name="İçerik Yer Tutucusu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rtlCol="0">
            <a:noAutofit/>
          </a:bodyPr>
          <a:lstStyle>
            <a:lvl1pPr marL="0" indent="0">
              <a:buNone/>
              <a:defRPr sz="2000">
                <a:latin typeface="Arial" panose="020B0604020202020204" pitchFamily="34" charset="0"/>
                <a:cs typeface="Arial" panose="020B0604020202020204" pitchFamily="34" charset="0"/>
              </a:defRPr>
            </a:lvl1pPr>
            <a:lvl2pPr marL="457200" indent="0">
              <a:buNone/>
              <a:defRPr sz="1800">
                <a:latin typeface="Arial" panose="020B0604020202020204" pitchFamily="34" charset="0"/>
                <a:cs typeface="Arial" panose="020B0604020202020204" pitchFamily="34" charset="0"/>
              </a:defRPr>
            </a:lvl2pPr>
            <a:lvl3pPr marL="914400" indent="0">
              <a:buNone/>
              <a:defRPr sz="16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14" name="İçerik Yer Tutucusu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rtlCol="0">
            <a:noAutofit/>
          </a:bodyPr>
          <a:lstStyle>
            <a:lvl1pPr marL="0" indent="0">
              <a:buNone/>
              <a:defRPr sz="2400" b="1">
                <a:latin typeface="Arial" panose="020B0604020202020204" pitchFamily="34" charset="0"/>
                <a:cs typeface="Arial" panose="020B0604020202020204" pitchFamily="34" charset="0"/>
              </a:defRPr>
            </a:lvl1pPr>
            <a:lvl2pPr marL="457200" indent="0">
              <a:buNone/>
              <a:defRPr sz="2000" b="1">
                <a:latin typeface="Arial" panose="020B0604020202020204" pitchFamily="34" charset="0"/>
                <a:cs typeface="Arial" panose="020B0604020202020204" pitchFamily="34" charset="0"/>
              </a:defRPr>
            </a:lvl2pPr>
            <a:lvl3pPr marL="914400" indent="0">
              <a:buNone/>
              <a:defRPr sz="1800" b="1">
                <a:latin typeface="Arial" panose="020B0604020202020204" pitchFamily="34" charset="0"/>
                <a:cs typeface="Arial" panose="020B0604020202020204" pitchFamily="34" charset="0"/>
              </a:defRPr>
            </a:lvl3pPr>
            <a:lvl4pPr marL="1371600" indent="0">
              <a:buNone/>
              <a:defRPr sz="1600" b="1">
                <a:latin typeface="Arial" panose="020B0604020202020204" pitchFamily="34" charset="0"/>
                <a:cs typeface="Arial" panose="020B0604020202020204" pitchFamily="34" charset="0"/>
              </a:defRPr>
            </a:lvl4pPr>
            <a:lvl5pPr marL="1828800" indent="0">
              <a:buNone/>
              <a:defRPr sz="1600" b="1">
                <a:latin typeface="Arial" panose="020B0604020202020204" pitchFamily="34" charset="0"/>
                <a:cs typeface="Arial" panose="020B0604020202020204" pitchFamily="34" charset="0"/>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15" name="İçerik Yer Tutucusu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rtlCol="0">
            <a:noAutofit/>
          </a:bodyPr>
          <a:lstStyle>
            <a:lvl1pPr marL="0" indent="0">
              <a:buNone/>
              <a:defRPr sz="2400" b="1">
                <a:latin typeface="Arial" panose="020B0604020202020204" pitchFamily="34" charset="0"/>
                <a:cs typeface="Arial" panose="020B0604020202020204" pitchFamily="34" charset="0"/>
              </a:defRPr>
            </a:lvl1pPr>
            <a:lvl2pPr marL="457200" indent="0">
              <a:buNone/>
              <a:defRPr sz="2000" b="1">
                <a:latin typeface="Arial" panose="020B0604020202020204" pitchFamily="34" charset="0"/>
                <a:cs typeface="Arial" panose="020B0604020202020204" pitchFamily="34" charset="0"/>
              </a:defRPr>
            </a:lvl2pPr>
            <a:lvl3pPr marL="914400" indent="0">
              <a:buNone/>
              <a:defRPr sz="1800" b="1">
                <a:latin typeface="Arial" panose="020B0604020202020204" pitchFamily="34" charset="0"/>
                <a:cs typeface="Arial" panose="020B0604020202020204" pitchFamily="34" charset="0"/>
              </a:defRPr>
            </a:lvl3pPr>
            <a:lvl4pPr marL="1371600" indent="0">
              <a:buNone/>
              <a:defRPr sz="1600" b="1">
                <a:latin typeface="Arial" panose="020B0604020202020204" pitchFamily="34" charset="0"/>
                <a:cs typeface="Arial" panose="020B0604020202020204" pitchFamily="34" charset="0"/>
              </a:defRPr>
            </a:lvl4pPr>
            <a:lvl5pPr marL="1828800" indent="0">
              <a:buNone/>
              <a:defRPr sz="1600" b="1">
                <a:latin typeface="Arial" panose="020B0604020202020204" pitchFamily="34" charset="0"/>
                <a:cs typeface="Arial" panose="020B0604020202020204" pitchFamily="34" charset="0"/>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16" name="İçerik Yer Tutucusu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rtlCol="0">
            <a:noAutofit/>
          </a:bodyPr>
          <a:lstStyle>
            <a:lvl1pPr marL="0" indent="0">
              <a:buNone/>
              <a:defRPr sz="2000">
                <a:latin typeface="Arial" panose="020B0604020202020204" pitchFamily="34" charset="0"/>
                <a:cs typeface="Arial" panose="020B0604020202020204" pitchFamily="34" charset="0"/>
              </a:defRPr>
            </a:lvl1pPr>
            <a:lvl2pPr marL="457200" indent="0">
              <a:buNone/>
              <a:defRPr sz="1800">
                <a:latin typeface="Arial" panose="020B0604020202020204" pitchFamily="34" charset="0"/>
                <a:cs typeface="Arial" panose="020B0604020202020204" pitchFamily="34" charset="0"/>
              </a:defRPr>
            </a:lvl2pPr>
            <a:lvl3pPr marL="914400" indent="0">
              <a:buNone/>
              <a:defRPr sz="16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17" name="İçerik Yer Tutucusu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rtlCol="0">
            <a:noAutofit/>
          </a:bodyPr>
          <a:lstStyle>
            <a:lvl1pPr marL="0" indent="0">
              <a:buNone/>
              <a:defRPr sz="2400" b="1">
                <a:latin typeface="Arial" panose="020B0604020202020204" pitchFamily="34" charset="0"/>
                <a:cs typeface="Arial" panose="020B0604020202020204" pitchFamily="34" charset="0"/>
              </a:defRPr>
            </a:lvl1pPr>
            <a:lvl2pPr marL="457200" indent="0">
              <a:buNone/>
              <a:defRPr sz="2000" b="1">
                <a:latin typeface="Arial" panose="020B0604020202020204" pitchFamily="34" charset="0"/>
                <a:cs typeface="Arial" panose="020B0604020202020204" pitchFamily="34" charset="0"/>
              </a:defRPr>
            </a:lvl2pPr>
            <a:lvl3pPr marL="914400" indent="0">
              <a:buNone/>
              <a:defRPr sz="1800" b="1">
                <a:latin typeface="Arial" panose="020B0604020202020204" pitchFamily="34" charset="0"/>
                <a:cs typeface="Arial" panose="020B0604020202020204" pitchFamily="34" charset="0"/>
              </a:defRPr>
            </a:lvl3pPr>
            <a:lvl4pPr marL="1371600" indent="0">
              <a:buNone/>
              <a:defRPr sz="1600" b="1">
                <a:latin typeface="Arial" panose="020B0604020202020204" pitchFamily="34" charset="0"/>
                <a:cs typeface="Arial" panose="020B0604020202020204" pitchFamily="34" charset="0"/>
              </a:defRPr>
            </a:lvl4pPr>
            <a:lvl5pPr marL="1828800" indent="0">
              <a:buNone/>
              <a:defRPr sz="1600" b="1">
                <a:latin typeface="Arial" panose="020B0604020202020204" pitchFamily="34" charset="0"/>
                <a:cs typeface="Arial" panose="020B0604020202020204" pitchFamily="34" charset="0"/>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12" name="Slayt Numarası Yer Tutucusu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Arial" panose="020B0604020202020204" pitchFamily="34" charset="0"/>
                <a:cs typeface="Arial" panose="020B0604020202020204" pitchFamily="34" charset="0"/>
              </a:defRPr>
            </a:lvl1pPr>
          </a:lstStyle>
          <a:p>
            <a:fld id="{294A09A9-5501-47C1-A89A-A340965A2BE2}" type="slidenum">
              <a:rPr lang="tr-TR" noProof="0" smtClean="0"/>
              <a:pPr/>
              <a:t>‹#›</a:t>
            </a:fld>
            <a:endParaRPr lang="tr-TR" noProof="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Son Slayt">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rtlCol="0" anchor="b">
            <a:noAutofit/>
          </a:bodyPr>
          <a:lstStyle>
            <a:lvl1pPr algn="l">
              <a:defRPr sz="6000" b="1">
                <a:latin typeface="Arial" panose="020B0604020202020204" pitchFamily="34" charset="0"/>
                <a:cs typeface="Arial" panose="020B0604020202020204" pitchFamily="34" charset="0"/>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02038"/>
            <a:ext cx="6220277" cy="2247219"/>
          </a:xfrm>
        </p:spPr>
        <p:txBody>
          <a:bodyPr rtlCol="0">
            <a:noAutofit/>
          </a:bodyPr>
          <a:lstStyle>
            <a:lvl1pPr marL="0" indent="0" algn="l">
              <a:buNone/>
              <a:defRPr sz="2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sp>
        <p:nvSpPr>
          <p:cNvPr id="4" name="Dikdörtgen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Arial" panose="020B0604020202020204" pitchFamily="34" charset="0"/>
              <a:cs typeface="Arial" panose="020B0604020202020204" pitchFamily="34" charset="0"/>
            </a:endParaRPr>
          </a:p>
        </p:txBody>
      </p:sp>
      <p:grpSp>
        <p:nvGrpSpPr>
          <p:cNvPr id="6" name="Gr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Serbest 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
          <p:nvSpPr>
            <p:cNvPr id="16" name="Serbest 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grpSp>
      <p:sp>
        <p:nvSpPr>
          <p:cNvPr id="22" name="Serbest 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
        <p:nvSpPr>
          <p:cNvPr id="17" name="Serbest 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Arial" panose="020B0604020202020204" pitchFamily="34" charset="0"/>
                <a:cs typeface="Arial" panose="020B0604020202020204" pitchFamily="34" charset="0"/>
              </a:defRPr>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rtlCol="0">
            <a:noAutofit/>
          </a:bodyPr>
          <a:lstStyle>
            <a:lvl1pPr marL="0" indent="0">
              <a:buNone/>
              <a:defRPr>
                <a:latin typeface="Arial" panose="020B0604020202020204" pitchFamily="34" charset="0"/>
                <a:cs typeface="Arial" panose="020B0604020202020204" pitchFamily="34" charset="0"/>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Serbest 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
        <p:nvSpPr>
          <p:cNvPr id="5" name="Serbest 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
        <p:nvSpPr>
          <p:cNvPr id="6" name="Serbest 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grpSp>
        <p:nvGrpSpPr>
          <p:cNvPr id="9" name="Gr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Serbest 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
          <p:nvSpPr>
            <p:cNvPr id="8" name="Serbest 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grpSp>
      <p:sp>
        <p:nvSpPr>
          <p:cNvPr id="10" name="Tarih Yer Tutucusu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Arial" panose="020B0604020202020204" pitchFamily="34" charset="0"/>
                <a:cs typeface="Arial" panose="020B0604020202020204" pitchFamily="34" charset="0"/>
              </a:defRPr>
            </a:lvl1pPr>
          </a:lstStyle>
          <a:p>
            <a:fld id="{CAD0D251-AD74-4A72-BEED-38E7DBE893BC}" type="datetime1">
              <a:rPr lang="tr-TR" noProof="0" smtClean="0"/>
              <a:t>11 Haz 2024</a:t>
            </a:fld>
            <a:endParaRPr lang="tr-TR" noProof="0"/>
          </a:p>
        </p:txBody>
      </p:sp>
      <p:sp>
        <p:nvSpPr>
          <p:cNvPr id="11" name="Alt Bilgi Yer Tutucusu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Arial" panose="020B0604020202020204" pitchFamily="34" charset="0"/>
                <a:cs typeface="Arial" panose="020B0604020202020204" pitchFamily="34" charset="0"/>
              </a:defRPr>
            </a:lvl1pPr>
          </a:lstStyle>
          <a:p>
            <a:r>
              <a:rPr lang="tr-TR" noProof="0"/>
              <a:t>SUNU BAŞLIĞI</a:t>
            </a:r>
          </a:p>
        </p:txBody>
      </p:sp>
      <p:sp>
        <p:nvSpPr>
          <p:cNvPr id="12" name="Slayt Numarası Yer Tutucusu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Arial" panose="020B0604020202020204" pitchFamily="34" charset="0"/>
                <a:cs typeface="Arial" panose="020B0604020202020204" pitchFamily="34" charset="0"/>
              </a:defRPr>
            </a:lvl1pPr>
          </a:lstStyle>
          <a:p>
            <a:fld id="{294A09A9-5501-47C1-A89A-A340965A2BE2}" type="slidenum">
              <a:rPr lang="tr-TR" noProof="0" smtClean="0"/>
              <a:pPr/>
              <a:t>‹#›</a:t>
            </a:fld>
            <a:endParaRPr lang="tr-TR" noProof="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ölüm Başlığı">
    <p:bg>
      <p:bgPr>
        <a:solidFill>
          <a:schemeClr val="accent2"/>
        </a:solidFill>
        <a:effectLst/>
      </p:bgPr>
    </p:bg>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Arial" panose="020B0604020202020204" pitchFamily="34" charset="0"/>
              <a:cs typeface="Arial" panose="020B0604020202020204" pitchFamily="34" charset="0"/>
            </a:endParaRPr>
          </a:p>
        </p:txBody>
      </p:sp>
      <p:sp>
        <p:nvSpPr>
          <p:cNvPr id="12" name="Serbest 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
        <p:nvSpPr>
          <p:cNvPr id="14" name="Serbest 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
        <p:nvSpPr>
          <p:cNvPr id="15" name="Serbest 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
        <p:nvSpPr>
          <p:cNvPr id="13" name="Başlık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rtlCol="0" anchor="b">
            <a:noAutofit/>
          </a:bodyPr>
          <a:lstStyle>
            <a:lvl1pPr>
              <a:defRPr sz="4800" b="1">
                <a:latin typeface="Arial" panose="020B0604020202020204" pitchFamily="34" charset="0"/>
                <a:cs typeface="Arial" panose="020B0604020202020204" pitchFamily="34" charset="0"/>
              </a:defRPr>
            </a:lvl1pPr>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rtlCol="0">
            <a:noAutofit/>
          </a:bodyPr>
          <a:lstStyle>
            <a:lvl1pPr marL="0" indent="0">
              <a:lnSpc>
                <a:spcPct val="150000"/>
              </a:lnSpc>
              <a:buNone/>
              <a:defRPr sz="240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a:t>Asıl metin stillerini düzenlemek için tıklayın</a:t>
            </a:r>
          </a:p>
        </p:txBody>
      </p:sp>
      <p:sp>
        <p:nvSpPr>
          <p:cNvPr id="4" name="Tarih Yer Tutucusu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Arial" panose="020B0604020202020204" pitchFamily="34" charset="0"/>
                <a:cs typeface="Arial" panose="020B0604020202020204" pitchFamily="34" charset="0"/>
              </a:defRPr>
            </a:lvl1pPr>
          </a:lstStyle>
          <a:p>
            <a:fld id="{3D652428-B3A7-4644-8FF9-2D4A474570AB}" type="datetime1">
              <a:rPr lang="tr-TR" noProof="0" smtClean="0"/>
              <a:t>11 Haz 2024</a:t>
            </a:fld>
            <a:endParaRPr lang="tr-TR" noProof="0"/>
          </a:p>
        </p:txBody>
      </p:sp>
      <p:sp>
        <p:nvSpPr>
          <p:cNvPr id="5" name="Alt Bilgi Yer Tutucusu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Arial" panose="020B0604020202020204" pitchFamily="34" charset="0"/>
                <a:cs typeface="Arial" panose="020B0604020202020204" pitchFamily="34" charset="0"/>
              </a:defRPr>
            </a:lvl1pPr>
          </a:lstStyle>
          <a:p>
            <a:r>
              <a:rPr lang="tr-TR" noProof="0"/>
              <a:t>SUNU BAŞLIĞI</a:t>
            </a:r>
          </a:p>
        </p:txBody>
      </p:sp>
      <p:sp>
        <p:nvSpPr>
          <p:cNvPr id="6" name="Slayt Numarası Yer Tutucusu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Arial" panose="020B0604020202020204" pitchFamily="34" charset="0"/>
                <a:cs typeface="Arial" panose="020B0604020202020204" pitchFamily="34" charset="0"/>
              </a:defRPr>
            </a:lvl1pPr>
          </a:lstStyle>
          <a:p>
            <a:fld id="{294A09A9-5501-47C1-A89A-A340965A2BE2}" type="slidenum">
              <a:rPr lang="tr-TR" noProof="0" smtClean="0"/>
              <a:pPr/>
              <a:t>‹#›</a:t>
            </a:fld>
            <a:endParaRPr lang="tr-TR" noProof="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ölüm başlığı">
    <p:spTree>
      <p:nvGrpSpPr>
        <p:cNvPr id="1" name=""/>
        <p:cNvGrpSpPr/>
        <p:nvPr/>
      </p:nvGrpSpPr>
      <p:grpSpPr>
        <a:xfrm>
          <a:off x="0" y="0"/>
          <a:ext cx="0" cy="0"/>
          <a:chOff x="0" y="0"/>
          <a:chExt cx="0" cy="0"/>
        </a:xfrm>
      </p:grpSpPr>
      <p:sp>
        <p:nvSpPr>
          <p:cNvPr id="23" name="Serbest 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
        <p:nvSpPr>
          <p:cNvPr id="2" name="Başlık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Arial" panose="020B0604020202020204" pitchFamily="34" charset="0"/>
                <a:cs typeface="Arial" panose="020B0604020202020204" pitchFamily="34" charset="0"/>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539075"/>
            <a:ext cx="6245912" cy="1406101"/>
          </a:xfrm>
        </p:spPr>
        <p:txBody>
          <a:bodyPr rtlCol="0">
            <a:noAutofit/>
          </a:bodyPr>
          <a:lstStyle>
            <a:lvl1pPr marL="0" indent="0" algn="l">
              <a:buNone/>
              <a:defRPr sz="32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grpSp>
        <p:nvGrpSpPr>
          <p:cNvPr id="6" name="Gr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Serbest 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
          <p:nvSpPr>
            <p:cNvPr id="16" name="Serbest 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grpSp>
      <p:sp>
        <p:nvSpPr>
          <p:cNvPr id="17" name="Serbest 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
        <p:nvSpPr>
          <p:cNvPr id="18" name="Serbest 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f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Arial" panose="020B0604020202020204" pitchFamily="34" charset="0"/>
                <a:cs typeface="Arial" panose="020B0604020202020204" pitchFamily="34" charset="0"/>
              </a:defRPr>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latin typeface="Arial" panose="020B0604020202020204" pitchFamily="34" charset="0"/>
                <a:cs typeface="Arial" panose="020B0604020202020204" pitchFamily="34" charset="0"/>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Serbest 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
        <p:nvSpPr>
          <p:cNvPr id="5" name="Serbest 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
        <p:nvSpPr>
          <p:cNvPr id="10" name="Tarih Yer Tutucusu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Arial" panose="020B0604020202020204" pitchFamily="34" charset="0"/>
                <a:cs typeface="Arial" panose="020B0604020202020204" pitchFamily="34" charset="0"/>
              </a:defRPr>
            </a:lvl1pPr>
          </a:lstStyle>
          <a:p>
            <a:fld id="{D74AD646-E047-4D58-848F-6A4A2412B996}" type="datetime1">
              <a:rPr lang="tr-TR" noProof="0" smtClean="0"/>
              <a:t>11 Haz 2024</a:t>
            </a:fld>
            <a:endParaRPr lang="tr-TR" noProof="0"/>
          </a:p>
        </p:txBody>
      </p:sp>
      <p:sp>
        <p:nvSpPr>
          <p:cNvPr id="11" name="Alt Bilgi Yer Tutucusu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Arial" panose="020B0604020202020204" pitchFamily="34" charset="0"/>
                <a:cs typeface="Arial" panose="020B0604020202020204" pitchFamily="34" charset="0"/>
              </a:defRPr>
            </a:lvl1pPr>
          </a:lstStyle>
          <a:p>
            <a:r>
              <a:rPr lang="tr-TR" noProof="0"/>
              <a:t>SUNU BAŞLIĞI</a:t>
            </a:r>
          </a:p>
        </p:txBody>
      </p:sp>
      <p:sp>
        <p:nvSpPr>
          <p:cNvPr id="12" name="Slayt Numarası Yer Tutucusu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Arial" panose="020B0604020202020204" pitchFamily="34" charset="0"/>
                <a:cs typeface="Arial" panose="020B0604020202020204" pitchFamily="34" charset="0"/>
              </a:defRPr>
            </a:lvl1pPr>
          </a:lstStyle>
          <a:p>
            <a:fld id="{294A09A9-5501-47C1-A89A-A340965A2BE2}" type="slidenum">
              <a:rPr lang="tr-TR" noProof="0" smtClean="0"/>
              <a:pPr/>
              <a:t>‹#›</a:t>
            </a:fld>
            <a:endParaRPr lang="tr-TR" noProof="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Grafik 2">
    <p:bg>
      <p:bgPr>
        <a:solidFill>
          <a:schemeClr val="accent2"/>
        </a:solidFill>
        <a:effectLst/>
      </p:bgPr>
    </p:bg>
    <p:spTree>
      <p:nvGrpSpPr>
        <p:cNvPr id="1" name=""/>
        <p:cNvGrpSpPr/>
        <p:nvPr/>
      </p:nvGrpSpPr>
      <p:grpSpPr>
        <a:xfrm>
          <a:off x="0" y="0"/>
          <a:ext cx="0" cy="0"/>
          <a:chOff x="0" y="0"/>
          <a:chExt cx="0" cy="0"/>
        </a:xfrm>
      </p:grpSpPr>
      <p:grpSp>
        <p:nvGrpSpPr>
          <p:cNvPr id="9" name="Gr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Serbest 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
          <p:nvSpPr>
            <p:cNvPr id="14" name="Serbest 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grpSp>
      <p:sp>
        <p:nvSpPr>
          <p:cNvPr id="2" name="Başlık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Arial" panose="020B0604020202020204" pitchFamily="34" charset="0"/>
                <a:cs typeface="Arial" panose="020B0604020202020204" pitchFamily="34" charset="0"/>
              </a:defRPr>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rtlCol="0">
            <a:noAutofit/>
          </a:bodyPr>
          <a:lstStyle>
            <a:lvl1pPr marL="0" indent="0">
              <a:buNone/>
              <a:defRPr>
                <a:latin typeface="Arial" panose="020B0604020202020204" pitchFamily="34" charset="0"/>
                <a:cs typeface="Arial" panose="020B0604020202020204" pitchFamily="34" charset="0"/>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10" name="Tarih Yer Tutucusu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Arial" panose="020B0604020202020204" pitchFamily="34" charset="0"/>
                <a:cs typeface="Arial" panose="020B0604020202020204" pitchFamily="34" charset="0"/>
              </a:defRPr>
            </a:lvl1pPr>
          </a:lstStyle>
          <a:p>
            <a:fld id="{DBC02A73-D093-44D5-9F12-2858A8CB2178}" type="datetime1">
              <a:rPr lang="tr-TR" noProof="0" smtClean="0"/>
              <a:t>11 Haz 2024</a:t>
            </a:fld>
            <a:endParaRPr lang="tr-TR" noProof="0"/>
          </a:p>
        </p:txBody>
      </p:sp>
      <p:sp>
        <p:nvSpPr>
          <p:cNvPr id="11" name="Alt Bilgi Yer Tutucusu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Arial" panose="020B0604020202020204" pitchFamily="34" charset="0"/>
                <a:cs typeface="Arial" panose="020B0604020202020204" pitchFamily="34" charset="0"/>
              </a:defRPr>
            </a:lvl1pPr>
          </a:lstStyle>
          <a:p>
            <a:r>
              <a:rPr lang="tr-TR" noProof="0"/>
              <a:t>SUNU BAŞLIĞI</a:t>
            </a:r>
          </a:p>
        </p:txBody>
      </p:sp>
      <p:sp>
        <p:nvSpPr>
          <p:cNvPr id="12" name="Slayt Numarası Yer Tutucusu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Arial" panose="020B0604020202020204" pitchFamily="34" charset="0"/>
                <a:cs typeface="Arial" panose="020B0604020202020204" pitchFamily="34" charset="0"/>
              </a:defRPr>
            </a:lvl1pPr>
          </a:lstStyle>
          <a:p>
            <a:fld id="{294A09A9-5501-47C1-A89A-A340965A2BE2}" type="slidenum">
              <a:rPr lang="tr-TR" noProof="0" smtClean="0"/>
              <a:pPr/>
              <a:t>‹#›</a:t>
            </a:fld>
            <a:endParaRPr lang="tr-TR" noProof="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ıntı">
    <p:bg>
      <p:bgPr>
        <a:solidFill>
          <a:schemeClr val="accent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Arial" panose="020B0604020202020204" pitchFamily="34" charset="0"/>
                <a:cs typeface="Arial" panose="020B0604020202020204" pitchFamily="34" charset="0"/>
              </a:defRPr>
            </a:lvl1pPr>
          </a:lstStyle>
          <a:p>
            <a:pPr rtl="0"/>
            <a:r>
              <a:rPr lang="tr-TR" noProof="0"/>
              <a:t>Asıl başlık stilini düzenlemek için tıklayın</a:t>
            </a:r>
          </a:p>
        </p:txBody>
      </p:sp>
      <p:sp>
        <p:nvSpPr>
          <p:cNvPr id="8" name="Metin Yer Tutucusu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Arial" panose="020B0604020202020204" pitchFamily="34" charset="0"/>
                <a:cs typeface="Arial" panose="020B0604020202020204" pitchFamily="34"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tr-TR" noProof="0"/>
              <a:t>“</a:t>
            </a:r>
          </a:p>
        </p:txBody>
      </p:sp>
      <p:sp>
        <p:nvSpPr>
          <p:cNvPr id="10" name="Metin Yer Tutucusu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rtlCol="0">
            <a:noAutofit/>
          </a:bodyPr>
          <a:lstStyle>
            <a:lvl1pPr marL="0" indent="0" algn="r">
              <a:buNone/>
              <a:defRPr sz="2000">
                <a:solidFill>
                  <a:schemeClr val="bg1"/>
                </a:solidFill>
                <a:latin typeface="Arial" panose="020B0604020202020204" pitchFamily="34" charset="0"/>
                <a:cs typeface="Arial" panose="020B0604020202020204" pitchFamily="34" charset="0"/>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tr-TR" noProof="0"/>
              <a:t>Asıl metin stillerini düzenlemek için tıklayın</a:t>
            </a:r>
          </a:p>
        </p:txBody>
      </p:sp>
      <p:sp>
        <p:nvSpPr>
          <p:cNvPr id="9" name="Metin Yer Tutucusu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Arial" panose="020B0604020202020204" pitchFamily="34" charset="0"/>
                <a:cs typeface="Arial" panose="020B0604020202020204" pitchFamily="34"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tr-TR" noProof="0"/>
              <a:t>”</a:t>
            </a:r>
          </a:p>
        </p:txBody>
      </p:sp>
      <p:sp>
        <p:nvSpPr>
          <p:cNvPr id="3" name="Tarih Yer Tutucusu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Arial" panose="020B0604020202020204" pitchFamily="34" charset="0"/>
                <a:cs typeface="Arial" panose="020B0604020202020204" pitchFamily="34" charset="0"/>
              </a:defRPr>
            </a:lvl1pPr>
          </a:lstStyle>
          <a:p>
            <a:fld id="{AE340ABC-D5C4-427E-8357-CB91A67C56FE}" type="datetime1">
              <a:rPr lang="tr-TR" noProof="0" smtClean="0"/>
              <a:t>11 Haz 2024</a:t>
            </a:fld>
            <a:endParaRPr lang="tr-TR" noProof="0"/>
          </a:p>
        </p:txBody>
      </p:sp>
      <p:sp>
        <p:nvSpPr>
          <p:cNvPr id="4" name="Alt Bilgi Yer Tutucusu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Arial" panose="020B0604020202020204" pitchFamily="34" charset="0"/>
                <a:cs typeface="Arial" panose="020B0604020202020204" pitchFamily="34" charset="0"/>
              </a:defRPr>
            </a:lvl1pPr>
          </a:lstStyle>
          <a:p>
            <a:r>
              <a:rPr lang="tr-TR" noProof="0"/>
              <a:t>SUNU BAŞLIĞI</a:t>
            </a:r>
          </a:p>
        </p:txBody>
      </p:sp>
      <p:sp>
        <p:nvSpPr>
          <p:cNvPr id="5" name="Slayt Numarası Yer Tutucusu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Arial" panose="020B0604020202020204" pitchFamily="34" charset="0"/>
                <a:cs typeface="Arial" panose="020B0604020202020204" pitchFamily="34" charset="0"/>
              </a:defRPr>
            </a:lvl1pPr>
          </a:lstStyle>
          <a:p>
            <a:fld id="{294A09A9-5501-47C1-A89A-A340965A2BE2}" type="slidenum">
              <a:rPr lang="tr-TR" noProof="0" smtClean="0"/>
              <a:pPr/>
              <a:t>‹#›</a:t>
            </a:fld>
            <a:endParaRPr lang="tr-TR" noProof="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kip">
    <p:spTree>
      <p:nvGrpSpPr>
        <p:cNvPr id="1" name=""/>
        <p:cNvGrpSpPr/>
        <p:nvPr/>
      </p:nvGrpSpPr>
      <p:grpSpPr>
        <a:xfrm>
          <a:off x="0" y="0"/>
          <a:ext cx="0" cy="0"/>
          <a:chOff x="0" y="0"/>
          <a:chExt cx="0" cy="0"/>
        </a:xfrm>
      </p:grpSpPr>
      <p:sp>
        <p:nvSpPr>
          <p:cNvPr id="30" name="Dikdörtgen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Arial" panose="020B0604020202020204" pitchFamily="34" charset="0"/>
              <a:cs typeface="Arial" panose="020B0604020202020204" pitchFamily="34" charset="0"/>
            </a:endParaRPr>
          </a:p>
        </p:txBody>
      </p:sp>
      <p:sp>
        <p:nvSpPr>
          <p:cNvPr id="31" name="Başlık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rtlCol="0" anchor="b">
            <a:noAutofit/>
          </a:bodyPr>
          <a:lstStyle>
            <a:lvl1pPr>
              <a:defRPr sz="4800" b="1">
                <a:latin typeface="Arial" panose="020B0604020202020204" pitchFamily="34" charset="0"/>
                <a:cs typeface="Arial" panose="020B0604020202020204" pitchFamily="34" charset="0"/>
              </a:defRPr>
            </a:lvl1pPr>
          </a:lstStyle>
          <a:p>
            <a:pPr rtl="0"/>
            <a:r>
              <a:rPr lang="tr-TR" noProof="0"/>
              <a:t>Asıl başlık stilini düzenlemek için tıklayın</a:t>
            </a:r>
          </a:p>
        </p:txBody>
      </p:sp>
      <p:sp>
        <p:nvSpPr>
          <p:cNvPr id="6" name="Resim Yer Tutucusu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Arial" panose="020B0604020202020204" pitchFamily="34" charset="0"/>
                <a:cs typeface="Arial" panose="020B0604020202020204" pitchFamily="34" charset="0"/>
              </a:defRPr>
            </a:lvl1pPr>
          </a:lstStyle>
          <a:p>
            <a:pPr rtl="0"/>
            <a:r>
              <a:rPr lang="tr-TR" noProof="0"/>
              <a:t>Resim eklemek için simgeye tıklayın</a:t>
            </a:r>
          </a:p>
        </p:txBody>
      </p:sp>
      <p:sp>
        <p:nvSpPr>
          <p:cNvPr id="10" name="Metin Yer Tutucusu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Arial" panose="020B0604020202020204" pitchFamily="34" charset="0"/>
                <a:cs typeface="Arial" panose="020B0604020202020204" pitchFamily="34" charset="0"/>
              </a:defRPr>
            </a:lvl1pPr>
          </a:lstStyle>
          <a:p>
            <a:pPr lvl="0" rtl="0"/>
            <a:r>
              <a:rPr lang="tr-TR" noProof="0"/>
              <a:t>Ad</a:t>
            </a:r>
          </a:p>
        </p:txBody>
      </p:sp>
      <p:sp>
        <p:nvSpPr>
          <p:cNvPr id="11" name="Metin Yer Tutucusu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Arial" panose="020B0604020202020204" pitchFamily="34" charset="0"/>
                <a:cs typeface="Arial" panose="020B0604020202020204" pitchFamily="34" charset="0"/>
              </a:defRPr>
            </a:lvl1pPr>
          </a:lstStyle>
          <a:p>
            <a:pPr lvl="0" rtl="0"/>
            <a:r>
              <a:rPr lang="tr-TR" noProof="0"/>
              <a:t>Unvan</a:t>
            </a:r>
          </a:p>
        </p:txBody>
      </p:sp>
      <p:sp>
        <p:nvSpPr>
          <p:cNvPr id="7" name="Resim Yer Tutucusu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Arial" panose="020B0604020202020204" pitchFamily="34" charset="0"/>
                <a:cs typeface="Arial" panose="020B0604020202020204" pitchFamily="34" charset="0"/>
              </a:defRPr>
            </a:lvl1pPr>
          </a:lstStyle>
          <a:p>
            <a:pPr rtl="0"/>
            <a:r>
              <a:rPr lang="tr-TR" noProof="0"/>
              <a:t>Resim eklemek için simgeye tıklayın</a:t>
            </a:r>
          </a:p>
        </p:txBody>
      </p:sp>
      <p:sp>
        <p:nvSpPr>
          <p:cNvPr id="12" name="Metin Yer Tutucusu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Arial" panose="020B0604020202020204" pitchFamily="34" charset="0"/>
                <a:cs typeface="Arial" panose="020B0604020202020204" pitchFamily="34" charset="0"/>
              </a:defRPr>
            </a:lvl1pPr>
          </a:lstStyle>
          <a:p>
            <a:pPr lvl="0" rtl="0"/>
            <a:r>
              <a:rPr lang="tr-TR" noProof="0"/>
              <a:t>Ad</a:t>
            </a:r>
          </a:p>
        </p:txBody>
      </p:sp>
      <p:sp>
        <p:nvSpPr>
          <p:cNvPr id="13" name="Metin Yer Tutucusu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Arial" panose="020B0604020202020204" pitchFamily="34" charset="0"/>
                <a:cs typeface="Arial" panose="020B0604020202020204" pitchFamily="34" charset="0"/>
              </a:defRPr>
            </a:lvl1pPr>
          </a:lstStyle>
          <a:p>
            <a:pPr lvl="0" rtl="0"/>
            <a:r>
              <a:rPr lang="tr-TR" noProof="0"/>
              <a:t>Başlık</a:t>
            </a:r>
          </a:p>
        </p:txBody>
      </p:sp>
      <p:sp>
        <p:nvSpPr>
          <p:cNvPr id="8" name="Resim Yer Tutucusu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Arial" panose="020B0604020202020204" pitchFamily="34" charset="0"/>
                <a:cs typeface="Arial" panose="020B0604020202020204" pitchFamily="34" charset="0"/>
              </a:defRPr>
            </a:lvl1pPr>
          </a:lstStyle>
          <a:p>
            <a:pPr rtl="0"/>
            <a:r>
              <a:rPr lang="tr-TR" noProof="0"/>
              <a:t>Resim eklemek için simgeye tıklayın</a:t>
            </a:r>
          </a:p>
        </p:txBody>
      </p:sp>
      <p:sp>
        <p:nvSpPr>
          <p:cNvPr id="14" name="Metin Yer Tutucusu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Arial" panose="020B0604020202020204" pitchFamily="34" charset="0"/>
                <a:cs typeface="Arial" panose="020B0604020202020204" pitchFamily="34" charset="0"/>
              </a:defRPr>
            </a:lvl1pPr>
          </a:lstStyle>
          <a:p>
            <a:pPr lvl="0" rtl="0"/>
            <a:r>
              <a:rPr lang="tr-TR" noProof="0"/>
              <a:t>Ad</a:t>
            </a:r>
          </a:p>
        </p:txBody>
      </p:sp>
      <p:sp>
        <p:nvSpPr>
          <p:cNvPr id="15" name="Metin Yer Tutucusu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Arial" panose="020B0604020202020204" pitchFamily="34" charset="0"/>
                <a:cs typeface="Arial" panose="020B0604020202020204" pitchFamily="34" charset="0"/>
              </a:defRPr>
            </a:lvl1pPr>
          </a:lstStyle>
          <a:p>
            <a:pPr lvl="0" rtl="0"/>
            <a:r>
              <a:rPr lang="tr-TR" noProof="0"/>
              <a:t>Başlık</a:t>
            </a:r>
          </a:p>
        </p:txBody>
      </p:sp>
      <p:sp>
        <p:nvSpPr>
          <p:cNvPr id="9" name="Resim Yer Tutucusu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Arial" panose="020B0604020202020204" pitchFamily="34" charset="0"/>
                <a:cs typeface="Arial" panose="020B0604020202020204" pitchFamily="34" charset="0"/>
              </a:defRPr>
            </a:lvl1pPr>
          </a:lstStyle>
          <a:p>
            <a:pPr rtl="0"/>
            <a:r>
              <a:rPr lang="tr-TR" noProof="0"/>
              <a:t>Resim eklemek için simgeye tıklayın</a:t>
            </a:r>
          </a:p>
        </p:txBody>
      </p:sp>
      <p:sp>
        <p:nvSpPr>
          <p:cNvPr id="16" name="Metin Yer Tutucusu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Arial" panose="020B0604020202020204" pitchFamily="34" charset="0"/>
                <a:cs typeface="Arial" panose="020B0604020202020204" pitchFamily="34" charset="0"/>
              </a:defRPr>
            </a:lvl1pPr>
          </a:lstStyle>
          <a:p>
            <a:pPr lvl="0" rtl="0"/>
            <a:r>
              <a:rPr lang="tr-TR" noProof="0"/>
              <a:t>Ad</a:t>
            </a:r>
          </a:p>
        </p:txBody>
      </p:sp>
      <p:sp>
        <p:nvSpPr>
          <p:cNvPr id="17" name="Metin Yer Tutucusu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Arial" panose="020B0604020202020204" pitchFamily="34" charset="0"/>
                <a:cs typeface="Arial" panose="020B0604020202020204" pitchFamily="34" charset="0"/>
              </a:defRPr>
            </a:lvl1pPr>
          </a:lstStyle>
          <a:p>
            <a:pPr lvl="0" rtl="0"/>
            <a:r>
              <a:rPr lang="tr-TR" noProof="0"/>
              <a:t>Unvan</a:t>
            </a:r>
          </a:p>
        </p:txBody>
      </p:sp>
      <p:sp>
        <p:nvSpPr>
          <p:cNvPr id="3" name="Tarih Yer Tutucusu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Arial" panose="020B0604020202020204" pitchFamily="34" charset="0"/>
                <a:cs typeface="Arial" panose="020B0604020202020204" pitchFamily="34" charset="0"/>
              </a:defRPr>
            </a:lvl1pPr>
          </a:lstStyle>
          <a:p>
            <a:fld id="{3A67D149-ABDD-40C5-B3A8-D98EA8A47E85}" type="datetime1">
              <a:rPr lang="tr-TR" noProof="0" smtClean="0"/>
              <a:t>11 Haz 2024</a:t>
            </a:fld>
            <a:endParaRPr lang="tr-TR" noProof="0"/>
          </a:p>
        </p:txBody>
      </p:sp>
      <p:sp>
        <p:nvSpPr>
          <p:cNvPr id="4" name="Alt Bilgi Yer Tutucusu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Arial" panose="020B0604020202020204" pitchFamily="34" charset="0"/>
                <a:cs typeface="Arial" panose="020B0604020202020204" pitchFamily="34" charset="0"/>
              </a:defRPr>
            </a:lvl1pPr>
          </a:lstStyle>
          <a:p>
            <a:r>
              <a:rPr lang="tr-TR" noProof="0"/>
              <a:t>SUNU BAŞLIĞI</a:t>
            </a:r>
          </a:p>
        </p:txBody>
      </p:sp>
      <p:sp>
        <p:nvSpPr>
          <p:cNvPr id="5" name="Slayt Numarası Yer Tutucusu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Arial" panose="020B0604020202020204" pitchFamily="34" charset="0"/>
                <a:cs typeface="Arial" panose="020B0604020202020204" pitchFamily="34" charset="0"/>
              </a:defRPr>
            </a:lvl1pPr>
          </a:lstStyle>
          <a:p>
            <a:fld id="{294A09A9-5501-47C1-A89A-A340965A2BE2}" type="slidenum">
              <a:rPr lang="tr-TR" noProof="0" smtClean="0"/>
              <a:pPr/>
              <a:t>‹#›</a:t>
            </a:fld>
            <a:endParaRPr lang="tr-TR" noProof="0"/>
          </a:p>
        </p:txBody>
      </p:sp>
      <p:sp>
        <p:nvSpPr>
          <p:cNvPr id="19" name="Serbest 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
        <p:nvSpPr>
          <p:cNvPr id="21" name="Serbest 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
        <p:nvSpPr>
          <p:cNvPr id="25" name="Serbest 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tr-TR" noProof="0">
              <a:latin typeface="Arial" panose="020B0604020202020204" pitchFamily="34" charset="0"/>
              <a:cs typeface="Arial" panose="020B0604020202020204" pitchFamily="34" charset="0"/>
            </a:endParaRPr>
          </a:p>
        </p:txBody>
      </p:sp>
      <p:sp>
        <p:nvSpPr>
          <p:cNvPr id="27" name="Serbest 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
        <p:nvSpPr>
          <p:cNvPr id="28" name="Serbest 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
        <p:nvSpPr>
          <p:cNvPr id="29" name="Serbest 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noProof="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üm ekip">
    <p:bg>
      <p:bgPr>
        <a:solidFill>
          <a:schemeClr val="accent2"/>
        </a:solidFill>
        <a:effectLst/>
      </p:bgPr>
    </p:bg>
    <p:spTree>
      <p:nvGrpSpPr>
        <p:cNvPr id="1" name=""/>
        <p:cNvGrpSpPr/>
        <p:nvPr/>
      </p:nvGrpSpPr>
      <p:grpSpPr>
        <a:xfrm>
          <a:off x="0" y="0"/>
          <a:ext cx="0" cy="0"/>
          <a:chOff x="0" y="0"/>
          <a:chExt cx="0" cy="0"/>
        </a:xfrm>
      </p:grpSpPr>
      <p:sp>
        <p:nvSpPr>
          <p:cNvPr id="54" name="Başlık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rtlCol="0" anchor="b">
            <a:noAutofit/>
          </a:bodyPr>
          <a:lstStyle>
            <a:lvl1pPr>
              <a:defRPr sz="4800" b="1">
                <a:latin typeface="Arial" panose="020B0604020202020204" pitchFamily="34" charset="0"/>
                <a:cs typeface="Arial" panose="020B0604020202020204" pitchFamily="34" charset="0"/>
              </a:defRPr>
            </a:lvl1pPr>
          </a:lstStyle>
          <a:p>
            <a:pPr rtl="0"/>
            <a:r>
              <a:rPr lang="tr-TR" noProof="0"/>
              <a:t>Asıl başlık stilini düzenlemek için tıklayın</a:t>
            </a:r>
          </a:p>
        </p:txBody>
      </p:sp>
      <p:sp>
        <p:nvSpPr>
          <p:cNvPr id="6" name="Resim Yer Tutucusu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latin typeface="Arial" panose="020B0604020202020204" pitchFamily="34" charset="0"/>
                <a:cs typeface="Arial" panose="020B0604020202020204" pitchFamily="34" charset="0"/>
              </a:defRPr>
            </a:lvl1pPr>
          </a:lstStyle>
          <a:p>
            <a:pPr rtl="0"/>
            <a:r>
              <a:rPr lang="tr-TR" noProof="0"/>
              <a:t>Resim eklemek için simgeye tıklayın</a:t>
            </a:r>
          </a:p>
        </p:txBody>
      </p:sp>
      <p:sp>
        <p:nvSpPr>
          <p:cNvPr id="31" name="Metin Yer Tutucusu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Arial" panose="020B0604020202020204" pitchFamily="34" charset="0"/>
                <a:cs typeface="Arial" panose="020B0604020202020204" pitchFamily="34" charset="0"/>
              </a:defRPr>
            </a:lvl1pPr>
          </a:lstStyle>
          <a:p>
            <a:pPr lvl="0" rtl="0"/>
            <a:r>
              <a:rPr lang="tr-TR" noProof="0"/>
              <a:t>Ad</a:t>
            </a:r>
          </a:p>
        </p:txBody>
      </p:sp>
      <p:sp>
        <p:nvSpPr>
          <p:cNvPr id="32" name="Metin Yer Tutucusu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Arial" panose="020B0604020202020204" pitchFamily="34" charset="0"/>
                <a:cs typeface="Arial" panose="020B0604020202020204" pitchFamily="34" charset="0"/>
              </a:defRPr>
            </a:lvl1pPr>
          </a:lstStyle>
          <a:p>
            <a:pPr lvl="0" rtl="0"/>
            <a:r>
              <a:rPr lang="tr-TR" noProof="0"/>
              <a:t>Başlık</a:t>
            </a:r>
          </a:p>
        </p:txBody>
      </p:sp>
      <p:sp>
        <p:nvSpPr>
          <p:cNvPr id="33" name="Resim Yer Tutucusu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latin typeface="Arial" panose="020B0604020202020204" pitchFamily="34" charset="0"/>
                <a:cs typeface="Arial" panose="020B0604020202020204" pitchFamily="34" charset="0"/>
              </a:defRPr>
            </a:lvl1pPr>
          </a:lstStyle>
          <a:p>
            <a:pPr rtl="0"/>
            <a:r>
              <a:rPr lang="tr-TR" noProof="0"/>
              <a:t>Resim eklemek için simgeye tıklayın</a:t>
            </a:r>
          </a:p>
        </p:txBody>
      </p:sp>
      <p:sp>
        <p:nvSpPr>
          <p:cNvPr id="34" name="Metin Yer Tutucusu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Arial" panose="020B0604020202020204" pitchFamily="34" charset="0"/>
                <a:cs typeface="Arial" panose="020B0604020202020204" pitchFamily="34" charset="0"/>
              </a:defRPr>
            </a:lvl1pPr>
          </a:lstStyle>
          <a:p>
            <a:pPr lvl="0" rtl="0"/>
            <a:r>
              <a:rPr lang="tr-TR" noProof="0"/>
              <a:t>Ad</a:t>
            </a:r>
          </a:p>
        </p:txBody>
      </p:sp>
      <p:sp>
        <p:nvSpPr>
          <p:cNvPr id="35" name="Metin Yer Tutucusu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Arial" panose="020B0604020202020204" pitchFamily="34" charset="0"/>
                <a:cs typeface="Arial" panose="020B0604020202020204" pitchFamily="34" charset="0"/>
              </a:defRPr>
            </a:lvl1pPr>
          </a:lstStyle>
          <a:p>
            <a:pPr lvl="0" rtl="0"/>
            <a:r>
              <a:rPr lang="tr-TR" noProof="0"/>
              <a:t>Başlık</a:t>
            </a:r>
          </a:p>
        </p:txBody>
      </p:sp>
      <p:sp>
        <p:nvSpPr>
          <p:cNvPr id="36" name="Resim Yer Tutucusu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latin typeface="Arial" panose="020B0604020202020204" pitchFamily="34" charset="0"/>
                <a:cs typeface="Arial" panose="020B0604020202020204" pitchFamily="34" charset="0"/>
              </a:defRPr>
            </a:lvl1pPr>
          </a:lstStyle>
          <a:p>
            <a:pPr rtl="0"/>
            <a:r>
              <a:rPr lang="tr-TR" noProof="0"/>
              <a:t>Resim eklemek için simgeye tıklayın</a:t>
            </a:r>
          </a:p>
        </p:txBody>
      </p:sp>
      <p:sp>
        <p:nvSpPr>
          <p:cNvPr id="37" name="Metin Yer Tutucusu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Arial" panose="020B0604020202020204" pitchFamily="34" charset="0"/>
                <a:cs typeface="Arial" panose="020B0604020202020204" pitchFamily="34" charset="0"/>
              </a:defRPr>
            </a:lvl1pPr>
          </a:lstStyle>
          <a:p>
            <a:pPr lvl="0" rtl="0"/>
            <a:r>
              <a:rPr lang="tr-TR" noProof="0"/>
              <a:t>Ad</a:t>
            </a:r>
          </a:p>
        </p:txBody>
      </p:sp>
      <p:sp>
        <p:nvSpPr>
          <p:cNvPr id="38" name="Metin Yer Tutucusu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Arial" panose="020B0604020202020204" pitchFamily="34" charset="0"/>
                <a:cs typeface="Arial" panose="020B0604020202020204" pitchFamily="34" charset="0"/>
              </a:defRPr>
            </a:lvl1pPr>
          </a:lstStyle>
          <a:p>
            <a:pPr lvl="0" rtl="0"/>
            <a:r>
              <a:rPr lang="tr-TR" noProof="0"/>
              <a:t>Başlık</a:t>
            </a:r>
          </a:p>
        </p:txBody>
      </p:sp>
      <p:sp>
        <p:nvSpPr>
          <p:cNvPr id="39" name="Resim Yer Tutucusu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latin typeface="Arial" panose="020B0604020202020204" pitchFamily="34" charset="0"/>
                <a:cs typeface="Arial" panose="020B0604020202020204" pitchFamily="34" charset="0"/>
              </a:defRPr>
            </a:lvl1pPr>
          </a:lstStyle>
          <a:p>
            <a:pPr rtl="0"/>
            <a:r>
              <a:rPr lang="tr-TR" noProof="0"/>
              <a:t>Resim eklemek için simgeye tıklayın</a:t>
            </a:r>
          </a:p>
        </p:txBody>
      </p:sp>
      <p:sp>
        <p:nvSpPr>
          <p:cNvPr id="40" name="Metin Yer Tutucusu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Arial" panose="020B0604020202020204" pitchFamily="34" charset="0"/>
                <a:cs typeface="Arial" panose="020B0604020202020204" pitchFamily="34" charset="0"/>
              </a:defRPr>
            </a:lvl1pPr>
          </a:lstStyle>
          <a:p>
            <a:pPr lvl="0" rtl="0"/>
            <a:r>
              <a:rPr lang="tr-TR" noProof="0"/>
              <a:t>Ad</a:t>
            </a:r>
          </a:p>
        </p:txBody>
      </p:sp>
      <p:sp>
        <p:nvSpPr>
          <p:cNvPr id="41" name="Metin Yer Tutucusu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Arial" panose="020B0604020202020204" pitchFamily="34" charset="0"/>
                <a:cs typeface="Arial" panose="020B0604020202020204" pitchFamily="34" charset="0"/>
              </a:defRPr>
            </a:lvl1pPr>
          </a:lstStyle>
          <a:p>
            <a:pPr lvl="0" rtl="0"/>
            <a:r>
              <a:rPr lang="tr-TR" noProof="0"/>
              <a:t>Unvan</a:t>
            </a:r>
          </a:p>
        </p:txBody>
      </p:sp>
      <p:sp>
        <p:nvSpPr>
          <p:cNvPr id="42" name="Resim Yer Tutucusu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latin typeface="Arial" panose="020B0604020202020204" pitchFamily="34" charset="0"/>
                <a:cs typeface="Arial" panose="020B0604020202020204" pitchFamily="34" charset="0"/>
              </a:defRPr>
            </a:lvl1pPr>
          </a:lstStyle>
          <a:p>
            <a:pPr rtl="0"/>
            <a:r>
              <a:rPr lang="tr-TR" noProof="0"/>
              <a:t>Resim eklemek için simgeye tıklayın</a:t>
            </a:r>
          </a:p>
        </p:txBody>
      </p:sp>
      <p:sp>
        <p:nvSpPr>
          <p:cNvPr id="43" name="Metin Yer Tutucusu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Arial" panose="020B0604020202020204" pitchFamily="34" charset="0"/>
                <a:cs typeface="Arial" panose="020B0604020202020204" pitchFamily="34" charset="0"/>
              </a:defRPr>
            </a:lvl1pPr>
          </a:lstStyle>
          <a:p>
            <a:pPr lvl="0" rtl="0"/>
            <a:r>
              <a:rPr lang="tr-TR" noProof="0"/>
              <a:t>Ad</a:t>
            </a:r>
          </a:p>
        </p:txBody>
      </p:sp>
      <p:sp>
        <p:nvSpPr>
          <p:cNvPr id="44" name="Metin Yer Tutucusu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Arial" panose="020B0604020202020204" pitchFamily="34" charset="0"/>
                <a:cs typeface="Arial" panose="020B0604020202020204" pitchFamily="34" charset="0"/>
              </a:defRPr>
            </a:lvl1pPr>
          </a:lstStyle>
          <a:p>
            <a:pPr lvl="0" rtl="0"/>
            <a:r>
              <a:rPr lang="tr-TR" noProof="0"/>
              <a:t>Başlık</a:t>
            </a:r>
          </a:p>
        </p:txBody>
      </p:sp>
      <p:sp>
        <p:nvSpPr>
          <p:cNvPr id="45" name="Resim Yer Tutucusu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latin typeface="Arial" panose="020B0604020202020204" pitchFamily="34" charset="0"/>
                <a:cs typeface="Arial" panose="020B0604020202020204" pitchFamily="34" charset="0"/>
              </a:defRPr>
            </a:lvl1pPr>
          </a:lstStyle>
          <a:p>
            <a:pPr rtl="0"/>
            <a:r>
              <a:rPr lang="tr-TR" noProof="0"/>
              <a:t>Resim eklemek için simgeye tıklayın</a:t>
            </a:r>
          </a:p>
        </p:txBody>
      </p:sp>
      <p:sp>
        <p:nvSpPr>
          <p:cNvPr id="46" name="Metin Yer Tutucusu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Arial" panose="020B0604020202020204" pitchFamily="34" charset="0"/>
                <a:cs typeface="Arial" panose="020B0604020202020204" pitchFamily="34" charset="0"/>
              </a:defRPr>
            </a:lvl1pPr>
          </a:lstStyle>
          <a:p>
            <a:pPr lvl="0" rtl="0"/>
            <a:r>
              <a:rPr lang="tr-TR" noProof="0"/>
              <a:t>Ad</a:t>
            </a:r>
          </a:p>
        </p:txBody>
      </p:sp>
      <p:sp>
        <p:nvSpPr>
          <p:cNvPr id="47" name="Metin Yer Tutucusu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Arial" panose="020B0604020202020204" pitchFamily="34" charset="0"/>
                <a:cs typeface="Arial" panose="020B0604020202020204" pitchFamily="34" charset="0"/>
              </a:defRPr>
            </a:lvl1pPr>
          </a:lstStyle>
          <a:p>
            <a:pPr lvl="0" rtl="0"/>
            <a:r>
              <a:rPr lang="tr-TR" noProof="0"/>
              <a:t>Başlık</a:t>
            </a:r>
          </a:p>
        </p:txBody>
      </p:sp>
      <p:sp>
        <p:nvSpPr>
          <p:cNvPr id="48" name="Resim Yer Tutucusu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latin typeface="Arial" panose="020B0604020202020204" pitchFamily="34" charset="0"/>
                <a:cs typeface="Arial" panose="020B0604020202020204" pitchFamily="34" charset="0"/>
              </a:defRPr>
            </a:lvl1pPr>
          </a:lstStyle>
          <a:p>
            <a:pPr rtl="0"/>
            <a:r>
              <a:rPr lang="tr-TR" noProof="0"/>
              <a:t>Resim eklemek için simgeye tıklayın</a:t>
            </a:r>
          </a:p>
        </p:txBody>
      </p:sp>
      <p:sp>
        <p:nvSpPr>
          <p:cNvPr id="49" name="Metin Yer Tutucusu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Arial" panose="020B0604020202020204" pitchFamily="34" charset="0"/>
                <a:cs typeface="Arial" panose="020B0604020202020204" pitchFamily="34" charset="0"/>
              </a:defRPr>
            </a:lvl1pPr>
          </a:lstStyle>
          <a:p>
            <a:pPr lvl="0" rtl="0"/>
            <a:r>
              <a:rPr lang="tr-TR" noProof="0"/>
              <a:t>Ad</a:t>
            </a:r>
          </a:p>
        </p:txBody>
      </p:sp>
      <p:sp>
        <p:nvSpPr>
          <p:cNvPr id="50" name="Metin Yer Tutucusu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Arial" panose="020B0604020202020204" pitchFamily="34" charset="0"/>
                <a:cs typeface="Arial" panose="020B0604020202020204" pitchFamily="34" charset="0"/>
              </a:defRPr>
            </a:lvl1pPr>
          </a:lstStyle>
          <a:p>
            <a:pPr lvl="0" rtl="0"/>
            <a:r>
              <a:rPr lang="tr-TR" noProof="0"/>
              <a:t>Başlık</a:t>
            </a:r>
          </a:p>
        </p:txBody>
      </p:sp>
      <p:sp>
        <p:nvSpPr>
          <p:cNvPr id="51" name="Resim Yer Tutucusu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latin typeface="Arial" panose="020B0604020202020204" pitchFamily="34" charset="0"/>
                <a:cs typeface="Arial" panose="020B0604020202020204" pitchFamily="34" charset="0"/>
              </a:defRPr>
            </a:lvl1pPr>
          </a:lstStyle>
          <a:p>
            <a:pPr rtl="0"/>
            <a:r>
              <a:rPr lang="tr-TR" noProof="0"/>
              <a:t>Resim eklemek için simgeye tıklayın</a:t>
            </a:r>
          </a:p>
        </p:txBody>
      </p:sp>
      <p:sp>
        <p:nvSpPr>
          <p:cNvPr id="52" name="Metin Yer Tutucusu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Arial" panose="020B0604020202020204" pitchFamily="34" charset="0"/>
                <a:cs typeface="Arial" panose="020B0604020202020204" pitchFamily="34" charset="0"/>
              </a:defRPr>
            </a:lvl1pPr>
          </a:lstStyle>
          <a:p>
            <a:pPr lvl="0" rtl="0"/>
            <a:r>
              <a:rPr lang="tr-TR" noProof="0"/>
              <a:t>Ad</a:t>
            </a:r>
          </a:p>
        </p:txBody>
      </p:sp>
      <p:sp>
        <p:nvSpPr>
          <p:cNvPr id="53" name="Metin Yer Tutucusu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Arial" panose="020B0604020202020204" pitchFamily="34" charset="0"/>
                <a:cs typeface="Arial" panose="020B0604020202020204" pitchFamily="34" charset="0"/>
              </a:defRPr>
            </a:lvl1pPr>
          </a:lstStyle>
          <a:p>
            <a:pPr lvl="0" rtl="0"/>
            <a:r>
              <a:rPr lang="tr-TR" noProof="0"/>
              <a:t>Unvan</a:t>
            </a:r>
          </a:p>
        </p:txBody>
      </p:sp>
      <p:sp>
        <p:nvSpPr>
          <p:cNvPr id="18" name="Tarih Yer Tutucusu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Arial" panose="020B0604020202020204" pitchFamily="34" charset="0"/>
                <a:cs typeface="Arial" panose="020B0604020202020204" pitchFamily="34" charset="0"/>
              </a:defRPr>
            </a:lvl1pPr>
          </a:lstStyle>
          <a:p>
            <a:fld id="{B914E5FB-1CB0-4FEB-B27B-5607F80DAC23}" type="datetime1">
              <a:rPr lang="tr-TR" noProof="0" smtClean="0"/>
              <a:t>11 Haz 2024</a:t>
            </a:fld>
            <a:endParaRPr lang="tr-TR" noProof="0"/>
          </a:p>
        </p:txBody>
      </p:sp>
      <p:sp>
        <p:nvSpPr>
          <p:cNvPr id="22" name="Alt Bilgi Yer Tutucusu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Arial" panose="020B0604020202020204" pitchFamily="34" charset="0"/>
                <a:cs typeface="Arial" panose="020B0604020202020204" pitchFamily="34" charset="0"/>
              </a:defRPr>
            </a:lvl1pPr>
          </a:lstStyle>
          <a:p>
            <a:r>
              <a:rPr lang="tr-TR" noProof="0"/>
              <a:t>SUNU BAŞLIĞI</a:t>
            </a:r>
          </a:p>
        </p:txBody>
      </p:sp>
      <p:sp>
        <p:nvSpPr>
          <p:cNvPr id="23" name="Slayt Numarası Yer Tutucusu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Arial" panose="020B0604020202020204" pitchFamily="34" charset="0"/>
                <a:cs typeface="Arial" panose="020B0604020202020204" pitchFamily="34" charset="0"/>
              </a:defRPr>
            </a:lvl1pPr>
          </a:lstStyle>
          <a:p>
            <a:fld id="{294A09A9-5501-47C1-A89A-A340965A2BE2}" type="slidenum">
              <a:rPr lang="tr-TR" noProof="0" smtClean="0"/>
              <a:pPr/>
              <a:t>‹#›</a:t>
            </a:fld>
            <a:endParaRPr lang="tr-TR" noProof="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Arial" panose="020B0604020202020204" pitchFamily="34" charset="0"/>
                <a:cs typeface="Arial" panose="020B0604020202020204" pitchFamily="34" charset="0"/>
              </a:defRPr>
            </a:lvl1pPr>
          </a:lstStyle>
          <a:p>
            <a:fld id="{4DB6971D-EF9C-417D-B0E6-56154F4C6CDF}" type="datetime1">
              <a:rPr lang="tr-TR" noProof="0" smtClean="0"/>
              <a:t>11 Haz 2024</a:t>
            </a:fld>
            <a:endParaRPr lang="tr-TR" noProof="0"/>
          </a:p>
        </p:txBody>
      </p:sp>
      <p:sp>
        <p:nvSpPr>
          <p:cNvPr id="5" name="Alt Bilgi Yer Tutucusu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Arial" panose="020B0604020202020204" pitchFamily="34" charset="0"/>
                <a:cs typeface="Arial" panose="020B0604020202020204" pitchFamily="34" charset="0"/>
              </a:defRPr>
            </a:lvl1pPr>
          </a:lstStyle>
          <a:p>
            <a:r>
              <a:rPr lang="tr-TR" noProof="0"/>
              <a:t>SUNU BAŞLIĞI</a:t>
            </a:r>
          </a:p>
        </p:txBody>
      </p:sp>
      <p:sp>
        <p:nvSpPr>
          <p:cNvPr id="6" name="Slayt Numarası Yer Tutucusu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Arial" panose="020B0604020202020204" pitchFamily="34" charset="0"/>
                <a:cs typeface="Arial" panose="020B0604020202020204" pitchFamily="34" charset="0"/>
              </a:defRPr>
            </a:lvl1pPr>
          </a:lstStyle>
          <a:p>
            <a:fld id="{294A09A9-5501-47C1-A89A-A340965A2BE2}" type="slidenum">
              <a:rPr lang="tr-TR" noProof="0" smtClean="0"/>
              <a:pPr/>
              <a:t>‹#›</a:t>
            </a:fld>
            <a:endParaRPr lang="tr-TR"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rtlCol="0"/>
          <a:lstStyle/>
          <a:p>
            <a:pPr rtl="0"/>
            <a:r>
              <a:rPr lang="tr-TR" dirty="0"/>
              <a:t>SRS SUNUM</a:t>
            </a:r>
          </a:p>
        </p:txBody>
      </p:sp>
      <p:sp>
        <p:nvSpPr>
          <p:cNvPr id="3" name="Alt Başlık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rtlCol="0"/>
          <a:lstStyle/>
          <a:p>
            <a:pPr rtl="0"/>
            <a:r>
              <a:rPr lang="tr-TR" dirty="0"/>
              <a:t>Ebubekir Sıddık Nazlı 02210224005</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364532-813F-4C08-9D01-3FD70F9BFC67}"/>
              </a:ext>
            </a:extLst>
          </p:cNvPr>
          <p:cNvSpPr>
            <a:spLocks noGrp="1"/>
          </p:cNvSpPr>
          <p:nvPr>
            <p:ph type="title"/>
          </p:nvPr>
        </p:nvSpPr>
        <p:spPr/>
        <p:txBody>
          <a:bodyPr/>
          <a:lstStyle/>
          <a:p>
            <a:r>
              <a:rPr lang="tr-TR" dirty="0"/>
              <a:t>2.5 Varsayımlar ve Bağımlılıklar</a:t>
            </a:r>
          </a:p>
        </p:txBody>
      </p:sp>
      <p:sp>
        <p:nvSpPr>
          <p:cNvPr id="3" name="İçerik Yer Tutucusu 2">
            <a:extLst>
              <a:ext uri="{FF2B5EF4-FFF2-40B4-BE49-F238E27FC236}">
                <a16:creationId xmlns:a16="http://schemas.microsoft.com/office/drawing/2014/main" id="{894F2B83-D01F-493D-A66E-B40F6D4036BE}"/>
              </a:ext>
            </a:extLst>
          </p:cNvPr>
          <p:cNvSpPr>
            <a:spLocks noGrp="1"/>
          </p:cNvSpPr>
          <p:nvPr>
            <p:ph idx="1"/>
          </p:nvPr>
        </p:nvSpPr>
        <p:spPr/>
        <p:txBody>
          <a:bodyPr/>
          <a:lstStyle/>
          <a:p>
            <a:r>
              <a:rPr lang="tr-TR" sz="2000" b="1" dirty="0"/>
              <a:t>Bağımlılıklar </a:t>
            </a:r>
          </a:p>
          <a:p>
            <a:pPr marL="342900" indent="-342900">
              <a:buAutoNum type="arabicPeriod"/>
            </a:pPr>
            <a:r>
              <a:rPr lang="tr-TR" sz="1600" b="1" dirty="0"/>
              <a:t>Tedarikçiler ve Üçüncü Taraflar: </a:t>
            </a:r>
            <a:r>
              <a:rPr lang="tr-TR" sz="1600" dirty="0"/>
              <a:t>Platformun geliştirilmesi için gerekli olan yazılım ve donanım tedarikçilerinin, zamanında ve sorunsuz hizmet sağlayacağına bağımlılık bulunmaktadır. </a:t>
            </a:r>
          </a:p>
          <a:p>
            <a:pPr marL="342900" indent="-342900">
              <a:buAutoNum type="arabicPeriod"/>
            </a:pPr>
            <a:r>
              <a:rPr lang="tr-TR" sz="1600" b="1" dirty="0"/>
              <a:t>Yasal Düzenlemeler: </a:t>
            </a:r>
            <a:r>
              <a:rPr lang="tr-TR" sz="1600" dirty="0"/>
              <a:t>Uluslararası ticaret ve e-ticaretle ilgili yasal düzenlemelerin ve mevzuatların proje süresince değişmemesi veya değişikliklerin projeyi olumsuz etkilememesi gerekmektedir. </a:t>
            </a:r>
          </a:p>
          <a:p>
            <a:pPr marL="342900" indent="-342900">
              <a:buAutoNum type="arabicPeriod"/>
            </a:pPr>
            <a:r>
              <a:rPr lang="tr-TR" sz="1600" b="1" dirty="0"/>
              <a:t>Dış Kaynaklı Hizmetler: </a:t>
            </a:r>
            <a:r>
              <a:rPr lang="tr-TR" sz="1600" dirty="0"/>
              <a:t>Danışmanlık ve bilgi hizmetlerinin sağlanması için resmi ortaklıklarla yapılan anlaşmalara bağımlılık bulunmaktadır. </a:t>
            </a:r>
          </a:p>
          <a:p>
            <a:pPr marL="342900" indent="-342900">
              <a:buAutoNum type="arabicPeriod"/>
            </a:pPr>
            <a:r>
              <a:rPr lang="tr-TR" sz="1600" b="1" dirty="0"/>
              <a:t>İnternet Erişimi: </a:t>
            </a:r>
            <a:r>
              <a:rPr lang="tr-TR" sz="1600" dirty="0"/>
              <a:t>Platformun kullanıcılar tarafından sorunsuz bir şekilde erişilebilmesi için sürekli ve hızlı internet bağlantısına bağımlılık bulunmaktadır. </a:t>
            </a:r>
          </a:p>
          <a:p>
            <a:pPr marL="342900" indent="-342900">
              <a:buAutoNum type="arabicPeriod"/>
            </a:pPr>
            <a:r>
              <a:rPr lang="tr-TR" sz="1600" b="1" dirty="0"/>
              <a:t>Finansman: </a:t>
            </a:r>
            <a:r>
              <a:rPr lang="tr-TR" sz="1600" dirty="0"/>
              <a:t>Projenin tüm aşamalarında gerekli finansmanın sağlanması ve bütçenin aşılamaması gerekmektedir. </a:t>
            </a:r>
          </a:p>
          <a:p>
            <a:pPr marL="342900" indent="-342900">
              <a:buAutoNum type="arabicPeriod"/>
            </a:pPr>
            <a:r>
              <a:rPr lang="tr-TR" sz="1600" b="1" dirty="0"/>
              <a:t>Kullanıcı Eğitimleri: </a:t>
            </a:r>
            <a:r>
              <a:rPr lang="tr-TR" sz="1600" dirty="0"/>
              <a:t>Platformun etkin kullanılabilmesi için kullanıcı eğitimlerinin zamanında ve etkili bir şekilde verilmesi gerekmektedir.</a:t>
            </a:r>
          </a:p>
        </p:txBody>
      </p:sp>
      <p:sp>
        <p:nvSpPr>
          <p:cNvPr id="4" name="Veri Yer Tutucusu 3">
            <a:extLst>
              <a:ext uri="{FF2B5EF4-FFF2-40B4-BE49-F238E27FC236}">
                <a16:creationId xmlns:a16="http://schemas.microsoft.com/office/drawing/2014/main" id="{47E36C28-06D1-4B16-A22F-0332866C47FC}"/>
              </a:ext>
            </a:extLst>
          </p:cNvPr>
          <p:cNvSpPr>
            <a:spLocks noGrp="1"/>
          </p:cNvSpPr>
          <p:nvPr>
            <p:ph type="dt" sz="half" idx="2"/>
          </p:nvPr>
        </p:nvSpPr>
        <p:spPr/>
        <p:txBody>
          <a:bodyPr/>
          <a:lstStyle/>
          <a:p>
            <a:fld id="{CAD0D251-AD74-4A72-BEED-38E7DBE893BC}" type="datetime1">
              <a:rPr lang="tr-TR" noProof="0" smtClean="0"/>
              <a:t>11 Haz 2024</a:t>
            </a:fld>
            <a:endParaRPr lang="tr-TR" noProof="0"/>
          </a:p>
        </p:txBody>
      </p:sp>
      <p:sp>
        <p:nvSpPr>
          <p:cNvPr id="6" name="Slayt Numarası Yer Tutucusu 5">
            <a:extLst>
              <a:ext uri="{FF2B5EF4-FFF2-40B4-BE49-F238E27FC236}">
                <a16:creationId xmlns:a16="http://schemas.microsoft.com/office/drawing/2014/main" id="{50DA06D5-B2A7-454D-ADB7-3642B6A2BC4D}"/>
              </a:ext>
            </a:extLst>
          </p:cNvPr>
          <p:cNvSpPr>
            <a:spLocks noGrp="1"/>
          </p:cNvSpPr>
          <p:nvPr>
            <p:ph type="sldNum" sz="quarter" idx="4"/>
          </p:nvPr>
        </p:nvSpPr>
        <p:spPr/>
        <p:txBody>
          <a:bodyPr/>
          <a:lstStyle/>
          <a:p>
            <a:fld id="{294A09A9-5501-47C1-A89A-A340965A2BE2}" type="slidenum">
              <a:rPr lang="tr-TR" noProof="0" smtClean="0"/>
              <a:pPr/>
              <a:t>10</a:t>
            </a:fld>
            <a:endParaRPr lang="tr-TR" noProof="0"/>
          </a:p>
        </p:txBody>
      </p:sp>
    </p:spTree>
    <p:extLst>
      <p:ext uri="{BB962C8B-B14F-4D97-AF65-F5344CB8AC3E}">
        <p14:creationId xmlns:p14="http://schemas.microsoft.com/office/powerpoint/2010/main" val="3654167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7E9F58-C22B-4EC6-B2F2-0165EB52961F}"/>
              </a:ext>
            </a:extLst>
          </p:cNvPr>
          <p:cNvSpPr>
            <a:spLocks noGrp="1"/>
          </p:cNvSpPr>
          <p:nvPr>
            <p:ph type="title"/>
          </p:nvPr>
        </p:nvSpPr>
        <p:spPr/>
        <p:txBody>
          <a:bodyPr/>
          <a:lstStyle/>
          <a:p>
            <a:r>
              <a:rPr lang="tr-TR" dirty="0"/>
              <a:t>3.1 Dış Arayüz Gereksinimleri</a:t>
            </a:r>
          </a:p>
        </p:txBody>
      </p:sp>
      <p:sp>
        <p:nvSpPr>
          <p:cNvPr id="3" name="İçerik Yer Tutucusu 2">
            <a:extLst>
              <a:ext uri="{FF2B5EF4-FFF2-40B4-BE49-F238E27FC236}">
                <a16:creationId xmlns:a16="http://schemas.microsoft.com/office/drawing/2014/main" id="{9C070D79-2B9E-420D-8CD8-8B3FE3F8552A}"/>
              </a:ext>
            </a:extLst>
          </p:cNvPr>
          <p:cNvSpPr>
            <a:spLocks noGrp="1"/>
          </p:cNvSpPr>
          <p:nvPr>
            <p:ph idx="1"/>
          </p:nvPr>
        </p:nvSpPr>
        <p:spPr/>
        <p:txBody>
          <a:bodyPr/>
          <a:lstStyle/>
          <a:p>
            <a:r>
              <a:rPr lang="tr-TR" sz="1600" dirty="0"/>
              <a:t>Proje, JSF (</a:t>
            </a:r>
            <a:r>
              <a:rPr lang="tr-TR" sz="1600" dirty="0" err="1"/>
              <a:t>JavaServer</a:t>
            </a:r>
            <a:r>
              <a:rPr lang="tr-TR" sz="1600" dirty="0"/>
              <a:t> </a:t>
            </a:r>
            <a:r>
              <a:rPr lang="tr-TR" sz="1600" dirty="0" err="1"/>
              <a:t>Faces</a:t>
            </a:r>
            <a:r>
              <a:rPr lang="tr-TR" sz="1600" dirty="0"/>
              <a:t>) ve JPA (Java </a:t>
            </a:r>
            <a:r>
              <a:rPr lang="tr-TR" sz="1600" dirty="0" err="1"/>
              <a:t>Persistence</a:t>
            </a:r>
            <a:r>
              <a:rPr lang="tr-TR" sz="1600" dirty="0"/>
              <a:t> API) kullanılarak geliştirilmiş olup, </a:t>
            </a:r>
            <a:r>
              <a:rPr lang="tr-TR" sz="1600" dirty="0" err="1"/>
              <a:t>PostgreSQL</a:t>
            </a:r>
            <a:r>
              <a:rPr lang="tr-TR" sz="1600" dirty="0"/>
              <a:t> </a:t>
            </a:r>
            <a:r>
              <a:rPr lang="tr-TR" sz="1600" dirty="0" err="1"/>
              <a:t>veritabanı</a:t>
            </a:r>
            <a:r>
              <a:rPr lang="tr-TR" sz="1600" dirty="0"/>
              <a:t> üzerinde çalışmaktadır. Platform, Admin, Yabancı Alıcı ve Toptancı olmak üzere üç ana rolü desteklemektedir. Kullanıcı etkileşimi HTTP protokolü üzerinden sağlanmakta ve kullanıcı </a:t>
            </a:r>
            <a:r>
              <a:rPr lang="tr-TR" sz="1600" dirty="0" err="1"/>
              <a:t>arayüzü</a:t>
            </a:r>
            <a:r>
              <a:rPr lang="tr-TR" sz="1600" dirty="0"/>
              <a:t> XHTML ile oluşturulmuştur.</a:t>
            </a:r>
          </a:p>
          <a:p>
            <a:r>
              <a:rPr lang="tr-TR" sz="1600" b="1" dirty="0"/>
              <a:t>Dış Sistem Bağlantıları:</a:t>
            </a:r>
            <a:endParaRPr lang="tr-TR" sz="1600" dirty="0"/>
          </a:p>
          <a:p>
            <a:pPr>
              <a:buFont typeface="Arial" panose="020B0604020202020204" pitchFamily="34" charset="0"/>
              <a:buChar char="•"/>
            </a:pPr>
            <a:r>
              <a:rPr lang="tr-TR" sz="1600" b="1" dirty="0" err="1"/>
              <a:t>Veritabanı</a:t>
            </a:r>
            <a:r>
              <a:rPr lang="tr-TR" sz="1600" b="1" dirty="0"/>
              <a:t> (</a:t>
            </a:r>
            <a:r>
              <a:rPr lang="tr-TR" sz="1600" b="1" dirty="0" err="1"/>
              <a:t>PostgreSQL</a:t>
            </a:r>
            <a:r>
              <a:rPr lang="tr-TR" sz="1600" b="1" dirty="0"/>
              <a:t>):</a:t>
            </a:r>
            <a:r>
              <a:rPr lang="tr-TR" sz="1600" dirty="0"/>
              <a:t> JDBC (Java Database Connectivity) üzerinden bağlantı sağlanır. Kullanıcı bilgileri, ürün listeleri, sipariş bilgileri, mesajlaşma kayıtları ve istatistiksel veriler bu </a:t>
            </a:r>
            <a:r>
              <a:rPr lang="tr-TR" sz="1600" dirty="0" err="1"/>
              <a:t>veritabanında</a:t>
            </a:r>
            <a:r>
              <a:rPr lang="tr-TR" sz="1600" dirty="0"/>
              <a:t> saklanır.</a:t>
            </a:r>
          </a:p>
          <a:p>
            <a:r>
              <a:rPr lang="tr-TR" sz="1600" b="1" dirty="0"/>
              <a:t>Sistem Bileşenleri:</a:t>
            </a:r>
            <a:endParaRPr lang="tr-TR" sz="1600" dirty="0"/>
          </a:p>
          <a:p>
            <a:pPr>
              <a:buFont typeface="Arial" panose="020B0604020202020204" pitchFamily="34" charset="0"/>
              <a:buChar char="•"/>
            </a:pPr>
            <a:r>
              <a:rPr lang="tr-TR" sz="1600" b="1" dirty="0"/>
              <a:t>HTTP </a:t>
            </a:r>
            <a:r>
              <a:rPr lang="tr-TR" sz="1600" b="1" dirty="0" err="1"/>
              <a:t>Servletler</a:t>
            </a:r>
            <a:r>
              <a:rPr lang="tr-TR" sz="1600" b="1" dirty="0"/>
              <a:t>:</a:t>
            </a:r>
            <a:r>
              <a:rPr lang="tr-TR" sz="1600" dirty="0"/>
              <a:t> Kullanıcı isteklerini işler, </a:t>
            </a:r>
            <a:r>
              <a:rPr lang="tr-TR" sz="1600" dirty="0" err="1"/>
              <a:t>veritabanı</a:t>
            </a:r>
            <a:r>
              <a:rPr lang="tr-TR" sz="1600" dirty="0"/>
              <a:t> işlemlerini gerçekleştirir ve dinamik içerik oluşturur.</a:t>
            </a:r>
          </a:p>
          <a:p>
            <a:pPr>
              <a:buFont typeface="Arial" panose="020B0604020202020204" pitchFamily="34" charset="0"/>
              <a:buChar char="•"/>
            </a:pPr>
            <a:r>
              <a:rPr lang="tr-TR" sz="1600" b="1" dirty="0"/>
              <a:t>XHTML Tabanlı Arayüz:</a:t>
            </a:r>
            <a:r>
              <a:rPr lang="tr-TR" sz="1600" dirty="0"/>
              <a:t> Kullanıcıların platformla etkileşimini sağlar; formlar, listeler ve raporlamalar için kullanılır.</a:t>
            </a:r>
          </a:p>
          <a:p>
            <a:pPr>
              <a:buFont typeface="Arial" panose="020B0604020202020204" pitchFamily="34" charset="0"/>
              <a:buChar char="•"/>
            </a:pPr>
            <a:r>
              <a:rPr lang="tr-TR" sz="1600" b="1" dirty="0"/>
              <a:t>JPA ve JDBC Katmanı:</a:t>
            </a:r>
            <a:r>
              <a:rPr lang="tr-TR" sz="1600" dirty="0"/>
              <a:t> </a:t>
            </a:r>
            <a:r>
              <a:rPr lang="tr-TR" sz="1600" dirty="0" err="1"/>
              <a:t>PostgreSQL</a:t>
            </a:r>
            <a:r>
              <a:rPr lang="tr-TR" sz="1600" dirty="0"/>
              <a:t> </a:t>
            </a:r>
            <a:r>
              <a:rPr lang="tr-TR" sz="1600" dirty="0" err="1"/>
              <a:t>veritabanına</a:t>
            </a:r>
            <a:r>
              <a:rPr lang="tr-TR" sz="1600" dirty="0"/>
              <a:t> erişim ve işlemler için kullanılır; </a:t>
            </a:r>
            <a:r>
              <a:rPr lang="tr-TR" sz="1600" dirty="0" err="1"/>
              <a:t>veritabanı</a:t>
            </a:r>
            <a:r>
              <a:rPr lang="tr-TR" sz="1600" dirty="0"/>
              <a:t> sorgularını yönetir ve sonuçları sunar.</a:t>
            </a:r>
          </a:p>
          <a:p>
            <a:endParaRPr lang="tr-TR" sz="1600" dirty="0"/>
          </a:p>
        </p:txBody>
      </p:sp>
      <p:sp>
        <p:nvSpPr>
          <p:cNvPr id="4" name="Veri Yer Tutucusu 3">
            <a:extLst>
              <a:ext uri="{FF2B5EF4-FFF2-40B4-BE49-F238E27FC236}">
                <a16:creationId xmlns:a16="http://schemas.microsoft.com/office/drawing/2014/main" id="{611AF1E2-F08C-45FA-9ECD-BB9414929058}"/>
              </a:ext>
            </a:extLst>
          </p:cNvPr>
          <p:cNvSpPr>
            <a:spLocks noGrp="1"/>
          </p:cNvSpPr>
          <p:nvPr>
            <p:ph type="dt" sz="half" idx="2"/>
          </p:nvPr>
        </p:nvSpPr>
        <p:spPr/>
        <p:txBody>
          <a:bodyPr/>
          <a:lstStyle/>
          <a:p>
            <a:fld id="{CAD0D251-AD74-4A72-BEED-38E7DBE893BC}" type="datetime1">
              <a:rPr lang="tr-TR" noProof="0" smtClean="0"/>
              <a:t>11 Haz 2024</a:t>
            </a:fld>
            <a:endParaRPr lang="tr-TR" noProof="0"/>
          </a:p>
        </p:txBody>
      </p:sp>
      <p:sp>
        <p:nvSpPr>
          <p:cNvPr id="6" name="Slayt Numarası Yer Tutucusu 5">
            <a:extLst>
              <a:ext uri="{FF2B5EF4-FFF2-40B4-BE49-F238E27FC236}">
                <a16:creationId xmlns:a16="http://schemas.microsoft.com/office/drawing/2014/main" id="{77F6897B-1E9E-40B4-A1C1-E7568594794A}"/>
              </a:ext>
            </a:extLst>
          </p:cNvPr>
          <p:cNvSpPr>
            <a:spLocks noGrp="1"/>
          </p:cNvSpPr>
          <p:nvPr>
            <p:ph type="sldNum" sz="quarter" idx="4"/>
          </p:nvPr>
        </p:nvSpPr>
        <p:spPr/>
        <p:txBody>
          <a:bodyPr/>
          <a:lstStyle/>
          <a:p>
            <a:fld id="{294A09A9-5501-47C1-A89A-A340965A2BE2}" type="slidenum">
              <a:rPr lang="tr-TR" noProof="0" smtClean="0"/>
              <a:pPr/>
              <a:t>11</a:t>
            </a:fld>
            <a:endParaRPr lang="tr-TR" noProof="0"/>
          </a:p>
        </p:txBody>
      </p:sp>
    </p:spTree>
    <p:extLst>
      <p:ext uri="{BB962C8B-B14F-4D97-AF65-F5344CB8AC3E}">
        <p14:creationId xmlns:p14="http://schemas.microsoft.com/office/powerpoint/2010/main" val="3914738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CC6AEE-7161-43DA-91AF-08266CA6AC54}"/>
              </a:ext>
            </a:extLst>
          </p:cNvPr>
          <p:cNvSpPr>
            <a:spLocks noGrp="1"/>
          </p:cNvSpPr>
          <p:nvPr>
            <p:ph type="title"/>
          </p:nvPr>
        </p:nvSpPr>
        <p:spPr/>
        <p:txBody>
          <a:bodyPr/>
          <a:lstStyle/>
          <a:p>
            <a:r>
              <a:rPr lang="tr-TR" dirty="0"/>
              <a:t>3.2 Fonksiyonel Gereksinimler</a:t>
            </a:r>
          </a:p>
        </p:txBody>
      </p:sp>
      <p:sp>
        <p:nvSpPr>
          <p:cNvPr id="3" name="İçerik Yer Tutucusu 2">
            <a:extLst>
              <a:ext uri="{FF2B5EF4-FFF2-40B4-BE49-F238E27FC236}">
                <a16:creationId xmlns:a16="http://schemas.microsoft.com/office/drawing/2014/main" id="{3E724B31-DB28-4BF6-8DA4-02BA052A0C52}"/>
              </a:ext>
            </a:extLst>
          </p:cNvPr>
          <p:cNvSpPr>
            <a:spLocks noGrp="1"/>
          </p:cNvSpPr>
          <p:nvPr>
            <p:ph idx="1"/>
          </p:nvPr>
        </p:nvSpPr>
        <p:spPr/>
        <p:txBody>
          <a:bodyPr/>
          <a:lstStyle/>
          <a:p>
            <a:r>
              <a:rPr lang="tr-TR" sz="2000" b="1" dirty="0"/>
              <a:t>Fonksiyonel gereksinimler, </a:t>
            </a:r>
            <a:r>
              <a:rPr lang="tr-TR" sz="2000" dirty="0"/>
              <a:t>bir sistemin kullanıcılara sunacağı hizmetleri ve özellikleri tanımlar. Bu gereksinimler, sistemin nasıl davranması gerektiğini ve kullanıcının hangi fonksiyonları yerine getirebileceğini detaylandırır. "Uluslararası Toptan Ticaret Platformu" projesinde, fonksiyonel gereksinimler toptancıların ve yabancı alıcıların sistemde gerçekleştirebileceği işlemler üzerinden belirlenmiştir. Toptancılar için ürün listeleme, güncelleme, silme, yeni ürün ekleme ve istatistik görüntüleme gibi işlemler tanımlanmıştır. Ayrıca, kullanıcıların profil yönetimi, mesajlaşma ve kayıt işlemleri gibi temel kullanıcı etkileşimleri de bu gereksinimler arasında yer alır. Yabancı alıcılar için ürün arama, satın alma, profil yönetimi ve mesajlaşma gibi fonksiyonlar öngörülmüştür. Admin kullanıcılar ise sistem genelindeki tüm ürünleri görüntüleme, arama ve yönetme yetkisine sahiptir. Bu gereksinimler, sistemin tüm kullanıcı türleri için gerekli fonksiyonları eksiksiz ve hatasız bir şekilde yerine getirmesini sağlar.</a:t>
            </a:r>
          </a:p>
        </p:txBody>
      </p:sp>
      <p:sp>
        <p:nvSpPr>
          <p:cNvPr id="4" name="Veri Yer Tutucusu 3">
            <a:extLst>
              <a:ext uri="{FF2B5EF4-FFF2-40B4-BE49-F238E27FC236}">
                <a16:creationId xmlns:a16="http://schemas.microsoft.com/office/drawing/2014/main" id="{449151D3-C915-4DDB-A54C-DD2C47F7AE1B}"/>
              </a:ext>
            </a:extLst>
          </p:cNvPr>
          <p:cNvSpPr>
            <a:spLocks noGrp="1"/>
          </p:cNvSpPr>
          <p:nvPr>
            <p:ph type="dt" sz="half" idx="2"/>
          </p:nvPr>
        </p:nvSpPr>
        <p:spPr/>
        <p:txBody>
          <a:bodyPr/>
          <a:lstStyle/>
          <a:p>
            <a:fld id="{CAD0D251-AD74-4A72-BEED-38E7DBE893BC}" type="datetime1">
              <a:rPr lang="tr-TR" noProof="0" smtClean="0"/>
              <a:t>11 Haz 2024</a:t>
            </a:fld>
            <a:endParaRPr lang="tr-TR" noProof="0"/>
          </a:p>
        </p:txBody>
      </p:sp>
      <p:sp>
        <p:nvSpPr>
          <p:cNvPr id="6" name="Slayt Numarası Yer Tutucusu 5">
            <a:extLst>
              <a:ext uri="{FF2B5EF4-FFF2-40B4-BE49-F238E27FC236}">
                <a16:creationId xmlns:a16="http://schemas.microsoft.com/office/drawing/2014/main" id="{772D134D-6811-4404-9D32-DF3117A481E9}"/>
              </a:ext>
            </a:extLst>
          </p:cNvPr>
          <p:cNvSpPr>
            <a:spLocks noGrp="1"/>
          </p:cNvSpPr>
          <p:nvPr>
            <p:ph type="sldNum" sz="quarter" idx="4"/>
          </p:nvPr>
        </p:nvSpPr>
        <p:spPr/>
        <p:txBody>
          <a:bodyPr/>
          <a:lstStyle/>
          <a:p>
            <a:fld id="{294A09A9-5501-47C1-A89A-A340965A2BE2}" type="slidenum">
              <a:rPr lang="tr-TR" noProof="0" smtClean="0"/>
              <a:pPr/>
              <a:t>12</a:t>
            </a:fld>
            <a:endParaRPr lang="tr-TR" noProof="0"/>
          </a:p>
        </p:txBody>
      </p:sp>
    </p:spTree>
    <p:extLst>
      <p:ext uri="{BB962C8B-B14F-4D97-AF65-F5344CB8AC3E}">
        <p14:creationId xmlns:p14="http://schemas.microsoft.com/office/powerpoint/2010/main" val="2049763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E474A8-917C-4DB8-8305-3988BABB6868}"/>
              </a:ext>
            </a:extLst>
          </p:cNvPr>
          <p:cNvSpPr>
            <a:spLocks noGrp="1"/>
          </p:cNvSpPr>
          <p:nvPr>
            <p:ph type="title"/>
          </p:nvPr>
        </p:nvSpPr>
        <p:spPr/>
        <p:txBody>
          <a:bodyPr/>
          <a:lstStyle/>
          <a:p>
            <a:r>
              <a:rPr lang="tr-TR" dirty="0"/>
              <a:t>3.2 Fonksiyonel Gereksinimler</a:t>
            </a:r>
          </a:p>
        </p:txBody>
      </p:sp>
      <p:pic>
        <p:nvPicPr>
          <p:cNvPr id="8" name="İçerik Yer Tutucusu 7">
            <a:extLst>
              <a:ext uri="{FF2B5EF4-FFF2-40B4-BE49-F238E27FC236}">
                <a16:creationId xmlns:a16="http://schemas.microsoft.com/office/drawing/2014/main" id="{A07ECE28-B257-4405-9069-F23AF33A80A8}"/>
              </a:ext>
            </a:extLst>
          </p:cNvPr>
          <p:cNvPicPr>
            <a:picLocks noGrp="1" noChangeAspect="1"/>
          </p:cNvPicPr>
          <p:nvPr>
            <p:ph idx="1"/>
          </p:nvPr>
        </p:nvPicPr>
        <p:blipFill>
          <a:blip r:embed="rId2"/>
          <a:stretch>
            <a:fillRect/>
          </a:stretch>
        </p:blipFill>
        <p:spPr>
          <a:xfrm>
            <a:off x="7104466" y="2150234"/>
            <a:ext cx="4214197" cy="3367087"/>
          </a:xfrm>
        </p:spPr>
      </p:pic>
      <p:sp>
        <p:nvSpPr>
          <p:cNvPr id="4" name="Veri Yer Tutucusu 3">
            <a:extLst>
              <a:ext uri="{FF2B5EF4-FFF2-40B4-BE49-F238E27FC236}">
                <a16:creationId xmlns:a16="http://schemas.microsoft.com/office/drawing/2014/main" id="{E38D7C0A-9A29-46F9-ABFC-C02B4B8FE256}"/>
              </a:ext>
            </a:extLst>
          </p:cNvPr>
          <p:cNvSpPr>
            <a:spLocks noGrp="1"/>
          </p:cNvSpPr>
          <p:nvPr>
            <p:ph type="dt" sz="half" idx="2"/>
          </p:nvPr>
        </p:nvSpPr>
        <p:spPr/>
        <p:txBody>
          <a:bodyPr/>
          <a:lstStyle/>
          <a:p>
            <a:fld id="{CAD0D251-AD74-4A72-BEED-38E7DBE893BC}" type="datetime1">
              <a:rPr lang="tr-TR" noProof="0" smtClean="0"/>
              <a:t>11 Haz 2024</a:t>
            </a:fld>
            <a:endParaRPr lang="tr-TR" noProof="0"/>
          </a:p>
        </p:txBody>
      </p:sp>
      <p:sp>
        <p:nvSpPr>
          <p:cNvPr id="6" name="Slayt Numarası Yer Tutucusu 5">
            <a:extLst>
              <a:ext uri="{FF2B5EF4-FFF2-40B4-BE49-F238E27FC236}">
                <a16:creationId xmlns:a16="http://schemas.microsoft.com/office/drawing/2014/main" id="{37B94455-56C9-430D-AD0C-304FBAFF2CB7}"/>
              </a:ext>
            </a:extLst>
          </p:cNvPr>
          <p:cNvSpPr>
            <a:spLocks noGrp="1"/>
          </p:cNvSpPr>
          <p:nvPr>
            <p:ph type="sldNum" sz="quarter" idx="4"/>
          </p:nvPr>
        </p:nvSpPr>
        <p:spPr/>
        <p:txBody>
          <a:bodyPr/>
          <a:lstStyle/>
          <a:p>
            <a:fld id="{294A09A9-5501-47C1-A89A-A340965A2BE2}" type="slidenum">
              <a:rPr lang="tr-TR" noProof="0" smtClean="0"/>
              <a:pPr/>
              <a:t>13</a:t>
            </a:fld>
            <a:endParaRPr lang="tr-TR" noProof="0"/>
          </a:p>
        </p:txBody>
      </p:sp>
      <p:sp>
        <p:nvSpPr>
          <p:cNvPr id="9" name="Metin kutusu 8">
            <a:extLst>
              <a:ext uri="{FF2B5EF4-FFF2-40B4-BE49-F238E27FC236}">
                <a16:creationId xmlns:a16="http://schemas.microsoft.com/office/drawing/2014/main" id="{B17A12A4-2DC0-47B3-8DA9-5BFB9AFF8048}"/>
              </a:ext>
            </a:extLst>
          </p:cNvPr>
          <p:cNvSpPr txBox="1"/>
          <p:nvPr/>
        </p:nvSpPr>
        <p:spPr>
          <a:xfrm>
            <a:off x="150388" y="1938576"/>
            <a:ext cx="6954078" cy="4185761"/>
          </a:xfrm>
          <a:prstGeom prst="rect">
            <a:avLst/>
          </a:prstGeom>
          <a:noFill/>
        </p:spPr>
        <p:txBody>
          <a:bodyPr wrap="square" rtlCol="0">
            <a:spAutoFit/>
          </a:bodyPr>
          <a:lstStyle/>
          <a:p>
            <a:r>
              <a:rPr lang="tr-TR" sz="1400" dirty="0"/>
              <a:t>Fonksiyonel gereksinim tablosu, projenin kullanım senaryolarını detaylandıran önemli bir dokümandır. Sağda bir örneği vardır. İçeriği aşağıdaki başlıklar altında incelenir:</a:t>
            </a:r>
          </a:p>
          <a:p>
            <a:pPr>
              <a:buFont typeface="+mj-lt"/>
              <a:buAutoNum type="arabicPeriod"/>
            </a:pPr>
            <a:r>
              <a:rPr lang="tr-TR" sz="1400" b="1" dirty="0"/>
              <a:t>Use Case İsmi:</a:t>
            </a:r>
            <a:r>
              <a:rPr lang="tr-TR" sz="1400" dirty="0"/>
              <a:t> Her bir senaryonun adı bu başlık altında yer alır.</a:t>
            </a:r>
          </a:p>
          <a:p>
            <a:pPr>
              <a:buFont typeface="+mj-lt"/>
              <a:buAutoNum type="arabicPeriod"/>
            </a:pPr>
            <a:r>
              <a:rPr lang="tr-TR" sz="1400" b="1" dirty="0"/>
              <a:t>XREF Referansı:</a:t>
            </a:r>
            <a:r>
              <a:rPr lang="tr-TR" sz="1400" dirty="0"/>
              <a:t> İlgili senaryonun başka bir </a:t>
            </a:r>
            <a:r>
              <a:rPr lang="tr-TR" sz="1400" dirty="0" err="1"/>
              <a:t>use</a:t>
            </a:r>
            <a:r>
              <a:rPr lang="tr-TR" sz="1400" dirty="0"/>
              <a:t> </a:t>
            </a:r>
            <a:r>
              <a:rPr lang="tr-TR" sz="1400" dirty="0" err="1"/>
              <a:t>case'e</a:t>
            </a:r>
            <a:r>
              <a:rPr lang="tr-TR" sz="1400" dirty="0"/>
              <a:t> referans verdiği durumlar bu kısımda belirtilir.</a:t>
            </a:r>
          </a:p>
          <a:p>
            <a:pPr>
              <a:buFont typeface="+mj-lt"/>
              <a:buAutoNum type="arabicPeriod"/>
            </a:pPr>
            <a:r>
              <a:rPr lang="tr-TR" sz="1400" b="1" dirty="0" err="1"/>
              <a:t>Precondition</a:t>
            </a:r>
            <a:r>
              <a:rPr lang="tr-TR" sz="1400" b="1" dirty="0"/>
              <a:t> (Ön Koşul):</a:t>
            </a:r>
            <a:r>
              <a:rPr lang="tr-TR" sz="1400" dirty="0"/>
              <a:t> Senaryonun gerçekleşebilmesi için gerekli olan başlangıç koşulu bu bölümde tanımlanır.</a:t>
            </a:r>
          </a:p>
          <a:p>
            <a:pPr>
              <a:buFont typeface="+mj-lt"/>
              <a:buAutoNum type="arabicPeriod"/>
            </a:pPr>
            <a:r>
              <a:rPr lang="tr-TR" sz="1400" b="1" dirty="0"/>
              <a:t>Basic </a:t>
            </a:r>
            <a:r>
              <a:rPr lang="tr-TR" sz="1400" b="1" dirty="0" err="1"/>
              <a:t>Path</a:t>
            </a:r>
            <a:r>
              <a:rPr lang="tr-TR" sz="1400" b="1" dirty="0"/>
              <a:t> (Temel Adımlar):</a:t>
            </a:r>
            <a:r>
              <a:rPr lang="tr-TR" sz="1400" dirty="0"/>
              <a:t> Senaryonun temel adımları bu bölümde sıralanır.</a:t>
            </a:r>
          </a:p>
          <a:p>
            <a:pPr>
              <a:buFont typeface="+mj-lt"/>
              <a:buAutoNum type="arabicPeriod"/>
            </a:pPr>
            <a:r>
              <a:rPr lang="tr-TR" sz="1400" b="1" dirty="0"/>
              <a:t>Alternatif Yollar:</a:t>
            </a:r>
            <a:r>
              <a:rPr lang="tr-TR" sz="1400" dirty="0"/>
              <a:t> Senaryonun farklı yolları ve bu yollardan hangi </a:t>
            </a:r>
            <a:r>
              <a:rPr lang="tr-TR" sz="1400" dirty="0" err="1"/>
              <a:t>use</a:t>
            </a:r>
            <a:r>
              <a:rPr lang="tr-TR" sz="1400" dirty="0"/>
              <a:t> </a:t>
            </a:r>
            <a:r>
              <a:rPr lang="tr-TR" sz="1400" dirty="0" err="1"/>
              <a:t>case'lere</a:t>
            </a:r>
            <a:r>
              <a:rPr lang="tr-TR" sz="1400" dirty="0"/>
              <a:t> geçilebileceği açıklanır.</a:t>
            </a:r>
          </a:p>
          <a:p>
            <a:pPr>
              <a:buFont typeface="+mj-lt"/>
              <a:buAutoNum type="arabicPeriod"/>
            </a:pPr>
            <a:r>
              <a:rPr lang="tr-TR" sz="1400" b="1" dirty="0" err="1"/>
              <a:t>Postcondition</a:t>
            </a:r>
            <a:r>
              <a:rPr lang="tr-TR" sz="1400" b="1" dirty="0"/>
              <a:t> (Son Koşul):</a:t>
            </a:r>
            <a:r>
              <a:rPr lang="tr-TR" sz="1400" dirty="0"/>
              <a:t> Senaryonun tamamlanmasının ardından ortaya çıkması gereken son durum bu kısımda belirtilir.</a:t>
            </a:r>
          </a:p>
          <a:p>
            <a:pPr>
              <a:buFont typeface="+mj-lt"/>
              <a:buAutoNum type="arabicPeriod"/>
            </a:pPr>
            <a:r>
              <a:rPr lang="tr-TR" sz="1400" b="1" dirty="0" err="1"/>
              <a:t>Exception</a:t>
            </a:r>
            <a:r>
              <a:rPr lang="tr-TR" sz="1400" b="1" dirty="0"/>
              <a:t> </a:t>
            </a:r>
            <a:r>
              <a:rPr lang="tr-TR" sz="1400" b="1" dirty="0" err="1"/>
              <a:t>Paths</a:t>
            </a:r>
            <a:r>
              <a:rPr lang="tr-TR" sz="1400" b="1" dirty="0"/>
              <a:t> (İstisna Durumlar):</a:t>
            </a:r>
            <a:r>
              <a:rPr lang="tr-TR" sz="1400" dirty="0"/>
              <a:t> Senaryo sırasında ortaya çıkabilecek istisna durumlar ve bunların nasıl yönetileceği bu bölümde açıklanır.</a:t>
            </a:r>
          </a:p>
          <a:p>
            <a:pPr>
              <a:buFont typeface="+mj-lt"/>
              <a:buAutoNum type="arabicPeriod"/>
            </a:pPr>
            <a:r>
              <a:rPr lang="tr-TR" sz="1400" b="1" dirty="0"/>
              <a:t>Diğer (</a:t>
            </a:r>
            <a:r>
              <a:rPr lang="tr-TR" sz="1400" b="1" dirty="0" err="1"/>
              <a:t>Other</a:t>
            </a:r>
            <a:r>
              <a:rPr lang="tr-TR" sz="1400" b="1" dirty="0"/>
              <a:t>):</a:t>
            </a:r>
            <a:r>
              <a:rPr lang="tr-TR" sz="1400" dirty="0"/>
              <a:t> Ekstra notlar veya detaylar bu kısımda yer alır, gerektiğinde senaryoya ilave bilgiler eklenir.</a:t>
            </a:r>
          </a:p>
          <a:p>
            <a:r>
              <a:rPr lang="tr-TR" sz="1400" dirty="0"/>
              <a:t>Bu yapı, her bir kullanım senaryosunun detaylı bir şekilde açıklanmasını ve proje ekibinin senaryoları anlamasını sağlar. Her bir bölüm, projenin işlevselliğini ve gereksinimlerini kapsamlı bir şekilde belgelemek için kullanılır.</a:t>
            </a:r>
          </a:p>
        </p:txBody>
      </p:sp>
    </p:spTree>
    <p:extLst>
      <p:ext uri="{BB962C8B-B14F-4D97-AF65-F5344CB8AC3E}">
        <p14:creationId xmlns:p14="http://schemas.microsoft.com/office/powerpoint/2010/main" val="2623027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990A19-F996-4726-A038-3415F6951EC2}"/>
              </a:ext>
            </a:extLst>
          </p:cNvPr>
          <p:cNvSpPr>
            <a:spLocks noGrp="1"/>
          </p:cNvSpPr>
          <p:nvPr>
            <p:ph type="title"/>
          </p:nvPr>
        </p:nvSpPr>
        <p:spPr/>
        <p:txBody>
          <a:bodyPr/>
          <a:lstStyle/>
          <a:p>
            <a:r>
              <a:rPr lang="tr-TR" dirty="0"/>
              <a:t>3.3 Ayrıntılı Fonksiyonel Olmayan Gereksinimler</a:t>
            </a:r>
          </a:p>
        </p:txBody>
      </p:sp>
      <p:sp>
        <p:nvSpPr>
          <p:cNvPr id="3" name="İçerik Yer Tutucusu 2">
            <a:extLst>
              <a:ext uri="{FF2B5EF4-FFF2-40B4-BE49-F238E27FC236}">
                <a16:creationId xmlns:a16="http://schemas.microsoft.com/office/drawing/2014/main" id="{152016A0-0876-4D45-B324-3F318CCE32EA}"/>
              </a:ext>
            </a:extLst>
          </p:cNvPr>
          <p:cNvSpPr>
            <a:spLocks noGrp="1"/>
          </p:cNvSpPr>
          <p:nvPr>
            <p:ph idx="1"/>
          </p:nvPr>
        </p:nvSpPr>
        <p:spPr/>
        <p:txBody>
          <a:bodyPr/>
          <a:lstStyle/>
          <a:p>
            <a:r>
              <a:rPr lang="tr-TR" sz="2400" b="1" dirty="0"/>
              <a:t>3.3.1 Verilerin Mantıksal Yapısı </a:t>
            </a:r>
          </a:p>
          <a:p>
            <a:r>
              <a:rPr lang="tr-TR" sz="1600" dirty="0"/>
              <a:t>Verilerin mantıksal yapısı, </a:t>
            </a:r>
            <a:r>
              <a:rPr lang="tr-TR" sz="1600" dirty="0" err="1"/>
              <a:t>PostgreSQL</a:t>
            </a:r>
            <a:r>
              <a:rPr lang="tr-TR" sz="1600" dirty="0"/>
              <a:t> </a:t>
            </a:r>
            <a:r>
              <a:rPr lang="tr-TR" sz="1600" dirty="0" err="1"/>
              <a:t>veritabanında</a:t>
            </a:r>
            <a:r>
              <a:rPr lang="tr-TR" sz="1600" dirty="0"/>
              <a:t> saklanacak bilgileri ve bu bilgilerin ilişkilerini tanımlar. Örnek olarak Ürünler tablosunun veri yapısı verilmiştir. Verilerin mantıksal yapısı, </a:t>
            </a:r>
            <a:r>
              <a:rPr lang="tr-TR" sz="1600" dirty="0" err="1"/>
              <a:t>veritabanının</a:t>
            </a:r>
            <a:r>
              <a:rPr lang="tr-TR" sz="1600" dirty="0"/>
              <a:t> tasarımını ve veri ilişkilerini açıklamakta ve sistemdeki ana veri varlıklarını tanımlamaktadır.</a:t>
            </a:r>
          </a:p>
          <a:p>
            <a:r>
              <a:rPr lang="tr-TR" sz="1600" dirty="0"/>
              <a:t>veri varlıklarını tanımlamaktadır.</a:t>
            </a:r>
          </a:p>
          <a:p>
            <a:endParaRPr lang="tr-TR" sz="1600" dirty="0"/>
          </a:p>
        </p:txBody>
      </p:sp>
      <p:sp>
        <p:nvSpPr>
          <p:cNvPr id="4" name="Veri Yer Tutucusu 3">
            <a:extLst>
              <a:ext uri="{FF2B5EF4-FFF2-40B4-BE49-F238E27FC236}">
                <a16:creationId xmlns:a16="http://schemas.microsoft.com/office/drawing/2014/main" id="{9C37E6A9-71A8-4166-A14A-A08909A24E61}"/>
              </a:ext>
            </a:extLst>
          </p:cNvPr>
          <p:cNvSpPr>
            <a:spLocks noGrp="1"/>
          </p:cNvSpPr>
          <p:nvPr>
            <p:ph type="dt" sz="half" idx="2"/>
          </p:nvPr>
        </p:nvSpPr>
        <p:spPr/>
        <p:txBody>
          <a:bodyPr/>
          <a:lstStyle/>
          <a:p>
            <a:fld id="{CAD0D251-AD74-4A72-BEED-38E7DBE893BC}" type="datetime1">
              <a:rPr lang="tr-TR" noProof="0" smtClean="0"/>
              <a:t>11 Haz 2024</a:t>
            </a:fld>
            <a:endParaRPr lang="tr-TR" noProof="0"/>
          </a:p>
        </p:txBody>
      </p:sp>
      <p:sp>
        <p:nvSpPr>
          <p:cNvPr id="6" name="Slayt Numarası Yer Tutucusu 5">
            <a:extLst>
              <a:ext uri="{FF2B5EF4-FFF2-40B4-BE49-F238E27FC236}">
                <a16:creationId xmlns:a16="http://schemas.microsoft.com/office/drawing/2014/main" id="{CE92435A-373B-4C5E-9D10-6EFC3EA39E72}"/>
              </a:ext>
            </a:extLst>
          </p:cNvPr>
          <p:cNvSpPr>
            <a:spLocks noGrp="1"/>
          </p:cNvSpPr>
          <p:nvPr>
            <p:ph type="sldNum" sz="quarter" idx="4"/>
          </p:nvPr>
        </p:nvSpPr>
        <p:spPr/>
        <p:txBody>
          <a:bodyPr/>
          <a:lstStyle/>
          <a:p>
            <a:fld id="{294A09A9-5501-47C1-A89A-A340965A2BE2}" type="slidenum">
              <a:rPr lang="tr-TR" noProof="0" smtClean="0"/>
              <a:pPr/>
              <a:t>14</a:t>
            </a:fld>
            <a:endParaRPr lang="tr-TR" noProof="0"/>
          </a:p>
        </p:txBody>
      </p:sp>
      <p:pic>
        <p:nvPicPr>
          <p:cNvPr id="8" name="Resim 7">
            <a:extLst>
              <a:ext uri="{FF2B5EF4-FFF2-40B4-BE49-F238E27FC236}">
                <a16:creationId xmlns:a16="http://schemas.microsoft.com/office/drawing/2014/main" id="{2A33C432-31E3-4CF9-AFC7-1F699540AD37}"/>
              </a:ext>
            </a:extLst>
          </p:cNvPr>
          <p:cNvPicPr>
            <a:picLocks noChangeAspect="1"/>
          </p:cNvPicPr>
          <p:nvPr/>
        </p:nvPicPr>
        <p:blipFill>
          <a:blip r:embed="rId2"/>
          <a:stretch>
            <a:fillRect/>
          </a:stretch>
        </p:blipFill>
        <p:spPr>
          <a:xfrm>
            <a:off x="1167492" y="3202432"/>
            <a:ext cx="6392167" cy="2029108"/>
          </a:xfrm>
          <a:prstGeom prst="rect">
            <a:avLst/>
          </a:prstGeom>
        </p:spPr>
      </p:pic>
    </p:spTree>
    <p:extLst>
      <p:ext uri="{BB962C8B-B14F-4D97-AF65-F5344CB8AC3E}">
        <p14:creationId xmlns:p14="http://schemas.microsoft.com/office/powerpoint/2010/main" val="671396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C01565-25F4-4850-AF35-416ACF37BCAF}"/>
              </a:ext>
            </a:extLst>
          </p:cNvPr>
          <p:cNvSpPr>
            <a:spLocks noGrp="1"/>
          </p:cNvSpPr>
          <p:nvPr>
            <p:ph type="title"/>
          </p:nvPr>
        </p:nvSpPr>
        <p:spPr/>
        <p:txBody>
          <a:bodyPr/>
          <a:lstStyle/>
          <a:p>
            <a:r>
              <a:rPr lang="tr-TR" dirty="0"/>
              <a:t>3.3.2 Güvenlik</a:t>
            </a:r>
          </a:p>
        </p:txBody>
      </p:sp>
      <p:sp>
        <p:nvSpPr>
          <p:cNvPr id="3" name="İçerik Yer Tutucusu 2">
            <a:extLst>
              <a:ext uri="{FF2B5EF4-FFF2-40B4-BE49-F238E27FC236}">
                <a16:creationId xmlns:a16="http://schemas.microsoft.com/office/drawing/2014/main" id="{A18B5BA8-377F-4369-BF95-78329AA31A7B}"/>
              </a:ext>
            </a:extLst>
          </p:cNvPr>
          <p:cNvSpPr>
            <a:spLocks noGrp="1"/>
          </p:cNvSpPr>
          <p:nvPr>
            <p:ph idx="1"/>
          </p:nvPr>
        </p:nvSpPr>
        <p:spPr/>
        <p:txBody>
          <a:bodyPr/>
          <a:lstStyle/>
          <a:p>
            <a:r>
              <a:rPr lang="tr-TR" sz="2000" dirty="0"/>
              <a:t>Uluslararası Toptan Ticaret Platformu’nun bulunduğu sunucu, yetkisiz erişimi önlemek için kendi güvenliğine sahiptir. Genel kitleye hitap eden bilgilendirme ve tanıtımı kapsayan Ana sayfa herkese açıktır. Giriş yapma ile arka planda oturum filtreleme yapılıyor. </a:t>
            </a:r>
            <a:r>
              <a:rPr lang="tr-TR" sz="2000" dirty="0" err="1"/>
              <a:t>Filter</a:t>
            </a:r>
            <a:r>
              <a:rPr lang="tr-TR" sz="2000" dirty="0"/>
              <a:t> paketinde kullanılan Java’nın </a:t>
            </a:r>
            <a:r>
              <a:rPr lang="tr-TR" sz="2000" dirty="0" err="1"/>
              <a:t>HttpServletRequest</a:t>
            </a:r>
            <a:r>
              <a:rPr lang="tr-TR" sz="2000" dirty="0"/>
              <a:t> kütüphanesi ile oturum filtrelemesini yapıp rollere göre uygun erişimler ve web sayfası görüntüleme işlemini yapıyor. </a:t>
            </a:r>
          </a:p>
        </p:txBody>
      </p:sp>
      <p:sp>
        <p:nvSpPr>
          <p:cNvPr id="4" name="Veri Yer Tutucusu 3">
            <a:extLst>
              <a:ext uri="{FF2B5EF4-FFF2-40B4-BE49-F238E27FC236}">
                <a16:creationId xmlns:a16="http://schemas.microsoft.com/office/drawing/2014/main" id="{DBF68430-EDA2-477B-B5BF-FBCB435D43EC}"/>
              </a:ext>
            </a:extLst>
          </p:cNvPr>
          <p:cNvSpPr>
            <a:spLocks noGrp="1"/>
          </p:cNvSpPr>
          <p:nvPr>
            <p:ph type="dt" sz="half" idx="2"/>
          </p:nvPr>
        </p:nvSpPr>
        <p:spPr/>
        <p:txBody>
          <a:bodyPr/>
          <a:lstStyle/>
          <a:p>
            <a:fld id="{CAD0D251-AD74-4A72-BEED-38E7DBE893BC}" type="datetime1">
              <a:rPr lang="tr-TR" noProof="0" smtClean="0"/>
              <a:t>11 Haz 2024</a:t>
            </a:fld>
            <a:endParaRPr lang="tr-TR" noProof="0"/>
          </a:p>
        </p:txBody>
      </p:sp>
      <p:sp>
        <p:nvSpPr>
          <p:cNvPr id="6" name="Slayt Numarası Yer Tutucusu 5">
            <a:extLst>
              <a:ext uri="{FF2B5EF4-FFF2-40B4-BE49-F238E27FC236}">
                <a16:creationId xmlns:a16="http://schemas.microsoft.com/office/drawing/2014/main" id="{745AD011-4969-4F8A-9900-44312DCBD354}"/>
              </a:ext>
            </a:extLst>
          </p:cNvPr>
          <p:cNvSpPr>
            <a:spLocks noGrp="1"/>
          </p:cNvSpPr>
          <p:nvPr>
            <p:ph type="sldNum" sz="quarter" idx="4"/>
          </p:nvPr>
        </p:nvSpPr>
        <p:spPr/>
        <p:txBody>
          <a:bodyPr/>
          <a:lstStyle/>
          <a:p>
            <a:fld id="{294A09A9-5501-47C1-A89A-A340965A2BE2}" type="slidenum">
              <a:rPr lang="tr-TR" noProof="0" smtClean="0"/>
              <a:pPr/>
              <a:t>15</a:t>
            </a:fld>
            <a:endParaRPr lang="tr-TR" noProof="0"/>
          </a:p>
        </p:txBody>
      </p:sp>
    </p:spTree>
    <p:extLst>
      <p:ext uri="{BB962C8B-B14F-4D97-AF65-F5344CB8AC3E}">
        <p14:creationId xmlns:p14="http://schemas.microsoft.com/office/powerpoint/2010/main" val="247106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64979C-5B83-4EEB-BED8-A31B361287E7}"/>
              </a:ext>
            </a:extLst>
          </p:cNvPr>
          <p:cNvSpPr>
            <a:spLocks noGrp="1"/>
          </p:cNvSpPr>
          <p:nvPr>
            <p:ph type="title"/>
          </p:nvPr>
        </p:nvSpPr>
        <p:spPr/>
        <p:txBody>
          <a:bodyPr/>
          <a:lstStyle/>
          <a:p>
            <a:r>
              <a:rPr lang="tr-TR" dirty="0"/>
              <a:t>4.Veri Gereklilikleri </a:t>
            </a:r>
          </a:p>
        </p:txBody>
      </p:sp>
      <p:sp>
        <p:nvSpPr>
          <p:cNvPr id="3" name="İçerik Yer Tutucusu 2">
            <a:extLst>
              <a:ext uri="{FF2B5EF4-FFF2-40B4-BE49-F238E27FC236}">
                <a16:creationId xmlns:a16="http://schemas.microsoft.com/office/drawing/2014/main" id="{3E1F1CBB-3F2A-43AB-B58F-99D0DB38171A}"/>
              </a:ext>
            </a:extLst>
          </p:cNvPr>
          <p:cNvSpPr>
            <a:spLocks noGrp="1"/>
          </p:cNvSpPr>
          <p:nvPr>
            <p:ph idx="1"/>
          </p:nvPr>
        </p:nvSpPr>
        <p:spPr/>
        <p:txBody>
          <a:bodyPr/>
          <a:lstStyle/>
          <a:p>
            <a:r>
              <a:rPr lang="tr-TR" dirty="0"/>
              <a:t>4.1 Mantıksal Veri Modelleme</a:t>
            </a:r>
          </a:p>
          <a:p>
            <a:endParaRPr lang="tr-TR" dirty="0"/>
          </a:p>
        </p:txBody>
      </p:sp>
      <p:sp>
        <p:nvSpPr>
          <p:cNvPr id="4" name="Veri Yer Tutucusu 3">
            <a:extLst>
              <a:ext uri="{FF2B5EF4-FFF2-40B4-BE49-F238E27FC236}">
                <a16:creationId xmlns:a16="http://schemas.microsoft.com/office/drawing/2014/main" id="{4DBE3573-5262-4815-84F0-5EEC5DEE86F0}"/>
              </a:ext>
            </a:extLst>
          </p:cNvPr>
          <p:cNvSpPr>
            <a:spLocks noGrp="1"/>
          </p:cNvSpPr>
          <p:nvPr>
            <p:ph type="dt" sz="half" idx="2"/>
          </p:nvPr>
        </p:nvSpPr>
        <p:spPr/>
        <p:txBody>
          <a:bodyPr/>
          <a:lstStyle/>
          <a:p>
            <a:fld id="{CAD0D251-AD74-4A72-BEED-38E7DBE893BC}" type="datetime1">
              <a:rPr lang="tr-TR" noProof="0" smtClean="0"/>
              <a:t>11 Haz 2024</a:t>
            </a:fld>
            <a:endParaRPr lang="tr-TR" noProof="0"/>
          </a:p>
        </p:txBody>
      </p:sp>
      <p:sp>
        <p:nvSpPr>
          <p:cNvPr id="6" name="Slayt Numarası Yer Tutucusu 5">
            <a:extLst>
              <a:ext uri="{FF2B5EF4-FFF2-40B4-BE49-F238E27FC236}">
                <a16:creationId xmlns:a16="http://schemas.microsoft.com/office/drawing/2014/main" id="{AB1B64C3-EB84-4021-BA44-AB6B83859813}"/>
              </a:ext>
            </a:extLst>
          </p:cNvPr>
          <p:cNvSpPr>
            <a:spLocks noGrp="1"/>
          </p:cNvSpPr>
          <p:nvPr>
            <p:ph type="sldNum" sz="quarter" idx="4"/>
          </p:nvPr>
        </p:nvSpPr>
        <p:spPr/>
        <p:txBody>
          <a:bodyPr/>
          <a:lstStyle/>
          <a:p>
            <a:fld id="{294A09A9-5501-47C1-A89A-A340965A2BE2}" type="slidenum">
              <a:rPr lang="tr-TR" noProof="0" smtClean="0"/>
              <a:pPr/>
              <a:t>16</a:t>
            </a:fld>
            <a:endParaRPr lang="tr-TR" noProof="0"/>
          </a:p>
        </p:txBody>
      </p:sp>
      <p:pic>
        <p:nvPicPr>
          <p:cNvPr id="8" name="Resim 7">
            <a:extLst>
              <a:ext uri="{FF2B5EF4-FFF2-40B4-BE49-F238E27FC236}">
                <a16:creationId xmlns:a16="http://schemas.microsoft.com/office/drawing/2014/main" id="{6047A7F8-BC85-408A-BB69-2C0B79F09E16}"/>
              </a:ext>
            </a:extLst>
          </p:cNvPr>
          <p:cNvPicPr>
            <a:picLocks noChangeAspect="1"/>
          </p:cNvPicPr>
          <p:nvPr/>
        </p:nvPicPr>
        <p:blipFill>
          <a:blip r:embed="rId2"/>
          <a:stretch>
            <a:fillRect/>
          </a:stretch>
        </p:blipFill>
        <p:spPr>
          <a:xfrm>
            <a:off x="1245325" y="2489387"/>
            <a:ext cx="7194631" cy="3987613"/>
          </a:xfrm>
          <a:prstGeom prst="rect">
            <a:avLst/>
          </a:prstGeom>
        </p:spPr>
      </p:pic>
    </p:spTree>
    <p:extLst>
      <p:ext uri="{BB962C8B-B14F-4D97-AF65-F5344CB8AC3E}">
        <p14:creationId xmlns:p14="http://schemas.microsoft.com/office/powerpoint/2010/main" val="3901038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4C0A66-3F2E-4AA1-BA68-265DDF3AE1F9}"/>
              </a:ext>
            </a:extLst>
          </p:cNvPr>
          <p:cNvSpPr>
            <a:spLocks noGrp="1"/>
          </p:cNvSpPr>
          <p:nvPr>
            <p:ph type="title"/>
          </p:nvPr>
        </p:nvSpPr>
        <p:spPr/>
        <p:txBody>
          <a:bodyPr/>
          <a:lstStyle/>
          <a:p>
            <a:r>
              <a:rPr lang="tr-TR" dirty="0"/>
              <a:t>4.3 Raporlar</a:t>
            </a:r>
          </a:p>
        </p:txBody>
      </p:sp>
      <p:sp>
        <p:nvSpPr>
          <p:cNvPr id="3" name="İçerik Yer Tutucusu 2">
            <a:extLst>
              <a:ext uri="{FF2B5EF4-FFF2-40B4-BE49-F238E27FC236}">
                <a16:creationId xmlns:a16="http://schemas.microsoft.com/office/drawing/2014/main" id="{7BE2C324-503E-497F-AEFE-5C6FE9F2E0DA}"/>
              </a:ext>
            </a:extLst>
          </p:cNvPr>
          <p:cNvSpPr>
            <a:spLocks noGrp="1"/>
          </p:cNvSpPr>
          <p:nvPr>
            <p:ph idx="1"/>
          </p:nvPr>
        </p:nvSpPr>
        <p:spPr/>
        <p:txBody>
          <a:bodyPr/>
          <a:lstStyle/>
          <a:p>
            <a:r>
              <a:rPr lang="tr-TR" sz="1600" b="1" dirty="0"/>
              <a:t>Rapor Türleri ve Kullanımı</a:t>
            </a:r>
            <a:endParaRPr lang="tr-TR" sz="1600" dirty="0"/>
          </a:p>
          <a:p>
            <a:r>
              <a:rPr lang="tr-TR" sz="1600" dirty="0"/>
              <a:t>Platform, çeşitli raporlar aracılığıyla yöneticilere ve kullanıcılara farklı analiz ve takip imkanları sunar:</a:t>
            </a:r>
          </a:p>
          <a:p>
            <a:pPr>
              <a:buFont typeface="Arial" panose="020B0604020202020204" pitchFamily="34" charset="0"/>
              <a:buChar char="•"/>
            </a:pPr>
            <a:r>
              <a:rPr lang="tr-TR" sz="1600" b="1" dirty="0"/>
              <a:t>Kullanıcı Raporları:</a:t>
            </a:r>
            <a:r>
              <a:rPr lang="tr-TR" sz="1600" dirty="0"/>
              <a:t> Yeni Kayıt ve Aktif Kullanıcı raporları, platforma kayıt olan kullanıcıların ve aktif kullanıcıların detaylarını içerir.</a:t>
            </a:r>
          </a:p>
          <a:p>
            <a:pPr>
              <a:buFont typeface="Arial" panose="020B0604020202020204" pitchFamily="34" charset="0"/>
              <a:buChar char="•"/>
            </a:pPr>
            <a:r>
              <a:rPr lang="tr-TR" sz="1600" b="1" dirty="0"/>
              <a:t>Ürün Raporları:</a:t>
            </a:r>
            <a:r>
              <a:rPr lang="tr-TR" sz="1600" dirty="0"/>
              <a:t> Yeni Ürün ve Kategori Dağılım raporları, platforma eklenen yeni ürünlerin ve ürün kategorilerine göre dağılımın analizini sağlar.</a:t>
            </a:r>
          </a:p>
          <a:p>
            <a:pPr>
              <a:buFont typeface="Arial" panose="020B0604020202020204" pitchFamily="34" charset="0"/>
              <a:buChar char="•"/>
            </a:pPr>
            <a:r>
              <a:rPr lang="tr-TR" sz="1600" b="1" dirty="0"/>
              <a:t>Sipariş Raporları:</a:t>
            </a:r>
            <a:r>
              <a:rPr lang="tr-TR" sz="1600" dirty="0"/>
              <a:t> Genel Sipariş ve Sipariş Durum raporları, belirli dönemlerdeki siparişlerin toplam değerini, durumunu ve detaylarını içerir.</a:t>
            </a:r>
          </a:p>
          <a:p>
            <a:pPr>
              <a:buFont typeface="Arial" panose="020B0604020202020204" pitchFamily="34" charset="0"/>
              <a:buChar char="•"/>
            </a:pPr>
            <a:r>
              <a:rPr lang="tr-TR" sz="1600" b="1" dirty="0"/>
              <a:t>Satış Raporları:</a:t>
            </a:r>
            <a:r>
              <a:rPr lang="tr-TR" sz="1600" dirty="0"/>
              <a:t> Dönemsel Satış ve Coğrafi Satış raporları, satış performansını günlük, haftalık, aylık bazda ve coğrafi dağılımı üzerinden analiz eder.</a:t>
            </a:r>
          </a:p>
        </p:txBody>
      </p:sp>
      <p:sp>
        <p:nvSpPr>
          <p:cNvPr id="4" name="Veri Yer Tutucusu 3">
            <a:extLst>
              <a:ext uri="{FF2B5EF4-FFF2-40B4-BE49-F238E27FC236}">
                <a16:creationId xmlns:a16="http://schemas.microsoft.com/office/drawing/2014/main" id="{C26CC556-CD75-470A-9D40-0A955A118AD6}"/>
              </a:ext>
            </a:extLst>
          </p:cNvPr>
          <p:cNvSpPr>
            <a:spLocks noGrp="1"/>
          </p:cNvSpPr>
          <p:nvPr>
            <p:ph type="dt" sz="half" idx="2"/>
          </p:nvPr>
        </p:nvSpPr>
        <p:spPr/>
        <p:txBody>
          <a:bodyPr/>
          <a:lstStyle/>
          <a:p>
            <a:fld id="{CAD0D251-AD74-4A72-BEED-38E7DBE893BC}" type="datetime1">
              <a:rPr lang="tr-TR" noProof="0" smtClean="0"/>
              <a:t>11 Haz 2024</a:t>
            </a:fld>
            <a:endParaRPr lang="tr-TR" noProof="0"/>
          </a:p>
        </p:txBody>
      </p:sp>
      <p:sp>
        <p:nvSpPr>
          <p:cNvPr id="6" name="Slayt Numarası Yer Tutucusu 5">
            <a:extLst>
              <a:ext uri="{FF2B5EF4-FFF2-40B4-BE49-F238E27FC236}">
                <a16:creationId xmlns:a16="http://schemas.microsoft.com/office/drawing/2014/main" id="{B0B8AC49-EA25-4EBD-91EA-47A681656C74}"/>
              </a:ext>
            </a:extLst>
          </p:cNvPr>
          <p:cNvSpPr>
            <a:spLocks noGrp="1"/>
          </p:cNvSpPr>
          <p:nvPr>
            <p:ph type="sldNum" sz="quarter" idx="4"/>
          </p:nvPr>
        </p:nvSpPr>
        <p:spPr/>
        <p:txBody>
          <a:bodyPr/>
          <a:lstStyle/>
          <a:p>
            <a:fld id="{294A09A9-5501-47C1-A89A-A340965A2BE2}" type="slidenum">
              <a:rPr lang="tr-TR" noProof="0" smtClean="0"/>
              <a:pPr/>
              <a:t>17</a:t>
            </a:fld>
            <a:endParaRPr lang="tr-TR" noProof="0"/>
          </a:p>
        </p:txBody>
      </p:sp>
    </p:spTree>
    <p:extLst>
      <p:ext uri="{BB962C8B-B14F-4D97-AF65-F5344CB8AC3E}">
        <p14:creationId xmlns:p14="http://schemas.microsoft.com/office/powerpoint/2010/main" val="369664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4C0A66-3F2E-4AA1-BA68-265DDF3AE1F9}"/>
              </a:ext>
            </a:extLst>
          </p:cNvPr>
          <p:cNvSpPr>
            <a:spLocks noGrp="1"/>
          </p:cNvSpPr>
          <p:nvPr>
            <p:ph type="title"/>
          </p:nvPr>
        </p:nvSpPr>
        <p:spPr/>
        <p:txBody>
          <a:bodyPr/>
          <a:lstStyle/>
          <a:p>
            <a:r>
              <a:rPr lang="tr-TR" dirty="0"/>
              <a:t>4.3 Raporlar</a:t>
            </a:r>
          </a:p>
        </p:txBody>
      </p:sp>
      <p:sp>
        <p:nvSpPr>
          <p:cNvPr id="3" name="İçerik Yer Tutucusu 2">
            <a:extLst>
              <a:ext uri="{FF2B5EF4-FFF2-40B4-BE49-F238E27FC236}">
                <a16:creationId xmlns:a16="http://schemas.microsoft.com/office/drawing/2014/main" id="{7BE2C324-503E-497F-AEFE-5C6FE9F2E0DA}"/>
              </a:ext>
            </a:extLst>
          </p:cNvPr>
          <p:cNvSpPr>
            <a:spLocks noGrp="1"/>
          </p:cNvSpPr>
          <p:nvPr>
            <p:ph idx="1"/>
          </p:nvPr>
        </p:nvSpPr>
        <p:spPr/>
        <p:txBody>
          <a:bodyPr/>
          <a:lstStyle/>
          <a:p>
            <a:r>
              <a:rPr lang="tr-TR" sz="1600" b="1" dirty="0"/>
              <a:t>Rapor Türleri ve Kullanımı</a:t>
            </a:r>
            <a:endParaRPr lang="tr-TR" sz="1600" dirty="0"/>
          </a:p>
          <a:p>
            <a:pPr>
              <a:buFont typeface="Arial" panose="020B0604020202020204" pitchFamily="34" charset="0"/>
              <a:buChar char="•"/>
            </a:pPr>
            <a:r>
              <a:rPr lang="tr-TR" sz="1600" b="1" dirty="0"/>
              <a:t>Stok Raporları:</a:t>
            </a:r>
            <a:r>
              <a:rPr lang="tr-TR" sz="1600" dirty="0"/>
              <a:t> Stok Durum ve Stok Hareket raporları, ürünlerin mevcut stok durumunu, hareketlerini ve güncellemelerini detaylandırır.</a:t>
            </a:r>
          </a:p>
          <a:p>
            <a:pPr>
              <a:buFont typeface="Arial" panose="020B0604020202020204" pitchFamily="34" charset="0"/>
              <a:buChar char="•"/>
            </a:pPr>
            <a:r>
              <a:rPr lang="tr-TR" sz="1600" b="1" dirty="0"/>
              <a:t>Değerlendirme ve Yorum Raporları:</a:t>
            </a:r>
            <a:r>
              <a:rPr lang="tr-TR" sz="1600" dirty="0"/>
              <a:t> Ürün İnceleme ve En İyi Ürünler raporları, kullanıcı yorumları ve ürün değerlendirmeleri üzerine analiz sunar.</a:t>
            </a:r>
          </a:p>
          <a:p>
            <a:pPr>
              <a:buFont typeface="Arial" panose="020B0604020202020204" pitchFamily="34" charset="0"/>
              <a:buChar char="•"/>
            </a:pPr>
            <a:r>
              <a:rPr lang="tr-TR" sz="1600" b="1" dirty="0"/>
              <a:t>Mesajlaşma ve İletişim Raporları:</a:t>
            </a:r>
            <a:r>
              <a:rPr lang="tr-TR" sz="1600" dirty="0"/>
              <a:t> Mesajlaşma Aktivite ve Destek Talebi raporları, kullanıcılar arasındaki iletişim aktivitelerini ve destek taleplerini yönetir.</a:t>
            </a:r>
          </a:p>
          <a:p>
            <a:r>
              <a:rPr lang="tr-TR" sz="1600" b="1" dirty="0"/>
              <a:t>Rapor Oluşturma ve Erişim:</a:t>
            </a:r>
            <a:endParaRPr lang="tr-TR" sz="1600" dirty="0"/>
          </a:p>
          <a:p>
            <a:r>
              <a:rPr lang="tr-TR" sz="1600" dirty="0"/>
              <a:t>Raporlar, belirli zaman aralıklarında veya talep üzerine SQL sorguları kullanılarak </a:t>
            </a:r>
            <a:r>
              <a:rPr lang="tr-TR" sz="1600" dirty="0" err="1"/>
              <a:t>veritabanından</a:t>
            </a:r>
            <a:r>
              <a:rPr lang="tr-TR" sz="1600" dirty="0"/>
              <a:t> oluşturulur. Yönetici paneli üzerinden yetkili kullanıcılar ve yöneticiler, rollerine göre raporlara erişebilirler.</a:t>
            </a:r>
          </a:p>
          <a:p>
            <a:r>
              <a:rPr lang="tr-TR" sz="1600" dirty="0"/>
              <a:t>Bu yapı, platformun performansını izlemek, stratejik kararlar almak ve kullanıcı memnuniyetini artırmak için kritik bir araç sağlar.</a:t>
            </a:r>
          </a:p>
        </p:txBody>
      </p:sp>
      <p:sp>
        <p:nvSpPr>
          <p:cNvPr id="4" name="Veri Yer Tutucusu 3">
            <a:extLst>
              <a:ext uri="{FF2B5EF4-FFF2-40B4-BE49-F238E27FC236}">
                <a16:creationId xmlns:a16="http://schemas.microsoft.com/office/drawing/2014/main" id="{C26CC556-CD75-470A-9D40-0A955A118AD6}"/>
              </a:ext>
            </a:extLst>
          </p:cNvPr>
          <p:cNvSpPr>
            <a:spLocks noGrp="1"/>
          </p:cNvSpPr>
          <p:nvPr>
            <p:ph type="dt" sz="half" idx="2"/>
          </p:nvPr>
        </p:nvSpPr>
        <p:spPr/>
        <p:txBody>
          <a:bodyPr/>
          <a:lstStyle/>
          <a:p>
            <a:fld id="{CAD0D251-AD74-4A72-BEED-38E7DBE893BC}" type="datetime1">
              <a:rPr lang="tr-TR" noProof="0" smtClean="0"/>
              <a:t>11 Haz 2024</a:t>
            </a:fld>
            <a:endParaRPr lang="tr-TR" noProof="0"/>
          </a:p>
        </p:txBody>
      </p:sp>
      <p:sp>
        <p:nvSpPr>
          <p:cNvPr id="6" name="Slayt Numarası Yer Tutucusu 5">
            <a:extLst>
              <a:ext uri="{FF2B5EF4-FFF2-40B4-BE49-F238E27FC236}">
                <a16:creationId xmlns:a16="http://schemas.microsoft.com/office/drawing/2014/main" id="{B0B8AC49-EA25-4EBD-91EA-47A681656C74}"/>
              </a:ext>
            </a:extLst>
          </p:cNvPr>
          <p:cNvSpPr>
            <a:spLocks noGrp="1"/>
          </p:cNvSpPr>
          <p:nvPr>
            <p:ph type="sldNum" sz="quarter" idx="4"/>
          </p:nvPr>
        </p:nvSpPr>
        <p:spPr/>
        <p:txBody>
          <a:bodyPr/>
          <a:lstStyle/>
          <a:p>
            <a:fld id="{294A09A9-5501-47C1-A89A-A340965A2BE2}" type="slidenum">
              <a:rPr lang="tr-TR" noProof="0" smtClean="0"/>
              <a:pPr/>
              <a:t>18</a:t>
            </a:fld>
            <a:endParaRPr lang="tr-TR" noProof="0"/>
          </a:p>
        </p:txBody>
      </p:sp>
    </p:spTree>
    <p:extLst>
      <p:ext uri="{BB962C8B-B14F-4D97-AF65-F5344CB8AC3E}">
        <p14:creationId xmlns:p14="http://schemas.microsoft.com/office/powerpoint/2010/main" val="3344928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58BA53-5098-4C40-B443-D78517992869}"/>
              </a:ext>
            </a:extLst>
          </p:cNvPr>
          <p:cNvSpPr>
            <a:spLocks noGrp="1"/>
          </p:cNvSpPr>
          <p:nvPr>
            <p:ph type="title"/>
          </p:nvPr>
        </p:nvSpPr>
        <p:spPr/>
        <p:txBody>
          <a:bodyPr/>
          <a:lstStyle/>
          <a:p>
            <a:r>
              <a:rPr lang="nn-NO" dirty="0"/>
              <a:t>4.4 Veri Toplama, Bütünlük, Saklama ve İmha Etme</a:t>
            </a:r>
            <a:endParaRPr lang="tr-TR" dirty="0"/>
          </a:p>
        </p:txBody>
      </p:sp>
      <p:sp>
        <p:nvSpPr>
          <p:cNvPr id="3" name="İçerik Yer Tutucusu 2">
            <a:extLst>
              <a:ext uri="{FF2B5EF4-FFF2-40B4-BE49-F238E27FC236}">
                <a16:creationId xmlns:a16="http://schemas.microsoft.com/office/drawing/2014/main" id="{90BC2C93-A270-4617-8375-193A9099BDC8}"/>
              </a:ext>
            </a:extLst>
          </p:cNvPr>
          <p:cNvSpPr>
            <a:spLocks noGrp="1"/>
          </p:cNvSpPr>
          <p:nvPr>
            <p:ph idx="1"/>
          </p:nvPr>
        </p:nvSpPr>
        <p:spPr/>
        <p:txBody>
          <a:bodyPr/>
          <a:lstStyle/>
          <a:p>
            <a:r>
              <a:rPr lang="tr-TR" sz="1600" dirty="0"/>
              <a:t>Bu bölüm, "Uluslararası Toptan Ticaret Platformu" projesinde verilerin nasıl toplandığını, bütünlüğünün nasıl korunduğunu, nasıl saklandığını ve gerektiğinde nasıl imha edildiğini açıklamaktadır. </a:t>
            </a:r>
          </a:p>
          <a:p>
            <a:r>
              <a:rPr lang="tr-TR" sz="1600" b="1" dirty="0"/>
              <a:t>Veri Toplama </a:t>
            </a:r>
          </a:p>
          <a:p>
            <a:r>
              <a:rPr lang="tr-TR" sz="1600" dirty="0"/>
              <a:t>Verilerin toplanması, kullanıcıların sisteme kaydolması, ürünlerin listelenmesi, sipariş verilmesi ve iletişim kurulması gibi işlemler sırasında gerçekleşir. </a:t>
            </a:r>
          </a:p>
          <a:p>
            <a:r>
              <a:rPr lang="tr-TR" sz="1600" dirty="0"/>
              <a:t>• Kullanıcı Kayıtları: Kullanıcılar kayıt olurken kullanıcı adı, şifre, e-posta adresi ve kullanıcı tipi (yerli toptancı veya yabancı alıcı) bilgilerini girerler. </a:t>
            </a:r>
          </a:p>
          <a:p>
            <a:r>
              <a:rPr lang="tr-TR" sz="1600" dirty="0"/>
              <a:t>• Ürün Bilgileri: Yerli toptancılar ürünleri listelemek için ürün adı, açıklama, fiyat ve kategori bilgilerini girerler. </a:t>
            </a:r>
          </a:p>
          <a:p>
            <a:r>
              <a:rPr lang="tr-TR" sz="1600" dirty="0"/>
              <a:t>• Sipariş Bilgileri: Yabancı alıcılar sipariş oluştururken ürün seçimi, miktar ve ödeme bilgilerini sağlarlar.</a:t>
            </a:r>
          </a:p>
          <a:p>
            <a:r>
              <a:rPr lang="tr-TR" sz="1600" dirty="0"/>
              <a:t>• İletişim ve Mesajlaşma: Kullanıcılar arasındaki mesajlaşma sırasında mesaj içerikleri toplanır.</a:t>
            </a:r>
          </a:p>
        </p:txBody>
      </p:sp>
      <p:sp>
        <p:nvSpPr>
          <p:cNvPr id="4" name="Veri Yer Tutucusu 3">
            <a:extLst>
              <a:ext uri="{FF2B5EF4-FFF2-40B4-BE49-F238E27FC236}">
                <a16:creationId xmlns:a16="http://schemas.microsoft.com/office/drawing/2014/main" id="{4AC59BBA-C712-497C-9993-7DA1A933C8B5}"/>
              </a:ext>
            </a:extLst>
          </p:cNvPr>
          <p:cNvSpPr>
            <a:spLocks noGrp="1"/>
          </p:cNvSpPr>
          <p:nvPr>
            <p:ph type="dt" sz="half" idx="2"/>
          </p:nvPr>
        </p:nvSpPr>
        <p:spPr/>
        <p:txBody>
          <a:bodyPr/>
          <a:lstStyle/>
          <a:p>
            <a:fld id="{CAD0D251-AD74-4A72-BEED-38E7DBE893BC}" type="datetime1">
              <a:rPr lang="tr-TR" noProof="0" smtClean="0"/>
              <a:t>11 Haz 2024</a:t>
            </a:fld>
            <a:endParaRPr lang="tr-TR" noProof="0"/>
          </a:p>
        </p:txBody>
      </p:sp>
      <p:sp>
        <p:nvSpPr>
          <p:cNvPr id="6" name="Slayt Numarası Yer Tutucusu 5">
            <a:extLst>
              <a:ext uri="{FF2B5EF4-FFF2-40B4-BE49-F238E27FC236}">
                <a16:creationId xmlns:a16="http://schemas.microsoft.com/office/drawing/2014/main" id="{B61F1F3A-8ABA-4D6A-882D-572D7CF50E76}"/>
              </a:ext>
            </a:extLst>
          </p:cNvPr>
          <p:cNvSpPr>
            <a:spLocks noGrp="1"/>
          </p:cNvSpPr>
          <p:nvPr>
            <p:ph type="sldNum" sz="quarter" idx="4"/>
          </p:nvPr>
        </p:nvSpPr>
        <p:spPr/>
        <p:txBody>
          <a:bodyPr/>
          <a:lstStyle/>
          <a:p>
            <a:fld id="{294A09A9-5501-47C1-A89A-A340965A2BE2}" type="slidenum">
              <a:rPr lang="tr-TR" noProof="0" smtClean="0"/>
              <a:pPr/>
              <a:t>19</a:t>
            </a:fld>
            <a:endParaRPr lang="tr-TR" noProof="0"/>
          </a:p>
        </p:txBody>
      </p:sp>
    </p:spTree>
    <p:extLst>
      <p:ext uri="{BB962C8B-B14F-4D97-AF65-F5344CB8AC3E}">
        <p14:creationId xmlns:p14="http://schemas.microsoft.com/office/powerpoint/2010/main" val="2514812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A3EA56-D2B3-4726-B35F-B53A208CE1AC}"/>
              </a:ext>
            </a:extLst>
          </p:cNvPr>
          <p:cNvSpPr>
            <a:spLocks noGrp="1"/>
          </p:cNvSpPr>
          <p:nvPr>
            <p:ph type="title"/>
          </p:nvPr>
        </p:nvSpPr>
        <p:spPr/>
        <p:txBody>
          <a:bodyPr/>
          <a:lstStyle/>
          <a:p>
            <a:r>
              <a:rPr lang="tr-TR" dirty="0"/>
              <a:t>1. Giriş</a:t>
            </a:r>
          </a:p>
        </p:txBody>
      </p:sp>
      <p:sp>
        <p:nvSpPr>
          <p:cNvPr id="3" name="İçerik Yer Tutucusu 2">
            <a:extLst>
              <a:ext uri="{FF2B5EF4-FFF2-40B4-BE49-F238E27FC236}">
                <a16:creationId xmlns:a16="http://schemas.microsoft.com/office/drawing/2014/main" id="{1F27DB9C-3333-4BC4-9D12-D2DE204F5192}"/>
              </a:ext>
            </a:extLst>
          </p:cNvPr>
          <p:cNvSpPr>
            <a:spLocks noGrp="1"/>
          </p:cNvSpPr>
          <p:nvPr>
            <p:ph idx="1"/>
          </p:nvPr>
        </p:nvSpPr>
        <p:spPr>
          <a:xfrm>
            <a:off x="1167493" y="1858441"/>
            <a:ext cx="9779182" cy="3366815"/>
          </a:xfrm>
        </p:spPr>
        <p:txBody>
          <a:bodyPr/>
          <a:lstStyle/>
          <a:p>
            <a:r>
              <a:rPr lang="tr-TR" sz="2000" b="1" dirty="0"/>
              <a:t>Giriş</a:t>
            </a:r>
          </a:p>
          <a:p>
            <a:r>
              <a:rPr lang="tr-TR" sz="2000" dirty="0"/>
              <a:t>Bu SRS dokümanı, ticaret platformu geliştirilmesi için gereksinimleri belirlemek amacıyla hazırlanmıştır. Doküman, sistemin fonksiyonel ve fonksiyonel olmayan gereksinimlerini detaylandırarak projenin kapsamını ve kullanıcıların ihtiyaçlarını netleştirmeyi hedefler.</a:t>
            </a:r>
          </a:p>
          <a:p>
            <a:r>
              <a:rPr lang="tr-TR" sz="2000" b="1" dirty="0"/>
              <a:t>Genel Tanım</a:t>
            </a:r>
          </a:p>
          <a:p>
            <a:pPr>
              <a:buFont typeface="Arial" panose="020B0604020202020204" pitchFamily="34" charset="0"/>
              <a:buChar char="•"/>
            </a:pPr>
            <a:r>
              <a:rPr lang="tr-TR" sz="2000" b="1" dirty="0"/>
              <a:t>Amaç:</a:t>
            </a:r>
            <a:r>
              <a:rPr lang="tr-TR" sz="2000" dirty="0"/>
              <a:t> Kullanıcıların çevrimiçi ticaret yapabilmelerini sağlayan bir platform oluşturmak.</a:t>
            </a:r>
          </a:p>
          <a:p>
            <a:pPr>
              <a:buFont typeface="Arial" panose="020B0604020202020204" pitchFamily="34" charset="0"/>
              <a:buChar char="•"/>
            </a:pPr>
            <a:r>
              <a:rPr lang="tr-TR" sz="2000" b="1" dirty="0"/>
              <a:t>Kapsam:</a:t>
            </a:r>
            <a:r>
              <a:rPr lang="tr-TR" sz="2000" dirty="0"/>
              <a:t> Kullanıcı kayıt ve giriş işlemleri, ürün arama ve listeleme, kullanıcı profilleri yönetimi, mesajlaşma fonksiyonları.</a:t>
            </a:r>
          </a:p>
          <a:p>
            <a:pPr>
              <a:buFont typeface="Arial" panose="020B0604020202020204" pitchFamily="34" charset="0"/>
              <a:buChar char="•"/>
            </a:pPr>
            <a:r>
              <a:rPr lang="tr-TR" sz="2000" b="1" dirty="0"/>
              <a:t>Hedef Kitle:</a:t>
            </a:r>
            <a:r>
              <a:rPr lang="tr-TR" sz="2000" dirty="0"/>
              <a:t> Yabancı alıcılar, toptancılar ve sistem yöneticileri (</a:t>
            </a:r>
            <a:r>
              <a:rPr lang="tr-TR" sz="2000" dirty="0" err="1"/>
              <a:t>admin</a:t>
            </a:r>
            <a:r>
              <a:rPr lang="tr-TR" sz="2000" dirty="0"/>
              <a:t>).</a:t>
            </a:r>
          </a:p>
          <a:p>
            <a:endParaRPr lang="tr-TR" sz="2000" dirty="0"/>
          </a:p>
        </p:txBody>
      </p:sp>
      <p:sp>
        <p:nvSpPr>
          <p:cNvPr id="4" name="Veri Yer Tutucusu 3">
            <a:extLst>
              <a:ext uri="{FF2B5EF4-FFF2-40B4-BE49-F238E27FC236}">
                <a16:creationId xmlns:a16="http://schemas.microsoft.com/office/drawing/2014/main" id="{E53CC75B-C89A-4C7F-A3AF-B9760E1A768D}"/>
              </a:ext>
            </a:extLst>
          </p:cNvPr>
          <p:cNvSpPr>
            <a:spLocks noGrp="1"/>
          </p:cNvSpPr>
          <p:nvPr>
            <p:ph type="dt" sz="half" idx="2"/>
          </p:nvPr>
        </p:nvSpPr>
        <p:spPr/>
        <p:txBody>
          <a:bodyPr/>
          <a:lstStyle/>
          <a:p>
            <a:fld id="{CAD0D251-AD74-4A72-BEED-38E7DBE893BC}" type="datetime1">
              <a:rPr lang="tr-TR" noProof="0" smtClean="0"/>
              <a:t>11 Haz 2024</a:t>
            </a:fld>
            <a:endParaRPr lang="tr-TR" noProof="0"/>
          </a:p>
        </p:txBody>
      </p:sp>
      <p:sp>
        <p:nvSpPr>
          <p:cNvPr id="6" name="Slayt Numarası Yer Tutucusu 5">
            <a:extLst>
              <a:ext uri="{FF2B5EF4-FFF2-40B4-BE49-F238E27FC236}">
                <a16:creationId xmlns:a16="http://schemas.microsoft.com/office/drawing/2014/main" id="{319138C5-C3B2-480F-828F-F19531307532}"/>
              </a:ext>
            </a:extLst>
          </p:cNvPr>
          <p:cNvSpPr>
            <a:spLocks noGrp="1"/>
          </p:cNvSpPr>
          <p:nvPr>
            <p:ph type="sldNum" sz="quarter" idx="4"/>
          </p:nvPr>
        </p:nvSpPr>
        <p:spPr/>
        <p:txBody>
          <a:bodyPr/>
          <a:lstStyle/>
          <a:p>
            <a:fld id="{294A09A9-5501-47C1-A89A-A340965A2BE2}" type="slidenum">
              <a:rPr lang="tr-TR" noProof="0" smtClean="0"/>
              <a:pPr/>
              <a:t>2</a:t>
            </a:fld>
            <a:endParaRPr lang="tr-TR" noProof="0"/>
          </a:p>
        </p:txBody>
      </p:sp>
    </p:spTree>
    <p:extLst>
      <p:ext uri="{BB962C8B-B14F-4D97-AF65-F5344CB8AC3E}">
        <p14:creationId xmlns:p14="http://schemas.microsoft.com/office/powerpoint/2010/main" val="3615208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58BA53-5098-4C40-B443-D78517992869}"/>
              </a:ext>
            </a:extLst>
          </p:cNvPr>
          <p:cNvSpPr>
            <a:spLocks noGrp="1"/>
          </p:cNvSpPr>
          <p:nvPr>
            <p:ph type="title"/>
          </p:nvPr>
        </p:nvSpPr>
        <p:spPr/>
        <p:txBody>
          <a:bodyPr/>
          <a:lstStyle/>
          <a:p>
            <a:r>
              <a:rPr lang="nn-NO" dirty="0"/>
              <a:t>4.4 Veri Toplama, Bütünlük, Saklama ve İmha Etme</a:t>
            </a:r>
            <a:endParaRPr lang="tr-TR" dirty="0"/>
          </a:p>
        </p:txBody>
      </p:sp>
      <p:sp>
        <p:nvSpPr>
          <p:cNvPr id="3" name="İçerik Yer Tutucusu 2">
            <a:extLst>
              <a:ext uri="{FF2B5EF4-FFF2-40B4-BE49-F238E27FC236}">
                <a16:creationId xmlns:a16="http://schemas.microsoft.com/office/drawing/2014/main" id="{90BC2C93-A270-4617-8375-193A9099BDC8}"/>
              </a:ext>
            </a:extLst>
          </p:cNvPr>
          <p:cNvSpPr>
            <a:spLocks noGrp="1"/>
          </p:cNvSpPr>
          <p:nvPr>
            <p:ph idx="1"/>
          </p:nvPr>
        </p:nvSpPr>
        <p:spPr/>
        <p:txBody>
          <a:bodyPr/>
          <a:lstStyle/>
          <a:p>
            <a:r>
              <a:rPr lang="tr-TR" sz="1600" b="1" dirty="0"/>
              <a:t>Veri Bütünlüğü </a:t>
            </a:r>
          </a:p>
          <a:p>
            <a:r>
              <a:rPr lang="tr-TR" sz="1600" dirty="0"/>
              <a:t>Veri bütünlüğünü sağlamak için çeşitli mekanizmalar kullanılır: </a:t>
            </a:r>
          </a:p>
          <a:p>
            <a:r>
              <a:rPr lang="tr-TR" sz="1600" dirty="0"/>
              <a:t>• Veri Doğrulama: Kullanıcı kayıtları sırasında e-posta doğrulama işlemi yapılır. Ürün eklerken ve sipariş oluştururken zorunlu alanların doldurulması sağlanır. </a:t>
            </a:r>
          </a:p>
          <a:p>
            <a:r>
              <a:rPr lang="tr-TR" sz="1600" dirty="0"/>
              <a:t>• Veri Bütünlük Kısıtlamaları: </a:t>
            </a:r>
            <a:r>
              <a:rPr lang="tr-TR" sz="1600" dirty="0" err="1"/>
              <a:t>Veritabanı</a:t>
            </a:r>
            <a:r>
              <a:rPr lang="tr-TR" sz="1600" dirty="0"/>
              <a:t> tasarımında FOREIGN KEY, UNIQUE ve CHECK kısıtlamaları kullanılarak verilerin bütünlüğü korunur. Örneğin, ürünlerin kullanıcılara ait olduğunu doğrulamak için </a:t>
            </a:r>
            <a:r>
              <a:rPr lang="tr-TR" sz="1600" dirty="0" err="1"/>
              <a:t>user_id</a:t>
            </a:r>
            <a:r>
              <a:rPr lang="tr-TR" sz="1600" dirty="0"/>
              <a:t> FOREIGN KEY kullanılır.</a:t>
            </a:r>
          </a:p>
          <a:p>
            <a:r>
              <a:rPr lang="tr-TR" sz="1600" dirty="0"/>
              <a:t>• Hata Yönetimi: Kullanıcı hatalarını ve veri giriş hatalarını tespit etmek ve düzeltmek için uygun hata mesajları ve </a:t>
            </a:r>
            <a:r>
              <a:rPr lang="tr-TR" sz="1600" dirty="0" err="1"/>
              <a:t>validasyon</a:t>
            </a:r>
            <a:r>
              <a:rPr lang="tr-TR" sz="1600" dirty="0"/>
              <a:t> mekanizmaları kullanılır.</a:t>
            </a:r>
          </a:p>
        </p:txBody>
      </p:sp>
      <p:sp>
        <p:nvSpPr>
          <p:cNvPr id="4" name="Veri Yer Tutucusu 3">
            <a:extLst>
              <a:ext uri="{FF2B5EF4-FFF2-40B4-BE49-F238E27FC236}">
                <a16:creationId xmlns:a16="http://schemas.microsoft.com/office/drawing/2014/main" id="{4AC59BBA-C712-497C-9993-7DA1A933C8B5}"/>
              </a:ext>
            </a:extLst>
          </p:cNvPr>
          <p:cNvSpPr>
            <a:spLocks noGrp="1"/>
          </p:cNvSpPr>
          <p:nvPr>
            <p:ph type="dt" sz="half" idx="2"/>
          </p:nvPr>
        </p:nvSpPr>
        <p:spPr/>
        <p:txBody>
          <a:bodyPr/>
          <a:lstStyle/>
          <a:p>
            <a:fld id="{CAD0D251-AD74-4A72-BEED-38E7DBE893BC}" type="datetime1">
              <a:rPr lang="tr-TR" noProof="0" smtClean="0"/>
              <a:t>11 Haz 2024</a:t>
            </a:fld>
            <a:endParaRPr lang="tr-TR" noProof="0"/>
          </a:p>
        </p:txBody>
      </p:sp>
      <p:sp>
        <p:nvSpPr>
          <p:cNvPr id="6" name="Slayt Numarası Yer Tutucusu 5">
            <a:extLst>
              <a:ext uri="{FF2B5EF4-FFF2-40B4-BE49-F238E27FC236}">
                <a16:creationId xmlns:a16="http://schemas.microsoft.com/office/drawing/2014/main" id="{B61F1F3A-8ABA-4D6A-882D-572D7CF50E76}"/>
              </a:ext>
            </a:extLst>
          </p:cNvPr>
          <p:cNvSpPr>
            <a:spLocks noGrp="1"/>
          </p:cNvSpPr>
          <p:nvPr>
            <p:ph type="sldNum" sz="quarter" idx="4"/>
          </p:nvPr>
        </p:nvSpPr>
        <p:spPr/>
        <p:txBody>
          <a:bodyPr/>
          <a:lstStyle/>
          <a:p>
            <a:fld id="{294A09A9-5501-47C1-A89A-A340965A2BE2}" type="slidenum">
              <a:rPr lang="tr-TR" noProof="0" smtClean="0"/>
              <a:pPr/>
              <a:t>20</a:t>
            </a:fld>
            <a:endParaRPr lang="tr-TR" noProof="0"/>
          </a:p>
        </p:txBody>
      </p:sp>
    </p:spTree>
    <p:extLst>
      <p:ext uri="{BB962C8B-B14F-4D97-AF65-F5344CB8AC3E}">
        <p14:creationId xmlns:p14="http://schemas.microsoft.com/office/powerpoint/2010/main" val="1372197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58BA53-5098-4C40-B443-D78517992869}"/>
              </a:ext>
            </a:extLst>
          </p:cNvPr>
          <p:cNvSpPr>
            <a:spLocks noGrp="1"/>
          </p:cNvSpPr>
          <p:nvPr>
            <p:ph type="title"/>
          </p:nvPr>
        </p:nvSpPr>
        <p:spPr/>
        <p:txBody>
          <a:bodyPr/>
          <a:lstStyle/>
          <a:p>
            <a:r>
              <a:rPr lang="nn-NO" dirty="0"/>
              <a:t>4.4 Veri Toplama, Bütünlük, Saklama ve İmha Etme</a:t>
            </a:r>
            <a:endParaRPr lang="tr-TR" dirty="0"/>
          </a:p>
        </p:txBody>
      </p:sp>
      <p:sp>
        <p:nvSpPr>
          <p:cNvPr id="3" name="İçerik Yer Tutucusu 2">
            <a:extLst>
              <a:ext uri="{FF2B5EF4-FFF2-40B4-BE49-F238E27FC236}">
                <a16:creationId xmlns:a16="http://schemas.microsoft.com/office/drawing/2014/main" id="{90BC2C93-A270-4617-8375-193A9099BDC8}"/>
              </a:ext>
            </a:extLst>
          </p:cNvPr>
          <p:cNvSpPr>
            <a:spLocks noGrp="1"/>
          </p:cNvSpPr>
          <p:nvPr>
            <p:ph idx="1"/>
          </p:nvPr>
        </p:nvSpPr>
        <p:spPr/>
        <p:txBody>
          <a:bodyPr/>
          <a:lstStyle/>
          <a:p>
            <a:r>
              <a:rPr lang="tr-TR" sz="1600" b="1" dirty="0"/>
              <a:t>Veri Saklama </a:t>
            </a:r>
          </a:p>
          <a:p>
            <a:r>
              <a:rPr lang="tr-TR" sz="1600" dirty="0"/>
              <a:t>Verilerin güvenli ve etkili bir şekilde saklanması için aşağıdaki yöntemler kullanılır:</a:t>
            </a:r>
          </a:p>
          <a:p>
            <a:r>
              <a:rPr lang="tr-TR" sz="1600" dirty="0"/>
              <a:t>• </a:t>
            </a:r>
            <a:r>
              <a:rPr lang="tr-TR" sz="1600" dirty="0" err="1"/>
              <a:t>Veritabanı</a:t>
            </a:r>
            <a:r>
              <a:rPr lang="tr-TR" sz="1600" dirty="0"/>
              <a:t> Yönetimi: Tüm veriler </a:t>
            </a:r>
            <a:r>
              <a:rPr lang="tr-TR" sz="1600" dirty="0" err="1"/>
              <a:t>PostgreSQL</a:t>
            </a:r>
            <a:r>
              <a:rPr lang="tr-TR" sz="1600" dirty="0"/>
              <a:t> </a:t>
            </a:r>
            <a:r>
              <a:rPr lang="tr-TR" sz="1600" dirty="0" err="1"/>
              <a:t>veritabanında</a:t>
            </a:r>
            <a:r>
              <a:rPr lang="tr-TR" sz="1600" dirty="0"/>
              <a:t> saklanır. </a:t>
            </a:r>
            <a:r>
              <a:rPr lang="tr-TR" sz="1600" dirty="0" err="1"/>
              <a:t>Veritabanı</a:t>
            </a:r>
            <a:r>
              <a:rPr lang="tr-TR" sz="1600" dirty="0"/>
              <a:t> yedekleme işlemleri düzenli olarak yapılır. </a:t>
            </a:r>
          </a:p>
          <a:p>
            <a:r>
              <a:rPr lang="tr-TR" sz="1600" dirty="0"/>
              <a:t>• Şifreleme: Hassas bilgiler (örneğin, kullanıcı şifreleri) uygun şifreleme algoritmaları kullanılarak şifrelenir ve güvenli bir şekilde saklanır. </a:t>
            </a:r>
          </a:p>
          <a:p>
            <a:r>
              <a:rPr lang="tr-TR" sz="1600" dirty="0"/>
              <a:t>• Erişim Kontrolü: Kullanıcı yetkilendirme ve kimlik doğrulama mekanizmaları kullanılarak verilere yalnızca yetkili kişilerin erişimi sağlanır. </a:t>
            </a:r>
          </a:p>
        </p:txBody>
      </p:sp>
      <p:sp>
        <p:nvSpPr>
          <p:cNvPr id="4" name="Veri Yer Tutucusu 3">
            <a:extLst>
              <a:ext uri="{FF2B5EF4-FFF2-40B4-BE49-F238E27FC236}">
                <a16:creationId xmlns:a16="http://schemas.microsoft.com/office/drawing/2014/main" id="{4AC59BBA-C712-497C-9993-7DA1A933C8B5}"/>
              </a:ext>
            </a:extLst>
          </p:cNvPr>
          <p:cNvSpPr>
            <a:spLocks noGrp="1"/>
          </p:cNvSpPr>
          <p:nvPr>
            <p:ph type="dt" sz="half" idx="2"/>
          </p:nvPr>
        </p:nvSpPr>
        <p:spPr/>
        <p:txBody>
          <a:bodyPr/>
          <a:lstStyle/>
          <a:p>
            <a:fld id="{CAD0D251-AD74-4A72-BEED-38E7DBE893BC}" type="datetime1">
              <a:rPr lang="tr-TR" noProof="0" smtClean="0"/>
              <a:t>11 Haz 2024</a:t>
            </a:fld>
            <a:endParaRPr lang="tr-TR" noProof="0"/>
          </a:p>
        </p:txBody>
      </p:sp>
      <p:sp>
        <p:nvSpPr>
          <p:cNvPr id="6" name="Slayt Numarası Yer Tutucusu 5">
            <a:extLst>
              <a:ext uri="{FF2B5EF4-FFF2-40B4-BE49-F238E27FC236}">
                <a16:creationId xmlns:a16="http://schemas.microsoft.com/office/drawing/2014/main" id="{B61F1F3A-8ABA-4D6A-882D-572D7CF50E76}"/>
              </a:ext>
            </a:extLst>
          </p:cNvPr>
          <p:cNvSpPr>
            <a:spLocks noGrp="1"/>
          </p:cNvSpPr>
          <p:nvPr>
            <p:ph type="sldNum" sz="quarter" idx="4"/>
          </p:nvPr>
        </p:nvSpPr>
        <p:spPr/>
        <p:txBody>
          <a:bodyPr/>
          <a:lstStyle/>
          <a:p>
            <a:fld id="{294A09A9-5501-47C1-A89A-A340965A2BE2}" type="slidenum">
              <a:rPr lang="tr-TR" noProof="0" smtClean="0"/>
              <a:pPr/>
              <a:t>21</a:t>
            </a:fld>
            <a:endParaRPr lang="tr-TR" noProof="0"/>
          </a:p>
        </p:txBody>
      </p:sp>
    </p:spTree>
    <p:extLst>
      <p:ext uri="{BB962C8B-B14F-4D97-AF65-F5344CB8AC3E}">
        <p14:creationId xmlns:p14="http://schemas.microsoft.com/office/powerpoint/2010/main" val="2433825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58BA53-5098-4C40-B443-D78517992869}"/>
              </a:ext>
            </a:extLst>
          </p:cNvPr>
          <p:cNvSpPr>
            <a:spLocks noGrp="1"/>
          </p:cNvSpPr>
          <p:nvPr>
            <p:ph type="title"/>
          </p:nvPr>
        </p:nvSpPr>
        <p:spPr/>
        <p:txBody>
          <a:bodyPr/>
          <a:lstStyle/>
          <a:p>
            <a:r>
              <a:rPr lang="nn-NO" dirty="0"/>
              <a:t>4.4 Veri Toplama, Bütünlük, Saklama ve İmha Etme</a:t>
            </a:r>
            <a:endParaRPr lang="tr-TR" dirty="0"/>
          </a:p>
        </p:txBody>
      </p:sp>
      <p:sp>
        <p:nvSpPr>
          <p:cNvPr id="3" name="İçerik Yer Tutucusu 2">
            <a:extLst>
              <a:ext uri="{FF2B5EF4-FFF2-40B4-BE49-F238E27FC236}">
                <a16:creationId xmlns:a16="http://schemas.microsoft.com/office/drawing/2014/main" id="{90BC2C93-A270-4617-8375-193A9099BDC8}"/>
              </a:ext>
            </a:extLst>
          </p:cNvPr>
          <p:cNvSpPr>
            <a:spLocks noGrp="1"/>
          </p:cNvSpPr>
          <p:nvPr>
            <p:ph idx="1"/>
          </p:nvPr>
        </p:nvSpPr>
        <p:spPr/>
        <p:txBody>
          <a:bodyPr/>
          <a:lstStyle/>
          <a:p>
            <a:r>
              <a:rPr lang="tr-TR" sz="1600" b="1" dirty="0"/>
              <a:t>Veri İmha Etme </a:t>
            </a:r>
          </a:p>
          <a:p>
            <a:r>
              <a:rPr lang="tr-TR" sz="1600" dirty="0"/>
              <a:t>Verilerin imha edilmesi, veri koruma yasalarına ve yönetmeliklerine uygun olarak gerçekleştirilir. </a:t>
            </a:r>
          </a:p>
          <a:p>
            <a:r>
              <a:rPr lang="tr-TR" sz="1600" dirty="0"/>
              <a:t>• Veri Silme Talepleri: Kullanıcılar, hesaplarının silinmesi veya kişisel verilerinin kaldırılması taleplerinde bulunabilirler. Bu talepler doğrultusunda veriler kalıcı olarak </a:t>
            </a:r>
            <a:r>
              <a:rPr lang="tr-TR" sz="1600" dirty="0" err="1"/>
              <a:t>veritabanından</a:t>
            </a:r>
            <a:r>
              <a:rPr lang="tr-TR" sz="1600" dirty="0"/>
              <a:t> silinir. </a:t>
            </a:r>
          </a:p>
          <a:p>
            <a:r>
              <a:rPr lang="tr-TR" sz="1600" dirty="0"/>
              <a:t>• Otomatik Veri İmha: Belirli bir süre boyunca kullanılmayan veya gerekli olmayan veriler, belirlenen politikalar doğrultusunda otomatik olarak imha edilir. </a:t>
            </a:r>
          </a:p>
          <a:p>
            <a:r>
              <a:rPr lang="tr-TR" sz="1600" dirty="0"/>
              <a:t>• Güvenli İmha Yöntemleri: İmha edilen verilerin geri döndürülemez bir şekilde silinmesini sağlamak için güvenli silme yöntemleri (örneğin, veri üzerine yazma) kullanılır</a:t>
            </a:r>
          </a:p>
        </p:txBody>
      </p:sp>
      <p:sp>
        <p:nvSpPr>
          <p:cNvPr id="4" name="Veri Yer Tutucusu 3">
            <a:extLst>
              <a:ext uri="{FF2B5EF4-FFF2-40B4-BE49-F238E27FC236}">
                <a16:creationId xmlns:a16="http://schemas.microsoft.com/office/drawing/2014/main" id="{4AC59BBA-C712-497C-9993-7DA1A933C8B5}"/>
              </a:ext>
            </a:extLst>
          </p:cNvPr>
          <p:cNvSpPr>
            <a:spLocks noGrp="1"/>
          </p:cNvSpPr>
          <p:nvPr>
            <p:ph type="dt" sz="half" idx="2"/>
          </p:nvPr>
        </p:nvSpPr>
        <p:spPr/>
        <p:txBody>
          <a:bodyPr/>
          <a:lstStyle/>
          <a:p>
            <a:fld id="{CAD0D251-AD74-4A72-BEED-38E7DBE893BC}" type="datetime1">
              <a:rPr lang="tr-TR" noProof="0" smtClean="0"/>
              <a:t>11 Haz 2024</a:t>
            </a:fld>
            <a:endParaRPr lang="tr-TR" noProof="0"/>
          </a:p>
        </p:txBody>
      </p:sp>
      <p:sp>
        <p:nvSpPr>
          <p:cNvPr id="6" name="Slayt Numarası Yer Tutucusu 5">
            <a:extLst>
              <a:ext uri="{FF2B5EF4-FFF2-40B4-BE49-F238E27FC236}">
                <a16:creationId xmlns:a16="http://schemas.microsoft.com/office/drawing/2014/main" id="{B61F1F3A-8ABA-4D6A-882D-572D7CF50E76}"/>
              </a:ext>
            </a:extLst>
          </p:cNvPr>
          <p:cNvSpPr>
            <a:spLocks noGrp="1"/>
          </p:cNvSpPr>
          <p:nvPr>
            <p:ph type="sldNum" sz="quarter" idx="4"/>
          </p:nvPr>
        </p:nvSpPr>
        <p:spPr/>
        <p:txBody>
          <a:bodyPr/>
          <a:lstStyle/>
          <a:p>
            <a:fld id="{294A09A9-5501-47C1-A89A-A340965A2BE2}" type="slidenum">
              <a:rPr lang="tr-TR" noProof="0" smtClean="0"/>
              <a:pPr/>
              <a:t>22</a:t>
            </a:fld>
            <a:endParaRPr lang="tr-TR" noProof="0"/>
          </a:p>
        </p:txBody>
      </p:sp>
    </p:spTree>
    <p:extLst>
      <p:ext uri="{BB962C8B-B14F-4D97-AF65-F5344CB8AC3E}">
        <p14:creationId xmlns:p14="http://schemas.microsoft.com/office/powerpoint/2010/main" val="1614133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A89685-0845-4F41-97BF-FB0E081C63B5}"/>
              </a:ext>
            </a:extLst>
          </p:cNvPr>
          <p:cNvSpPr>
            <a:spLocks noGrp="1"/>
          </p:cNvSpPr>
          <p:nvPr>
            <p:ph type="title"/>
          </p:nvPr>
        </p:nvSpPr>
        <p:spPr/>
        <p:txBody>
          <a:bodyPr/>
          <a:lstStyle/>
          <a:p>
            <a:r>
              <a:rPr lang="tr-TR" dirty="0"/>
              <a:t>Kapanış Bölümü ve SRS Dokümanının Önemi</a:t>
            </a:r>
          </a:p>
        </p:txBody>
      </p:sp>
      <p:sp>
        <p:nvSpPr>
          <p:cNvPr id="3" name="İçerik Yer Tutucusu 2">
            <a:extLst>
              <a:ext uri="{FF2B5EF4-FFF2-40B4-BE49-F238E27FC236}">
                <a16:creationId xmlns:a16="http://schemas.microsoft.com/office/drawing/2014/main" id="{98C70907-B294-4FD8-BA1B-C633AB1DB6B9}"/>
              </a:ext>
            </a:extLst>
          </p:cNvPr>
          <p:cNvSpPr>
            <a:spLocks noGrp="1"/>
          </p:cNvSpPr>
          <p:nvPr>
            <p:ph idx="1"/>
          </p:nvPr>
        </p:nvSpPr>
        <p:spPr/>
        <p:txBody>
          <a:bodyPr/>
          <a:lstStyle/>
          <a:p>
            <a:r>
              <a:rPr lang="tr-TR" sz="2400" b="1" dirty="0"/>
              <a:t>Kapanış</a:t>
            </a:r>
          </a:p>
          <a:p>
            <a:r>
              <a:rPr lang="tr-TR" sz="1800" dirty="0"/>
              <a:t>Projemizin başarıyla tamamlanması için tüm gereksinimlerin detaylı bir şekilde analiz edilmesi ve belgelendirilmesi gerekmektedir. Bu süreçte, fonksiyonel ve fonksiyonel olmayan gereksinimlerin yanı sıra, kullanıcı gereksinimleri ve sistemin performans kriterleri de göz önünde bulundurulmalıdır. Bu sunumda, Uluslararası Toptan Ticaret Platformu’nun gereksinimlerini ele aldık ve bu gereksinimlerin projeye nasıl yön verdiğini tartıştık. Etkili bir gereksinim analizi, projenin her aşamasında yol gösterici olacak ve proje ekibinin hedeflerine ulaşmasına yardımcı olacaktır.</a:t>
            </a:r>
          </a:p>
          <a:p>
            <a:r>
              <a:rPr lang="tr-TR" sz="2400" b="1" dirty="0"/>
              <a:t>SRS Dokümanının Önemi</a:t>
            </a:r>
          </a:p>
          <a:p>
            <a:r>
              <a:rPr lang="tr-TR" sz="1800" dirty="0"/>
              <a:t>SRS (Software </a:t>
            </a:r>
            <a:r>
              <a:rPr lang="tr-TR" sz="1800" dirty="0" err="1"/>
              <a:t>Requirements</a:t>
            </a:r>
            <a:r>
              <a:rPr lang="tr-TR" sz="1800" dirty="0"/>
              <a:t> </a:t>
            </a:r>
            <a:r>
              <a:rPr lang="tr-TR" sz="1800" dirty="0" err="1"/>
              <a:t>Specification</a:t>
            </a:r>
            <a:r>
              <a:rPr lang="tr-TR" sz="1800" dirty="0"/>
              <a:t>) dokümanı, yazılım geliştirme sürecinde kritik bir rol oynamaktadır. Bu doküman, projenin başından sonuna kadar yol haritası niteliğinde olup, tüm paydaşlar arasında ortak bir anlayış oluşturur.</a:t>
            </a:r>
          </a:p>
          <a:p>
            <a:endParaRPr lang="tr-TR" sz="1800" dirty="0"/>
          </a:p>
        </p:txBody>
      </p:sp>
      <p:sp>
        <p:nvSpPr>
          <p:cNvPr id="4" name="Veri Yer Tutucusu 3">
            <a:extLst>
              <a:ext uri="{FF2B5EF4-FFF2-40B4-BE49-F238E27FC236}">
                <a16:creationId xmlns:a16="http://schemas.microsoft.com/office/drawing/2014/main" id="{21E9C38D-FCFC-4EB5-A43F-3EA5E02B64ED}"/>
              </a:ext>
            </a:extLst>
          </p:cNvPr>
          <p:cNvSpPr>
            <a:spLocks noGrp="1"/>
          </p:cNvSpPr>
          <p:nvPr>
            <p:ph type="dt" sz="half" idx="2"/>
          </p:nvPr>
        </p:nvSpPr>
        <p:spPr/>
        <p:txBody>
          <a:bodyPr/>
          <a:lstStyle/>
          <a:p>
            <a:fld id="{CAD0D251-AD74-4A72-BEED-38E7DBE893BC}" type="datetime1">
              <a:rPr lang="tr-TR" noProof="0" smtClean="0"/>
              <a:t>11 Haz 2024</a:t>
            </a:fld>
            <a:endParaRPr lang="tr-TR" noProof="0"/>
          </a:p>
        </p:txBody>
      </p:sp>
      <p:sp>
        <p:nvSpPr>
          <p:cNvPr id="6" name="Slayt Numarası Yer Tutucusu 5">
            <a:extLst>
              <a:ext uri="{FF2B5EF4-FFF2-40B4-BE49-F238E27FC236}">
                <a16:creationId xmlns:a16="http://schemas.microsoft.com/office/drawing/2014/main" id="{FC3F2713-88DE-4850-A9FC-6668C2E7A6E9}"/>
              </a:ext>
            </a:extLst>
          </p:cNvPr>
          <p:cNvSpPr>
            <a:spLocks noGrp="1"/>
          </p:cNvSpPr>
          <p:nvPr>
            <p:ph type="sldNum" sz="quarter" idx="4"/>
          </p:nvPr>
        </p:nvSpPr>
        <p:spPr/>
        <p:txBody>
          <a:bodyPr/>
          <a:lstStyle/>
          <a:p>
            <a:fld id="{294A09A9-5501-47C1-A89A-A340965A2BE2}" type="slidenum">
              <a:rPr lang="tr-TR" noProof="0" smtClean="0"/>
              <a:pPr/>
              <a:t>23</a:t>
            </a:fld>
            <a:endParaRPr lang="tr-TR" noProof="0"/>
          </a:p>
        </p:txBody>
      </p:sp>
    </p:spTree>
    <p:extLst>
      <p:ext uri="{BB962C8B-B14F-4D97-AF65-F5344CB8AC3E}">
        <p14:creationId xmlns:p14="http://schemas.microsoft.com/office/powerpoint/2010/main" val="1087237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A89685-0845-4F41-97BF-FB0E081C63B5}"/>
              </a:ext>
            </a:extLst>
          </p:cNvPr>
          <p:cNvSpPr>
            <a:spLocks noGrp="1"/>
          </p:cNvSpPr>
          <p:nvPr>
            <p:ph type="title"/>
          </p:nvPr>
        </p:nvSpPr>
        <p:spPr/>
        <p:txBody>
          <a:bodyPr/>
          <a:lstStyle/>
          <a:p>
            <a:r>
              <a:rPr lang="tr-TR" dirty="0"/>
              <a:t>Kapanış Bölümü ve SRS Dokümanının Önemi</a:t>
            </a:r>
          </a:p>
        </p:txBody>
      </p:sp>
      <p:sp>
        <p:nvSpPr>
          <p:cNvPr id="3" name="İçerik Yer Tutucusu 2">
            <a:extLst>
              <a:ext uri="{FF2B5EF4-FFF2-40B4-BE49-F238E27FC236}">
                <a16:creationId xmlns:a16="http://schemas.microsoft.com/office/drawing/2014/main" id="{98C70907-B294-4FD8-BA1B-C633AB1DB6B9}"/>
              </a:ext>
            </a:extLst>
          </p:cNvPr>
          <p:cNvSpPr>
            <a:spLocks noGrp="1"/>
          </p:cNvSpPr>
          <p:nvPr>
            <p:ph idx="1"/>
          </p:nvPr>
        </p:nvSpPr>
        <p:spPr>
          <a:xfrm>
            <a:off x="1167493" y="1951207"/>
            <a:ext cx="9779182" cy="3366815"/>
          </a:xfrm>
        </p:spPr>
        <p:txBody>
          <a:bodyPr/>
          <a:lstStyle/>
          <a:p>
            <a:r>
              <a:rPr lang="tr-TR" sz="1600" dirty="0"/>
              <a:t>SRS dokümanının sağladığı başlıca avantajlar şunlardır:</a:t>
            </a:r>
          </a:p>
          <a:p>
            <a:pPr>
              <a:buFont typeface="+mj-lt"/>
              <a:buAutoNum type="arabicPeriod"/>
            </a:pPr>
            <a:r>
              <a:rPr lang="tr-TR" sz="1600" b="1" dirty="0"/>
              <a:t>Netlik ve </a:t>
            </a:r>
            <a:r>
              <a:rPr lang="tr-TR" sz="1600" b="1" dirty="0" err="1"/>
              <a:t>Anlaşılabilirlik</a:t>
            </a:r>
            <a:r>
              <a:rPr lang="tr-TR" sz="1600" dirty="0"/>
              <a:t>: Tüm gereksinimlerin açık ve anlaşılır bir şekilde belirtilmesi, proje ekibinin doğru ve tutarlı bir şekilde çalışmasını sağlar.</a:t>
            </a:r>
          </a:p>
          <a:p>
            <a:pPr>
              <a:buFont typeface="+mj-lt"/>
              <a:buAutoNum type="arabicPeriod"/>
            </a:pPr>
            <a:r>
              <a:rPr lang="tr-TR" sz="1600" b="1" dirty="0"/>
              <a:t>Proje Yönetimi</a:t>
            </a:r>
            <a:r>
              <a:rPr lang="tr-TR" sz="1600" dirty="0"/>
              <a:t>: Gereksinimlerin detaylı olarak belgelenmesi, projenin planlanması, izlenmesi ve kontrol edilmesi açısından önemli bir referans noktası oluşturur.</a:t>
            </a:r>
          </a:p>
          <a:p>
            <a:pPr>
              <a:buFont typeface="+mj-lt"/>
              <a:buAutoNum type="arabicPeriod"/>
            </a:pPr>
            <a:r>
              <a:rPr lang="tr-TR" sz="1600" b="1" dirty="0"/>
              <a:t>Paydaş İletişimi</a:t>
            </a:r>
            <a:r>
              <a:rPr lang="tr-TR" sz="1600" dirty="0"/>
              <a:t>: Tüm paydaşların beklentilerinin ve ihtiyaçlarının belgelenmesi, iletişimin etkin bir şekilde yürütülmesini sağlar ve olası anlaşmazlıkların önüne geçer.</a:t>
            </a:r>
          </a:p>
          <a:p>
            <a:pPr>
              <a:buFont typeface="+mj-lt"/>
              <a:buAutoNum type="arabicPeriod"/>
            </a:pPr>
            <a:r>
              <a:rPr lang="tr-TR" sz="1600" b="1" dirty="0"/>
              <a:t>Risk Yönetimi</a:t>
            </a:r>
            <a:r>
              <a:rPr lang="tr-TR" sz="1600" dirty="0"/>
              <a:t>: Potansiyel risklerin ve bağımlılıkların erken aşamada tanımlanması, projenin başarısızlık riskini minimize eder.</a:t>
            </a:r>
          </a:p>
          <a:p>
            <a:pPr>
              <a:buFont typeface="+mj-lt"/>
              <a:buAutoNum type="arabicPeriod"/>
            </a:pPr>
            <a:r>
              <a:rPr lang="tr-TR" sz="1600" b="1" dirty="0"/>
              <a:t>Kalite Güvencesi</a:t>
            </a:r>
            <a:r>
              <a:rPr lang="tr-TR" sz="1600" dirty="0"/>
              <a:t>: Gereksinimlerin net bir şekilde tanımlanması, yazılımın doğru ve eksiksiz bir şekilde test edilmesini ve kalite standartlarının karşılanmasını sağlar.</a:t>
            </a:r>
          </a:p>
          <a:p>
            <a:r>
              <a:rPr lang="tr-TR" sz="1600" dirty="0"/>
              <a:t>Bu nedenlerle, SRS dokümanı projenin başarısı için vazgeçilmez bir araçtır ve projenin tüm aşamalarında referans olarak kullanılmalıdır. SRS dokümanı sayesinde, projenin hedeflerine zamanında ve bütçe dahilinde ulaşılması mümkün olacaktır.</a:t>
            </a:r>
          </a:p>
        </p:txBody>
      </p:sp>
      <p:sp>
        <p:nvSpPr>
          <p:cNvPr id="4" name="Veri Yer Tutucusu 3">
            <a:extLst>
              <a:ext uri="{FF2B5EF4-FFF2-40B4-BE49-F238E27FC236}">
                <a16:creationId xmlns:a16="http://schemas.microsoft.com/office/drawing/2014/main" id="{21E9C38D-FCFC-4EB5-A43F-3EA5E02B64ED}"/>
              </a:ext>
            </a:extLst>
          </p:cNvPr>
          <p:cNvSpPr>
            <a:spLocks noGrp="1"/>
          </p:cNvSpPr>
          <p:nvPr>
            <p:ph type="dt" sz="half" idx="2"/>
          </p:nvPr>
        </p:nvSpPr>
        <p:spPr/>
        <p:txBody>
          <a:bodyPr/>
          <a:lstStyle/>
          <a:p>
            <a:fld id="{CAD0D251-AD74-4A72-BEED-38E7DBE893BC}" type="datetime1">
              <a:rPr lang="tr-TR" noProof="0" smtClean="0"/>
              <a:t>11 Haz 2024</a:t>
            </a:fld>
            <a:endParaRPr lang="tr-TR" noProof="0"/>
          </a:p>
        </p:txBody>
      </p:sp>
      <p:sp>
        <p:nvSpPr>
          <p:cNvPr id="6" name="Slayt Numarası Yer Tutucusu 5">
            <a:extLst>
              <a:ext uri="{FF2B5EF4-FFF2-40B4-BE49-F238E27FC236}">
                <a16:creationId xmlns:a16="http://schemas.microsoft.com/office/drawing/2014/main" id="{FC3F2713-88DE-4850-A9FC-6668C2E7A6E9}"/>
              </a:ext>
            </a:extLst>
          </p:cNvPr>
          <p:cNvSpPr>
            <a:spLocks noGrp="1"/>
          </p:cNvSpPr>
          <p:nvPr>
            <p:ph type="sldNum" sz="quarter" idx="4"/>
          </p:nvPr>
        </p:nvSpPr>
        <p:spPr/>
        <p:txBody>
          <a:bodyPr/>
          <a:lstStyle/>
          <a:p>
            <a:fld id="{294A09A9-5501-47C1-A89A-A340965A2BE2}" type="slidenum">
              <a:rPr lang="tr-TR" noProof="0" smtClean="0"/>
              <a:pPr/>
              <a:t>24</a:t>
            </a:fld>
            <a:endParaRPr lang="tr-TR" noProof="0"/>
          </a:p>
        </p:txBody>
      </p:sp>
    </p:spTree>
    <p:extLst>
      <p:ext uri="{BB962C8B-B14F-4D97-AF65-F5344CB8AC3E}">
        <p14:creationId xmlns:p14="http://schemas.microsoft.com/office/powerpoint/2010/main" val="1015808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6D6DE0-816E-478C-93E1-FD778A77F5AB}"/>
              </a:ext>
            </a:extLst>
          </p:cNvPr>
          <p:cNvSpPr>
            <a:spLocks noGrp="1"/>
          </p:cNvSpPr>
          <p:nvPr>
            <p:ph type="title"/>
          </p:nvPr>
        </p:nvSpPr>
        <p:spPr/>
        <p:txBody>
          <a:bodyPr/>
          <a:lstStyle/>
          <a:p>
            <a:r>
              <a:rPr lang="tr-TR" dirty="0"/>
              <a:t>2. Genel Tanım</a:t>
            </a:r>
          </a:p>
        </p:txBody>
      </p:sp>
      <p:sp>
        <p:nvSpPr>
          <p:cNvPr id="3" name="İçerik Yer Tutucusu 2">
            <a:extLst>
              <a:ext uri="{FF2B5EF4-FFF2-40B4-BE49-F238E27FC236}">
                <a16:creationId xmlns:a16="http://schemas.microsoft.com/office/drawing/2014/main" id="{2AD26CF7-D01F-44F3-92C7-3DE39B72C271}"/>
              </a:ext>
            </a:extLst>
          </p:cNvPr>
          <p:cNvSpPr>
            <a:spLocks noGrp="1"/>
          </p:cNvSpPr>
          <p:nvPr>
            <p:ph idx="1"/>
          </p:nvPr>
        </p:nvSpPr>
        <p:spPr/>
        <p:txBody>
          <a:bodyPr/>
          <a:lstStyle/>
          <a:p>
            <a:r>
              <a:rPr lang="tr-TR" b="1" dirty="0"/>
              <a:t>2.1. </a:t>
            </a:r>
            <a:r>
              <a:rPr lang="tr-TR" dirty="0"/>
              <a:t>Sistem Ortamı </a:t>
            </a:r>
          </a:p>
          <a:p>
            <a:endParaRPr lang="tr-TR" dirty="0"/>
          </a:p>
          <a:p>
            <a:r>
              <a:rPr lang="tr-TR" sz="1800" dirty="0"/>
              <a:t>Uluslararası Toptan Ticaret Platformu projesi, katmanlı bir mimari kullanarak geliştirilmiştir. Sunum katmanı için JSF (</a:t>
            </a:r>
            <a:r>
              <a:rPr lang="tr-TR" sz="1800" dirty="0" err="1"/>
              <a:t>JavaServer</a:t>
            </a:r>
            <a:r>
              <a:rPr lang="tr-TR" sz="1800" dirty="0"/>
              <a:t> </a:t>
            </a:r>
            <a:r>
              <a:rPr lang="tr-TR" sz="1800" dirty="0" err="1"/>
              <a:t>Faces</a:t>
            </a:r>
            <a:r>
              <a:rPr lang="tr-TR" sz="1800" dirty="0"/>
              <a:t>), XHTML, CSS ve </a:t>
            </a:r>
            <a:r>
              <a:rPr lang="tr-TR" sz="1800" dirty="0" err="1"/>
              <a:t>JavaScript</a:t>
            </a:r>
            <a:r>
              <a:rPr lang="tr-TR" sz="1800" dirty="0"/>
              <a:t> kullanılmıştır. İş mantığı katmanı Java ve Jakarta EE ile yazılmış olup, veri erişim katmanında JPA kullanılmaktadır. </a:t>
            </a:r>
            <a:r>
              <a:rPr lang="tr-TR" sz="1800" dirty="0" err="1"/>
              <a:t>Veritabanı</a:t>
            </a:r>
            <a:r>
              <a:rPr lang="tr-TR" sz="1800" dirty="0"/>
              <a:t> katmanında ise </a:t>
            </a:r>
            <a:r>
              <a:rPr lang="tr-TR" sz="1800" dirty="0" err="1"/>
              <a:t>PostgreSQL</a:t>
            </a:r>
            <a:r>
              <a:rPr lang="tr-TR" sz="1800" dirty="0"/>
              <a:t> tercih edilmiştir.</a:t>
            </a:r>
          </a:p>
          <a:p>
            <a:r>
              <a:rPr lang="tr-TR" sz="1800" dirty="0" err="1"/>
              <a:t>Frontend</a:t>
            </a:r>
            <a:r>
              <a:rPr lang="tr-TR" sz="1800" dirty="0"/>
              <a:t> tarafında, kullanıcı </a:t>
            </a:r>
            <a:r>
              <a:rPr lang="tr-TR" sz="1800" dirty="0" err="1"/>
              <a:t>arayüzlerini</a:t>
            </a:r>
            <a:r>
              <a:rPr lang="tr-TR" sz="1800" dirty="0"/>
              <a:t> oluşturmak için JSF kullanılmakta, ayrıca dinamik veri yüklemeleri için </a:t>
            </a:r>
            <a:r>
              <a:rPr lang="tr-TR" sz="1800" dirty="0" err="1"/>
              <a:t>AJAX'tan</a:t>
            </a:r>
            <a:r>
              <a:rPr lang="tr-TR" sz="1800" dirty="0"/>
              <a:t> faydalanılmaktadır.</a:t>
            </a:r>
          </a:p>
        </p:txBody>
      </p:sp>
      <p:sp>
        <p:nvSpPr>
          <p:cNvPr id="4" name="Veri Yer Tutucusu 3">
            <a:extLst>
              <a:ext uri="{FF2B5EF4-FFF2-40B4-BE49-F238E27FC236}">
                <a16:creationId xmlns:a16="http://schemas.microsoft.com/office/drawing/2014/main" id="{C33AE19F-900E-4A5D-B3F4-55A647EEB626}"/>
              </a:ext>
            </a:extLst>
          </p:cNvPr>
          <p:cNvSpPr>
            <a:spLocks noGrp="1"/>
          </p:cNvSpPr>
          <p:nvPr>
            <p:ph type="dt" sz="half" idx="2"/>
          </p:nvPr>
        </p:nvSpPr>
        <p:spPr/>
        <p:txBody>
          <a:bodyPr/>
          <a:lstStyle/>
          <a:p>
            <a:fld id="{CAD0D251-AD74-4A72-BEED-38E7DBE893BC}" type="datetime1">
              <a:rPr lang="tr-TR" noProof="0" smtClean="0"/>
              <a:t>11 Haz 2024</a:t>
            </a:fld>
            <a:endParaRPr lang="tr-TR" noProof="0"/>
          </a:p>
        </p:txBody>
      </p:sp>
      <p:sp>
        <p:nvSpPr>
          <p:cNvPr id="6" name="Slayt Numarası Yer Tutucusu 5">
            <a:extLst>
              <a:ext uri="{FF2B5EF4-FFF2-40B4-BE49-F238E27FC236}">
                <a16:creationId xmlns:a16="http://schemas.microsoft.com/office/drawing/2014/main" id="{C9F2ECEA-E89B-49A4-B4F4-35BA4AC2025F}"/>
              </a:ext>
            </a:extLst>
          </p:cNvPr>
          <p:cNvSpPr>
            <a:spLocks noGrp="1"/>
          </p:cNvSpPr>
          <p:nvPr>
            <p:ph type="sldNum" sz="quarter" idx="4"/>
          </p:nvPr>
        </p:nvSpPr>
        <p:spPr/>
        <p:txBody>
          <a:bodyPr/>
          <a:lstStyle/>
          <a:p>
            <a:fld id="{294A09A9-5501-47C1-A89A-A340965A2BE2}" type="slidenum">
              <a:rPr lang="tr-TR" noProof="0" smtClean="0"/>
              <a:pPr/>
              <a:t>3</a:t>
            </a:fld>
            <a:endParaRPr lang="tr-TR" noProof="0"/>
          </a:p>
        </p:txBody>
      </p:sp>
    </p:spTree>
    <p:extLst>
      <p:ext uri="{BB962C8B-B14F-4D97-AF65-F5344CB8AC3E}">
        <p14:creationId xmlns:p14="http://schemas.microsoft.com/office/powerpoint/2010/main" val="478582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FFA142-8159-4595-9C6B-5C9F2DEB12B8}"/>
              </a:ext>
            </a:extLst>
          </p:cNvPr>
          <p:cNvSpPr>
            <a:spLocks noGrp="1"/>
          </p:cNvSpPr>
          <p:nvPr>
            <p:ph type="title"/>
          </p:nvPr>
        </p:nvSpPr>
        <p:spPr/>
        <p:txBody>
          <a:bodyPr/>
          <a:lstStyle/>
          <a:p>
            <a:r>
              <a:rPr lang="tr-TR" dirty="0"/>
              <a:t>2.2 Fonksiyonel Gereksinimler</a:t>
            </a:r>
          </a:p>
        </p:txBody>
      </p:sp>
      <p:sp>
        <p:nvSpPr>
          <p:cNvPr id="4" name="Veri Yer Tutucusu 3">
            <a:extLst>
              <a:ext uri="{FF2B5EF4-FFF2-40B4-BE49-F238E27FC236}">
                <a16:creationId xmlns:a16="http://schemas.microsoft.com/office/drawing/2014/main" id="{4CD1F526-65F0-42AE-AED3-688F12CCD465}"/>
              </a:ext>
            </a:extLst>
          </p:cNvPr>
          <p:cNvSpPr>
            <a:spLocks noGrp="1"/>
          </p:cNvSpPr>
          <p:nvPr>
            <p:ph type="dt" sz="half" idx="2"/>
          </p:nvPr>
        </p:nvSpPr>
        <p:spPr/>
        <p:txBody>
          <a:bodyPr/>
          <a:lstStyle/>
          <a:p>
            <a:fld id="{CAD0D251-AD74-4A72-BEED-38E7DBE893BC}" type="datetime1">
              <a:rPr lang="tr-TR" noProof="0" smtClean="0"/>
              <a:t>11 Haz 2024</a:t>
            </a:fld>
            <a:endParaRPr lang="tr-TR" noProof="0"/>
          </a:p>
        </p:txBody>
      </p:sp>
      <p:sp>
        <p:nvSpPr>
          <p:cNvPr id="6" name="Slayt Numarası Yer Tutucusu 5">
            <a:extLst>
              <a:ext uri="{FF2B5EF4-FFF2-40B4-BE49-F238E27FC236}">
                <a16:creationId xmlns:a16="http://schemas.microsoft.com/office/drawing/2014/main" id="{3D6E94E1-EB95-4491-8C0E-BD89882311A3}"/>
              </a:ext>
            </a:extLst>
          </p:cNvPr>
          <p:cNvSpPr>
            <a:spLocks noGrp="1"/>
          </p:cNvSpPr>
          <p:nvPr>
            <p:ph type="sldNum" sz="quarter" idx="4"/>
          </p:nvPr>
        </p:nvSpPr>
        <p:spPr/>
        <p:txBody>
          <a:bodyPr/>
          <a:lstStyle/>
          <a:p>
            <a:fld id="{294A09A9-5501-47C1-A89A-A340965A2BE2}" type="slidenum">
              <a:rPr lang="tr-TR" noProof="0" smtClean="0"/>
              <a:pPr/>
              <a:t>4</a:t>
            </a:fld>
            <a:endParaRPr lang="tr-TR" noProof="0"/>
          </a:p>
        </p:txBody>
      </p:sp>
      <p:sp>
        <p:nvSpPr>
          <p:cNvPr id="10" name="İçerik Yer Tutucusu 9">
            <a:extLst>
              <a:ext uri="{FF2B5EF4-FFF2-40B4-BE49-F238E27FC236}">
                <a16:creationId xmlns:a16="http://schemas.microsoft.com/office/drawing/2014/main" id="{0E70FCF9-8271-45A4-B46F-071200483AD3}"/>
              </a:ext>
            </a:extLst>
          </p:cNvPr>
          <p:cNvSpPr>
            <a:spLocks noGrp="1"/>
          </p:cNvSpPr>
          <p:nvPr>
            <p:ph idx="1"/>
          </p:nvPr>
        </p:nvSpPr>
        <p:spPr/>
        <p:txBody>
          <a:bodyPr/>
          <a:lstStyle/>
          <a:p>
            <a:r>
              <a:rPr lang="tr-TR" dirty="0"/>
              <a:t>Bu bölüm her kullanım senaryosu için ayrı ayrı olarak </a:t>
            </a:r>
            <a:r>
              <a:rPr lang="tr-TR" dirty="0" err="1"/>
              <a:t>use</a:t>
            </a:r>
            <a:r>
              <a:rPr lang="tr-TR" dirty="0"/>
              <a:t> </a:t>
            </a:r>
            <a:r>
              <a:rPr lang="tr-TR" dirty="0" err="1"/>
              <a:t>case</a:t>
            </a:r>
            <a:r>
              <a:rPr lang="tr-TR" dirty="0"/>
              <a:t> diyagramları ve adım adım açıklamaları içerir.</a:t>
            </a:r>
          </a:p>
          <a:p>
            <a:endParaRPr lang="tr-TR" dirty="0"/>
          </a:p>
          <a:p>
            <a:r>
              <a:rPr lang="tr-TR" dirty="0"/>
              <a:t>Bu senaryolar ile kafada soru işaretleri bırakmayacak şekilde rollerin neler yaptığını analiz edebiliriz.</a:t>
            </a:r>
          </a:p>
          <a:p>
            <a:endParaRPr lang="tr-TR" dirty="0"/>
          </a:p>
        </p:txBody>
      </p:sp>
    </p:spTree>
    <p:extLst>
      <p:ext uri="{BB962C8B-B14F-4D97-AF65-F5344CB8AC3E}">
        <p14:creationId xmlns:p14="http://schemas.microsoft.com/office/powerpoint/2010/main" val="1337961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FFA142-8159-4595-9C6B-5C9F2DEB12B8}"/>
              </a:ext>
            </a:extLst>
          </p:cNvPr>
          <p:cNvSpPr>
            <a:spLocks noGrp="1"/>
          </p:cNvSpPr>
          <p:nvPr>
            <p:ph type="title"/>
          </p:nvPr>
        </p:nvSpPr>
        <p:spPr/>
        <p:txBody>
          <a:bodyPr/>
          <a:lstStyle/>
          <a:p>
            <a:r>
              <a:rPr lang="tr-TR" dirty="0"/>
              <a:t>2.2 Genel Use Case</a:t>
            </a:r>
          </a:p>
        </p:txBody>
      </p:sp>
      <p:pic>
        <p:nvPicPr>
          <p:cNvPr id="8" name="İçerik Yer Tutucusu 7">
            <a:extLst>
              <a:ext uri="{FF2B5EF4-FFF2-40B4-BE49-F238E27FC236}">
                <a16:creationId xmlns:a16="http://schemas.microsoft.com/office/drawing/2014/main" id="{980E1176-F07A-48C2-BB90-375A582EB90F}"/>
              </a:ext>
            </a:extLst>
          </p:cNvPr>
          <p:cNvPicPr>
            <a:picLocks noGrp="1" noChangeAspect="1"/>
          </p:cNvPicPr>
          <p:nvPr>
            <p:ph idx="1"/>
          </p:nvPr>
        </p:nvPicPr>
        <p:blipFill>
          <a:blip r:embed="rId2"/>
          <a:stretch>
            <a:fillRect/>
          </a:stretch>
        </p:blipFill>
        <p:spPr>
          <a:xfrm>
            <a:off x="3489437" y="1706563"/>
            <a:ext cx="5135292" cy="5019604"/>
          </a:xfrm>
        </p:spPr>
      </p:pic>
      <p:sp>
        <p:nvSpPr>
          <p:cNvPr id="4" name="Veri Yer Tutucusu 3">
            <a:extLst>
              <a:ext uri="{FF2B5EF4-FFF2-40B4-BE49-F238E27FC236}">
                <a16:creationId xmlns:a16="http://schemas.microsoft.com/office/drawing/2014/main" id="{4CD1F526-65F0-42AE-AED3-688F12CCD465}"/>
              </a:ext>
            </a:extLst>
          </p:cNvPr>
          <p:cNvSpPr>
            <a:spLocks noGrp="1"/>
          </p:cNvSpPr>
          <p:nvPr>
            <p:ph type="dt" sz="half" idx="2"/>
          </p:nvPr>
        </p:nvSpPr>
        <p:spPr/>
        <p:txBody>
          <a:bodyPr/>
          <a:lstStyle/>
          <a:p>
            <a:fld id="{CAD0D251-AD74-4A72-BEED-38E7DBE893BC}" type="datetime1">
              <a:rPr lang="tr-TR" noProof="0" smtClean="0"/>
              <a:t>11 Haz 2024</a:t>
            </a:fld>
            <a:endParaRPr lang="tr-TR" noProof="0"/>
          </a:p>
        </p:txBody>
      </p:sp>
      <p:sp>
        <p:nvSpPr>
          <p:cNvPr id="6" name="Slayt Numarası Yer Tutucusu 5">
            <a:extLst>
              <a:ext uri="{FF2B5EF4-FFF2-40B4-BE49-F238E27FC236}">
                <a16:creationId xmlns:a16="http://schemas.microsoft.com/office/drawing/2014/main" id="{3D6E94E1-EB95-4491-8C0E-BD89882311A3}"/>
              </a:ext>
            </a:extLst>
          </p:cNvPr>
          <p:cNvSpPr>
            <a:spLocks noGrp="1"/>
          </p:cNvSpPr>
          <p:nvPr>
            <p:ph type="sldNum" sz="quarter" idx="4"/>
          </p:nvPr>
        </p:nvSpPr>
        <p:spPr/>
        <p:txBody>
          <a:bodyPr/>
          <a:lstStyle/>
          <a:p>
            <a:fld id="{294A09A9-5501-47C1-A89A-A340965A2BE2}" type="slidenum">
              <a:rPr lang="tr-TR" noProof="0" smtClean="0"/>
              <a:pPr/>
              <a:t>5</a:t>
            </a:fld>
            <a:endParaRPr lang="tr-TR" noProof="0"/>
          </a:p>
        </p:txBody>
      </p:sp>
    </p:spTree>
    <p:extLst>
      <p:ext uri="{BB962C8B-B14F-4D97-AF65-F5344CB8AC3E}">
        <p14:creationId xmlns:p14="http://schemas.microsoft.com/office/powerpoint/2010/main" val="1821141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E00E6B-97B3-45D0-9AB1-D58B2BB5AA0D}"/>
              </a:ext>
            </a:extLst>
          </p:cNvPr>
          <p:cNvSpPr>
            <a:spLocks noGrp="1"/>
          </p:cNvSpPr>
          <p:nvPr>
            <p:ph type="title"/>
          </p:nvPr>
        </p:nvSpPr>
        <p:spPr/>
        <p:txBody>
          <a:bodyPr/>
          <a:lstStyle/>
          <a:p>
            <a:r>
              <a:rPr lang="tr-TR" dirty="0"/>
              <a:t>2.2 Use Case Örneği İncelemesi</a:t>
            </a:r>
          </a:p>
        </p:txBody>
      </p:sp>
      <p:pic>
        <p:nvPicPr>
          <p:cNvPr id="8" name="İçerik Yer Tutucusu 7">
            <a:extLst>
              <a:ext uri="{FF2B5EF4-FFF2-40B4-BE49-F238E27FC236}">
                <a16:creationId xmlns:a16="http://schemas.microsoft.com/office/drawing/2014/main" id="{3C13BD17-6E17-46BA-9344-D4CC42C3D390}"/>
              </a:ext>
            </a:extLst>
          </p:cNvPr>
          <p:cNvPicPr>
            <a:picLocks noGrp="1" noChangeAspect="1"/>
          </p:cNvPicPr>
          <p:nvPr>
            <p:ph idx="1"/>
          </p:nvPr>
        </p:nvPicPr>
        <p:blipFill>
          <a:blip r:embed="rId2"/>
          <a:stretch>
            <a:fillRect/>
          </a:stretch>
        </p:blipFill>
        <p:spPr>
          <a:xfrm>
            <a:off x="1167492" y="2030447"/>
            <a:ext cx="5505450" cy="1247775"/>
          </a:xfrm>
        </p:spPr>
      </p:pic>
      <p:sp>
        <p:nvSpPr>
          <p:cNvPr id="4" name="Veri Yer Tutucusu 3">
            <a:extLst>
              <a:ext uri="{FF2B5EF4-FFF2-40B4-BE49-F238E27FC236}">
                <a16:creationId xmlns:a16="http://schemas.microsoft.com/office/drawing/2014/main" id="{F01CA52A-D3FE-4C6F-A0D4-1538540D3E74}"/>
              </a:ext>
            </a:extLst>
          </p:cNvPr>
          <p:cNvSpPr>
            <a:spLocks noGrp="1"/>
          </p:cNvSpPr>
          <p:nvPr>
            <p:ph type="dt" sz="half" idx="2"/>
          </p:nvPr>
        </p:nvSpPr>
        <p:spPr/>
        <p:txBody>
          <a:bodyPr/>
          <a:lstStyle/>
          <a:p>
            <a:fld id="{CAD0D251-AD74-4A72-BEED-38E7DBE893BC}" type="datetime1">
              <a:rPr lang="tr-TR" noProof="0" smtClean="0"/>
              <a:t>11 Haz 2024</a:t>
            </a:fld>
            <a:endParaRPr lang="tr-TR" noProof="0"/>
          </a:p>
        </p:txBody>
      </p:sp>
      <p:sp>
        <p:nvSpPr>
          <p:cNvPr id="6" name="Slayt Numarası Yer Tutucusu 5">
            <a:extLst>
              <a:ext uri="{FF2B5EF4-FFF2-40B4-BE49-F238E27FC236}">
                <a16:creationId xmlns:a16="http://schemas.microsoft.com/office/drawing/2014/main" id="{A12563C7-E87E-4A95-9B07-B63BB0ABB078}"/>
              </a:ext>
            </a:extLst>
          </p:cNvPr>
          <p:cNvSpPr>
            <a:spLocks noGrp="1"/>
          </p:cNvSpPr>
          <p:nvPr>
            <p:ph type="sldNum" sz="quarter" idx="4"/>
          </p:nvPr>
        </p:nvSpPr>
        <p:spPr/>
        <p:txBody>
          <a:bodyPr/>
          <a:lstStyle/>
          <a:p>
            <a:fld id="{294A09A9-5501-47C1-A89A-A340965A2BE2}" type="slidenum">
              <a:rPr lang="tr-TR" noProof="0" smtClean="0"/>
              <a:pPr/>
              <a:t>6</a:t>
            </a:fld>
            <a:endParaRPr lang="tr-TR" noProof="0"/>
          </a:p>
        </p:txBody>
      </p:sp>
      <p:sp>
        <p:nvSpPr>
          <p:cNvPr id="9" name="Metin kutusu 8">
            <a:extLst>
              <a:ext uri="{FF2B5EF4-FFF2-40B4-BE49-F238E27FC236}">
                <a16:creationId xmlns:a16="http://schemas.microsoft.com/office/drawing/2014/main" id="{09BB0322-9D08-4E53-BCBA-3EF7C1190311}"/>
              </a:ext>
            </a:extLst>
          </p:cNvPr>
          <p:cNvSpPr txBox="1"/>
          <p:nvPr/>
        </p:nvSpPr>
        <p:spPr>
          <a:xfrm>
            <a:off x="1068574" y="3264970"/>
            <a:ext cx="4616609" cy="3539430"/>
          </a:xfrm>
          <a:prstGeom prst="rect">
            <a:avLst/>
          </a:prstGeom>
          <a:noFill/>
        </p:spPr>
        <p:txBody>
          <a:bodyPr wrap="square" rtlCol="0">
            <a:spAutoFit/>
          </a:bodyPr>
          <a:lstStyle/>
          <a:p>
            <a:r>
              <a:rPr lang="tr-TR" sz="1600" b="1" dirty="0"/>
              <a:t>Kısa Açıklama</a:t>
            </a:r>
          </a:p>
          <a:p>
            <a:r>
              <a:rPr lang="tr-TR" sz="1600" dirty="0"/>
              <a:t>Toptancı Kendi Ürününü Ekler</a:t>
            </a:r>
          </a:p>
          <a:p>
            <a:r>
              <a:rPr lang="tr-TR" sz="1600" b="1" dirty="0"/>
              <a:t>Adım Adım Açıklama</a:t>
            </a:r>
          </a:p>
          <a:p>
            <a:r>
              <a:rPr lang="tr-TR" sz="1600" dirty="0"/>
              <a:t>Bu kullanım durumunun başlatılabilmesi için Toptancının giriş yapması gerekir.</a:t>
            </a:r>
          </a:p>
          <a:p>
            <a:r>
              <a:rPr lang="tr-TR" sz="1600" dirty="0"/>
              <a:t>1. Toptancı ürünlerini görüntüler.</a:t>
            </a:r>
          </a:p>
          <a:p>
            <a:r>
              <a:rPr lang="tr-TR" sz="1600" dirty="0"/>
              <a:t>2. Sistem ekleme ya da silme ya da güncelleme seçeneği sunar. </a:t>
            </a:r>
          </a:p>
          <a:p>
            <a:r>
              <a:rPr lang="tr-TR" sz="1600" dirty="0"/>
              <a:t>3. Toptancı eklemeyi seçer.</a:t>
            </a:r>
          </a:p>
          <a:p>
            <a:r>
              <a:rPr lang="tr-TR" sz="1600" dirty="0"/>
              <a:t>4. Toptancı kendi ürününü eğer sisteme ekliyorsa sistem onaylamasını bekler.</a:t>
            </a:r>
          </a:p>
          <a:p>
            <a:r>
              <a:rPr lang="tr-TR" sz="1600" dirty="0"/>
              <a:t>5. Sistem onay aldıktan sonra ürünü veri tabanına kaydeder.</a:t>
            </a:r>
          </a:p>
          <a:p>
            <a:endParaRPr lang="tr-TR" sz="1600" dirty="0"/>
          </a:p>
        </p:txBody>
      </p:sp>
      <p:sp>
        <p:nvSpPr>
          <p:cNvPr id="10" name="Metin kutusu 9">
            <a:extLst>
              <a:ext uri="{FF2B5EF4-FFF2-40B4-BE49-F238E27FC236}">
                <a16:creationId xmlns:a16="http://schemas.microsoft.com/office/drawing/2014/main" id="{664FBEDB-1D26-463E-86E1-38989DBBA6B3}"/>
              </a:ext>
            </a:extLst>
          </p:cNvPr>
          <p:cNvSpPr txBox="1"/>
          <p:nvPr/>
        </p:nvSpPr>
        <p:spPr>
          <a:xfrm>
            <a:off x="5685183" y="3020201"/>
            <a:ext cx="4333461" cy="1815882"/>
          </a:xfrm>
          <a:prstGeom prst="rect">
            <a:avLst/>
          </a:prstGeom>
          <a:noFill/>
        </p:spPr>
        <p:txBody>
          <a:bodyPr wrap="square" rtlCol="0">
            <a:spAutoFit/>
          </a:bodyPr>
          <a:lstStyle/>
          <a:p>
            <a:r>
              <a:rPr lang="tr-TR" sz="1600" dirty="0"/>
              <a:t>Use Case de de görüldüğü gibi Toptancı isminde bir aktörün kullanım senaryosunu görüyoruz. Bu senaryoda Toptancı kendi ürününü ekliyor. Bu ekleme </a:t>
            </a:r>
            <a:r>
              <a:rPr lang="tr-TR" sz="1600" dirty="0" err="1"/>
              <a:t>extend</a:t>
            </a:r>
            <a:r>
              <a:rPr lang="tr-TR" sz="1600" dirty="0"/>
              <a:t> ilişkisi ile «Kendi Ürünlerini Görüntüler» e bağlıdır. «Ürünlerim» bölümüne gidip orada ekle butonuna bastıktan sonra senaryo gerçekleşir. </a:t>
            </a:r>
          </a:p>
        </p:txBody>
      </p:sp>
    </p:spTree>
    <p:extLst>
      <p:ext uri="{BB962C8B-B14F-4D97-AF65-F5344CB8AC3E}">
        <p14:creationId xmlns:p14="http://schemas.microsoft.com/office/powerpoint/2010/main" val="2074544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212273-B350-4263-A851-D01BE3EDB1D1}"/>
              </a:ext>
            </a:extLst>
          </p:cNvPr>
          <p:cNvSpPr>
            <a:spLocks noGrp="1"/>
          </p:cNvSpPr>
          <p:nvPr>
            <p:ph type="title"/>
          </p:nvPr>
        </p:nvSpPr>
        <p:spPr/>
        <p:txBody>
          <a:bodyPr/>
          <a:lstStyle/>
          <a:p>
            <a:r>
              <a:rPr lang="tr-TR" dirty="0"/>
              <a:t>2.3 Kullanıcı Özellikleri</a:t>
            </a:r>
          </a:p>
        </p:txBody>
      </p:sp>
      <p:sp>
        <p:nvSpPr>
          <p:cNvPr id="3" name="İçerik Yer Tutucusu 2">
            <a:extLst>
              <a:ext uri="{FF2B5EF4-FFF2-40B4-BE49-F238E27FC236}">
                <a16:creationId xmlns:a16="http://schemas.microsoft.com/office/drawing/2014/main" id="{9692FC07-03FE-4C93-BB68-7F6838EB09DC}"/>
              </a:ext>
            </a:extLst>
          </p:cNvPr>
          <p:cNvSpPr>
            <a:spLocks noGrp="1"/>
          </p:cNvSpPr>
          <p:nvPr>
            <p:ph idx="1"/>
          </p:nvPr>
        </p:nvSpPr>
        <p:spPr/>
        <p:txBody>
          <a:bodyPr/>
          <a:lstStyle/>
          <a:p>
            <a:r>
              <a:rPr lang="tr-TR" sz="2400" dirty="0"/>
              <a:t>2.3.1. Toptancı</a:t>
            </a:r>
          </a:p>
          <a:p>
            <a:r>
              <a:rPr lang="tr-TR" sz="1600" dirty="0"/>
              <a:t>• Toptancı kendine özel bir kullanıcı profili oluşturur. Ürünlerini siteye ekler ve ürünü yönetir. Kendisi ile iletişime geçen Yabancı Alıcılar ile anlaşıp satış yapar. </a:t>
            </a:r>
          </a:p>
          <a:p>
            <a:r>
              <a:rPr lang="tr-TR" sz="2400" dirty="0"/>
              <a:t>2.3.2. Yabancı Alıcı</a:t>
            </a:r>
          </a:p>
          <a:p>
            <a:r>
              <a:rPr lang="tr-TR" sz="1600" dirty="0"/>
              <a:t>• Yabancı alıcı istedikleri ürünü aratarak ilgili Toptancıya ulaşırlar ve sonra da iletişime geçerler. Anlaşma sağlanırsa eğer satın alma işlemi yapar. </a:t>
            </a:r>
          </a:p>
          <a:p>
            <a:r>
              <a:rPr lang="tr-TR" sz="2400" dirty="0"/>
              <a:t>2.3.3. Admin</a:t>
            </a:r>
          </a:p>
          <a:p>
            <a:r>
              <a:rPr lang="tr-TR" sz="1600" dirty="0"/>
              <a:t>• Hemen her yetkiye sahip yönetici kullanıcıdır.</a:t>
            </a:r>
          </a:p>
        </p:txBody>
      </p:sp>
      <p:sp>
        <p:nvSpPr>
          <p:cNvPr id="4" name="Veri Yer Tutucusu 3">
            <a:extLst>
              <a:ext uri="{FF2B5EF4-FFF2-40B4-BE49-F238E27FC236}">
                <a16:creationId xmlns:a16="http://schemas.microsoft.com/office/drawing/2014/main" id="{09E25112-5968-4F9D-8C30-B1C1E2E81048}"/>
              </a:ext>
            </a:extLst>
          </p:cNvPr>
          <p:cNvSpPr>
            <a:spLocks noGrp="1"/>
          </p:cNvSpPr>
          <p:nvPr>
            <p:ph type="dt" sz="half" idx="2"/>
          </p:nvPr>
        </p:nvSpPr>
        <p:spPr/>
        <p:txBody>
          <a:bodyPr/>
          <a:lstStyle/>
          <a:p>
            <a:fld id="{CAD0D251-AD74-4A72-BEED-38E7DBE893BC}" type="datetime1">
              <a:rPr lang="tr-TR" noProof="0" smtClean="0"/>
              <a:t>11 Haz 2024</a:t>
            </a:fld>
            <a:endParaRPr lang="tr-TR" noProof="0"/>
          </a:p>
        </p:txBody>
      </p:sp>
      <p:sp>
        <p:nvSpPr>
          <p:cNvPr id="6" name="Slayt Numarası Yer Tutucusu 5">
            <a:extLst>
              <a:ext uri="{FF2B5EF4-FFF2-40B4-BE49-F238E27FC236}">
                <a16:creationId xmlns:a16="http://schemas.microsoft.com/office/drawing/2014/main" id="{6FE94100-73FD-49BB-88EA-77900108E0A5}"/>
              </a:ext>
            </a:extLst>
          </p:cNvPr>
          <p:cNvSpPr>
            <a:spLocks noGrp="1"/>
          </p:cNvSpPr>
          <p:nvPr>
            <p:ph type="sldNum" sz="quarter" idx="4"/>
          </p:nvPr>
        </p:nvSpPr>
        <p:spPr/>
        <p:txBody>
          <a:bodyPr/>
          <a:lstStyle/>
          <a:p>
            <a:fld id="{294A09A9-5501-47C1-A89A-A340965A2BE2}" type="slidenum">
              <a:rPr lang="tr-TR" noProof="0" smtClean="0"/>
              <a:pPr/>
              <a:t>7</a:t>
            </a:fld>
            <a:endParaRPr lang="tr-TR" noProof="0"/>
          </a:p>
        </p:txBody>
      </p:sp>
    </p:spTree>
    <p:extLst>
      <p:ext uri="{BB962C8B-B14F-4D97-AF65-F5344CB8AC3E}">
        <p14:creationId xmlns:p14="http://schemas.microsoft.com/office/powerpoint/2010/main" val="3722931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D5366C-D75C-4319-AD46-A34C0872105F}"/>
              </a:ext>
            </a:extLst>
          </p:cNvPr>
          <p:cNvSpPr>
            <a:spLocks noGrp="1"/>
          </p:cNvSpPr>
          <p:nvPr>
            <p:ph type="title"/>
          </p:nvPr>
        </p:nvSpPr>
        <p:spPr/>
        <p:txBody>
          <a:bodyPr/>
          <a:lstStyle/>
          <a:p>
            <a:r>
              <a:rPr lang="tr-TR" dirty="0"/>
              <a:t>2.4.Non-Fonksiyonel Gereksinimler</a:t>
            </a:r>
          </a:p>
        </p:txBody>
      </p:sp>
      <p:sp>
        <p:nvSpPr>
          <p:cNvPr id="3" name="İçerik Yer Tutucusu 2">
            <a:extLst>
              <a:ext uri="{FF2B5EF4-FFF2-40B4-BE49-F238E27FC236}">
                <a16:creationId xmlns:a16="http://schemas.microsoft.com/office/drawing/2014/main" id="{05BBF035-1B42-4A91-B2F9-7988914A8168}"/>
              </a:ext>
            </a:extLst>
          </p:cNvPr>
          <p:cNvSpPr>
            <a:spLocks noGrp="1"/>
          </p:cNvSpPr>
          <p:nvPr>
            <p:ph idx="1"/>
          </p:nvPr>
        </p:nvSpPr>
        <p:spPr/>
        <p:txBody>
          <a:bodyPr/>
          <a:lstStyle/>
          <a:p>
            <a:r>
              <a:rPr lang="tr-TR" sz="2400" dirty="0"/>
              <a:t>Güvenlik:</a:t>
            </a:r>
          </a:p>
          <a:p>
            <a:r>
              <a:rPr lang="tr-TR" sz="1800" dirty="0"/>
              <a:t>• Kullanıcı bilgilerinin şifrelenmesi ve korunması.</a:t>
            </a:r>
          </a:p>
          <a:p>
            <a:endParaRPr lang="tr-TR" sz="1800" dirty="0"/>
          </a:p>
          <a:p>
            <a:r>
              <a:rPr lang="tr-TR" sz="2400" dirty="0"/>
              <a:t>Performans:</a:t>
            </a:r>
          </a:p>
          <a:p>
            <a:r>
              <a:rPr lang="tr-TR" sz="1600" dirty="0"/>
              <a:t>• Platformun hızlı ve güvenilir olması.</a:t>
            </a:r>
          </a:p>
          <a:p>
            <a:r>
              <a:rPr lang="tr-TR" sz="1600" dirty="0"/>
              <a:t>• Yoğun kullanım durumlarında bile stabil çalışma sağlanması.</a:t>
            </a:r>
          </a:p>
          <a:p>
            <a:endParaRPr lang="tr-TR" sz="1600" dirty="0"/>
          </a:p>
          <a:p>
            <a:r>
              <a:rPr lang="tr-TR" sz="2400" dirty="0"/>
              <a:t>Kullanılabilirlik:</a:t>
            </a:r>
          </a:p>
          <a:p>
            <a:r>
              <a:rPr lang="tr-TR" sz="1600" dirty="0"/>
              <a:t>• Kullanıcı dostu bir arayüz tasarımı</a:t>
            </a:r>
          </a:p>
        </p:txBody>
      </p:sp>
      <p:sp>
        <p:nvSpPr>
          <p:cNvPr id="4" name="Veri Yer Tutucusu 3">
            <a:extLst>
              <a:ext uri="{FF2B5EF4-FFF2-40B4-BE49-F238E27FC236}">
                <a16:creationId xmlns:a16="http://schemas.microsoft.com/office/drawing/2014/main" id="{5315E043-C32F-417F-91D0-13F3AEAF7E20}"/>
              </a:ext>
            </a:extLst>
          </p:cNvPr>
          <p:cNvSpPr>
            <a:spLocks noGrp="1"/>
          </p:cNvSpPr>
          <p:nvPr>
            <p:ph type="dt" sz="half" idx="2"/>
          </p:nvPr>
        </p:nvSpPr>
        <p:spPr/>
        <p:txBody>
          <a:bodyPr/>
          <a:lstStyle/>
          <a:p>
            <a:fld id="{CAD0D251-AD74-4A72-BEED-38E7DBE893BC}" type="datetime1">
              <a:rPr lang="tr-TR" noProof="0" smtClean="0"/>
              <a:t>11 Haz 2024</a:t>
            </a:fld>
            <a:endParaRPr lang="tr-TR" noProof="0"/>
          </a:p>
        </p:txBody>
      </p:sp>
      <p:sp>
        <p:nvSpPr>
          <p:cNvPr id="6" name="Slayt Numarası Yer Tutucusu 5">
            <a:extLst>
              <a:ext uri="{FF2B5EF4-FFF2-40B4-BE49-F238E27FC236}">
                <a16:creationId xmlns:a16="http://schemas.microsoft.com/office/drawing/2014/main" id="{2A44DD98-9B04-4E16-A358-0E8C595F09C3}"/>
              </a:ext>
            </a:extLst>
          </p:cNvPr>
          <p:cNvSpPr>
            <a:spLocks noGrp="1"/>
          </p:cNvSpPr>
          <p:nvPr>
            <p:ph type="sldNum" sz="quarter" idx="4"/>
          </p:nvPr>
        </p:nvSpPr>
        <p:spPr/>
        <p:txBody>
          <a:bodyPr/>
          <a:lstStyle/>
          <a:p>
            <a:fld id="{294A09A9-5501-47C1-A89A-A340965A2BE2}" type="slidenum">
              <a:rPr lang="tr-TR" noProof="0" smtClean="0"/>
              <a:pPr/>
              <a:t>8</a:t>
            </a:fld>
            <a:endParaRPr lang="tr-TR" noProof="0"/>
          </a:p>
        </p:txBody>
      </p:sp>
    </p:spTree>
    <p:extLst>
      <p:ext uri="{BB962C8B-B14F-4D97-AF65-F5344CB8AC3E}">
        <p14:creationId xmlns:p14="http://schemas.microsoft.com/office/powerpoint/2010/main" val="1124816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700DC2-5B07-4185-A31C-125958F1E812}"/>
              </a:ext>
            </a:extLst>
          </p:cNvPr>
          <p:cNvSpPr>
            <a:spLocks noGrp="1"/>
          </p:cNvSpPr>
          <p:nvPr>
            <p:ph type="title"/>
          </p:nvPr>
        </p:nvSpPr>
        <p:spPr/>
        <p:txBody>
          <a:bodyPr/>
          <a:lstStyle/>
          <a:p>
            <a:r>
              <a:rPr lang="tr-TR" dirty="0"/>
              <a:t>2.5 Varsayımlar ve Bağımlılıklar</a:t>
            </a:r>
          </a:p>
        </p:txBody>
      </p:sp>
      <p:sp>
        <p:nvSpPr>
          <p:cNvPr id="3" name="İçerik Yer Tutucusu 2">
            <a:extLst>
              <a:ext uri="{FF2B5EF4-FFF2-40B4-BE49-F238E27FC236}">
                <a16:creationId xmlns:a16="http://schemas.microsoft.com/office/drawing/2014/main" id="{AEEB37C5-EAE7-46C9-898B-B2A1D722C17A}"/>
              </a:ext>
            </a:extLst>
          </p:cNvPr>
          <p:cNvSpPr>
            <a:spLocks noGrp="1"/>
          </p:cNvSpPr>
          <p:nvPr>
            <p:ph idx="1"/>
          </p:nvPr>
        </p:nvSpPr>
        <p:spPr/>
        <p:txBody>
          <a:bodyPr/>
          <a:lstStyle/>
          <a:p>
            <a:r>
              <a:rPr lang="tr-TR" sz="2000" b="1" dirty="0"/>
              <a:t>Varsayımlar</a:t>
            </a:r>
            <a:r>
              <a:rPr lang="tr-TR" sz="2000" dirty="0"/>
              <a:t> </a:t>
            </a:r>
          </a:p>
          <a:p>
            <a:pPr marL="342900" indent="-342900">
              <a:buAutoNum type="arabicPeriod"/>
            </a:pPr>
            <a:r>
              <a:rPr lang="tr-TR" sz="1600" b="1" dirty="0"/>
              <a:t>Kullanıcı Katılımı: </a:t>
            </a:r>
            <a:r>
              <a:rPr lang="tr-TR" sz="1600" dirty="0"/>
              <a:t>Hem Türkiye'deki yerli toptancıların hem de yabancı alıcıların platforma ilgi göstereceği ve aktif olarak kullanacakları varsayılmaktadır. </a:t>
            </a:r>
          </a:p>
          <a:p>
            <a:pPr marL="342900" indent="-342900">
              <a:buAutoNum type="arabicPeriod"/>
            </a:pPr>
            <a:r>
              <a:rPr lang="tr-TR" sz="1600" b="1" dirty="0"/>
              <a:t>Teknolojik Altyapı: </a:t>
            </a:r>
            <a:r>
              <a:rPr lang="tr-TR" sz="1600" dirty="0"/>
              <a:t>Projenin gerektirdiği sunucu, yazılım ve internet altyapısının mevcut ve yeterli olduğu kabul edilmektedir. </a:t>
            </a:r>
          </a:p>
          <a:p>
            <a:pPr marL="342900" indent="-342900">
              <a:buAutoNum type="arabicPeriod"/>
            </a:pPr>
            <a:r>
              <a:rPr lang="tr-TR" sz="1600" b="1" dirty="0"/>
              <a:t>Yasal Uygunluk: </a:t>
            </a:r>
            <a:r>
              <a:rPr lang="tr-TR" sz="1600" dirty="0"/>
              <a:t>Uluslararası ticaret ve e-ticaretle ilgili yasal düzenlemelere uygun hareket edileceği varsayılmaktadır. </a:t>
            </a:r>
          </a:p>
          <a:p>
            <a:pPr marL="342900" indent="-342900">
              <a:buAutoNum type="arabicPeriod"/>
            </a:pPr>
            <a:r>
              <a:rPr lang="tr-TR" sz="1600" b="1" dirty="0"/>
              <a:t>Güvenlik: </a:t>
            </a:r>
            <a:r>
              <a:rPr lang="tr-TR" sz="1600" dirty="0"/>
              <a:t>Platformun güvenlik önlemlerinin (SSL sertifikaları, güvenlik duvarları vb.) yeterli olacağı ve kullanıcıların güvenli bir şekilde işlem yapabileceği varsayılmaktadır. </a:t>
            </a:r>
          </a:p>
          <a:p>
            <a:pPr marL="342900" indent="-342900">
              <a:buAutoNum type="arabicPeriod"/>
            </a:pPr>
            <a:r>
              <a:rPr lang="tr-TR" sz="1600" b="1" dirty="0"/>
              <a:t>Paydaş Desteği: </a:t>
            </a:r>
            <a:r>
              <a:rPr lang="tr-TR" sz="1600" dirty="0"/>
              <a:t>Projede yer alan tüm paydaşların (yerli toptancılar, yabancı alıcılar, danışmanlık firmaları vb.) projeye gereken desteği vereceği kabul edilmektedir. </a:t>
            </a:r>
          </a:p>
          <a:p>
            <a:pPr marL="342900" indent="-342900">
              <a:buAutoNum type="arabicPeriod"/>
            </a:pPr>
            <a:r>
              <a:rPr lang="tr-TR" sz="1600" b="1" dirty="0"/>
              <a:t>Pazar Araştırması</a:t>
            </a:r>
            <a:r>
              <a:rPr lang="tr-TR" sz="1600" dirty="0"/>
              <a:t>: Pazar araştırmalarının doğru ve güncel veriler sunduğu varsayılmaktadır.</a:t>
            </a:r>
          </a:p>
        </p:txBody>
      </p:sp>
      <p:sp>
        <p:nvSpPr>
          <p:cNvPr id="4" name="Veri Yer Tutucusu 3">
            <a:extLst>
              <a:ext uri="{FF2B5EF4-FFF2-40B4-BE49-F238E27FC236}">
                <a16:creationId xmlns:a16="http://schemas.microsoft.com/office/drawing/2014/main" id="{11276C50-2B46-4124-B7FF-8994F7D59C3D}"/>
              </a:ext>
            </a:extLst>
          </p:cNvPr>
          <p:cNvSpPr>
            <a:spLocks noGrp="1"/>
          </p:cNvSpPr>
          <p:nvPr>
            <p:ph type="dt" sz="half" idx="2"/>
          </p:nvPr>
        </p:nvSpPr>
        <p:spPr/>
        <p:txBody>
          <a:bodyPr/>
          <a:lstStyle/>
          <a:p>
            <a:fld id="{CAD0D251-AD74-4A72-BEED-38E7DBE893BC}" type="datetime1">
              <a:rPr lang="tr-TR" noProof="0" smtClean="0"/>
              <a:t>11 Haz 2024</a:t>
            </a:fld>
            <a:endParaRPr lang="tr-TR" noProof="0"/>
          </a:p>
        </p:txBody>
      </p:sp>
      <p:sp>
        <p:nvSpPr>
          <p:cNvPr id="6" name="Slayt Numarası Yer Tutucusu 5">
            <a:extLst>
              <a:ext uri="{FF2B5EF4-FFF2-40B4-BE49-F238E27FC236}">
                <a16:creationId xmlns:a16="http://schemas.microsoft.com/office/drawing/2014/main" id="{DB4E9936-87EB-47F3-BFBC-4AC8C5127A12}"/>
              </a:ext>
            </a:extLst>
          </p:cNvPr>
          <p:cNvSpPr>
            <a:spLocks noGrp="1"/>
          </p:cNvSpPr>
          <p:nvPr>
            <p:ph type="sldNum" sz="quarter" idx="4"/>
          </p:nvPr>
        </p:nvSpPr>
        <p:spPr/>
        <p:txBody>
          <a:bodyPr/>
          <a:lstStyle/>
          <a:p>
            <a:fld id="{294A09A9-5501-47C1-A89A-A340965A2BE2}" type="slidenum">
              <a:rPr lang="tr-TR" noProof="0" smtClean="0"/>
              <a:pPr/>
              <a:t>9</a:t>
            </a:fld>
            <a:endParaRPr lang="tr-TR" noProof="0"/>
          </a:p>
        </p:txBody>
      </p:sp>
    </p:spTree>
    <p:extLst>
      <p:ext uri="{BB962C8B-B14F-4D97-AF65-F5344CB8AC3E}">
        <p14:creationId xmlns:p14="http://schemas.microsoft.com/office/powerpoint/2010/main" val="1940871299"/>
      </p:ext>
    </p:extLst>
  </p:cSld>
  <p:clrMapOvr>
    <a:masterClrMapping/>
  </p:clrMapOvr>
</p:sld>
</file>

<file path=ppt/theme/theme1.xml><?xml version="1.0" encoding="utf-8"?>
<a:theme xmlns:a="http://schemas.openxmlformats.org/drawingml/2006/main" name="Ofis Teması">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257895_TF45331398_Win32" id="{4AF48FE1-8B8A-4518-A9C9-F164CB088A4C}" vid="{BC722493-64A3-4DDC-98A0-F7A20929662E}"/>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Genel sunu</Template>
  <TotalTime>117</TotalTime>
  <Words>2230</Words>
  <Application>Microsoft Office PowerPoint</Application>
  <PresentationFormat>Geniş ekran</PresentationFormat>
  <Paragraphs>193</Paragraphs>
  <Slides>24</Slides>
  <Notes>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24</vt:i4>
      </vt:variant>
    </vt:vector>
  </HeadingPairs>
  <TitlesOfParts>
    <vt:vector size="28" baseType="lpstr">
      <vt:lpstr>Arial</vt:lpstr>
      <vt:lpstr>Calibri</vt:lpstr>
      <vt:lpstr>Tenorite</vt:lpstr>
      <vt:lpstr>Ofis Teması</vt:lpstr>
      <vt:lpstr>SRS SUNUM</vt:lpstr>
      <vt:lpstr>1. Giriş</vt:lpstr>
      <vt:lpstr>2. Genel Tanım</vt:lpstr>
      <vt:lpstr>2.2 Fonksiyonel Gereksinimler</vt:lpstr>
      <vt:lpstr>2.2 Genel Use Case</vt:lpstr>
      <vt:lpstr>2.2 Use Case Örneği İncelemesi</vt:lpstr>
      <vt:lpstr>2.3 Kullanıcı Özellikleri</vt:lpstr>
      <vt:lpstr>2.4.Non-Fonksiyonel Gereksinimler</vt:lpstr>
      <vt:lpstr>2.5 Varsayımlar ve Bağımlılıklar</vt:lpstr>
      <vt:lpstr>2.5 Varsayımlar ve Bağımlılıklar</vt:lpstr>
      <vt:lpstr>3.1 Dış Arayüz Gereksinimleri</vt:lpstr>
      <vt:lpstr>3.2 Fonksiyonel Gereksinimler</vt:lpstr>
      <vt:lpstr>3.2 Fonksiyonel Gereksinimler</vt:lpstr>
      <vt:lpstr>3.3 Ayrıntılı Fonksiyonel Olmayan Gereksinimler</vt:lpstr>
      <vt:lpstr>3.3.2 Güvenlik</vt:lpstr>
      <vt:lpstr>4.Veri Gereklilikleri </vt:lpstr>
      <vt:lpstr>4.3 Raporlar</vt:lpstr>
      <vt:lpstr>4.3 Raporlar</vt:lpstr>
      <vt:lpstr>4.4 Veri Toplama, Bütünlük, Saklama ve İmha Etme</vt:lpstr>
      <vt:lpstr>4.4 Veri Toplama, Bütünlük, Saklama ve İmha Etme</vt:lpstr>
      <vt:lpstr>4.4 Veri Toplama, Bütünlük, Saklama ve İmha Etme</vt:lpstr>
      <vt:lpstr>4.4 Veri Toplama, Bütünlük, Saklama ve İmha Etme</vt:lpstr>
      <vt:lpstr>Kapanış Bölümü ve SRS Dokümanının Önemi</vt:lpstr>
      <vt:lpstr>Kapanış Bölümü ve SRS Dokümanının Önemi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SRS SUNUM</dc:title>
  <dc:creator>Ebubekir Sıddık Nazlı</dc:creator>
  <cp:lastModifiedBy>Ebubekir Sıddık Nazlı</cp:lastModifiedBy>
  <cp:revision>14</cp:revision>
  <dcterms:created xsi:type="dcterms:W3CDTF">2024-06-11T18:36:43Z</dcterms:created>
  <dcterms:modified xsi:type="dcterms:W3CDTF">2024-06-11T20:36:58Z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