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8" r:id="rId13"/>
    <p:sldId id="288" r:id="rId14"/>
    <p:sldId id="269" r:id="rId15"/>
    <p:sldId id="270" r:id="rId16"/>
    <p:sldId id="271" r:id="rId17"/>
    <p:sldId id="272" r:id="rId18"/>
    <p:sldId id="273" r:id="rId19"/>
    <p:sldId id="274" r:id="rId20"/>
    <p:sldId id="275" r:id="rId21"/>
    <p:sldId id="276" r:id="rId22"/>
    <p:sldId id="289" r:id="rId23"/>
    <p:sldId id="290" r:id="rId24"/>
    <p:sldId id="291" r:id="rId25"/>
    <p:sldId id="292" r:id="rId26"/>
    <p:sldId id="277" r:id="rId27"/>
    <p:sldId id="278" r:id="rId28"/>
    <p:sldId id="293" r:id="rId29"/>
    <p:sldId id="279" r:id="rId30"/>
    <p:sldId id="280" r:id="rId31"/>
    <p:sldId id="294" r:id="rId32"/>
    <p:sldId id="281" r:id="rId33"/>
    <p:sldId id="282" r:id="rId34"/>
    <p:sldId id="283" r:id="rId35"/>
    <p:sldId id="284" r:id="rId36"/>
    <p:sldId id="285" r:id="rId37"/>
    <p:sldId id="286" r:id="rId38"/>
    <p:sldId id="287"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50149C9D-6195-4681-9296-AA0DF9501EB8}" type="datetimeFigureOut">
              <a:rPr lang="tr-TR" smtClean="0"/>
              <a:t>14.03.2024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CB65A02-994B-42A0-926C-A6C794A08485}" type="slidenum">
              <a:rPr lang="tr-TR" smtClean="0"/>
              <a:t>‹#›</a:t>
            </a:fld>
            <a:endParaRPr lang="tr-TR"/>
          </a:p>
        </p:txBody>
      </p:sp>
    </p:spTree>
    <p:extLst>
      <p:ext uri="{BB962C8B-B14F-4D97-AF65-F5344CB8AC3E}">
        <p14:creationId xmlns:p14="http://schemas.microsoft.com/office/powerpoint/2010/main" val="220142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0149C9D-6195-4681-9296-AA0DF9501EB8}" type="datetimeFigureOut">
              <a:rPr lang="tr-TR" smtClean="0"/>
              <a:t>14.03.2024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CB65A02-994B-42A0-926C-A6C794A08485}" type="slidenum">
              <a:rPr lang="tr-TR" smtClean="0"/>
              <a:t>‹#›</a:t>
            </a:fld>
            <a:endParaRPr lang="tr-TR"/>
          </a:p>
        </p:txBody>
      </p:sp>
    </p:spTree>
    <p:extLst>
      <p:ext uri="{BB962C8B-B14F-4D97-AF65-F5344CB8AC3E}">
        <p14:creationId xmlns:p14="http://schemas.microsoft.com/office/powerpoint/2010/main" val="653874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0149C9D-6195-4681-9296-AA0DF9501EB8}" type="datetimeFigureOut">
              <a:rPr lang="tr-TR" smtClean="0"/>
              <a:t>14.03.2024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CB65A02-994B-42A0-926C-A6C794A08485}" type="slidenum">
              <a:rPr lang="tr-TR" smtClean="0"/>
              <a:t>‹#›</a:t>
            </a:fld>
            <a:endParaRPr lang="tr-TR"/>
          </a:p>
        </p:txBody>
      </p:sp>
    </p:spTree>
    <p:extLst>
      <p:ext uri="{BB962C8B-B14F-4D97-AF65-F5344CB8AC3E}">
        <p14:creationId xmlns:p14="http://schemas.microsoft.com/office/powerpoint/2010/main" val="357247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50149C9D-6195-4681-9296-AA0DF9501EB8}" type="datetimeFigureOut">
              <a:rPr lang="tr-TR" smtClean="0"/>
              <a:t>14.03.2024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CB65A02-994B-42A0-926C-A6C794A08485}" type="slidenum">
              <a:rPr lang="tr-TR" smtClean="0"/>
              <a:t>‹#›</a:t>
            </a:fld>
            <a:endParaRPr lang="tr-TR"/>
          </a:p>
        </p:txBody>
      </p:sp>
    </p:spTree>
    <p:extLst>
      <p:ext uri="{BB962C8B-B14F-4D97-AF65-F5344CB8AC3E}">
        <p14:creationId xmlns:p14="http://schemas.microsoft.com/office/powerpoint/2010/main" val="357964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50149C9D-6195-4681-9296-AA0DF9501EB8}" type="datetimeFigureOut">
              <a:rPr lang="tr-TR" smtClean="0"/>
              <a:t>14.03.2024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CB65A02-994B-42A0-926C-A6C794A08485}" type="slidenum">
              <a:rPr lang="tr-TR" smtClean="0"/>
              <a:t>‹#›</a:t>
            </a:fld>
            <a:endParaRPr lang="tr-TR"/>
          </a:p>
        </p:txBody>
      </p:sp>
    </p:spTree>
    <p:extLst>
      <p:ext uri="{BB962C8B-B14F-4D97-AF65-F5344CB8AC3E}">
        <p14:creationId xmlns:p14="http://schemas.microsoft.com/office/powerpoint/2010/main" val="2330710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50149C9D-6195-4681-9296-AA0DF9501EB8}" type="datetimeFigureOut">
              <a:rPr lang="tr-TR" smtClean="0"/>
              <a:t>14.03.2024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CB65A02-994B-42A0-926C-A6C794A08485}" type="slidenum">
              <a:rPr lang="tr-TR" smtClean="0"/>
              <a:t>‹#›</a:t>
            </a:fld>
            <a:endParaRPr lang="tr-TR"/>
          </a:p>
        </p:txBody>
      </p:sp>
    </p:spTree>
    <p:extLst>
      <p:ext uri="{BB962C8B-B14F-4D97-AF65-F5344CB8AC3E}">
        <p14:creationId xmlns:p14="http://schemas.microsoft.com/office/powerpoint/2010/main" val="3319983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50149C9D-6195-4681-9296-AA0DF9501EB8}" type="datetimeFigureOut">
              <a:rPr lang="tr-TR" smtClean="0"/>
              <a:t>14.03.2024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CB65A02-994B-42A0-926C-A6C794A08485}" type="slidenum">
              <a:rPr lang="tr-TR" smtClean="0"/>
              <a:t>‹#›</a:t>
            </a:fld>
            <a:endParaRPr lang="tr-TR"/>
          </a:p>
        </p:txBody>
      </p:sp>
    </p:spTree>
    <p:extLst>
      <p:ext uri="{BB962C8B-B14F-4D97-AF65-F5344CB8AC3E}">
        <p14:creationId xmlns:p14="http://schemas.microsoft.com/office/powerpoint/2010/main" val="3071870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50149C9D-6195-4681-9296-AA0DF9501EB8}" type="datetimeFigureOut">
              <a:rPr lang="tr-TR" smtClean="0"/>
              <a:t>14.03.2024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CB65A02-994B-42A0-926C-A6C794A08485}" type="slidenum">
              <a:rPr lang="tr-TR" smtClean="0"/>
              <a:t>‹#›</a:t>
            </a:fld>
            <a:endParaRPr lang="tr-TR"/>
          </a:p>
        </p:txBody>
      </p:sp>
    </p:spTree>
    <p:extLst>
      <p:ext uri="{BB962C8B-B14F-4D97-AF65-F5344CB8AC3E}">
        <p14:creationId xmlns:p14="http://schemas.microsoft.com/office/powerpoint/2010/main" val="235933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0149C9D-6195-4681-9296-AA0DF9501EB8}" type="datetimeFigureOut">
              <a:rPr lang="tr-TR" smtClean="0"/>
              <a:t>14.03.2024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CB65A02-994B-42A0-926C-A6C794A08485}" type="slidenum">
              <a:rPr lang="tr-TR" smtClean="0"/>
              <a:t>‹#›</a:t>
            </a:fld>
            <a:endParaRPr lang="tr-TR"/>
          </a:p>
        </p:txBody>
      </p:sp>
    </p:spTree>
    <p:extLst>
      <p:ext uri="{BB962C8B-B14F-4D97-AF65-F5344CB8AC3E}">
        <p14:creationId xmlns:p14="http://schemas.microsoft.com/office/powerpoint/2010/main" val="219868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50149C9D-6195-4681-9296-AA0DF9501EB8}" type="datetimeFigureOut">
              <a:rPr lang="tr-TR" smtClean="0"/>
              <a:t>14.03.2024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CB65A02-994B-42A0-926C-A6C794A08485}" type="slidenum">
              <a:rPr lang="tr-TR" smtClean="0"/>
              <a:t>‹#›</a:t>
            </a:fld>
            <a:endParaRPr lang="tr-TR"/>
          </a:p>
        </p:txBody>
      </p:sp>
    </p:spTree>
    <p:extLst>
      <p:ext uri="{BB962C8B-B14F-4D97-AF65-F5344CB8AC3E}">
        <p14:creationId xmlns:p14="http://schemas.microsoft.com/office/powerpoint/2010/main" val="87721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50149C9D-6195-4681-9296-AA0DF9501EB8}" type="datetimeFigureOut">
              <a:rPr lang="tr-TR" smtClean="0"/>
              <a:t>14.03.2024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CB65A02-994B-42A0-926C-A6C794A08485}" type="slidenum">
              <a:rPr lang="tr-TR" smtClean="0"/>
              <a:t>‹#›</a:t>
            </a:fld>
            <a:endParaRPr lang="tr-TR"/>
          </a:p>
        </p:txBody>
      </p:sp>
    </p:spTree>
    <p:extLst>
      <p:ext uri="{BB962C8B-B14F-4D97-AF65-F5344CB8AC3E}">
        <p14:creationId xmlns:p14="http://schemas.microsoft.com/office/powerpoint/2010/main" val="2875631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49C9D-6195-4681-9296-AA0DF9501EB8}" type="datetimeFigureOut">
              <a:rPr lang="tr-TR" smtClean="0"/>
              <a:t>14.03.2024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65A02-994B-42A0-926C-A6C794A08485}" type="slidenum">
              <a:rPr lang="tr-TR" smtClean="0"/>
              <a:t>‹#›</a:t>
            </a:fld>
            <a:endParaRPr lang="tr-TR"/>
          </a:p>
        </p:txBody>
      </p:sp>
    </p:spTree>
    <p:extLst>
      <p:ext uri="{BB962C8B-B14F-4D97-AF65-F5344CB8AC3E}">
        <p14:creationId xmlns:p14="http://schemas.microsoft.com/office/powerpoint/2010/main" val="2723881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Temel </a:t>
            </a:r>
            <a:r>
              <a:rPr lang="tr-TR" smtClean="0"/>
              <a:t>Yazılım Gereksinimi</a:t>
            </a:r>
            <a:endParaRPr lang="tr-TR" dirty="0"/>
          </a:p>
        </p:txBody>
      </p:sp>
      <p:sp>
        <p:nvSpPr>
          <p:cNvPr id="3" name="Alt Başlık 2"/>
          <p:cNvSpPr>
            <a:spLocks noGrp="1"/>
          </p:cNvSpPr>
          <p:nvPr>
            <p:ph type="subTitle" idx="1"/>
          </p:nvPr>
        </p:nvSpPr>
        <p:spPr>
          <a:xfrm>
            <a:off x="492369" y="3602038"/>
            <a:ext cx="10673862" cy="1655762"/>
          </a:xfrm>
        </p:spPr>
        <p:txBody>
          <a:bodyPr>
            <a:normAutofit lnSpcReduction="10000"/>
          </a:bodyPr>
          <a:lstStyle/>
          <a:p>
            <a:pPr algn="r"/>
            <a:endParaRPr lang="tr-TR" dirty="0" smtClean="0"/>
          </a:p>
          <a:p>
            <a:pPr algn="r"/>
            <a:r>
              <a:rPr lang="tr-TR" dirty="0" smtClean="0"/>
              <a:t>Dr. </a:t>
            </a:r>
            <a:r>
              <a:rPr lang="tr-TR" dirty="0" err="1" smtClean="0"/>
              <a:t>Öğr</a:t>
            </a:r>
            <a:r>
              <a:rPr lang="tr-TR" dirty="0" smtClean="0"/>
              <a:t>. Üyesi Selman YAKUT</a:t>
            </a:r>
          </a:p>
          <a:p>
            <a:endParaRPr lang="tr-TR" dirty="0"/>
          </a:p>
          <a:p>
            <a:r>
              <a:rPr lang="tr-TR" dirty="0" smtClean="0"/>
              <a:t>Kaynak: </a:t>
            </a:r>
            <a:r>
              <a:rPr lang="en-US" dirty="0" smtClean="0"/>
              <a:t>Software </a:t>
            </a:r>
            <a:r>
              <a:rPr lang="en-US" dirty="0"/>
              <a:t>Requirements, Third Edition, Karl E. </a:t>
            </a:r>
            <a:r>
              <a:rPr lang="en-US" dirty="0" err="1"/>
              <a:t>Wiegers</a:t>
            </a:r>
            <a:r>
              <a:rPr lang="en-US" dirty="0"/>
              <a:t>, Microsoft Press, 2013</a:t>
            </a:r>
            <a:endParaRPr lang="tr-TR" dirty="0"/>
          </a:p>
        </p:txBody>
      </p:sp>
    </p:spTree>
    <p:extLst>
      <p:ext uri="{BB962C8B-B14F-4D97-AF65-F5344CB8AC3E}">
        <p14:creationId xmlns:p14="http://schemas.microsoft.com/office/powerpoint/2010/main" val="348319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58263"/>
            <a:ext cx="10515600" cy="597875"/>
          </a:xfrm>
        </p:spPr>
        <p:txBody>
          <a:bodyPr>
            <a:normAutofit fontScale="90000"/>
          </a:bodyPr>
          <a:lstStyle/>
          <a:p>
            <a:r>
              <a:rPr lang="tr-TR" dirty="0" smtClean="0"/>
              <a:t>Gereksinim düzeyleri ve türleri</a:t>
            </a:r>
            <a:endParaRPr lang="tr-TR" dirty="0"/>
          </a:p>
        </p:txBody>
      </p:sp>
      <p:sp>
        <p:nvSpPr>
          <p:cNvPr id="3" name="İçerik Yer Tutucusu 2"/>
          <p:cNvSpPr>
            <a:spLocks noGrp="1"/>
          </p:cNvSpPr>
          <p:nvPr>
            <p:ph idx="1"/>
          </p:nvPr>
        </p:nvSpPr>
        <p:spPr>
          <a:xfrm>
            <a:off x="838200" y="905608"/>
            <a:ext cx="4686701" cy="4035670"/>
          </a:xfrm>
        </p:spPr>
        <p:txBody>
          <a:bodyPr>
            <a:normAutofit/>
          </a:bodyPr>
          <a:lstStyle/>
          <a:p>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3322762291"/>
              </p:ext>
            </p:extLst>
          </p:nvPr>
        </p:nvGraphicFramePr>
        <p:xfrm>
          <a:off x="475092" y="756138"/>
          <a:ext cx="10981283" cy="6233160"/>
        </p:xfrm>
        <a:graphic>
          <a:graphicData uri="http://schemas.openxmlformats.org/drawingml/2006/table">
            <a:tbl>
              <a:tblPr firstRow="1" bandRow="1">
                <a:tableStyleId>{5C22544A-7EE6-4342-B048-85BDC9FD1C3A}</a:tableStyleId>
              </a:tblPr>
              <a:tblGrid>
                <a:gridCol w="2303164">
                  <a:extLst>
                    <a:ext uri="{9D8B030D-6E8A-4147-A177-3AD203B41FA5}">
                      <a16:colId xmlns:a16="http://schemas.microsoft.com/office/drawing/2014/main" val="4166248875"/>
                    </a:ext>
                  </a:extLst>
                </a:gridCol>
                <a:gridCol w="8678119">
                  <a:extLst>
                    <a:ext uri="{9D8B030D-6E8A-4147-A177-3AD203B41FA5}">
                      <a16:colId xmlns:a16="http://schemas.microsoft.com/office/drawing/2014/main" val="523231094"/>
                    </a:ext>
                  </a:extLst>
                </a:gridCol>
              </a:tblGrid>
              <a:tr h="370840">
                <a:tc>
                  <a:txBody>
                    <a:bodyPr/>
                    <a:lstStyle/>
                    <a:p>
                      <a:r>
                        <a:rPr lang="tr-TR" dirty="0" smtClean="0"/>
                        <a:t>Terim</a:t>
                      </a:r>
                      <a:endParaRPr lang="tr-TR" dirty="0"/>
                    </a:p>
                  </a:txBody>
                  <a:tcPr/>
                </a:tc>
                <a:tc>
                  <a:txBody>
                    <a:bodyPr/>
                    <a:lstStyle/>
                    <a:p>
                      <a:r>
                        <a:rPr lang="tr-TR" dirty="0" smtClean="0"/>
                        <a:t>Tanım</a:t>
                      </a:r>
                      <a:endParaRPr lang="tr-TR" dirty="0"/>
                    </a:p>
                  </a:txBody>
                  <a:tcPr/>
                </a:tc>
                <a:extLst>
                  <a:ext uri="{0D108BD9-81ED-4DB2-BD59-A6C34878D82A}">
                    <a16:rowId xmlns:a16="http://schemas.microsoft.com/office/drawing/2014/main" val="3162633535"/>
                  </a:ext>
                </a:extLst>
              </a:tr>
              <a:tr h="370840">
                <a:tc>
                  <a:txBody>
                    <a:bodyPr/>
                    <a:lstStyle/>
                    <a:p>
                      <a:r>
                        <a:rPr lang="tr-TR" dirty="0" smtClean="0"/>
                        <a:t>İş gereksinimi</a:t>
                      </a:r>
                      <a:endParaRPr lang="tr-TR" dirty="0"/>
                    </a:p>
                  </a:txBody>
                  <a:tcPr/>
                </a:tc>
                <a:tc>
                  <a:txBody>
                    <a:bodyPr/>
                    <a:lstStyle/>
                    <a:p>
                      <a:r>
                        <a:rPr lang="tr-TR" dirty="0" smtClean="0"/>
                        <a:t>Bir ürünü oluşturan kuruluşun veya onu tedarik eden bir müşterinin üst düzey iş hedefi.</a:t>
                      </a:r>
                      <a:endParaRPr lang="tr-TR" dirty="0"/>
                    </a:p>
                  </a:txBody>
                  <a:tcPr/>
                </a:tc>
                <a:extLst>
                  <a:ext uri="{0D108BD9-81ED-4DB2-BD59-A6C34878D82A}">
                    <a16:rowId xmlns:a16="http://schemas.microsoft.com/office/drawing/2014/main" val="2070682446"/>
                  </a:ext>
                </a:extLst>
              </a:tr>
              <a:tr h="370840">
                <a:tc>
                  <a:txBody>
                    <a:bodyPr/>
                    <a:lstStyle/>
                    <a:p>
                      <a:r>
                        <a:rPr lang="tr-TR" dirty="0" smtClean="0"/>
                        <a:t>İş kuralı</a:t>
                      </a:r>
                      <a:endParaRPr lang="tr-TR" dirty="0"/>
                    </a:p>
                  </a:txBody>
                  <a:tcPr/>
                </a:tc>
                <a:tc>
                  <a:txBody>
                    <a:bodyPr/>
                    <a:lstStyle/>
                    <a:p>
                      <a:r>
                        <a:rPr lang="tr-TR" dirty="0" smtClean="0"/>
                        <a:t>İşin bazı yönlerini tanımlayan veya kısıtlayan bir politika, yönerge, standart veya düzenleme. Kendi başına bir yazılım gereksinimi değil, birkaç tür yazılım gereksiniminin kaynağı.</a:t>
                      </a:r>
                      <a:endParaRPr lang="tr-TR" dirty="0"/>
                    </a:p>
                  </a:txBody>
                  <a:tcPr/>
                </a:tc>
                <a:extLst>
                  <a:ext uri="{0D108BD9-81ED-4DB2-BD59-A6C34878D82A}">
                    <a16:rowId xmlns:a16="http://schemas.microsoft.com/office/drawing/2014/main" val="3592029200"/>
                  </a:ext>
                </a:extLst>
              </a:tr>
              <a:tr h="370840">
                <a:tc>
                  <a:txBody>
                    <a:bodyPr/>
                    <a:lstStyle/>
                    <a:p>
                      <a:r>
                        <a:rPr lang="tr-TR" dirty="0" smtClean="0"/>
                        <a:t>Kısıtlama</a:t>
                      </a:r>
                      <a:endParaRPr lang="tr-TR" dirty="0"/>
                    </a:p>
                  </a:txBody>
                  <a:tcPr/>
                </a:tc>
                <a:tc>
                  <a:txBody>
                    <a:bodyPr/>
                    <a:lstStyle/>
                    <a:p>
                      <a:r>
                        <a:rPr lang="tr-TR" dirty="0" smtClean="0"/>
                        <a:t>Bir ürünün tasarımı ve yapımı için geliştiricinin kullanabileceği seçeneklere uygulanan bir kısıtlama.</a:t>
                      </a:r>
                      <a:endParaRPr lang="tr-TR" dirty="0"/>
                    </a:p>
                  </a:txBody>
                  <a:tcPr/>
                </a:tc>
                <a:extLst>
                  <a:ext uri="{0D108BD9-81ED-4DB2-BD59-A6C34878D82A}">
                    <a16:rowId xmlns:a16="http://schemas.microsoft.com/office/drawing/2014/main" val="2403465220"/>
                  </a:ext>
                </a:extLst>
              </a:tr>
              <a:tr h="370840">
                <a:tc>
                  <a:txBody>
                    <a:bodyPr/>
                    <a:lstStyle/>
                    <a:p>
                      <a:r>
                        <a:rPr lang="tr-TR" dirty="0" smtClean="0"/>
                        <a:t>Harici arabirim gereksinimi</a:t>
                      </a:r>
                      <a:endParaRPr lang="tr-TR" dirty="0"/>
                    </a:p>
                  </a:txBody>
                  <a:tcPr/>
                </a:tc>
                <a:tc>
                  <a:txBody>
                    <a:bodyPr/>
                    <a:lstStyle/>
                    <a:p>
                      <a:r>
                        <a:rPr lang="tr-TR" dirty="0" smtClean="0"/>
                        <a:t>Bir yazılım sistemi ile bir kullanıcı, başka bir yazılım sistemi veya bir donanım aygıtı arasındaki bağlantının açıklaması.</a:t>
                      </a:r>
                      <a:endParaRPr lang="tr-TR" dirty="0"/>
                    </a:p>
                  </a:txBody>
                  <a:tcPr/>
                </a:tc>
                <a:extLst>
                  <a:ext uri="{0D108BD9-81ED-4DB2-BD59-A6C34878D82A}">
                    <a16:rowId xmlns:a16="http://schemas.microsoft.com/office/drawing/2014/main" val="3486283622"/>
                  </a:ext>
                </a:extLst>
              </a:tr>
              <a:tr h="370840">
                <a:tc>
                  <a:txBody>
                    <a:bodyPr/>
                    <a:lstStyle/>
                    <a:p>
                      <a:r>
                        <a:rPr lang="tr-TR" dirty="0" smtClean="0"/>
                        <a:t>Özellik</a:t>
                      </a:r>
                      <a:endParaRPr lang="tr-TR" dirty="0"/>
                    </a:p>
                  </a:txBody>
                  <a:tcPr/>
                </a:tc>
                <a:tc>
                  <a:txBody>
                    <a:bodyPr/>
                    <a:lstStyle/>
                    <a:p>
                      <a:r>
                        <a:rPr lang="tr-TR" dirty="0" smtClean="0"/>
                        <a:t>Bir kullanıcıya değer sağlayan ve bir dizi işlevsel gereksinimle tanımlanan, mantıksal olarak ilişkili bir veya daha fazla sistem yeteneği.</a:t>
                      </a:r>
                      <a:endParaRPr lang="tr-TR" dirty="0"/>
                    </a:p>
                  </a:txBody>
                  <a:tcPr/>
                </a:tc>
                <a:extLst>
                  <a:ext uri="{0D108BD9-81ED-4DB2-BD59-A6C34878D82A}">
                    <a16:rowId xmlns:a16="http://schemas.microsoft.com/office/drawing/2014/main" val="974816245"/>
                  </a:ext>
                </a:extLst>
              </a:tr>
              <a:tr h="370840">
                <a:tc>
                  <a:txBody>
                    <a:bodyPr/>
                    <a:lstStyle/>
                    <a:p>
                      <a:r>
                        <a:rPr lang="tr-TR" dirty="0" smtClean="0"/>
                        <a:t>İşlevsel gereksinim</a:t>
                      </a:r>
                      <a:endParaRPr lang="tr-TR" dirty="0"/>
                    </a:p>
                  </a:txBody>
                  <a:tcPr/>
                </a:tc>
                <a:tc>
                  <a:txBody>
                    <a:bodyPr/>
                    <a:lstStyle/>
                    <a:p>
                      <a:r>
                        <a:rPr lang="tr-TR" dirty="0" smtClean="0"/>
                        <a:t>Bir sistemin belirli koşullar altında sergileyeceği davranışın açıklaması.</a:t>
                      </a:r>
                      <a:endParaRPr lang="tr-TR" dirty="0"/>
                    </a:p>
                  </a:txBody>
                  <a:tcPr/>
                </a:tc>
                <a:extLst>
                  <a:ext uri="{0D108BD9-81ED-4DB2-BD59-A6C34878D82A}">
                    <a16:rowId xmlns:a16="http://schemas.microsoft.com/office/drawing/2014/main" val="2054477157"/>
                  </a:ext>
                </a:extLst>
              </a:tr>
              <a:tr h="370840">
                <a:tc>
                  <a:txBody>
                    <a:bodyPr/>
                    <a:lstStyle/>
                    <a:p>
                      <a:r>
                        <a:rPr lang="tr-TR" dirty="0" smtClean="0"/>
                        <a:t>işlevsel olmayan gereksinim</a:t>
                      </a:r>
                    </a:p>
                  </a:txBody>
                  <a:tcPr/>
                </a:tc>
                <a:tc>
                  <a:txBody>
                    <a:bodyPr/>
                    <a:lstStyle/>
                    <a:p>
                      <a:r>
                        <a:rPr lang="tr-TR" dirty="0" smtClean="0"/>
                        <a:t>Bir sistemin sergilemesi gereken bir özelliğin veya özelliğin veya uyması gereken bir kısıtlamanın açıklaması.</a:t>
                      </a:r>
                      <a:endParaRPr lang="tr-TR" dirty="0"/>
                    </a:p>
                  </a:txBody>
                  <a:tcPr/>
                </a:tc>
                <a:extLst>
                  <a:ext uri="{0D108BD9-81ED-4DB2-BD59-A6C34878D82A}">
                    <a16:rowId xmlns:a16="http://schemas.microsoft.com/office/drawing/2014/main" val="504631184"/>
                  </a:ext>
                </a:extLst>
              </a:tr>
              <a:tr h="370840">
                <a:tc>
                  <a:txBody>
                    <a:bodyPr/>
                    <a:lstStyle/>
                    <a:p>
                      <a:r>
                        <a:rPr lang="tr-TR" dirty="0" smtClean="0"/>
                        <a:t>Kalite özelliği</a:t>
                      </a:r>
                    </a:p>
                  </a:txBody>
                  <a:tcPr/>
                </a:tc>
                <a:tc>
                  <a:txBody>
                    <a:bodyPr/>
                    <a:lstStyle/>
                    <a:p>
                      <a:r>
                        <a:rPr lang="tr-TR" dirty="0" smtClean="0"/>
                        <a:t>Bir ürünün hizmet veya performans özelliğini tanımlayan işlevsel olmayan bir tür gereksinim.</a:t>
                      </a:r>
                      <a:endParaRPr lang="tr-TR" dirty="0"/>
                    </a:p>
                  </a:txBody>
                  <a:tcPr/>
                </a:tc>
                <a:extLst>
                  <a:ext uri="{0D108BD9-81ED-4DB2-BD59-A6C34878D82A}">
                    <a16:rowId xmlns:a16="http://schemas.microsoft.com/office/drawing/2014/main" val="2365332430"/>
                  </a:ext>
                </a:extLst>
              </a:tr>
              <a:tr h="370840">
                <a:tc>
                  <a:txBody>
                    <a:bodyPr/>
                    <a:lstStyle/>
                    <a:p>
                      <a:r>
                        <a:rPr lang="tr-TR" dirty="0" smtClean="0"/>
                        <a:t>Sistem gereksinimleri</a:t>
                      </a:r>
                    </a:p>
                  </a:txBody>
                  <a:tcPr/>
                </a:tc>
                <a:tc>
                  <a:txBody>
                    <a:bodyPr/>
                    <a:lstStyle/>
                    <a:p>
                      <a:r>
                        <a:rPr lang="tr-TR" dirty="0" smtClean="0"/>
                        <a:t>Tamamı yazılım veya yazılım ve donanım olabilen birden çok alt sistem içeren bir ürün için üst düzey gereksinim.</a:t>
                      </a:r>
                      <a:endParaRPr lang="tr-TR" dirty="0"/>
                    </a:p>
                  </a:txBody>
                  <a:tcPr/>
                </a:tc>
                <a:extLst>
                  <a:ext uri="{0D108BD9-81ED-4DB2-BD59-A6C34878D82A}">
                    <a16:rowId xmlns:a16="http://schemas.microsoft.com/office/drawing/2014/main" val="2985302527"/>
                  </a:ext>
                </a:extLst>
              </a:tr>
              <a:tr h="370840">
                <a:tc>
                  <a:txBody>
                    <a:bodyPr/>
                    <a:lstStyle/>
                    <a:p>
                      <a:r>
                        <a:rPr lang="tr-TR" dirty="0" smtClean="0"/>
                        <a:t>Kullanıcı gereksinimi</a:t>
                      </a:r>
                    </a:p>
                  </a:txBody>
                  <a:tcPr/>
                </a:tc>
                <a:tc>
                  <a:txBody>
                    <a:bodyPr/>
                    <a:lstStyle/>
                    <a:p>
                      <a:r>
                        <a:rPr lang="tr-TR" dirty="0" smtClean="0"/>
                        <a:t>Belirli kullanıcı sınıflarının bir sistemle veya istenen bir ürün özelliğiyle gerçekleştirebilmesi gereken bir hedef veya görev.</a:t>
                      </a:r>
                      <a:endParaRPr lang="tr-TR" dirty="0"/>
                    </a:p>
                  </a:txBody>
                  <a:tcPr/>
                </a:tc>
                <a:extLst>
                  <a:ext uri="{0D108BD9-81ED-4DB2-BD59-A6C34878D82A}">
                    <a16:rowId xmlns:a16="http://schemas.microsoft.com/office/drawing/2014/main" val="1931935352"/>
                  </a:ext>
                </a:extLst>
              </a:tr>
            </a:tbl>
          </a:graphicData>
        </a:graphic>
      </p:graphicFrame>
    </p:spTree>
    <p:extLst>
      <p:ext uri="{BB962C8B-B14F-4D97-AF65-F5344CB8AC3E}">
        <p14:creationId xmlns:p14="http://schemas.microsoft.com/office/powerpoint/2010/main" val="183523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5"/>
            <a:ext cx="8508023" cy="4351338"/>
          </a:xfrm>
        </p:spPr>
        <p:txBody>
          <a:bodyPr>
            <a:normAutofit fontScale="92500"/>
          </a:bodyPr>
          <a:lstStyle/>
          <a:p>
            <a:r>
              <a:rPr lang="tr-TR" dirty="0" smtClean="0"/>
              <a:t>Yazılım gereksinimleri üç farklı seviye içerir: iş gereksinimleri, kullanıcı gereksinimleri ve işlevsel gereksinimler. </a:t>
            </a:r>
          </a:p>
          <a:p>
            <a:r>
              <a:rPr lang="tr-TR" dirty="0" smtClean="0"/>
              <a:t>Ek olarak, her sistemin çeşitli işlevsel olmayan gereksinimleri vardır. Şekil 1-1'deki model, bu çeşitli gereksinim türleri hakkında düşünmenin bir yolunu göstermektedir. </a:t>
            </a:r>
          </a:p>
          <a:p>
            <a:r>
              <a:rPr lang="tr-TR" dirty="0" smtClean="0"/>
              <a:t>İstatistikçi George E. P. </a:t>
            </a:r>
            <a:r>
              <a:rPr lang="tr-TR" dirty="0" err="1" smtClean="0"/>
              <a:t>Box'ın</a:t>
            </a:r>
            <a:r>
              <a:rPr lang="tr-TR" dirty="0" smtClean="0"/>
              <a:t> meşhur dediği gibi, "Aslında tüm modeller yanlıştır, ancak bazıları faydalıdır" (Box ve </a:t>
            </a:r>
            <a:r>
              <a:rPr lang="tr-TR" dirty="0" err="1" smtClean="0"/>
              <a:t>Draper</a:t>
            </a:r>
            <a:r>
              <a:rPr lang="tr-TR" dirty="0" smtClean="0"/>
              <a:t> 1987). Bu kesinlikle Şekil 1-1 için doğrudur. </a:t>
            </a:r>
          </a:p>
          <a:p>
            <a:r>
              <a:rPr lang="tr-TR" dirty="0" smtClean="0"/>
              <a:t>Bu model her şeyi kapsamaz, ancak karşılaşacağınız gereksinim bilgisini düzenlemek için yararlı bir şema sağlar.</a:t>
            </a:r>
            <a:endParaRPr lang="tr-TR" dirty="0"/>
          </a:p>
        </p:txBody>
      </p:sp>
    </p:spTree>
    <p:extLst>
      <p:ext uri="{BB962C8B-B14F-4D97-AF65-F5344CB8AC3E}">
        <p14:creationId xmlns:p14="http://schemas.microsoft.com/office/powerpoint/2010/main" val="201798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88757"/>
            <a:ext cx="10515600" cy="1087655"/>
          </a:xfrm>
        </p:spPr>
        <p:txBody>
          <a:bodyPr>
            <a:normAutofit/>
          </a:bodyPr>
          <a:lstStyle/>
          <a:p>
            <a:endParaRPr lang="tr-TR" dirty="0"/>
          </a:p>
        </p:txBody>
      </p:sp>
      <p:pic>
        <p:nvPicPr>
          <p:cNvPr id="4" name="İçerik Yer Tutucusu 3"/>
          <p:cNvPicPr>
            <a:picLocks noChangeAspect="1"/>
          </p:cNvPicPr>
          <p:nvPr/>
        </p:nvPicPr>
        <p:blipFill>
          <a:blip r:embed="rId2"/>
          <a:stretch>
            <a:fillRect/>
          </a:stretch>
        </p:blipFill>
        <p:spPr>
          <a:xfrm>
            <a:off x="4864221" y="1894760"/>
            <a:ext cx="6489579" cy="4351338"/>
          </a:xfrm>
          <a:prstGeom prst="rect">
            <a:avLst/>
          </a:prstGeom>
        </p:spPr>
      </p:pic>
      <p:sp>
        <p:nvSpPr>
          <p:cNvPr id="5" name="İçerik Yer Tutucusu 4"/>
          <p:cNvSpPr>
            <a:spLocks noGrp="1"/>
          </p:cNvSpPr>
          <p:nvPr>
            <p:ph idx="1"/>
          </p:nvPr>
        </p:nvSpPr>
        <p:spPr>
          <a:xfrm>
            <a:off x="395654" y="1825625"/>
            <a:ext cx="4468567" cy="4351338"/>
          </a:xfrm>
        </p:spPr>
        <p:txBody>
          <a:bodyPr>
            <a:normAutofit fontScale="55000" lnSpcReduction="20000"/>
          </a:bodyPr>
          <a:lstStyle/>
          <a:p>
            <a:r>
              <a:rPr lang="tr-TR" dirty="0" smtClean="0"/>
              <a:t>Şekildeki </a:t>
            </a:r>
            <a:r>
              <a:rPr lang="tr-TR" dirty="0"/>
              <a:t>ovaller, gereksinim bilgisi türlerini temsil </a:t>
            </a:r>
            <a:r>
              <a:rPr lang="tr-TR" dirty="0" smtClean="0"/>
              <a:t>eder</a:t>
            </a:r>
          </a:p>
          <a:p>
            <a:r>
              <a:rPr lang="tr-TR" dirty="0" smtClean="0"/>
              <a:t>Dikdörtgenler</a:t>
            </a:r>
            <a:r>
              <a:rPr lang="tr-TR" dirty="0"/>
              <a:t>, bu bilgilerin depolanacağı belgeleri gösterir. </a:t>
            </a:r>
            <a:endParaRPr lang="tr-TR" dirty="0" smtClean="0"/>
          </a:p>
          <a:p>
            <a:r>
              <a:rPr lang="tr-TR" dirty="0" smtClean="0"/>
              <a:t>Kesintisiz </a:t>
            </a:r>
            <a:r>
              <a:rPr lang="tr-TR" dirty="0"/>
              <a:t>oklar, belirli bir bilgi türünün tipik olarak belirtilen belgede saklandığını gösterir. </a:t>
            </a:r>
            <a:endParaRPr lang="tr-TR" dirty="0" smtClean="0"/>
          </a:p>
          <a:p>
            <a:r>
              <a:rPr lang="tr-TR" dirty="0" smtClean="0"/>
              <a:t>(</a:t>
            </a:r>
            <a:r>
              <a:rPr lang="tr-TR" dirty="0"/>
              <a:t>İş kuralları ve sistem gereksinimleri, sırasıyla bir iş kuralları kataloğunda veya bir sistem gereksinimleri belirtiminde olduğu gibi, yazılım gereksinimlerinden ayrı olarak depolanır.) </a:t>
            </a:r>
            <a:endParaRPr lang="tr-TR" dirty="0" smtClean="0"/>
          </a:p>
          <a:p>
            <a:r>
              <a:rPr lang="tr-TR" dirty="0" smtClean="0"/>
              <a:t>Noktalı </a:t>
            </a:r>
            <a:r>
              <a:rPr lang="tr-TR" dirty="0"/>
              <a:t>oklar, bir bilgi türünün başka bir gereksinim türünün kaynağı olduğunu veya onu etkilediğini gösterir. </a:t>
            </a:r>
            <a:endParaRPr lang="tr-TR" dirty="0" smtClean="0"/>
          </a:p>
          <a:p>
            <a:r>
              <a:rPr lang="tr-TR" dirty="0" smtClean="0"/>
              <a:t>Veri </a:t>
            </a:r>
            <a:r>
              <a:rPr lang="tr-TR" dirty="0"/>
              <a:t>gereksinimleri bu şemada açıkça gösterilmemiştir. </a:t>
            </a:r>
            <a:endParaRPr lang="tr-TR" dirty="0" smtClean="0"/>
          </a:p>
          <a:p>
            <a:r>
              <a:rPr lang="tr-TR" dirty="0" smtClean="0"/>
              <a:t>İşlevler </a:t>
            </a:r>
            <a:r>
              <a:rPr lang="tr-TR" dirty="0"/>
              <a:t>verileri manipüle eder, böylece veri gereksinimleri üç düzeyde görünebilir. </a:t>
            </a:r>
            <a:endParaRPr lang="tr-TR" dirty="0" smtClean="0"/>
          </a:p>
          <a:p>
            <a:r>
              <a:rPr lang="tr-TR" dirty="0" smtClean="0"/>
              <a:t>Bölüm </a:t>
            </a:r>
            <a:r>
              <a:rPr lang="tr-TR" dirty="0"/>
              <a:t>7, "Gereksinimlerin ortaya çıkarılması", bu farklı gereksinim bilgisi türlerinin birçok örneğini içerir.</a:t>
            </a:r>
          </a:p>
        </p:txBody>
      </p:sp>
    </p:spTree>
    <p:extLst>
      <p:ext uri="{BB962C8B-B14F-4D97-AF65-F5344CB8AC3E}">
        <p14:creationId xmlns:p14="http://schemas.microsoft.com/office/powerpoint/2010/main" val="340104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Önemli</a:t>
            </a:r>
          </a:p>
        </p:txBody>
      </p:sp>
      <p:sp>
        <p:nvSpPr>
          <p:cNvPr id="3" name="İçerik Yer Tutucusu 2"/>
          <p:cNvSpPr>
            <a:spLocks noGrp="1"/>
          </p:cNvSpPr>
          <p:nvPr>
            <p:ph idx="1"/>
          </p:nvPr>
        </p:nvSpPr>
        <p:spPr/>
        <p:txBody>
          <a:bodyPr>
            <a:normAutofit fontScale="85000" lnSpcReduction="10000"/>
          </a:bodyPr>
          <a:lstStyle/>
          <a:p>
            <a:r>
              <a:rPr lang="tr-TR" dirty="0" smtClean="0"/>
              <a:t>Bu derste, şekilde </a:t>
            </a:r>
            <a:r>
              <a:rPr lang="tr-TR" dirty="0"/>
              <a:t>olduğu gibi, gereksinim "belgelerine" atıfta bulunacak olsak da, bunların geleneksel kağıt veya elektronik belgeler olması gerekmez. </a:t>
            </a:r>
            <a:endParaRPr lang="tr-TR" dirty="0" smtClean="0"/>
          </a:p>
          <a:p>
            <a:r>
              <a:rPr lang="tr-TR" dirty="0" smtClean="0"/>
              <a:t>Bunun </a:t>
            </a:r>
            <a:r>
              <a:rPr lang="tr-TR" dirty="0"/>
              <a:t>yerine, bunları gereksinim bilgilerinin depolanacağı kaplar olarak düşünün. </a:t>
            </a:r>
            <a:endParaRPr lang="tr-TR" dirty="0" smtClean="0"/>
          </a:p>
          <a:p>
            <a:r>
              <a:rPr lang="tr-TR" dirty="0" smtClean="0"/>
              <a:t>Böyle </a:t>
            </a:r>
            <a:r>
              <a:rPr lang="tr-TR" dirty="0"/>
              <a:t>bir kap gerçekten de geleneksel bir belge olabilir veya bir elektronik tablo, bir dizi diyagram, bir veri tabanı, bir gereksinim yönetimi aracı veya bunların bir kombinasyonu olabilir. </a:t>
            </a:r>
            <a:endParaRPr lang="tr-TR" dirty="0" smtClean="0"/>
          </a:p>
          <a:p>
            <a:r>
              <a:rPr lang="tr-TR" dirty="0" smtClean="0"/>
              <a:t>Kolaylık </a:t>
            </a:r>
            <a:r>
              <a:rPr lang="tr-TR" dirty="0"/>
              <a:t>sağlamak için, bu tür herhangi bir kapsayıcıya atıfta bulunmak için "belge" terimini kullanacağız. </a:t>
            </a:r>
            <a:endParaRPr lang="tr-TR" dirty="0" smtClean="0"/>
          </a:p>
          <a:p>
            <a:r>
              <a:rPr lang="tr-TR" dirty="0" smtClean="0"/>
              <a:t>Hangi </a:t>
            </a:r>
            <a:r>
              <a:rPr lang="tr-TR" dirty="0"/>
              <a:t>biçimde depoladığınızdan bağımsız olarak, bu tür her bir gruplamada depolamayı dikkate almanız gereken bilgi türlerini tanımlayan şablonlar sağlayacağız. </a:t>
            </a:r>
            <a:endParaRPr lang="tr-TR" dirty="0" smtClean="0"/>
          </a:p>
          <a:p>
            <a:r>
              <a:rPr lang="tr-TR" dirty="0" smtClean="0"/>
              <a:t>her </a:t>
            </a:r>
            <a:r>
              <a:rPr lang="tr-TR" dirty="0"/>
              <a:t>biri ve bu bilgilerin nasıl düzenlendiği.</a:t>
            </a:r>
          </a:p>
        </p:txBody>
      </p:sp>
    </p:spTree>
    <p:extLst>
      <p:ext uri="{BB962C8B-B14F-4D97-AF65-F5344CB8AC3E}">
        <p14:creationId xmlns:p14="http://schemas.microsoft.com/office/powerpoint/2010/main" val="1498801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 gereksinimleri</a:t>
            </a:r>
            <a:endParaRPr lang="tr-TR" dirty="0"/>
          </a:p>
        </p:txBody>
      </p:sp>
      <p:sp>
        <p:nvSpPr>
          <p:cNvPr id="3" name="İçerik Yer Tutucusu 2"/>
          <p:cNvSpPr>
            <a:spLocks noGrp="1"/>
          </p:cNvSpPr>
          <p:nvPr>
            <p:ph idx="1"/>
          </p:nvPr>
        </p:nvSpPr>
        <p:spPr/>
        <p:txBody>
          <a:bodyPr>
            <a:normAutofit fontScale="70000" lnSpcReduction="20000"/>
          </a:bodyPr>
          <a:lstStyle/>
          <a:p>
            <a:r>
              <a:rPr lang="tr-TR" dirty="0" smtClean="0"/>
              <a:t>İş gereksinimleri, kuruluşun sistemi neden uyguladığını açıklar - kuruluşun elde etmeyi umduğu iş faydaları. </a:t>
            </a:r>
          </a:p>
          <a:p>
            <a:r>
              <a:rPr lang="tr-TR" dirty="0" smtClean="0"/>
              <a:t>Odak noktası, sistemi talep eden kuruluşun veya müşterinin iş hedefleridir. </a:t>
            </a:r>
          </a:p>
          <a:p>
            <a:r>
              <a:rPr lang="tr-TR" dirty="0" smtClean="0"/>
              <a:t>Bir havayolunun havaalanı kontuar personeli maliyetlerini yüzde 25 oranında azaltmak istediğini varsayalım. </a:t>
            </a:r>
          </a:p>
          <a:p>
            <a:r>
              <a:rPr lang="tr-TR" dirty="0" smtClean="0"/>
              <a:t>Bu hedef, yolcuların havalimanında uçuşları için </a:t>
            </a:r>
            <a:r>
              <a:rPr lang="tr-TR" dirty="0" err="1" smtClean="0"/>
              <a:t>check</a:t>
            </a:r>
            <a:r>
              <a:rPr lang="tr-TR" dirty="0" smtClean="0"/>
              <a:t>-in yapmak için kullanabilecekleri bir </a:t>
            </a:r>
            <a:r>
              <a:rPr lang="tr-TR" dirty="0" err="1" smtClean="0"/>
              <a:t>kiosk</a:t>
            </a:r>
            <a:r>
              <a:rPr lang="tr-TR" dirty="0" smtClean="0"/>
              <a:t> oluşturma fikrini doğurabilir. </a:t>
            </a:r>
          </a:p>
          <a:p>
            <a:r>
              <a:rPr lang="tr-TR" dirty="0" smtClean="0"/>
              <a:t>İş gereksinimleri tipik olarak bir proje için finansman sponsorundan, satın alan müşteriden, gerçek kullanıcıların yöneticisinden, pazarlama departmanından veya bir ürün </a:t>
            </a:r>
            <a:r>
              <a:rPr lang="tr-TR" dirty="0" err="1" smtClean="0"/>
              <a:t>vizyonerinden</a:t>
            </a:r>
            <a:r>
              <a:rPr lang="tr-TR" dirty="0" smtClean="0"/>
              <a:t> gelir. </a:t>
            </a:r>
          </a:p>
          <a:p>
            <a:r>
              <a:rPr lang="tr-TR" dirty="0" smtClean="0"/>
              <a:t>İş gereksinimlerini bir vizyon ve kapsam belgesine kaydetmeyi seviyoruz. </a:t>
            </a:r>
          </a:p>
          <a:p>
            <a:r>
              <a:rPr lang="tr-TR" dirty="0" smtClean="0"/>
              <a:t>Bazen bu amaç için kullanılan diğer stratejik kılavuz belgeler, bir proje başlatma belgesi, iş gerekçesi ve pazar (veya pazarlama) gereksinimleri belgesini içerir. </a:t>
            </a:r>
          </a:p>
          <a:p>
            <a:r>
              <a:rPr lang="tr-TR" dirty="0" smtClean="0"/>
              <a:t>İş gereksinimlerinin belirlenmesi başka bir dersin konusudur. </a:t>
            </a:r>
          </a:p>
          <a:p>
            <a:r>
              <a:rPr lang="tr-TR" dirty="0" smtClean="0"/>
              <a:t>Bu kitabın amaçları doğrultusunda, iş ihtiyacının veya pazar fırsatının önceden belirlenmiş olduğunu varsayıyoruz.</a:t>
            </a:r>
            <a:endParaRPr lang="tr-TR" dirty="0"/>
          </a:p>
        </p:txBody>
      </p:sp>
    </p:spTree>
    <p:extLst>
      <p:ext uri="{BB962C8B-B14F-4D97-AF65-F5344CB8AC3E}">
        <p14:creationId xmlns:p14="http://schemas.microsoft.com/office/powerpoint/2010/main" val="2184518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Kullanıcı gereksinimleri </a:t>
            </a:r>
            <a:endParaRPr lang="tr-TR" dirty="0"/>
          </a:p>
        </p:txBody>
      </p:sp>
      <p:sp>
        <p:nvSpPr>
          <p:cNvPr id="3" name="İçerik Yer Tutucusu 2"/>
          <p:cNvSpPr>
            <a:spLocks noGrp="1"/>
          </p:cNvSpPr>
          <p:nvPr>
            <p:ph idx="1"/>
          </p:nvPr>
        </p:nvSpPr>
        <p:spPr>
          <a:xfrm>
            <a:off x="838200" y="1825624"/>
            <a:ext cx="10515600" cy="4680683"/>
          </a:xfrm>
        </p:spPr>
        <p:txBody>
          <a:bodyPr>
            <a:normAutofit fontScale="62500" lnSpcReduction="20000"/>
          </a:bodyPr>
          <a:lstStyle/>
          <a:p>
            <a:r>
              <a:rPr lang="tr-TR" dirty="0" smtClean="0"/>
              <a:t>Kullanıcıların birisine değer sağlayacak ürünle gerçekleştirebilmesi gereken hedefleri veya görevleri tanımlar. </a:t>
            </a:r>
          </a:p>
          <a:p>
            <a:r>
              <a:rPr lang="tr-TR" dirty="0" smtClean="0"/>
              <a:t>Kullanıcı gereksinimleri </a:t>
            </a:r>
            <a:r>
              <a:rPr lang="tr-TR" dirty="0" smtClean="0"/>
              <a:t>alanı, </a:t>
            </a:r>
            <a:r>
              <a:rPr lang="tr-TR" dirty="0" smtClean="0"/>
              <a:t>kullanıcı memnuniyeti için önemli olan ürün özelliklerinin veya özelliklerinin açıklamalarını içerir. </a:t>
            </a:r>
          </a:p>
          <a:p>
            <a:r>
              <a:rPr lang="tr-TR" dirty="0" smtClean="0"/>
              <a:t>Kullanıcı gereksinimlerini temsil etmenin yolları, kullanım durumlarını (Kulak ve </a:t>
            </a:r>
            <a:r>
              <a:rPr lang="tr-TR" dirty="0" err="1" smtClean="0"/>
              <a:t>Guiney</a:t>
            </a:r>
            <a:r>
              <a:rPr lang="tr-TR" dirty="0" smtClean="0"/>
              <a:t> 2004), kullanıcı hikayelerini (</a:t>
            </a:r>
            <a:r>
              <a:rPr lang="tr-TR" dirty="0" err="1" smtClean="0"/>
              <a:t>Cohn</a:t>
            </a:r>
            <a:r>
              <a:rPr lang="tr-TR" dirty="0" smtClean="0"/>
              <a:t> 2004) ve olay-yanıt tablolarını içerir. </a:t>
            </a:r>
          </a:p>
          <a:p>
            <a:r>
              <a:rPr lang="tr-TR" dirty="0" smtClean="0"/>
              <a:t>İdeal olarak, gerçek kullanıcı temsilcileri bu bilgiyi sağlayacaktır. </a:t>
            </a:r>
            <a:endParaRPr lang="tr-TR" dirty="0" smtClean="0"/>
          </a:p>
          <a:p>
            <a:r>
              <a:rPr lang="tr-TR" dirty="0" smtClean="0"/>
              <a:t>Kullanıcı </a:t>
            </a:r>
            <a:r>
              <a:rPr lang="tr-TR" dirty="0" smtClean="0"/>
              <a:t>gereksinimleri, kullanıcının sistemle neler yapabileceğini tanımlar. </a:t>
            </a:r>
          </a:p>
          <a:p>
            <a:r>
              <a:rPr lang="tr-TR" dirty="0" smtClean="0"/>
              <a:t>Bir hava yolunun web sitesi veya havaalanındaki bir </a:t>
            </a:r>
            <a:r>
              <a:rPr lang="tr-TR" dirty="0" err="1" smtClean="0"/>
              <a:t>kiosk</a:t>
            </a:r>
            <a:r>
              <a:rPr lang="tr-TR" dirty="0" smtClean="0"/>
              <a:t> kullanılarak yapılan "Uçuş için </a:t>
            </a:r>
            <a:r>
              <a:rPr lang="tr-TR" dirty="0" err="1" smtClean="0"/>
              <a:t>check</a:t>
            </a:r>
            <a:r>
              <a:rPr lang="tr-TR" dirty="0" smtClean="0"/>
              <a:t>-in", kullanım durumuna bir örnektir. </a:t>
            </a:r>
            <a:endParaRPr lang="tr-TR" dirty="0" smtClean="0"/>
          </a:p>
          <a:p>
            <a:pPr lvl="1"/>
            <a:r>
              <a:rPr lang="tr-TR" dirty="0" smtClean="0"/>
              <a:t>Bir </a:t>
            </a:r>
            <a:r>
              <a:rPr lang="tr-TR" dirty="0" smtClean="0"/>
              <a:t>kullanıcı hikayesi olarak yazılan aynı kullanıcı gereksinimi şöyle olabilir: "Bir yolcu olarak, uçağa binebilmek için bir uçuş için </a:t>
            </a:r>
            <a:r>
              <a:rPr lang="tr-TR" dirty="0" err="1" smtClean="0"/>
              <a:t>check</a:t>
            </a:r>
            <a:r>
              <a:rPr lang="tr-TR" dirty="0" smtClean="0"/>
              <a:t>-in yaptırmak istiyorum." </a:t>
            </a:r>
          </a:p>
          <a:p>
            <a:r>
              <a:rPr lang="tr-TR" dirty="0" smtClean="0"/>
              <a:t>Çoğu projenin birden fazla kullanıcı sınıfının yanı sıra ihtiyaçları da ortaya çıkarılması gereken diğer paydaşlara </a:t>
            </a:r>
            <a:r>
              <a:rPr lang="tr-TR" dirty="0" smtClean="0"/>
              <a:t>sahiptir</a:t>
            </a:r>
          </a:p>
          <a:p>
            <a:r>
              <a:rPr lang="tr-TR" dirty="0" smtClean="0"/>
              <a:t>Bazı </a:t>
            </a:r>
            <a:r>
              <a:rPr lang="tr-TR" dirty="0" smtClean="0"/>
              <a:t>kişiler, gereksinimleri doğrudan kullanıcılar dışındaki çeşitli paydaşların sağlayacağı gerçeğini kabul etmek için daha geniş "paydaş gereksinimleri" terimini kullanır. </a:t>
            </a:r>
          </a:p>
          <a:p>
            <a:r>
              <a:rPr lang="tr-TR" dirty="0" smtClean="0"/>
              <a:t>Bu kesinlikle doğrudur, </a:t>
            </a:r>
            <a:r>
              <a:rPr lang="tr-TR" dirty="0" smtClean="0"/>
              <a:t>ancak </a:t>
            </a:r>
            <a:r>
              <a:rPr lang="tr-TR" dirty="0" smtClean="0"/>
              <a:t>gerçek kullanıcıların ürün yardımıyla neyi başarması gerektiğini anlamaya odaklıyoruz.</a:t>
            </a:r>
            <a:endParaRPr lang="tr-TR" dirty="0"/>
          </a:p>
        </p:txBody>
      </p:sp>
    </p:spTree>
    <p:extLst>
      <p:ext uri="{BB962C8B-B14F-4D97-AF65-F5344CB8AC3E}">
        <p14:creationId xmlns:p14="http://schemas.microsoft.com/office/powerpoint/2010/main" val="635717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İşlevsel gereksinimler</a:t>
            </a:r>
            <a:endParaRPr lang="tr-TR" dirty="0"/>
          </a:p>
        </p:txBody>
      </p:sp>
      <p:sp>
        <p:nvSpPr>
          <p:cNvPr id="3" name="İçerik Yer Tutucusu 2"/>
          <p:cNvSpPr>
            <a:spLocks noGrp="1"/>
          </p:cNvSpPr>
          <p:nvPr>
            <p:ph idx="1"/>
          </p:nvPr>
        </p:nvSpPr>
        <p:spPr/>
        <p:txBody>
          <a:bodyPr>
            <a:normAutofit lnSpcReduction="10000"/>
          </a:bodyPr>
          <a:lstStyle/>
          <a:p>
            <a:r>
              <a:rPr lang="tr-TR" dirty="0"/>
              <a:t>Ü</a:t>
            </a:r>
            <a:r>
              <a:rPr lang="tr-TR" dirty="0" smtClean="0"/>
              <a:t>rünün belirli koşullar altında sergileyeceği davranışları belirtir. </a:t>
            </a:r>
          </a:p>
          <a:p>
            <a:r>
              <a:rPr lang="tr-TR" dirty="0" smtClean="0"/>
              <a:t>Kullanıcıların görevlerini yerine getirmelerini sağlamak için geliştiricilerin neleri uygulaması gerektiğini açıklarlar.(kullanıcı gereksinimleri), böylece iş gereksinimlerini karşılar. </a:t>
            </a:r>
          </a:p>
          <a:p>
            <a:r>
              <a:rPr lang="tr-TR" dirty="0" smtClean="0"/>
              <a:t>Üç gereksinim düzeyi arasındaki bu uyum, proje başarısı için esastır. </a:t>
            </a:r>
            <a:endParaRPr lang="tr-TR" dirty="0" smtClean="0"/>
          </a:p>
          <a:p>
            <a:r>
              <a:rPr lang="tr-TR" dirty="0" smtClean="0"/>
              <a:t>İşlevsel </a:t>
            </a:r>
            <a:r>
              <a:rPr lang="tr-TR" dirty="0" smtClean="0"/>
              <a:t>gereklilikler genellikle geleneksel "yapmalı" ifadeleri biçiminde yazılır: </a:t>
            </a:r>
            <a:endParaRPr lang="tr-TR" dirty="0" smtClean="0"/>
          </a:p>
          <a:p>
            <a:pPr lvl="1"/>
            <a:r>
              <a:rPr lang="tr-TR" dirty="0" smtClean="0"/>
              <a:t>"</a:t>
            </a:r>
            <a:r>
              <a:rPr lang="tr-TR" dirty="0" smtClean="0"/>
              <a:t>Yolcu, </a:t>
            </a:r>
            <a:r>
              <a:rPr lang="tr-TR" dirty="0" err="1" smtClean="0"/>
              <a:t>check</a:t>
            </a:r>
            <a:r>
              <a:rPr lang="tr-TR" dirty="0" smtClean="0"/>
              <a:t>-in yaptığı tüm uçuş bölümleri için biniş kartlarını yazdırabilmelidir" </a:t>
            </a:r>
            <a:endParaRPr lang="tr-TR" dirty="0" smtClean="0"/>
          </a:p>
          <a:p>
            <a:pPr lvl="1"/>
            <a:r>
              <a:rPr lang="tr-TR" dirty="0" smtClean="0"/>
              <a:t>veya </a:t>
            </a:r>
            <a:r>
              <a:rPr lang="tr-TR" dirty="0" smtClean="0"/>
              <a:t>"Yolcu profili bir koltuk tercihi göstermiyorsa, rezervasyon sistemi koltuk tahsis edecektir.”</a:t>
            </a:r>
            <a:endParaRPr lang="tr-TR" dirty="0"/>
          </a:p>
        </p:txBody>
      </p:sp>
    </p:spTree>
    <p:extLst>
      <p:ext uri="{BB962C8B-B14F-4D97-AF65-F5344CB8AC3E}">
        <p14:creationId xmlns:p14="http://schemas.microsoft.com/office/powerpoint/2010/main" val="2550194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 analisti </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İşlevsel gereksinimleri, yazılım sisteminin beklenen davranışını gerektiği kadar tam olarak tanımlayan bir yazılım gereksinimleri belirtiminde (SRS) belgeler. </a:t>
            </a:r>
          </a:p>
          <a:p>
            <a:r>
              <a:rPr lang="tr-TR" dirty="0" smtClean="0"/>
              <a:t>SRS, geliştirme, test etme, kalite güvencesi, proje yönetimi ve ilgili proje işlevlerinde kullanılır. </a:t>
            </a:r>
          </a:p>
          <a:p>
            <a:r>
              <a:rPr lang="tr-TR" dirty="0" smtClean="0"/>
              <a:t>İnsanlar bu teslimatı, iş gereksinimleri belgesi, işlevsel özellikler, gereksinimler belgesi ve diğerleri </a:t>
            </a:r>
            <a:r>
              <a:rPr lang="tr-TR" dirty="0" smtClean="0"/>
              <a:t>gibi farklı </a:t>
            </a:r>
            <a:r>
              <a:rPr lang="tr-TR" dirty="0" smtClean="0"/>
              <a:t>adla adlandırır. </a:t>
            </a:r>
          </a:p>
          <a:p>
            <a:r>
              <a:rPr lang="tr-TR" dirty="0" smtClean="0"/>
              <a:t>Bir SRS, bir gereksinim yönetimi aracında saklanan bilgilerden oluşturulan bir rapor olabilir. </a:t>
            </a:r>
          </a:p>
          <a:p>
            <a:r>
              <a:rPr lang="tr-TR" dirty="0" smtClean="0"/>
              <a:t>Endüstri standardı bir terim olduğu için, bu kitap boyunca sürekli olarak "SRS" kullanacağız (ISO/IEC/IEEE 2011). </a:t>
            </a:r>
          </a:p>
          <a:p>
            <a:r>
              <a:rPr lang="tr-TR" dirty="0" smtClean="0"/>
              <a:t>SRS hakkında daha fazla bilgi için bkz. Bölüm 10, "Gereksinimlerin belgelenmesi".</a:t>
            </a:r>
            <a:endParaRPr lang="tr-TR" dirty="0"/>
          </a:p>
        </p:txBody>
      </p:sp>
    </p:spTree>
    <p:extLst>
      <p:ext uri="{BB962C8B-B14F-4D97-AF65-F5344CB8AC3E}">
        <p14:creationId xmlns:p14="http://schemas.microsoft.com/office/powerpoint/2010/main" val="3210407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Sistem gereksinimleri</a:t>
            </a:r>
            <a:endParaRPr lang="tr-TR" dirty="0"/>
          </a:p>
        </p:txBody>
      </p:sp>
      <p:sp>
        <p:nvSpPr>
          <p:cNvPr id="3" name="İçerik Yer Tutucusu 2"/>
          <p:cNvSpPr>
            <a:spLocks noGrp="1"/>
          </p:cNvSpPr>
          <p:nvPr>
            <p:ph idx="1"/>
          </p:nvPr>
        </p:nvSpPr>
        <p:spPr/>
        <p:txBody>
          <a:bodyPr>
            <a:normAutofit lnSpcReduction="10000"/>
          </a:bodyPr>
          <a:lstStyle/>
          <a:p>
            <a:r>
              <a:rPr lang="tr-TR" dirty="0" smtClean="0"/>
              <a:t>Birden çok bileşenden veya alt sistemden oluşan bir ürün için gereksinimleri tanımlar (ISO/IEC/IEEE 2011). </a:t>
            </a:r>
          </a:p>
          <a:p>
            <a:r>
              <a:rPr lang="tr-TR" dirty="0" smtClean="0"/>
              <a:t>Bu anlamda bir "sistem" herhangi bir bilgi sistemi değildir. </a:t>
            </a:r>
          </a:p>
          <a:p>
            <a:r>
              <a:rPr lang="tr-TR" dirty="0" smtClean="0"/>
              <a:t>Bir sistem tamamen yazılım olabilir veya hem yazılım hem de donanım alt sistemlerini içerebilir. </a:t>
            </a:r>
          </a:p>
          <a:p>
            <a:r>
              <a:rPr lang="tr-TR" dirty="0" smtClean="0"/>
              <a:t>İnsanlar ve süreçler de bir sistemin parçasıdır, dolayısıyla belirli sistem işlevleri insanlara tahsis edilebilir. </a:t>
            </a:r>
          </a:p>
          <a:p>
            <a:r>
              <a:rPr lang="tr-TR" dirty="0" smtClean="0"/>
              <a:t>Bazı insanlar "sistem gereksinimleri" terimini bir yazılım sisteminin ayrıntılı gereksinimleri anlamında kullanırlar, ancak biz bu kitapta terimi böyle kullanmıyoruz.</a:t>
            </a:r>
            <a:endParaRPr lang="tr-TR" dirty="0"/>
          </a:p>
        </p:txBody>
      </p:sp>
    </p:spTree>
    <p:extLst>
      <p:ext uri="{BB962C8B-B14F-4D97-AF65-F5344CB8AC3E}">
        <p14:creationId xmlns:p14="http://schemas.microsoft.com/office/powerpoint/2010/main" val="1568750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Sistem gereksinimleri</a:t>
            </a:r>
          </a:p>
        </p:txBody>
      </p:sp>
      <p:sp>
        <p:nvSpPr>
          <p:cNvPr id="3" name="İçerik Yer Tutucusu 2"/>
          <p:cNvSpPr>
            <a:spLocks noGrp="1"/>
          </p:cNvSpPr>
          <p:nvPr>
            <p:ph idx="1"/>
          </p:nvPr>
        </p:nvSpPr>
        <p:spPr/>
        <p:txBody>
          <a:bodyPr>
            <a:normAutofit fontScale="85000" lnSpcReduction="20000"/>
          </a:bodyPr>
          <a:lstStyle/>
          <a:p>
            <a:r>
              <a:rPr lang="tr-TR" dirty="0" smtClean="0"/>
              <a:t>Bir "sisteme" iyi bir örnek, bir süpermarketteki kasiyer iş istasyonudur. </a:t>
            </a:r>
          </a:p>
          <a:p>
            <a:r>
              <a:rPr lang="tr-TR" dirty="0" smtClean="0"/>
              <a:t>Tartıya entegre edilmiş bir barkod tarayıcının yanı sıra elde tutulan bir barkod tarayıcı vardır. </a:t>
            </a:r>
          </a:p>
          <a:p>
            <a:r>
              <a:rPr lang="tr-TR" dirty="0" smtClean="0"/>
              <a:t>Kasiyerin klavyesi, ekranı ve para çekmecesi vardır. </a:t>
            </a:r>
          </a:p>
          <a:p>
            <a:r>
              <a:rPr lang="tr-TR" dirty="0" smtClean="0"/>
              <a:t>Kredi </a:t>
            </a:r>
            <a:r>
              <a:rPr lang="tr-TR" dirty="0" smtClean="0"/>
              <a:t>veya banka kartınız için bir kart okuyucu ve PIN </a:t>
            </a:r>
            <a:r>
              <a:rPr lang="tr-TR" dirty="0" err="1" smtClean="0"/>
              <a:t>pedi</a:t>
            </a:r>
            <a:r>
              <a:rPr lang="tr-TR" dirty="0" smtClean="0"/>
              <a:t> ve belki de bir değişiklik dağıtıcı göreceksiniz. </a:t>
            </a:r>
          </a:p>
          <a:p>
            <a:r>
              <a:rPr lang="tr-TR" dirty="0" smtClean="0"/>
              <a:t>Satın alma makbuzunuz, kredi kartı makbuzunuz ve önemsemediğiniz kuponlar için en fazla üç yazıcı görebilirsiniz. </a:t>
            </a:r>
          </a:p>
          <a:p>
            <a:r>
              <a:rPr lang="tr-TR" dirty="0" smtClean="0"/>
              <a:t>Bu donanım cihazlarının tümü yazılım kontrolü altında etkileşim halindedir. </a:t>
            </a:r>
          </a:p>
          <a:p>
            <a:r>
              <a:rPr lang="tr-TR" dirty="0" smtClean="0"/>
              <a:t>Sistem </a:t>
            </a:r>
            <a:r>
              <a:rPr lang="tr-TR" dirty="0" smtClean="0"/>
              <a:t>veya ürün gereksinimleri, iş analistini bu bileşen alt sistemlerinden birine veya diğerine tahsis edilmesi gereken belirli işlevleri türetmeye ve ayrıca aralarındaki </a:t>
            </a:r>
            <a:r>
              <a:rPr lang="tr-TR" dirty="0" err="1" smtClean="0"/>
              <a:t>arayüzlerin</a:t>
            </a:r>
            <a:r>
              <a:rPr lang="tr-TR" dirty="0" smtClean="0"/>
              <a:t> anlaşılmasını talep etmeye yönlendirir.</a:t>
            </a:r>
            <a:endParaRPr lang="tr-TR" dirty="0"/>
          </a:p>
        </p:txBody>
      </p:sp>
    </p:spTree>
    <p:extLst>
      <p:ext uri="{BB962C8B-B14F-4D97-AF65-F5344CB8AC3E}">
        <p14:creationId xmlns:p14="http://schemas.microsoft.com/office/powerpoint/2010/main" val="284795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Yazılım Gereksiniminin Önemi</a:t>
            </a:r>
            <a:endParaRPr lang="tr-TR" dirty="0"/>
          </a:p>
        </p:txBody>
      </p:sp>
      <p:sp>
        <p:nvSpPr>
          <p:cNvPr id="3" name="İçerik Yer Tutucusu 2"/>
          <p:cNvSpPr>
            <a:spLocks noGrp="1"/>
          </p:cNvSpPr>
          <p:nvPr>
            <p:ph idx="1"/>
          </p:nvPr>
        </p:nvSpPr>
        <p:spPr/>
        <p:txBody>
          <a:bodyPr/>
          <a:lstStyle/>
          <a:p>
            <a:r>
              <a:rPr lang="tr-TR" dirty="0" smtClean="0"/>
              <a:t>Bir yazılım sisteminin önemli bir görevi gerçekleştirmenize izin vermemesinin ne kadar sinir bozucu olduğunu bilirsiniz.</a:t>
            </a:r>
          </a:p>
          <a:p>
            <a:r>
              <a:rPr lang="tr-TR" dirty="0" smtClean="0"/>
              <a:t>Kritik değişiklik talebinizi eninde sonunda yerine getirebilecek bir geliştiricinin insafına kalmaktan nefret ediyorsunuz. </a:t>
            </a:r>
          </a:p>
          <a:p>
            <a:r>
              <a:rPr lang="tr-TR" dirty="0" smtClean="0"/>
              <a:t>Öte yandan, geliştiriciler, bir kullanıcının yalnızca sistemi uyguladıktan sonra beklediği işlevsellik hakkında bilgi edindiklerinde hüsrana uğrarlar. </a:t>
            </a:r>
          </a:p>
          <a:p>
            <a:r>
              <a:rPr lang="tr-TR" dirty="0" smtClean="0"/>
              <a:t>Ayrıca, bir geliştiricinin mevcut projesinin, tam olarak kendisine ilk başta yapması söylenen şeyi yapan bir sistemi değiştirme talebiyle kesintiye uğratılması can sıkıcıdır.</a:t>
            </a:r>
            <a:endParaRPr lang="tr-TR" dirty="0"/>
          </a:p>
        </p:txBody>
      </p:sp>
    </p:spTree>
    <p:extLst>
      <p:ext uri="{BB962C8B-B14F-4D97-AF65-F5344CB8AC3E}">
        <p14:creationId xmlns:p14="http://schemas.microsoft.com/office/powerpoint/2010/main" val="1891848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 kuralları</a:t>
            </a:r>
            <a:endParaRPr lang="tr-TR" dirty="0"/>
          </a:p>
        </p:txBody>
      </p:sp>
      <p:sp>
        <p:nvSpPr>
          <p:cNvPr id="3" name="İçerik Yer Tutucusu 2"/>
          <p:cNvSpPr>
            <a:spLocks noGrp="1"/>
          </p:cNvSpPr>
          <p:nvPr>
            <p:ph idx="1"/>
          </p:nvPr>
        </p:nvSpPr>
        <p:spPr/>
        <p:txBody>
          <a:bodyPr>
            <a:normAutofit fontScale="92500"/>
          </a:bodyPr>
          <a:lstStyle/>
          <a:p>
            <a:r>
              <a:rPr lang="tr-TR" dirty="0"/>
              <a:t>K</a:t>
            </a:r>
            <a:r>
              <a:rPr lang="tr-TR" dirty="0" smtClean="0"/>
              <a:t>urumsal politikaları, devlet düzenlemelerini, endüstri standartlarını ve hesaplama algoritmalarını içerir. </a:t>
            </a:r>
          </a:p>
          <a:p>
            <a:r>
              <a:rPr lang="tr-TR" dirty="0" smtClean="0"/>
              <a:t>İş kurallarının kendileri yazılım gereksinimleri değildir çünkü herhangi bir özel yazılım uygulamasının sınırlarının ötesinde bir varlığa sahiptirler. </a:t>
            </a:r>
          </a:p>
          <a:p>
            <a:r>
              <a:rPr lang="tr-TR" dirty="0" smtClean="0"/>
              <a:t>Ancak, genellikle sistemin ilgili kurallara uymak için işlevsellik içermesi gerektiğini belirtirler. </a:t>
            </a:r>
          </a:p>
          <a:p>
            <a:r>
              <a:rPr lang="tr-TR" dirty="0" smtClean="0"/>
              <a:t>Bazen, kurumsal güvenlik ilkelerinde olduğu gibi, iş kuralları daha sonra işlevsellikte uygulanan belirli kalite özelliklerinin kaynağıdır. </a:t>
            </a:r>
          </a:p>
          <a:p>
            <a:r>
              <a:rPr lang="tr-TR" dirty="0" smtClean="0"/>
              <a:t>Bu nedenle, belirli işlevsel gereksinimlerin doğuşunu belirli bir iş kuralına kadar izleyebilirsiniz.</a:t>
            </a:r>
            <a:endParaRPr lang="tr-TR" dirty="0"/>
          </a:p>
        </p:txBody>
      </p:sp>
    </p:spTree>
    <p:extLst>
      <p:ext uri="{BB962C8B-B14F-4D97-AF65-F5344CB8AC3E}">
        <p14:creationId xmlns:p14="http://schemas.microsoft.com/office/powerpoint/2010/main" val="3989464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smtClean="0"/>
              <a:t>İşlevsel gereksinimlere ek olarak, SRS bir dizi işlevsel olmayan gereksinim içerir. </a:t>
            </a:r>
          </a:p>
          <a:p>
            <a:r>
              <a:rPr lang="tr-TR" dirty="0" smtClean="0"/>
              <a:t>Kalite öznitelikleri aynı zamanda kalite faktörleri, hizmet gereksinimlerinin kalitesi, kısıtlamalar ve “–ilikler” olarak da bilinir. </a:t>
            </a:r>
          </a:p>
          <a:p>
            <a:r>
              <a:rPr lang="tr-TR" dirty="0" smtClean="0"/>
              <a:t>Performans, güvenlik, kullanılabilirlik ve taşınabilirlik gibi kullanıcılar veya geliştiriciler ve bakımcılar için önemli olan çeşitli boyutlarda ürünün özelliklerini tanımlarlar. </a:t>
            </a:r>
          </a:p>
          <a:p>
            <a:r>
              <a:rPr lang="tr-TR" dirty="0" smtClean="0"/>
              <a:t>İşlevsel olmayan gereksinimlerin diğer sınıfları, sistem ile dış dünya arasındaki dış arabirimleri tanımlar. </a:t>
            </a:r>
          </a:p>
          <a:p>
            <a:r>
              <a:rPr lang="tr-TR" dirty="0" smtClean="0"/>
              <a:t>İletişim </a:t>
            </a:r>
            <a:r>
              <a:rPr lang="tr-TR" dirty="0" err="1" smtClean="0"/>
              <a:t>arayüzlerinin</a:t>
            </a:r>
            <a:r>
              <a:rPr lang="tr-TR" dirty="0" smtClean="0"/>
              <a:t> yanı sıra diğer yazılım sistemlerine, donanım bileşenlerine ve kullanıcılara bağlantıları içerir. </a:t>
            </a:r>
          </a:p>
          <a:p>
            <a:r>
              <a:rPr lang="tr-TR" dirty="0" smtClean="0"/>
              <a:t>Tasarım ve uygulama kısıtlamaları, ürünün inşası sırasında geliştiricinin kullanabileceği seçeneklere kısıtlamalar getirir.</a:t>
            </a:r>
            <a:endParaRPr lang="tr-TR" dirty="0"/>
          </a:p>
        </p:txBody>
      </p:sp>
    </p:spTree>
    <p:extLst>
      <p:ext uri="{BB962C8B-B14F-4D97-AF65-F5344CB8AC3E}">
        <p14:creationId xmlns:p14="http://schemas.microsoft.com/office/powerpoint/2010/main" val="4171036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İşlevsel değillerse</a:t>
            </a:r>
            <a:r>
              <a:rPr lang="tr-TR" dirty="0"/>
              <a:t>, o zaman bunlar nedir?</a:t>
            </a:r>
          </a:p>
        </p:txBody>
      </p:sp>
      <p:sp>
        <p:nvSpPr>
          <p:cNvPr id="3" name="İçerik Yer Tutucusu 2"/>
          <p:cNvSpPr>
            <a:spLocks noGrp="1"/>
          </p:cNvSpPr>
          <p:nvPr>
            <p:ph idx="1"/>
          </p:nvPr>
        </p:nvSpPr>
        <p:spPr/>
        <p:txBody>
          <a:bodyPr/>
          <a:lstStyle/>
          <a:p>
            <a:r>
              <a:rPr lang="tr-TR" dirty="0"/>
              <a:t>Uzun yıllar boyunca, bir yazılım ürünü için gereksinimler geniş bir şekilde işlevsel veya işlevsel olmayan olarak sınıflandırıldı. </a:t>
            </a:r>
            <a:endParaRPr lang="tr-TR" dirty="0" smtClean="0"/>
          </a:p>
          <a:p>
            <a:r>
              <a:rPr lang="tr-TR" dirty="0" smtClean="0"/>
              <a:t>İşlevsel </a:t>
            </a:r>
            <a:r>
              <a:rPr lang="tr-TR" dirty="0"/>
              <a:t>gereksinimler açıktır: çeşitli koşullar altında sistemin gözlemlenebilir davranışını tanımlarlar. </a:t>
            </a:r>
            <a:endParaRPr lang="tr-TR" dirty="0" smtClean="0"/>
          </a:p>
          <a:p>
            <a:r>
              <a:rPr lang="tr-TR" dirty="0" smtClean="0"/>
              <a:t>Bununla </a:t>
            </a:r>
            <a:r>
              <a:rPr lang="tr-TR" dirty="0"/>
              <a:t>birlikte, birçok kişi "</a:t>
            </a:r>
            <a:r>
              <a:rPr lang="tr-TR" dirty="0" smtClean="0"/>
              <a:t>işlevsel olmayan" </a:t>
            </a:r>
            <a:r>
              <a:rPr lang="tr-TR" dirty="0"/>
              <a:t>teriminden hoşlanmaz. </a:t>
            </a:r>
            <a:endParaRPr lang="tr-TR" dirty="0" smtClean="0"/>
          </a:p>
          <a:p>
            <a:r>
              <a:rPr lang="tr-TR" dirty="0" smtClean="0"/>
              <a:t>Bu </a:t>
            </a:r>
            <a:r>
              <a:rPr lang="tr-TR" dirty="0"/>
              <a:t>sıfat, gereksinimlerin ne olmadığını söyler ama ne olduklarını söylemez. </a:t>
            </a:r>
            <a:endParaRPr lang="tr-TR" dirty="0" smtClean="0"/>
          </a:p>
          <a:p>
            <a:r>
              <a:rPr lang="tr-TR" dirty="0" smtClean="0"/>
              <a:t>Soruna </a:t>
            </a:r>
            <a:r>
              <a:rPr lang="tr-TR" dirty="0"/>
              <a:t>sempati duyuyoruz, ancak mükemmel bir çözüme sahip değiliz.</a:t>
            </a:r>
          </a:p>
        </p:txBody>
      </p:sp>
    </p:spTree>
    <p:extLst>
      <p:ext uri="{BB962C8B-B14F-4D97-AF65-F5344CB8AC3E}">
        <p14:creationId xmlns:p14="http://schemas.microsoft.com/office/powerpoint/2010/main" val="1300939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İşlevsel değillerse, o zaman bunlar nedir?</a:t>
            </a:r>
          </a:p>
        </p:txBody>
      </p:sp>
      <p:sp>
        <p:nvSpPr>
          <p:cNvPr id="3" name="İçerik Yer Tutucusu 2"/>
          <p:cNvSpPr>
            <a:spLocks noGrp="1"/>
          </p:cNvSpPr>
          <p:nvPr>
            <p:ph idx="1"/>
          </p:nvPr>
        </p:nvSpPr>
        <p:spPr/>
        <p:txBody>
          <a:bodyPr>
            <a:normAutofit lnSpcReduction="10000"/>
          </a:bodyPr>
          <a:lstStyle/>
          <a:p>
            <a:r>
              <a:rPr lang="tr-TR" dirty="0"/>
              <a:t>İşlevsel olmayan gereksinimler, sistemin ne yaptığını değil, bu şeyleri ne kadar iyi yaptığını belirtebilir. </a:t>
            </a:r>
            <a:endParaRPr lang="tr-TR" dirty="0" smtClean="0"/>
          </a:p>
          <a:p>
            <a:r>
              <a:rPr lang="tr-TR" dirty="0" smtClean="0"/>
              <a:t>Sistemin </a:t>
            </a:r>
            <a:r>
              <a:rPr lang="tr-TR" dirty="0"/>
              <a:t>önemli özelliklerini veya özelliklerini tanımlayabilirler. </a:t>
            </a:r>
            <a:endParaRPr lang="tr-TR" dirty="0" smtClean="0"/>
          </a:p>
          <a:p>
            <a:r>
              <a:rPr lang="tr-TR" dirty="0" smtClean="0"/>
              <a:t>Bölüm </a:t>
            </a:r>
            <a:r>
              <a:rPr lang="tr-TR" dirty="0"/>
              <a:t>14, "İşlevselliğin ötesinde" ele alınan sistemin kullanılabilirliğini, kullanılabilirliğini, güvenliğini, performansını ve diğer birçok özelliğini içerir. </a:t>
            </a:r>
            <a:endParaRPr lang="tr-TR" dirty="0" smtClean="0"/>
          </a:p>
          <a:p>
            <a:r>
              <a:rPr lang="tr-TR" dirty="0" smtClean="0"/>
              <a:t>Bazı </a:t>
            </a:r>
            <a:r>
              <a:rPr lang="tr-TR" dirty="0"/>
              <a:t>insanlar işlevsel olmayan gereksinimlerin kalite özellikleriyle eşanlamlı olduğunu düşünür, ancak bu aşırı derecede kısıtlayıcıdır. </a:t>
            </a:r>
            <a:endParaRPr lang="tr-TR" dirty="0" smtClean="0"/>
          </a:p>
          <a:p>
            <a:r>
              <a:rPr lang="tr-TR" dirty="0" smtClean="0"/>
              <a:t>Örneğin</a:t>
            </a:r>
            <a:r>
              <a:rPr lang="tr-TR" dirty="0"/>
              <a:t>, dış </a:t>
            </a:r>
            <a:r>
              <a:rPr lang="tr-TR" dirty="0" err="1"/>
              <a:t>arayüz</a:t>
            </a:r>
            <a:r>
              <a:rPr lang="tr-TR" dirty="0"/>
              <a:t> gereksinimleri gibi tasarım ve uygulama kısıtlamaları da işlevsel olmayan gereksinimlerdir.</a:t>
            </a:r>
          </a:p>
        </p:txBody>
      </p:sp>
    </p:spTree>
    <p:extLst>
      <p:ext uri="{BB962C8B-B14F-4D97-AF65-F5344CB8AC3E}">
        <p14:creationId xmlns:p14="http://schemas.microsoft.com/office/powerpoint/2010/main" val="2580830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İşlevsel değillerse, o zaman bunlar nedir?</a:t>
            </a:r>
          </a:p>
        </p:txBody>
      </p:sp>
      <p:sp>
        <p:nvSpPr>
          <p:cNvPr id="3" name="İçerik Yer Tutucusu 2"/>
          <p:cNvSpPr>
            <a:spLocks noGrp="1"/>
          </p:cNvSpPr>
          <p:nvPr>
            <p:ph idx="1"/>
          </p:nvPr>
        </p:nvSpPr>
        <p:spPr/>
        <p:txBody>
          <a:bodyPr/>
          <a:lstStyle/>
          <a:p>
            <a:r>
              <a:rPr lang="tr-TR" dirty="0"/>
              <a:t>Platform, taşınabilirlik, uyumluluk ve kısıtlamalar gibi diğer işlevsel olmayan gereksinimler, sistemin çalıştığı ortamı ele alır. </a:t>
            </a:r>
            <a:endParaRPr lang="tr-TR" dirty="0" smtClean="0"/>
          </a:p>
          <a:p>
            <a:r>
              <a:rPr lang="tr-TR" dirty="0" smtClean="0"/>
              <a:t>Birçok </a:t>
            </a:r>
            <a:r>
              <a:rPr lang="tr-TR" dirty="0"/>
              <a:t>ürün aynı zamanda uyumluluk, düzenleme ve sertifikasyon gerekliliklerinden de etkilenir. </a:t>
            </a:r>
            <a:endParaRPr lang="tr-TR" dirty="0" smtClean="0"/>
          </a:p>
          <a:p>
            <a:r>
              <a:rPr lang="tr-TR" dirty="0" smtClean="0"/>
              <a:t>Ürünlerin</a:t>
            </a:r>
            <a:r>
              <a:rPr lang="tr-TR" dirty="0"/>
              <a:t>, kullanıcıların kültürlerini, dillerini, yasalarını, para birimlerini, terminolojisini, imlasını ve diğer özelliklerini dikkate alması gereken yerelleştirme gereksinimleri olabilir. </a:t>
            </a:r>
            <a:endParaRPr lang="tr-TR" dirty="0" smtClean="0"/>
          </a:p>
          <a:p>
            <a:r>
              <a:rPr lang="tr-TR" dirty="0" smtClean="0"/>
              <a:t>Bu </a:t>
            </a:r>
            <a:r>
              <a:rPr lang="tr-TR" dirty="0"/>
              <a:t>tür gereksinimler işlevsel olmayan terimlerle belirtilse de, iş analisti tipik olarak, sistemin istenen tüm davranış ve özelliklere sahip olmasını sağlamak için çok sayıda işlevsellik türetecektir.</a:t>
            </a:r>
          </a:p>
        </p:txBody>
      </p:sp>
    </p:spTree>
    <p:extLst>
      <p:ext uri="{BB962C8B-B14F-4D97-AF65-F5344CB8AC3E}">
        <p14:creationId xmlns:p14="http://schemas.microsoft.com/office/powerpoint/2010/main" val="3163552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İşlevsel değillerse, o zaman bunlar nedir?</a:t>
            </a:r>
          </a:p>
        </p:txBody>
      </p:sp>
      <p:sp>
        <p:nvSpPr>
          <p:cNvPr id="3" name="İçerik Yer Tutucusu 2"/>
          <p:cNvSpPr>
            <a:spLocks noGrp="1"/>
          </p:cNvSpPr>
          <p:nvPr>
            <p:ph idx="1"/>
          </p:nvPr>
        </p:nvSpPr>
        <p:spPr/>
        <p:txBody>
          <a:bodyPr/>
          <a:lstStyle/>
          <a:p>
            <a:r>
              <a:rPr lang="tr-TR" dirty="0"/>
              <a:t>Bu </a:t>
            </a:r>
            <a:r>
              <a:rPr lang="tr-TR" dirty="0" smtClean="0"/>
              <a:t>derste, </a:t>
            </a:r>
            <a:r>
              <a:rPr lang="tr-TR" dirty="0"/>
              <a:t>uygun kapsayıcı bir alternatif olmadığı için, sınırlamalarına rağmen "işlevsel olmayan gereksinimler" terimini kullanacağız. </a:t>
            </a:r>
            <a:endParaRPr lang="tr-TR" dirty="0" smtClean="0"/>
          </a:p>
          <a:p>
            <a:r>
              <a:rPr lang="tr-TR" dirty="0" smtClean="0"/>
              <a:t>Bu </a:t>
            </a:r>
            <a:r>
              <a:rPr lang="tr-TR" dirty="0"/>
              <a:t>tür bilgileri tam olarak ne olarak adlandırdığınız konusunda endişelenmek yerine, bunların gereksinim belirleme ve analiz faaliyetlerinizin bir parçası olduğundan emin olun. </a:t>
            </a:r>
            <a:endParaRPr lang="tr-TR" dirty="0" smtClean="0"/>
          </a:p>
          <a:p>
            <a:r>
              <a:rPr lang="tr-TR" dirty="0" smtClean="0"/>
              <a:t>İstenen </a:t>
            </a:r>
            <a:r>
              <a:rPr lang="tr-TR" dirty="0"/>
              <a:t>tüm işlevlere sahip olan ancak kullanıcıların (genellikle belirtilmeyen) kalite beklentilerine uymadığı için nefret ettikleri bir ürün sunabilirsiniz.</a:t>
            </a:r>
          </a:p>
        </p:txBody>
      </p:sp>
    </p:spTree>
    <p:extLst>
      <p:ext uri="{BB962C8B-B14F-4D97-AF65-F5344CB8AC3E}">
        <p14:creationId xmlns:p14="http://schemas.microsoft.com/office/powerpoint/2010/main" val="4130391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Özellik</a:t>
            </a:r>
            <a:endParaRPr lang="tr-TR" dirty="0"/>
          </a:p>
        </p:txBody>
      </p:sp>
      <p:sp>
        <p:nvSpPr>
          <p:cNvPr id="3" name="İçerik Yer Tutucusu 2"/>
          <p:cNvSpPr>
            <a:spLocks noGrp="1"/>
          </p:cNvSpPr>
          <p:nvPr>
            <p:ph idx="1"/>
          </p:nvPr>
        </p:nvSpPr>
        <p:spPr/>
        <p:txBody>
          <a:bodyPr>
            <a:normAutofit fontScale="77500" lnSpcReduction="20000"/>
          </a:bodyPr>
          <a:lstStyle/>
          <a:p>
            <a:r>
              <a:rPr lang="tr-TR" dirty="0" smtClean="0"/>
              <a:t>Kullanıcıya değer sağlayan ve bir dizi işlevsel gereksinimle tanımlanan mantıksal olarak ilişkili bir veya daha fazla sistem yeteneğinden oluşur. </a:t>
            </a:r>
          </a:p>
          <a:p>
            <a:r>
              <a:rPr lang="tr-TR" dirty="0" smtClean="0"/>
              <a:t>Bir müşterinin istenen ürün özellikleri listesi, kullanıcının görevle ilgili ihtiyaçlarının tanımına eşdeğer değildir. </a:t>
            </a:r>
          </a:p>
          <a:p>
            <a:r>
              <a:rPr lang="tr-TR" dirty="0" smtClean="0"/>
              <a:t>Web tarayıcısı yer imleri, yazım denetleyicileri, bir egzersiz ekipmanı için özel bir antrenman programı tanımlayabilme ve kötü amaçlı yazılımdan koruma ürününde otomatik virüs imzası güncelleme özelliklerin örnekleridir. </a:t>
            </a:r>
          </a:p>
          <a:p>
            <a:r>
              <a:rPr lang="tr-TR" dirty="0" smtClean="0"/>
              <a:t>Bir özellik, birden çok kullanıcı gereksinimini kapsayabilir ve bunların her biri, kullanıcının her bir kullanıcı gereksinimi tarafından açıklanan görevi gerçekleştirmesine izin vermek için belirli işlevsel gereksinimlerin uygulanması gerektiğini ima eder. </a:t>
            </a:r>
          </a:p>
          <a:p>
            <a:r>
              <a:rPr lang="tr-TR" dirty="0" smtClean="0"/>
              <a:t>Şekil 1-2, bir özelliğin, belirli kullanıcı gereksinimleriyle ilgili olan ve işlevsel gereksinimlerin belirlenmesine yol açan bir dizi daha küçük özellik kümesine hiyerarşik olarak nasıl ayrıştırılabileceğini gösteren bir analiz modeli olan bir özellik ağacını göstermektedir (</a:t>
            </a:r>
            <a:r>
              <a:rPr lang="tr-TR" dirty="0" err="1" smtClean="0"/>
              <a:t>Beatty</a:t>
            </a:r>
            <a:r>
              <a:rPr lang="tr-TR" dirty="0" smtClean="0"/>
              <a:t> ve </a:t>
            </a:r>
            <a:r>
              <a:rPr lang="tr-TR" dirty="0" err="1" smtClean="0"/>
              <a:t>Chen</a:t>
            </a:r>
            <a:r>
              <a:rPr lang="tr-TR" dirty="0" smtClean="0"/>
              <a:t> 2012).</a:t>
            </a:r>
            <a:endParaRPr lang="tr-TR" dirty="0"/>
          </a:p>
        </p:txBody>
      </p:sp>
    </p:spTree>
    <p:extLst>
      <p:ext uri="{BB962C8B-B14F-4D97-AF65-F5344CB8AC3E}">
        <p14:creationId xmlns:p14="http://schemas.microsoft.com/office/powerpoint/2010/main" val="4105525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5" name="İçerik Yer Tutucusu 4"/>
          <p:cNvPicPr>
            <a:picLocks noGrp="1" noChangeAspect="1"/>
          </p:cNvPicPr>
          <p:nvPr>
            <p:ph idx="1"/>
          </p:nvPr>
        </p:nvPicPr>
        <p:blipFill>
          <a:blip r:embed="rId2"/>
          <a:stretch>
            <a:fillRect/>
          </a:stretch>
        </p:blipFill>
        <p:spPr>
          <a:xfrm>
            <a:off x="1983607" y="1787123"/>
            <a:ext cx="8084418" cy="4786932"/>
          </a:xfrm>
          <a:prstGeom prst="rect">
            <a:avLst/>
          </a:prstGeom>
        </p:spPr>
      </p:pic>
    </p:spTree>
    <p:extLst>
      <p:ext uri="{BB962C8B-B14F-4D97-AF65-F5344CB8AC3E}">
        <p14:creationId xmlns:p14="http://schemas.microsoft.com/office/powerpoint/2010/main" val="1905948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20000"/>
          </a:bodyPr>
          <a:lstStyle/>
          <a:p>
            <a:r>
              <a:rPr lang="tr-TR" dirty="0"/>
              <a:t>Bu çeşitli gereksinim türlerinden bazılarını göstermek için, bir metin düzenleme programının bir sonraki sürümünü geliştirmeye yönelik bir proje düşünün. </a:t>
            </a:r>
            <a:endParaRPr lang="tr-TR" dirty="0" smtClean="0"/>
          </a:p>
          <a:p>
            <a:r>
              <a:rPr lang="tr-TR" dirty="0" smtClean="0"/>
              <a:t>Bir </a:t>
            </a:r>
            <a:r>
              <a:rPr lang="tr-TR" dirty="0"/>
              <a:t>iş gereksinimi, "ABD dışı satışları 6 ay içinde yüzde 25 artırmak" olabilir. </a:t>
            </a:r>
            <a:endParaRPr lang="tr-TR" dirty="0" smtClean="0"/>
          </a:p>
          <a:p>
            <a:r>
              <a:rPr lang="tr-TR" dirty="0" smtClean="0"/>
              <a:t>Pazarlama</a:t>
            </a:r>
            <a:r>
              <a:rPr lang="tr-TR" dirty="0"/>
              <a:t>, rakip ürünlerin yalnızca İngilizce yazım denetleyicileri olduğunu fark eder ve bu nedenle yeni sürümün çok dilli bir yazım denetleyici özelliği içermesine karar verir. </a:t>
            </a:r>
            <a:endParaRPr lang="tr-TR" dirty="0" smtClean="0"/>
          </a:p>
          <a:p>
            <a:r>
              <a:rPr lang="tr-TR" dirty="0" smtClean="0"/>
              <a:t>Karşılık </a:t>
            </a:r>
            <a:r>
              <a:rPr lang="tr-TR" dirty="0"/>
              <a:t>gelen kullanıcı gereksinimleri, "Yazım denetleyicisi için dil seçin", "Yazım hatalarını bulun" ve "Sözlüğe sözcük ekleyin" gibi görevleri içerebilir. </a:t>
            </a:r>
            <a:endParaRPr lang="tr-TR" dirty="0" smtClean="0"/>
          </a:p>
          <a:p>
            <a:r>
              <a:rPr lang="tr-TR" dirty="0" smtClean="0"/>
              <a:t>Yazım </a:t>
            </a:r>
            <a:r>
              <a:rPr lang="tr-TR" dirty="0"/>
              <a:t>denetleyicisinin, yanlış yazılmış sözcükleri vurgulama, otomatik düzeltme, önerilen değiştirmeleri görüntüleme ve yanlış yazılmış sözcükleri düzeltilmiş sözcüklerle genel olarak değiştirme gibi işlemlerle ilgilenen birçok bireysel işlevsel gereksinimi vardır. </a:t>
            </a:r>
            <a:endParaRPr lang="tr-TR" dirty="0" smtClean="0"/>
          </a:p>
          <a:p>
            <a:r>
              <a:rPr lang="tr-TR" dirty="0" smtClean="0"/>
              <a:t>Kullanılabilirlik </a:t>
            </a:r>
            <a:r>
              <a:rPr lang="tr-TR" dirty="0"/>
              <a:t>gereksinimleri, yazılımın belirli diller ve karakter kümeleriyle kullanım için nasıl yerelleştirileceğini belirtir.</a:t>
            </a:r>
          </a:p>
        </p:txBody>
      </p:sp>
    </p:spTree>
    <p:extLst>
      <p:ext uri="{BB962C8B-B14F-4D97-AF65-F5344CB8AC3E}">
        <p14:creationId xmlns:p14="http://schemas.microsoft.com/office/powerpoint/2010/main" val="4076776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Üç seviye ile çalışma</a:t>
            </a:r>
            <a:endParaRPr lang="tr-TR" dirty="0"/>
          </a:p>
        </p:txBody>
      </p:sp>
      <p:sp>
        <p:nvSpPr>
          <p:cNvPr id="3" name="İçerik Yer Tutucusu 2"/>
          <p:cNvSpPr>
            <a:spLocks noGrp="1"/>
          </p:cNvSpPr>
          <p:nvPr>
            <p:ph idx="1"/>
          </p:nvPr>
        </p:nvSpPr>
        <p:spPr>
          <a:xfrm>
            <a:off x="615463" y="1804650"/>
            <a:ext cx="7200900" cy="4351338"/>
          </a:xfrm>
        </p:spPr>
        <p:txBody>
          <a:bodyPr>
            <a:normAutofit lnSpcReduction="10000"/>
          </a:bodyPr>
          <a:lstStyle/>
          <a:p>
            <a:r>
              <a:rPr lang="tr-TR" dirty="0" smtClean="0"/>
              <a:t>Şekilde </a:t>
            </a:r>
            <a:r>
              <a:rPr lang="tr-TR" dirty="0" smtClean="0"/>
              <a:t>çeşitli paydaşların üç gereksinim düzeyinin ortaya çıkarılmasına nasıl katılabileceğini göstermektedir. </a:t>
            </a:r>
          </a:p>
          <a:p>
            <a:r>
              <a:rPr lang="tr-TR" dirty="0" smtClean="0"/>
              <a:t>Farklı kuruluşlar, bu faaliyetlerde yer alan </a:t>
            </a:r>
            <a:r>
              <a:rPr lang="tr-TR" dirty="0" smtClean="0"/>
              <a:t>rolleri </a:t>
            </a:r>
            <a:r>
              <a:rPr lang="tr-TR" dirty="0" smtClean="0"/>
              <a:t>için çeşitli isimler kullanır; </a:t>
            </a:r>
            <a:endParaRPr lang="tr-TR" dirty="0" smtClean="0"/>
          </a:p>
          <a:p>
            <a:pPr lvl="1"/>
            <a:r>
              <a:rPr lang="tr-TR" dirty="0" smtClean="0"/>
              <a:t>Projenizde </a:t>
            </a:r>
            <a:r>
              <a:rPr lang="tr-TR" dirty="0" smtClean="0"/>
              <a:t>bu faaliyetleri kimin gerçekleştirdiğini düşünün. </a:t>
            </a:r>
          </a:p>
          <a:p>
            <a:r>
              <a:rPr lang="tr-TR" dirty="0" smtClean="0"/>
              <a:t>Rol adları genellikle, gelişen organizasyonun dahili bir kurumsal varlık mı yoksa ticari kullanım için bir şirket kurma yazılımı mı olduğuna bağlı olarak farklılık gösterir.</a:t>
            </a:r>
            <a:endParaRPr lang="tr-TR" dirty="0"/>
          </a:p>
        </p:txBody>
      </p:sp>
      <p:pic>
        <p:nvPicPr>
          <p:cNvPr id="4" name="Resim 3"/>
          <p:cNvPicPr>
            <a:picLocks noChangeAspect="1"/>
          </p:cNvPicPr>
          <p:nvPr/>
        </p:nvPicPr>
        <p:blipFill>
          <a:blip r:embed="rId2"/>
          <a:stretch>
            <a:fillRect/>
          </a:stretch>
        </p:blipFill>
        <p:spPr>
          <a:xfrm>
            <a:off x="7913077" y="365125"/>
            <a:ext cx="4092909" cy="6174331"/>
          </a:xfrm>
          <a:prstGeom prst="rect">
            <a:avLst/>
          </a:prstGeom>
        </p:spPr>
      </p:pic>
    </p:spTree>
    <p:extLst>
      <p:ext uri="{BB962C8B-B14F-4D97-AF65-F5344CB8AC3E}">
        <p14:creationId xmlns:p14="http://schemas.microsoft.com/office/powerpoint/2010/main" val="167673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Yazılım Gereksiniminin Önemi</a:t>
            </a:r>
          </a:p>
        </p:txBody>
      </p:sp>
      <p:sp>
        <p:nvSpPr>
          <p:cNvPr id="3" name="İçerik Yer Tutucusu 2"/>
          <p:cNvSpPr>
            <a:spLocks noGrp="1"/>
          </p:cNvSpPr>
          <p:nvPr>
            <p:ph idx="1"/>
          </p:nvPr>
        </p:nvSpPr>
        <p:spPr/>
        <p:txBody>
          <a:bodyPr>
            <a:normAutofit fontScale="92500" lnSpcReduction="20000"/>
          </a:bodyPr>
          <a:lstStyle/>
          <a:p>
            <a:r>
              <a:rPr lang="tr-TR" dirty="0" smtClean="0"/>
              <a:t>Yazılım dünyasındaki pek çok sorun, insanların ürünün gereksinimlerini öğrenme, belgeleme, üzerinde anlaşmaya varma ve değiştirme yollarındaki eksikliklerden kaynaklanmaktadır. </a:t>
            </a:r>
          </a:p>
          <a:p>
            <a:r>
              <a:rPr lang="tr-TR" dirty="0" smtClean="0"/>
              <a:t>Ortak sorun alanları gayri resmi bilgi toplama, ima edilen işlevsellik, yanlış iletilmiş varsayımlar, yetersiz tanımlanmış gereksinimler ve rastgele bir değişim sürecidir. </a:t>
            </a:r>
          </a:p>
          <a:p>
            <a:r>
              <a:rPr lang="tr-TR" dirty="0" smtClean="0"/>
              <a:t>Çeşitli çalışmalar, gereksinim faaliyetleri sırasında ortaya çıkan hataların, bir yazılım ürününde bulunan tüm kusurların yüzde 40 ila 50'sini oluşturduğunu öne sürmektedir (</a:t>
            </a:r>
            <a:r>
              <a:rPr lang="tr-TR" dirty="0" err="1" smtClean="0"/>
              <a:t>Davis</a:t>
            </a:r>
            <a:r>
              <a:rPr lang="tr-TR" dirty="0" smtClean="0"/>
              <a:t> 2005). </a:t>
            </a:r>
          </a:p>
          <a:p>
            <a:r>
              <a:rPr lang="tr-TR" dirty="0" smtClean="0"/>
              <a:t>Yetersiz kullanıcı girdisi ve müşteri gereksinimlerinin belirlenmesi ve yönetilmesindeki eksiklikler, başarısız projelere büyük sebeplerindendir.</a:t>
            </a:r>
          </a:p>
          <a:p>
            <a:r>
              <a:rPr lang="tr-TR" dirty="0" smtClean="0"/>
              <a:t>Bu kanıtlara rağmen, birçok kuruluş hala etkisiz gereksinim yöntemleri uygulamaktadır.</a:t>
            </a:r>
            <a:endParaRPr lang="tr-TR" dirty="0"/>
          </a:p>
        </p:txBody>
      </p:sp>
    </p:spTree>
    <p:extLst>
      <p:ext uri="{BB962C8B-B14F-4D97-AF65-F5344CB8AC3E}">
        <p14:creationId xmlns:p14="http://schemas.microsoft.com/office/powerpoint/2010/main" val="136811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0000" lnSpcReduction="20000"/>
          </a:bodyPr>
          <a:lstStyle/>
          <a:p>
            <a:r>
              <a:rPr lang="tr-TR" dirty="0" smtClean="0"/>
              <a:t>Belirlenmiş bir iş ihtiyacına, bir pazar ihtiyacına veya heyecan verici yeni bir ürün konseptine dayalı olarak, yöneticiler veya pazarlama, şirketlerinin daha verimli çalışmasına (bilgi sistemleri için) veya pazarda başarılı bir şekilde rekabet etmesine yardımcı olacak yazılımlar için iş gereksinimlerini tanımlar.(ticari ürünler için). </a:t>
            </a:r>
          </a:p>
          <a:p>
            <a:r>
              <a:rPr lang="tr-TR" dirty="0" smtClean="0"/>
              <a:t>Kurumsal ortamda, bir iş analisti daha sonra genellikle kullanıcı gereksinimlerini belirlemek için kullanıcı temsilcileriyle birlikte çalışır. </a:t>
            </a:r>
          </a:p>
          <a:p>
            <a:r>
              <a:rPr lang="tr-TR" dirty="0" smtClean="0"/>
              <a:t>Ticari ürünler geliştiren şirketler, yeni ürüne hangi özelliklerin dahil edileceğini belirlemek için genellikle bir ürün yöneticisi belirler. </a:t>
            </a:r>
          </a:p>
          <a:p>
            <a:r>
              <a:rPr lang="tr-TR" dirty="0" smtClean="0"/>
              <a:t>Her kullanıcı gereksinimi ve özelliği, iş gereksinimlerinin karşılanmasıyla uyumlu olmalıdır. </a:t>
            </a:r>
          </a:p>
          <a:p>
            <a:r>
              <a:rPr lang="tr-TR" dirty="0" smtClean="0"/>
              <a:t>BA veya ürün yöneticisi, kullanıcı gereksinimlerinden, kullanıcıların hedeflerine ulaşmasını sağlayacak işlevselliği türetir. </a:t>
            </a:r>
          </a:p>
          <a:p>
            <a:r>
              <a:rPr lang="tr-TR" dirty="0" smtClean="0"/>
              <a:t>Geliştiriciler, kısıtlamaların getirdiği sınırlar dahilinde gerekli işlevselliği uygulayan çözümler tasarlamak için işlevsel ve işlevsel olmayan gereksinimleri kullanır. </a:t>
            </a:r>
          </a:p>
          <a:p>
            <a:r>
              <a:rPr lang="tr-TR" dirty="0" smtClean="0"/>
              <a:t>Test uzmanları, gereksinimlerin doğru bir şekilde uygulanıp uygulanmadığının nasıl doğrulanacağını belirler.</a:t>
            </a:r>
            <a:endParaRPr lang="tr-TR" dirty="0"/>
          </a:p>
        </p:txBody>
      </p:sp>
    </p:spTree>
    <p:extLst>
      <p:ext uri="{BB962C8B-B14F-4D97-AF65-F5344CB8AC3E}">
        <p14:creationId xmlns:p14="http://schemas.microsoft.com/office/powerpoint/2010/main" val="1216133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7500" lnSpcReduction="20000"/>
          </a:bodyPr>
          <a:lstStyle/>
          <a:p>
            <a:r>
              <a:rPr lang="tr-TR" dirty="0"/>
              <a:t>Hayati gereksinim bilgilerini proje kamp ateşi etrafında sözlü bir gelenek olarak ele almak yerine paylaşılabilir bir biçimde kaydetmenin değerini kabul etmek önemlidir. </a:t>
            </a:r>
            <a:endParaRPr lang="tr-TR" dirty="0" smtClean="0"/>
          </a:p>
          <a:p>
            <a:r>
              <a:rPr lang="tr-TR" dirty="0" smtClean="0"/>
              <a:t>Bir </a:t>
            </a:r>
            <a:r>
              <a:rPr lang="tr-TR" dirty="0"/>
              <a:t>zamanlar dönüşümlü geliştirme ekipleri kadrosunu deneyimleyen bir projedeydim</a:t>
            </a:r>
            <a:r>
              <a:rPr lang="tr-TR" dirty="0" smtClean="0"/>
              <a:t>.</a:t>
            </a:r>
          </a:p>
          <a:p>
            <a:r>
              <a:rPr lang="tr-TR" dirty="0" smtClean="0"/>
              <a:t> </a:t>
            </a:r>
            <a:r>
              <a:rPr lang="tr-TR" dirty="0"/>
              <a:t>Birincil müşteri, her yeni ekibin gelip "Gereksinimleriniz hakkında konuşmamız gerekiyor" demesinden dolayı gözyaşlarına boğulmuştu. </a:t>
            </a:r>
            <a:endParaRPr lang="tr-TR" dirty="0" smtClean="0"/>
          </a:p>
          <a:p>
            <a:r>
              <a:rPr lang="tr-TR" dirty="0" smtClean="0"/>
              <a:t>Talebimize </a:t>
            </a:r>
            <a:r>
              <a:rPr lang="tr-TR" dirty="0"/>
              <a:t>tepkisi, “Seleflerinize zaten gereksinimlerimi verdim. </a:t>
            </a:r>
            <a:r>
              <a:rPr lang="tr-TR" dirty="0" smtClean="0"/>
              <a:t>Şimdi </a:t>
            </a:r>
            <a:r>
              <a:rPr lang="tr-TR" dirty="0"/>
              <a:t>bana bir sistem kur!” </a:t>
            </a:r>
            <a:endParaRPr lang="tr-TR" dirty="0" smtClean="0"/>
          </a:p>
          <a:p>
            <a:r>
              <a:rPr lang="tr-TR" dirty="0" smtClean="0"/>
              <a:t>Ne </a:t>
            </a:r>
            <a:r>
              <a:rPr lang="tr-TR" dirty="0"/>
              <a:t>yazık ki, hiç kimse herhangi bir gereksinimi belgelememişti, bu nedenle her yeni ekip sıfırdan başlamak zorunda kaldı. </a:t>
            </a:r>
            <a:endParaRPr lang="tr-TR" dirty="0" smtClean="0"/>
          </a:p>
          <a:p>
            <a:r>
              <a:rPr lang="tr-TR" dirty="0" smtClean="0"/>
              <a:t>"</a:t>
            </a:r>
            <a:r>
              <a:rPr lang="tr-TR" dirty="0"/>
              <a:t>Gereksinimlere sahip olduğunuzu" ilan etmek, gerçekten sahip olduğunuz tek şey bir yığın e-posta ve sesli mesaj, yapışkan notlar, toplantı tutanakları ve belli belirsiz hatırladığınız koridor konuşmaları ise, yanıltıcıdır. </a:t>
            </a:r>
            <a:endParaRPr lang="tr-TR" dirty="0" smtClean="0"/>
          </a:p>
          <a:p>
            <a:r>
              <a:rPr lang="tr-TR" dirty="0" smtClean="0"/>
              <a:t>BA</a:t>
            </a:r>
            <a:r>
              <a:rPr lang="tr-TR" dirty="0"/>
              <a:t>, belirli bir proje için gereklilik belgelerinin ne kadar kapsamlı hale getirileceğini belirlemek için sağduyulu davranmalıdır.</a:t>
            </a:r>
          </a:p>
        </p:txBody>
      </p:sp>
    </p:spTree>
    <p:extLst>
      <p:ext uri="{BB962C8B-B14F-4D97-AF65-F5344CB8AC3E}">
        <p14:creationId xmlns:p14="http://schemas.microsoft.com/office/powerpoint/2010/main" val="68129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a:t>Bu bölümde daha önce gösterilen </a:t>
            </a:r>
            <a:r>
              <a:rPr lang="tr-TR" dirty="0" smtClean="0"/>
              <a:t>üç </a:t>
            </a:r>
            <a:r>
              <a:rPr lang="tr-TR" dirty="0"/>
              <a:t>ana gereksinim çıktısını belirlemiştir: </a:t>
            </a:r>
            <a:endParaRPr lang="tr-TR" dirty="0" smtClean="0"/>
          </a:p>
          <a:p>
            <a:pPr lvl="1"/>
            <a:r>
              <a:rPr lang="tr-TR" dirty="0" smtClean="0"/>
              <a:t>vizyon </a:t>
            </a:r>
            <a:r>
              <a:rPr lang="tr-TR" dirty="0"/>
              <a:t>ve kapsam </a:t>
            </a:r>
            <a:r>
              <a:rPr lang="tr-TR" dirty="0" smtClean="0"/>
              <a:t>belgesi </a:t>
            </a:r>
            <a:endParaRPr lang="tr-TR" dirty="0"/>
          </a:p>
          <a:p>
            <a:pPr lvl="1"/>
            <a:r>
              <a:rPr lang="tr-TR" dirty="0" smtClean="0"/>
              <a:t>kullanıcı </a:t>
            </a:r>
            <a:r>
              <a:rPr lang="tr-TR" dirty="0"/>
              <a:t>gereksinimleri belgesi </a:t>
            </a:r>
            <a:endParaRPr lang="tr-TR" dirty="0" smtClean="0"/>
          </a:p>
          <a:p>
            <a:pPr lvl="1"/>
            <a:r>
              <a:rPr lang="tr-TR" dirty="0" smtClean="0"/>
              <a:t>yazılım </a:t>
            </a:r>
            <a:r>
              <a:rPr lang="tr-TR" dirty="0"/>
              <a:t>gereksinimleri </a:t>
            </a:r>
            <a:r>
              <a:rPr lang="tr-TR" dirty="0" smtClean="0"/>
              <a:t>belirtimi </a:t>
            </a:r>
          </a:p>
          <a:p>
            <a:r>
              <a:rPr lang="tr-TR" dirty="0" smtClean="0"/>
              <a:t>Her </a:t>
            </a:r>
            <a:r>
              <a:rPr lang="tr-TR" dirty="0"/>
              <a:t>projede mutlaka üç ayrı gereksinim çıktısı oluşturmanız gerekmez. </a:t>
            </a:r>
            <a:endParaRPr lang="tr-TR" dirty="0" smtClean="0"/>
          </a:p>
          <a:p>
            <a:r>
              <a:rPr lang="tr-TR" dirty="0" smtClean="0"/>
              <a:t>Özellikle </a:t>
            </a:r>
            <a:r>
              <a:rPr lang="tr-TR" dirty="0"/>
              <a:t>küçük projelerde bu bilgilerin bazılarını birleştirmek genellikle mantıklıdır. </a:t>
            </a:r>
            <a:endParaRPr lang="tr-TR" dirty="0" smtClean="0"/>
          </a:p>
          <a:p>
            <a:r>
              <a:rPr lang="tr-TR" dirty="0" smtClean="0"/>
              <a:t>Ancak</a:t>
            </a:r>
            <a:r>
              <a:rPr lang="tr-TR" dirty="0"/>
              <a:t>, bu üç çıktının farklı amaçlara ve hedef kitlelere sahip, muhtemelen farklı kişiler tarafından projenin farklı noktalarında geliştirilen farklı bilgiler </a:t>
            </a:r>
            <a:r>
              <a:rPr lang="tr-TR" dirty="0" smtClean="0"/>
              <a:t>içerir.</a:t>
            </a:r>
            <a:endParaRPr lang="tr-TR" dirty="0"/>
          </a:p>
        </p:txBody>
      </p:sp>
    </p:spTree>
    <p:extLst>
      <p:ext uri="{BB962C8B-B14F-4D97-AF65-F5344CB8AC3E}">
        <p14:creationId xmlns:p14="http://schemas.microsoft.com/office/powerpoint/2010/main" val="1035487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5"/>
            <a:ext cx="10515600" cy="4610344"/>
          </a:xfrm>
        </p:spPr>
        <p:txBody>
          <a:bodyPr>
            <a:normAutofit fontScale="70000" lnSpcReduction="20000"/>
          </a:bodyPr>
          <a:lstStyle/>
          <a:p>
            <a:r>
              <a:rPr lang="tr-TR" dirty="0"/>
              <a:t>Şekil 1-1'deki model, gereksinim bilgilerinin yukarıdan aşağıya basit bir akışını göstermiştir. </a:t>
            </a:r>
            <a:endParaRPr lang="tr-TR" dirty="0" smtClean="0"/>
          </a:p>
          <a:p>
            <a:r>
              <a:rPr lang="tr-TR" dirty="0" smtClean="0"/>
              <a:t>Gerçekte</a:t>
            </a:r>
            <a:r>
              <a:rPr lang="tr-TR" dirty="0"/>
              <a:t>, iş, kullanıcı ve işlevsel gereksinimler arasında döngüler ve yinelemeler beklemelisiniz. </a:t>
            </a:r>
            <a:endParaRPr lang="tr-TR" dirty="0" smtClean="0"/>
          </a:p>
          <a:p>
            <a:r>
              <a:rPr lang="tr-TR" dirty="0" smtClean="0"/>
              <a:t>Ne </a:t>
            </a:r>
            <a:r>
              <a:rPr lang="tr-TR" dirty="0"/>
              <a:t>zaman birisi yeni bir özellik, kullanıcı gereksinimi veya biraz işlevsellik önerse, analist "Bu kapsam dahilinde mi?" </a:t>
            </a:r>
            <a:endParaRPr lang="tr-TR" dirty="0" smtClean="0"/>
          </a:p>
          <a:p>
            <a:pPr lvl="1"/>
            <a:r>
              <a:rPr lang="tr-TR" dirty="0" smtClean="0"/>
              <a:t>Cevap </a:t>
            </a:r>
            <a:r>
              <a:rPr lang="tr-TR" dirty="0"/>
              <a:t>“evet” ise, gereksinim şartnameye aittir. </a:t>
            </a:r>
            <a:endParaRPr lang="tr-TR" dirty="0" smtClean="0"/>
          </a:p>
          <a:p>
            <a:pPr lvl="1"/>
            <a:r>
              <a:rPr lang="tr-TR" dirty="0" smtClean="0"/>
              <a:t>Cevap </a:t>
            </a:r>
            <a:r>
              <a:rPr lang="tr-TR" dirty="0"/>
              <a:t>"hayır" ise, en azından gelecek sürüm veya yineleme için değil. </a:t>
            </a:r>
            <a:endParaRPr lang="tr-TR" dirty="0" smtClean="0"/>
          </a:p>
          <a:p>
            <a:pPr lvl="1"/>
            <a:r>
              <a:rPr lang="tr-TR" dirty="0" smtClean="0"/>
              <a:t>Üçüncü </a:t>
            </a:r>
            <a:r>
              <a:rPr lang="tr-TR" dirty="0"/>
              <a:t>olası cevap, "hayır, ancak iş hedeflerini destekliyor, bu yüzden olmalı." </a:t>
            </a:r>
            <a:endParaRPr lang="tr-TR" dirty="0" smtClean="0"/>
          </a:p>
          <a:p>
            <a:r>
              <a:rPr lang="tr-TR" dirty="0" smtClean="0"/>
              <a:t>Bu </a:t>
            </a:r>
            <a:r>
              <a:rPr lang="tr-TR" dirty="0"/>
              <a:t>durumda, proje kapsamını kim kontrol ediyorsa (proje sponsoru, proje yöneticisi veya ürün sahibi) yeni gereksinimi karşılamak için mevcut projenin mi yoksa yinelemenin mi kapsamını artıracağına karar vermelidir. </a:t>
            </a:r>
            <a:endParaRPr lang="tr-TR" dirty="0" smtClean="0"/>
          </a:p>
          <a:p>
            <a:r>
              <a:rPr lang="tr-TR" dirty="0" smtClean="0"/>
              <a:t>Bu</a:t>
            </a:r>
            <a:r>
              <a:rPr lang="tr-TR" dirty="0"/>
              <a:t>, projenin programı ve bütçesi üzerinde etkileri olan ve diğer yeteneklerle ödün verilmesini gerektirebilecek bir iş kararıdır. </a:t>
            </a:r>
            <a:endParaRPr lang="tr-TR" dirty="0" smtClean="0"/>
          </a:p>
          <a:p>
            <a:r>
              <a:rPr lang="tr-TR" dirty="0" smtClean="0"/>
              <a:t>Etki </a:t>
            </a:r>
            <a:r>
              <a:rPr lang="tr-TR" dirty="0"/>
              <a:t>analizini içeren etkili bir değişim süreci, doğru kişilerin hangi değişikliklerin kabul edileceği konusunda bilinçli iş kararları vermesini ve ilgili zaman, kaynak veya özellik değiş tokuş maliyetlerinin ele alınmasını sağlar.</a:t>
            </a:r>
          </a:p>
        </p:txBody>
      </p:sp>
    </p:spTree>
    <p:extLst>
      <p:ext uri="{BB962C8B-B14F-4D97-AF65-F5344CB8AC3E}">
        <p14:creationId xmlns:p14="http://schemas.microsoft.com/office/powerpoint/2010/main" val="1714223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Ürün ve proje gereksinimleri</a:t>
            </a:r>
          </a:p>
        </p:txBody>
      </p:sp>
      <p:sp>
        <p:nvSpPr>
          <p:cNvPr id="3" name="İçerik Yer Tutucusu 2"/>
          <p:cNvSpPr>
            <a:spLocks noGrp="1"/>
          </p:cNvSpPr>
          <p:nvPr>
            <p:ph idx="1"/>
          </p:nvPr>
        </p:nvSpPr>
        <p:spPr/>
        <p:txBody>
          <a:bodyPr>
            <a:normAutofit fontScale="92500" lnSpcReduction="20000"/>
          </a:bodyPr>
          <a:lstStyle/>
          <a:p>
            <a:r>
              <a:rPr lang="tr-TR" dirty="0"/>
              <a:t>Şimdiye kadar, inşa edilecek bir yazılım sisteminin özelliklerini tanımlayan gereksinimleri tartıştık. </a:t>
            </a:r>
            <a:endParaRPr lang="tr-TR" dirty="0" smtClean="0"/>
          </a:p>
          <a:p>
            <a:r>
              <a:rPr lang="tr-TR" dirty="0" smtClean="0"/>
              <a:t>Bunlara </a:t>
            </a:r>
            <a:r>
              <a:rPr lang="tr-TR" dirty="0"/>
              <a:t>ürün gereksinimleri diyelim. </a:t>
            </a:r>
            <a:endParaRPr lang="tr-TR" dirty="0" smtClean="0"/>
          </a:p>
          <a:p>
            <a:r>
              <a:rPr lang="tr-TR" dirty="0" smtClean="0"/>
              <a:t>Projelerin </a:t>
            </a:r>
            <a:r>
              <a:rPr lang="tr-TR" dirty="0"/>
              <a:t>kesinlikle ekibin uyguladığı yazılımın bir parçası olmayan ancak projenin bir bütün olarak başarılı bir şekilde tamamlanması için gerekli olan başka beklentileri ve çıktıları vardır. </a:t>
            </a:r>
            <a:endParaRPr lang="tr-TR" dirty="0" smtClean="0"/>
          </a:p>
          <a:p>
            <a:r>
              <a:rPr lang="tr-TR" dirty="0" smtClean="0"/>
              <a:t>Bunlar </a:t>
            </a:r>
            <a:r>
              <a:rPr lang="tr-TR" dirty="0"/>
              <a:t>proje gereksinimleridir ancak ürün gereksinimleri değildir. </a:t>
            </a:r>
            <a:endParaRPr lang="tr-TR" dirty="0" smtClean="0"/>
          </a:p>
          <a:p>
            <a:r>
              <a:rPr lang="tr-TR" dirty="0" smtClean="0"/>
              <a:t>Bir </a:t>
            </a:r>
            <a:r>
              <a:rPr lang="tr-TR" dirty="0"/>
              <a:t>SRS, ürün gereksinimlerini barındırır, ancak tasarım veya uygulama ayrıntılarını (bilinen kısıtlamalar dışında), proje planlarını, test planlarını veya benzer bilgileri içermemelidir. </a:t>
            </a:r>
            <a:endParaRPr lang="tr-TR" dirty="0" smtClean="0"/>
          </a:p>
          <a:p>
            <a:r>
              <a:rPr lang="tr-TR" dirty="0" smtClean="0"/>
              <a:t>Gereksinim </a:t>
            </a:r>
            <a:r>
              <a:rPr lang="tr-TR" dirty="0"/>
              <a:t>geliştirme etkinliklerinin ekibin ne inşa etmeyi amaçladığını anlamaya odaklanabilmesi için bu tür öğeleri ayırın. </a:t>
            </a:r>
          </a:p>
        </p:txBody>
      </p:sp>
    </p:spTree>
    <p:extLst>
      <p:ext uri="{BB962C8B-B14F-4D97-AF65-F5344CB8AC3E}">
        <p14:creationId xmlns:p14="http://schemas.microsoft.com/office/powerpoint/2010/main" val="326179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 gereksinimleri şunları içerir:</a:t>
            </a:r>
          </a:p>
        </p:txBody>
      </p:sp>
      <p:sp>
        <p:nvSpPr>
          <p:cNvPr id="3" name="İçerik Yer Tutucusu 2"/>
          <p:cNvSpPr>
            <a:spLocks noGrp="1"/>
          </p:cNvSpPr>
          <p:nvPr>
            <p:ph idx="1"/>
          </p:nvPr>
        </p:nvSpPr>
        <p:spPr/>
        <p:txBody>
          <a:bodyPr>
            <a:normAutofit fontScale="92500" lnSpcReduction="10000"/>
          </a:bodyPr>
          <a:lstStyle/>
          <a:p>
            <a:r>
              <a:rPr lang="tr-TR" dirty="0"/>
              <a:t>İş istasyonları, özel donanım cihazları, test laboratuvarları, test araçları ve ekipmanları, ekip odaları ve video konferans ekipmanı gibi geliştirme ekibinin ihtiyaç duyduğu fiziksel kaynaklar</a:t>
            </a:r>
            <a:r>
              <a:rPr lang="tr-TR" dirty="0" smtClean="0"/>
              <a:t>.</a:t>
            </a:r>
          </a:p>
          <a:p>
            <a:r>
              <a:rPr lang="tr-TR" dirty="0" smtClean="0"/>
              <a:t>Personel </a:t>
            </a:r>
            <a:r>
              <a:rPr lang="tr-TR" dirty="0"/>
              <a:t>eğitim ihtiyaçları</a:t>
            </a:r>
            <a:r>
              <a:rPr lang="tr-TR" dirty="0" smtClean="0"/>
              <a:t>.</a:t>
            </a:r>
          </a:p>
          <a:p>
            <a:r>
              <a:rPr lang="tr-TR" dirty="0" smtClean="0"/>
              <a:t>Eğitim </a:t>
            </a:r>
            <a:r>
              <a:rPr lang="tr-TR" dirty="0"/>
              <a:t>materyalleri, öğreticiler, referans kılavuzları ve sürüm notları dahil olmak üzere kullanıcı belgeleri</a:t>
            </a:r>
            <a:r>
              <a:rPr lang="tr-TR" dirty="0" smtClean="0"/>
              <a:t>.</a:t>
            </a:r>
          </a:p>
          <a:p>
            <a:r>
              <a:rPr lang="tr-TR" dirty="0" smtClean="0"/>
              <a:t>Yardım </a:t>
            </a:r>
            <a:r>
              <a:rPr lang="tr-TR" dirty="0"/>
              <a:t>masası kaynakları ve donanım cihazları için saha bakım ve servis bilgileri gibi destek belgeleri</a:t>
            </a:r>
            <a:r>
              <a:rPr lang="tr-TR" dirty="0" smtClean="0"/>
              <a:t>.</a:t>
            </a:r>
          </a:p>
          <a:p>
            <a:r>
              <a:rPr lang="tr-TR" dirty="0" smtClean="0"/>
              <a:t>İşletim </a:t>
            </a:r>
            <a:r>
              <a:rPr lang="tr-TR" dirty="0"/>
              <a:t>ortamında ihtiyaç duyulan altyapı değişiklikleri</a:t>
            </a:r>
            <a:r>
              <a:rPr lang="tr-TR" dirty="0" smtClean="0"/>
              <a:t>.</a:t>
            </a:r>
          </a:p>
          <a:p>
            <a:r>
              <a:rPr lang="tr-TR" dirty="0" smtClean="0"/>
              <a:t>Ürünü </a:t>
            </a:r>
            <a:r>
              <a:rPr lang="tr-TR" dirty="0"/>
              <a:t>serbest bırakmak, işletim ortamına kurmak, yapılandırmak ve kurulumu test etmek için gereksinimler ve prosedürler</a:t>
            </a:r>
            <a:r>
              <a:rPr lang="tr-TR" dirty="0" smtClean="0"/>
              <a:t>.</a:t>
            </a:r>
          </a:p>
        </p:txBody>
      </p:sp>
    </p:spTree>
    <p:extLst>
      <p:ext uri="{BB962C8B-B14F-4D97-AF65-F5344CB8AC3E}">
        <p14:creationId xmlns:p14="http://schemas.microsoft.com/office/powerpoint/2010/main" val="2480378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 gereksinimleri şunları içerir:</a:t>
            </a:r>
          </a:p>
        </p:txBody>
      </p:sp>
      <p:sp>
        <p:nvSpPr>
          <p:cNvPr id="3" name="İçerik Yer Tutucusu 2"/>
          <p:cNvSpPr>
            <a:spLocks noGrp="1"/>
          </p:cNvSpPr>
          <p:nvPr>
            <p:ph idx="1"/>
          </p:nvPr>
        </p:nvSpPr>
        <p:spPr/>
        <p:txBody>
          <a:bodyPr>
            <a:normAutofit fontScale="92500" lnSpcReduction="20000"/>
          </a:bodyPr>
          <a:lstStyle/>
          <a:p>
            <a:r>
              <a:rPr lang="tr-TR" dirty="0"/>
              <a:t>Veri taşıma ve dönüştürme gereksinimleri, güvenlik kurulumu, üretim geçişi ve beceri açıklarını kapatmak için eğitim gibi eski bir sistemden yenisine geçiş için gereksinimler ve prosedürler; bunlara bazen geçiş gereksinimleri denir (IIBA 2009</a:t>
            </a:r>
            <a:r>
              <a:rPr lang="tr-TR" dirty="0" smtClean="0"/>
              <a:t>).</a:t>
            </a:r>
          </a:p>
          <a:p>
            <a:r>
              <a:rPr lang="tr-TR" dirty="0" smtClean="0"/>
              <a:t>Ürün </a:t>
            </a:r>
            <a:r>
              <a:rPr lang="tr-TR" dirty="0"/>
              <a:t>sertifikası ve uygunluk gereksinimleri</a:t>
            </a:r>
            <a:r>
              <a:rPr lang="tr-TR" dirty="0" smtClean="0"/>
              <a:t>.</a:t>
            </a:r>
          </a:p>
          <a:p>
            <a:r>
              <a:rPr lang="tr-TR" dirty="0" smtClean="0"/>
              <a:t>Revize </a:t>
            </a:r>
            <a:r>
              <a:rPr lang="tr-TR" dirty="0"/>
              <a:t>edilen politikalar, süreçler, organizasyon yapıları ve benzeri belgeler</a:t>
            </a:r>
            <a:r>
              <a:rPr lang="tr-TR" dirty="0" smtClean="0"/>
              <a:t>.</a:t>
            </a:r>
          </a:p>
          <a:p>
            <a:r>
              <a:rPr lang="tr-TR" dirty="0" smtClean="0"/>
              <a:t>Üçüncü </a:t>
            </a:r>
            <a:r>
              <a:rPr lang="tr-TR" dirty="0"/>
              <a:t>taraf yazılım ve donanım bileşenlerinin tedarik edilmesi, satın alınması ve lisanslanması</a:t>
            </a:r>
            <a:r>
              <a:rPr lang="tr-TR" dirty="0" smtClean="0"/>
              <a:t>.</a:t>
            </a:r>
          </a:p>
          <a:p>
            <a:r>
              <a:rPr lang="tr-TR" dirty="0" smtClean="0"/>
              <a:t>Beta </a:t>
            </a:r>
            <a:r>
              <a:rPr lang="tr-TR" dirty="0"/>
              <a:t>testi, üretim, paketleme, pazarlama ve dağıtım gereksinimleri</a:t>
            </a:r>
            <a:r>
              <a:rPr lang="tr-TR" dirty="0" smtClean="0"/>
              <a:t>.</a:t>
            </a:r>
          </a:p>
          <a:p>
            <a:r>
              <a:rPr lang="tr-TR" dirty="0" smtClean="0"/>
              <a:t>Müşteri </a:t>
            </a:r>
            <a:r>
              <a:rPr lang="tr-TR" dirty="0"/>
              <a:t>hizmet seviyesi anlaşmaları</a:t>
            </a:r>
            <a:r>
              <a:rPr lang="tr-TR" dirty="0" smtClean="0"/>
              <a:t>.</a:t>
            </a:r>
          </a:p>
          <a:p>
            <a:r>
              <a:rPr lang="tr-TR" dirty="0" smtClean="0"/>
              <a:t>Yazılımla </a:t>
            </a:r>
            <a:r>
              <a:rPr lang="tr-TR" dirty="0"/>
              <a:t>ilgili fikri mülkiyet için yasal koruma (patentler, ticari markalar veya telif hakları) alma gereksinimleri.</a:t>
            </a:r>
          </a:p>
          <a:p>
            <a:endParaRPr lang="tr-TR" dirty="0"/>
          </a:p>
        </p:txBody>
      </p:sp>
    </p:spTree>
    <p:extLst>
      <p:ext uri="{BB962C8B-B14F-4D97-AF65-F5344CB8AC3E}">
        <p14:creationId xmlns:p14="http://schemas.microsoft.com/office/powerpoint/2010/main" val="2267615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Ürün ve proje gereksinimleri</a:t>
            </a:r>
          </a:p>
        </p:txBody>
      </p:sp>
      <p:sp>
        <p:nvSpPr>
          <p:cNvPr id="3" name="İçerik Yer Tutucusu 2"/>
          <p:cNvSpPr>
            <a:spLocks noGrp="1"/>
          </p:cNvSpPr>
          <p:nvPr>
            <p:ph idx="1"/>
          </p:nvPr>
        </p:nvSpPr>
        <p:spPr/>
        <p:txBody>
          <a:bodyPr>
            <a:normAutofit lnSpcReduction="10000"/>
          </a:bodyPr>
          <a:lstStyle/>
          <a:p>
            <a:r>
              <a:rPr lang="tr-TR" dirty="0"/>
              <a:t>Bu </a:t>
            </a:r>
            <a:r>
              <a:rPr lang="tr-TR" dirty="0" smtClean="0"/>
              <a:t>ders, </a:t>
            </a:r>
            <a:r>
              <a:rPr lang="tr-TR" dirty="0"/>
              <a:t>bu tür proje gereksinimlerine daha fazla değinmiyor. </a:t>
            </a:r>
            <a:endParaRPr lang="tr-TR" dirty="0" smtClean="0"/>
          </a:p>
          <a:p>
            <a:r>
              <a:rPr lang="tr-TR" dirty="0" smtClean="0"/>
              <a:t>Bu</a:t>
            </a:r>
            <a:r>
              <a:rPr lang="tr-TR" dirty="0"/>
              <a:t>, önemli olmadıkları anlamına gelmez, yalnızca yazılım ürünü gereksinimleri geliştirme ve yönetimine odaklanmamızın kapsamı dışındadırlar. </a:t>
            </a:r>
            <a:endParaRPr lang="tr-TR" dirty="0" smtClean="0"/>
          </a:p>
          <a:p>
            <a:r>
              <a:rPr lang="tr-TR" dirty="0" smtClean="0"/>
              <a:t>Bu </a:t>
            </a:r>
            <a:r>
              <a:rPr lang="tr-TR" dirty="0"/>
              <a:t>proje gereksinimlerinin belirlenmesi, </a:t>
            </a:r>
            <a:r>
              <a:rPr lang="tr-TR" dirty="0" err="1"/>
              <a:t>BA'nın</a:t>
            </a:r>
            <a:r>
              <a:rPr lang="tr-TR" dirty="0"/>
              <a:t> ve proje yöneticisinin ortak sorumluluğudur. </a:t>
            </a:r>
            <a:endParaRPr lang="tr-TR" dirty="0" smtClean="0"/>
          </a:p>
          <a:p>
            <a:r>
              <a:rPr lang="tr-TR" dirty="0" smtClean="0"/>
              <a:t>Genellikle </a:t>
            </a:r>
            <a:r>
              <a:rPr lang="tr-TR" dirty="0"/>
              <a:t>ürün gereksinimlerini ortaya çıkarırken ortaya çıkarlar. </a:t>
            </a:r>
            <a:endParaRPr lang="tr-TR" dirty="0" smtClean="0"/>
          </a:p>
          <a:p>
            <a:r>
              <a:rPr lang="tr-TR" dirty="0" smtClean="0"/>
              <a:t>Proje </a:t>
            </a:r>
            <a:r>
              <a:rPr lang="tr-TR" dirty="0"/>
              <a:t>gereksinimleri bilgisi en iyi şekilde, tüm beklenen proje faaliyetlerini ve çıktılarını listelemesi gereken proje yönetim planında saklanır.</a:t>
            </a:r>
          </a:p>
        </p:txBody>
      </p:sp>
    </p:spTree>
    <p:extLst>
      <p:ext uri="{BB962C8B-B14F-4D97-AF65-F5344CB8AC3E}">
        <p14:creationId xmlns:p14="http://schemas.microsoft.com/office/powerpoint/2010/main" val="314322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Ürün ve proje gereksinimleri</a:t>
            </a:r>
          </a:p>
        </p:txBody>
      </p:sp>
      <p:sp>
        <p:nvSpPr>
          <p:cNvPr id="3" name="İçerik Yer Tutucusu 2"/>
          <p:cNvSpPr>
            <a:spLocks noGrp="1"/>
          </p:cNvSpPr>
          <p:nvPr>
            <p:ph idx="1"/>
          </p:nvPr>
        </p:nvSpPr>
        <p:spPr/>
        <p:txBody>
          <a:bodyPr/>
          <a:lstStyle/>
          <a:p>
            <a:r>
              <a:rPr lang="tr-TR" dirty="0"/>
              <a:t>Özellikle iş uygulamaları için, insanlar bazen hem ürün gereksinimlerini (esasen iş analistinin sorumluluğundadır) hem de proje gereksinimlerini (esas olarak proje yöneticisinin sorumluluğundadır) kapsayan bir “</a:t>
            </a:r>
            <a:r>
              <a:rPr lang="tr-TR" dirty="0" err="1"/>
              <a:t>çözüm”den</a:t>
            </a:r>
            <a:r>
              <a:rPr lang="tr-TR" dirty="0"/>
              <a:t> söz ederler. </a:t>
            </a:r>
            <a:endParaRPr lang="tr-TR" dirty="0" smtClean="0"/>
          </a:p>
          <a:p>
            <a:r>
              <a:rPr lang="tr-TR" dirty="0" smtClean="0"/>
              <a:t>"</a:t>
            </a:r>
            <a:r>
              <a:rPr lang="tr-TR" dirty="0"/>
              <a:t>Çözüm kapsamı" terimini, "projeyi başarıyla tamamlamak için yapılması gereken her </a:t>
            </a:r>
            <a:r>
              <a:rPr lang="tr-TR" dirty="0" err="1"/>
              <a:t>şey"e</a:t>
            </a:r>
            <a:r>
              <a:rPr lang="tr-TR" dirty="0"/>
              <a:t> atıfta bulunmak için kullanabilirler. </a:t>
            </a:r>
            <a:endParaRPr lang="tr-TR" dirty="0" smtClean="0"/>
          </a:p>
          <a:p>
            <a:r>
              <a:rPr lang="tr-TR" dirty="0" smtClean="0"/>
              <a:t>Bu derste, </a:t>
            </a:r>
            <a:r>
              <a:rPr lang="tr-TR" dirty="0"/>
              <a:t>nihai çıktınız ister ticari bir yazılım ürünü, ister gömülü yazılım içeren bir donanım aygıtı, bir kurumsal bilgi sistemi, sözleşmeli devlet yazılımı veya başka herhangi bir şey olsun, ürün gereksinimlerine odaklanıyoruz.</a:t>
            </a:r>
          </a:p>
        </p:txBody>
      </p:sp>
    </p:spTree>
    <p:extLst>
      <p:ext uri="{BB962C8B-B14F-4D97-AF65-F5344CB8AC3E}">
        <p14:creationId xmlns:p14="http://schemas.microsoft.com/office/powerpoint/2010/main" val="8318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 geliştirme ve yönetimi</a:t>
            </a:r>
          </a:p>
        </p:txBody>
      </p:sp>
      <p:sp>
        <p:nvSpPr>
          <p:cNvPr id="3" name="İçerik Yer Tutucusu 2"/>
          <p:cNvSpPr>
            <a:spLocks noGrp="1"/>
          </p:cNvSpPr>
          <p:nvPr>
            <p:ph idx="1"/>
          </p:nvPr>
        </p:nvSpPr>
        <p:spPr>
          <a:xfrm>
            <a:off x="386862" y="1825625"/>
            <a:ext cx="8889023" cy="2429852"/>
          </a:xfrm>
        </p:spPr>
        <p:txBody>
          <a:bodyPr>
            <a:normAutofit fontScale="55000" lnSpcReduction="20000"/>
          </a:bodyPr>
          <a:lstStyle/>
          <a:p>
            <a:r>
              <a:rPr lang="tr-TR" dirty="0"/>
              <a:t>Gereksinimler terminolojisi hakkındaki kafa karışıklığı, tüm disiplinin ne olarak adlandırılacağına kadar uzanır. </a:t>
            </a:r>
            <a:endParaRPr lang="tr-TR" dirty="0" smtClean="0"/>
          </a:p>
          <a:p>
            <a:r>
              <a:rPr lang="tr-TR" dirty="0" smtClean="0"/>
              <a:t>Bazı </a:t>
            </a:r>
            <a:r>
              <a:rPr lang="tr-TR" dirty="0"/>
              <a:t>yazarlar, tüm alan gereksinimleri mühendisliğini (bizim tercihimiz) olarak adlandırır. </a:t>
            </a:r>
            <a:endParaRPr lang="tr-TR" dirty="0" smtClean="0"/>
          </a:p>
          <a:p>
            <a:r>
              <a:rPr lang="tr-TR" dirty="0" smtClean="0"/>
              <a:t>Diğerleri</a:t>
            </a:r>
            <a:r>
              <a:rPr lang="tr-TR" dirty="0"/>
              <a:t>, hepsini gereksinim yönetimi olarak adlandırır. </a:t>
            </a:r>
            <a:endParaRPr lang="tr-TR" dirty="0" smtClean="0"/>
          </a:p>
          <a:p>
            <a:r>
              <a:rPr lang="tr-TR" dirty="0" smtClean="0"/>
              <a:t>Yine </a:t>
            </a:r>
            <a:r>
              <a:rPr lang="tr-TR" dirty="0"/>
              <a:t>de diğerleri, bu faaliyetlere geniş iş analizi alanının bir alt kümesi olarak atıfta bulunur</a:t>
            </a:r>
            <a:r>
              <a:rPr lang="tr-TR" dirty="0" smtClean="0"/>
              <a:t>.</a:t>
            </a:r>
          </a:p>
          <a:p>
            <a:r>
              <a:rPr lang="tr-TR" dirty="0" smtClean="0"/>
              <a:t>Şekilde </a:t>
            </a:r>
            <a:r>
              <a:rPr lang="tr-TR" dirty="0"/>
              <a:t>gösterildiği gibi, gereksinim </a:t>
            </a:r>
            <a:r>
              <a:rPr lang="tr-TR" dirty="0" smtClean="0"/>
              <a:t>mühendisliğinin alt disiplinleri verildi. </a:t>
            </a:r>
            <a:endParaRPr lang="tr-TR" dirty="0"/>
          </a:p>
          <a:p>
            <a:r>
              <a:rPr lang="tr-TR" dirty="0" smtClean="0"/>
              <a:t>Projeniz </a:t>
            </a:r>
            <a:r>
              <a:rPr lang="tr-TR" dirty="0"/>
              <a:t>hangi geliştirme yaşam döngüsünü takip ediyor olursa olsun (saf şelale, aşamalı, yinelemeli, artımlı, çevik veya biraz </a:t>
            </a:r>
            <a:r>
              <a:rPr lang="tr-TR" dirty="0" err="1"/>
              <a:t>hibrit</a:t>
            </a:r>
            <a:r>
              <a:rPr lang="tr-TR" dirty="0"/>
              <a:t>) gereksinimlerle ilgili olarak yapmanız gerekenler bunlardır. </a:t>
            </a:r>
            <a:endParaRPr lang="tr-TR" dirty="0" smtClean="0"/>
          </a:p>
          <a:p>
            <a:r>
              <a:rPr lang="tr-TR" dirty="0" smtClean="0"/>
              <a:t>Yaşam </a:t>
            </a:r>
            <a:r>
              <a:rPr lang="tr-TR" dirty="0"/>
              <a:t>döngüsüne bağlı olarak, bu faaliyetleri projede farklı zamanlarda ve değişen derinlik veya ayrıntı derecelerinde gerçekleştireceksiniz.</a:t>
            </a:r>
          </a:p>
        </p:txBody>
      </p:sp>
      <p:pic>
        <p:nvPicPr>
          <p:cNvPr id="4" name="Resim 3"/>
          <p:cNvPicPr>
            <a:picLocks noChangeAspect="1"/>
          </p:cNvPicPr>
          <p:nvPr/>
        </p:nvPicPr>
        <p:blipFill>
          <a:blip r:embed="rId2"/>
          <a:stretch>
            <a:fillRect/>
          </a:stretch>
        </p:blipFill>
        <p:spPr>
          <a:xfrm>
            <a:off x="2206869" y="4100708"/>
            <a:ext cx="6406784" cy="2757292"/>
          </a:xfrm>
          <a:prstGeom prst="rect">
            <a:avLst/>
          </a:prstGeom>
        </p:spPr>
      </p:pic>
    </p:spTree>
    <p:extLst>
      <p:ext uri="{BB962C8B-B14F-4D97-AF65-F5344CB8AC3E}">
        <p14:creationId xmlns:p14="http://schemas.microsoft.com/office/powerpoint/2010/main" val="115899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Yazılım Gereksiniminin Önemi</a:t>
            </a:r>
          </a:p>
        </p:txBody>
      </p:sp>
      <p:sp>
        <p:nvSpPr>
          <p:cNvPr id="3" name="İçerik Yer Tutucusu 2"/>
          <p:cNvSpPr>
            <a:spLocks noGrp="1"/>
          </p:cNvSpPr>
          <p:nvPr>
            <p:ph idx="1"/>
          </p:nvPr>
        </p:nvSpPr>
        <p:spPr/>
        <p:txBody>
          <a:bodyPr>
            <a:normAutofit fontScale="92500" lnSpcReduction="10000"/>
          </a:bodyPr>
          <a:lstStyle/>
          <a:p>
            <a:r>
              <a:rPr lang="tr-TR" dirty="0" smtClean="0"/>
              <a:t>Bir projedeki tüm paydaşların çıkarları hiçbir yerde gereksinimler kadar kesişmez. </a:t>
            </a:r>
          </a:p>
          <a:p>
            <a:r>
              <a:rPr lang="tr-TR" dirty="0" smtClean="0"/>
              <a:t>Bu paydaşlar arasında müşteriler, kullanıcılar, iş analistleri, geliştiriciler ve diğerleri yer alır. </a:t>
            </a:r>
          </a:p>
          <a:p>
            <a:r>
              <a:rPr lang="tr-TR" dirty="0" smtClean="0"/>
              <a:t>İyi bir şekilde ele alındığında, bu kesişim memnun müşterilere ve tatmin olmuş geliştiricilere yol açabilir. </a:t>
            </a:r>
          </a:p>
          <a:p>
            <a:r>
              <a:rPr lang="tr-TR" dirty="0" smtClean="0"/>
              <a:t>Kötü bir şekilde ele alındığında, ürünün kalitesini ve iş değerini baltalayan yanlış anlama ve sürtüşmelerin kaynağıdır. </a:t>
            </a:r>
          </a:p>
          <a:p>
            <a:r>
              <a:rPr lang="tr-TR" dirty="0" smtClean="0"/>
              <a:t>Gereksinimler hem yazılım geliştirme hem de proje yönetimi etkinliklerinin temelini oluşturduğundan, tüm paydaşlar üstün kaliteli ürünler sağladığı bilinen gereksinim uygulamalarını uygulamayı taahhüt etmelidir.</a:t>
            </a:r>
            <a:endParaRPr lang="tr-TR" dirty="0"/>
          </a:p>
        </p:txBody>
      </p:sp>
    </p:spTree>
    <p:extLst>
      <p:ext uri="{BB962C8B-B14F-4D97-AF65-F5344CB8AC3E}">
        <p14:creationId xmlns:p14="http://schemas.microsoft.com/office/powerpoint/2010/main" val="2844684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 </a:t>
            </a:r>
            <a:r>
              <a:rPr lang="tr-TR" dirty="0" smtClean="0"/>
              <a:t>geliştirme</a:t>
            </a:r>
            <a:endParaRPr lang="tr-TR" dirty="0"/>
          </a:p>
        </p:txBody>
      </p:sp>
      <p:sp>
        <p:nvSpPr>
          <p:cNvPr id="3" name="İçerik Yer Tutucusu 2"/>
          <p:cNvSpPr>
            <a:spLocks noGrp="1"/>
          </p:cNvSpPr>
          <p:nvPr>
            <p:ph idx="1"/>
          </p:nvPr>
        </p:nvSpPr>
        <p:spPr/>
        <p:txBody>
          <a:bodyPr>
            <a:normAutofit fontScale="92500" lnSpcReduction="20000"/>
          </a:bodyPr>
          <a:lstStyle/>
          <a:p>
            <a:r>
              <a:rPr lang="tr-TR" dirty="0"/>
              <a:t>Şekil 1-4'ün gösterdiği gibi, gereksinim geliştirmeyi şu olarak alt bölümlere ayırıyoruz (Abran ve diğerleri 2004). </a:t>
            </a:r>
            <a:endParaRPr lang="tr-TR" dirty="0" smtClean="0"/>
          </a:p>
          <a:p>
            <a:pPr lvl="1"/>
            <a:r>
              <a:rPr lang="tr-TR" dirty="0" smtClean="0"/>
              <a:t>ortaya çıkarma </a:t>
            </a:r>
            <a:endParaRPr lang="tr-TR" dirty="0"/>
          </a:p>
          <a:p>
            <a:pPr lvl="1"/>
            <a:r>
              <a:rPr lang="tr-TR" dirty="0" smtClean="0"/>
              <a:t>analiz </a:t>
            </a:r>
          </a:p>
          <a:p>
            <a:pPr lvl="1"/>
            <a:r>
              <a:rPr lang="tr-TR" dirty="0" smtClean="0"/>
              <a:t>belirleme </a:t>
            </a:r>
          </a:p>
          <a:p>
            <a:pPr lvl="1"/>
            <a:r>
              <a:rPr lang="tr-TR" dirty="0" smtClean="0"/>
              <a:t>doğrulama</a:t>
            </a:r>
          </a:p>
          <a:p>
            <a:r>
              <a:rPr lang="tr-TR" dirty="0" smtClean="0"/>
              <a:t>Bu </a:t>
            </a:r>
            <a:r>
              <a:rPr lang="tr-TR" dirty="0"/>
              <a:t>alt disiplinler, bir ürün için </a:t>
            </a:r>
            <a:r>
              <a:rPr lang="tr-TR" dirty="0" smtClean="0"/>
              <a:t>gereksinimlerle ile </a:t>
            </a:r>
            <a:r>
              <a:rPr lang="tr-TR" dirty="0"/>
              <a:t>ilgili tüm faaliyetleri kapsar. </a:t>
            </a:r>
            <a:endParaRPr lang="tr-TR" dirty="0" smtClean="0"/>
          </a:p>
          <a:p>
            <a:pPr lvl="1"/>
            <a:r>
              <a:rPr lang="tr-TR" dirty="0" smtClean="0"/>
              <a:t>gereksinimlerin araştırılması </a:t>
            </a:r>
          </a:p>
          <a:p>
            <a:pPr lvl="1"/>
            <a:r>
              <a:rPr lang="tr-TR" dirty="0"/>
              <a:t>gereksinimlerin </a:t>
            </a:r>
            <a:r>
              <a:rPr lang="tr-TR" dirty="0" smtClean="0"/>
              <a:t>değerlendirilmesi </a:t>
            </a:r>
          </a:p>
          <a:p>
            <a:pPr lvl="1"/>
            <a:r>
              <a:rPr lang="tr-TR" dirty="0"/>
              <a:t>gereksinimlerin </a:t>
            </a:r>
            <a:r>
              <a:rPr lang="tr-TR" dirty="0" smtClean="0"/>
              <a:t>belgelenmesi</a:t>
            </a:r>
          </a:p>
          <a:p>
            <a:pPr lvl="1"/>
            <a:r>
              <a:rPr lang="tr-TR" dirty="0"/>
              <a:t>gereksinimlerin onaylanması</a:t>
            </a:r>
            <a:endParaRPr lang="tr-TR" dirty="0" smtClean="0"/>
          </a:p>
          <a:p>
            <a:r>
              <a:rPr lang="tr-TR" dirty="0" smtClean="0"/>
              <a:t>Aşağıda</a:t>
            </a:r>
            <a:r>
              <a:rPr lang="tr-TR" dirty="0"/>
              <a:t>, her bir alt disiplindeki temel eylemler yer almaktadır.</a:t>
            </a:r>
          </a:p>
        </p:txBody>
      </p:sp>
    </p:spTree>
    <p:extLst>
      <p:ext uri="{BB962C8B-B14F-4D97-AF65-F5344CB8AC3E}">
        <p14:creationId xmlns:p14="http://schemas.microsoft.com/office/powerpoint/2010/main" val="1338749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Ortaya </a:t>
            </a:r>
            <a:r>
              <a:rPr lang="tr-TR" dirty="0"/>
              <a:t>çıkarma</a:t>
            </a:r>
          </a:p>
        </p:txBody>
      </p:sp>
      <p:sp>
        <p:nvSpPr>
          <p:cNvPr id="3" name="İçerik Yer Tutucusu 2"/>
          <p:cNvSpPr>
            <a:spLocks noGrp="1"/>
          </p:cNvSpPr>
          <p:nvPr>
            <p:ph idx="1"/>
          </p:nvPr>
        </p:nvSpPr>
        <p:spPr/>
        <p:txBody>
          <a:bodyPr>
            <a:normAutofit/>
          </a:bodyPr>
          <a:lstStyle/>
          <a:p>
            <a:r>
              <a:rPr lang="tr-TR" dirty="0"/>
              <a:t>Ortaya çıkarma, görüşmeler, </a:t>
            </a:r>
            <a:r>
              <a:rPr lang="tr-TR" dirty="0" err="1"/>
              <a:t>çalıştaylar</a:t>
            </a:r>
            <a:r>
              <a:rPr lang="tr-TR" dirty="0"/>
              <a:t>, belge analizi, prototip oluşturma ve diğerleri gibi gereksinimlerin keşfedilmesiyle ilgili tüm faaliyetleri kapsar. </a:t>
            </a:r>
            <a:endParaRPr lang="tr-TR" dirty="0" smtClean="0"/>
          </a:p>
          <a:p>
            <a:r>
              <a:rPr lang="tr-TR" dirty="0" smtClean="0"/>
              <a:t>Anahtar </a:t>
            </a:r>
            <a:r>
              <a:rPr lang="tr-TR" dirty="0"/>
              <a:t>eylemler </a:t>
            </a:r>
            <a:r>
              <a:rPr lang="tr-TR" dirty="0" smtClean="0"/>
              <a:t>şunlardır:</a:t>
            </a:r>
            <a:endParaRPr lang="tr-TR" dirty="0"/>
          </a:p>
          <a:p>
            <a:pPr lvl="1"/>
            <a:r>
              <a:rPr lang="tr-TR" dirty="0" smtClean="0"/>
              <a:t>Ürünün </a:t>
            </a:r>
            <a:r>
              <a:rPr lang="tr-TR" dirty="0"/>
              <a:t>beklenen kullanıcı sınıflarının ve diğer paydaşların </a:t>
            </a:r>
            <a:r>
              <a:rPr lang="tr-TR" dirty="0" smtClean="0"/>
              <a:t>belirlenmesi.</a:t>
            </a:r>
            <a:endParaRPr lang="tr-TR" dirty="0"/>
          </a:p>
          <a:p>
            <a:pPr lvl="1"/>
            <a:r>
              <a:rPr lang="tr-TR" dirty="0" smtClean="0"/>
              <a:t>Kullanıcı </a:t>
            </a:r>
            <a:r>
              <a:rPr lang="tr-TR" dirty="0"/>
              <a:t>görevlerini ve hedeflerini ve bu görevlerin uyumlu olduğu iş hedeflerini </a:t>
            </a:r>
            <a:r>
              <a:rPr lang="tr-TR" dirty="0" smtClean="0"/>
              <a:t>anlamak.</a:t>
            </a:r>
            <a:endParaRPr lang="tr-TR" dirty="0"/>
          </a:p>
          <a:p>
            <a:pPr lvl="1"/>
            <a:r>
              <a:rPr lang="tr-TR" dirty="0" smtClean="0"/>
              <a:t>Yeni </a:t>
            </a:r>
            <a:r>
              <a:rPr lang="tr-TR" dirty="0"/>
              <a:t>ürünün kullanılacağı ortamın </a:t>
            </a:r>
            <a:r>
              <a:rPr lang="tr-TR" dirty="0" smtClean="0"/>
              <a:t>öğrenilmesi.</a:t>
            </a:r>
            <a:endParaRPr lang="tr-TR" dirty="0"/>
          </a:p>
          <a:p>
            <a:pPr lvl="1"/>
            <a:r>
              <a:rPr lang="tr-TR" dirty="0" smtClean="0"/>
              <a:t>İşlevsellik </a:t>
            </a:r>
            <a:r>
              <a:rPr lang="tr-TR" dirty="0"/>
              <a:t>ihtiyaçlarını ve kalite beklentilerini anlamak için her kullanıcı sınıfını temsil eden kişilerle çalışmak.</a:t>
            </a:r>
          </a:p>
        </p:txBody>
      </p:sp>
    </p:spTree>
    <p:extLst>
      <p:ext uri="{BB962C8B-B14F-4D97-AF65-F5344CB8AC3E}">
        <p14:creationId xmlns:p14="http://schemas.microsoft.com/office/powerpoint/2010/main" val="110203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Kullanım odaklı mı yoksa ürün odaklı mı?</a:t>
            </a:r>
          </a:p>
        </p:txBody>
      </p:sp>
      <p:sp>
        <p:nvSpPr>
          <p:cNvPr id="3" name="İçerik Yer Tutucusu 2"/>
          <p:cNvSpPr>
            <a:spLocks noGrp="1"/>
          </p:cNvSpPr>
          <p:nvPr>
            <p:ph idx="1"/>
          </p:nvPr>
        </p:nvSpPr>
        <p:spPr/>
        <p:txBody>
          <a:bodyPr>
            <a:normAutofit fontScale="92500" lnSpcReduction="10000"/>
          </a:bodyPr>
          <a:lstStyle/>
          <a:p>
            <a:r>
              <a:rPr lang="tr-TR" dirty="0"/>
              <a:t>Gereksinimlerin ortaya çıkarılması tipik olarak ya kullanım merkezli ya da ürün merkezli bir yaklaşım alır, ancak başka stratejiler de mümkündür. </a:t>
            </a:r>
            <a:endParaRPr lang="tr-TR" dirty="0" smtClean="0"/>
          </a:p>
          <a:p>
            <a:r>
              <a:rPr lang="tr-TR" dirty="0" smtClean="0"/>
              <a:t>Kullanım </a:t>
            </a:r>
            <a:r>
              <a:rPr lang="tr-TR" dirty="0"/>
              <a:t>merkezli strateji, gerekli sistem işlevselliğini elde etmek için kullanıcı hedeflerini anlamayı ve keşfetmeyi vurgular. </a:t>
            </a:r>
            <a:endParaRPr lang="tr-TR" dirty="0" smtClean="0"/>
          </a:p>
          <a:p>
            <a:r>
              <a:rPr lang="tr-TR" dirty="0" smtClean="0"/>
              <a:t>Ürün </a:t>
            </a:r>
            <a:r>
              <a:rPr lang="tr-TR" dirty="0"/>
              <a:t>merkezli yaklaşım, pazar veya iş başarısına yol açmasını beklediğiniz özellikleri tanımlamaya odaklanır. </a:t>
            </a:r>
            <a:endParaRPr lang="tr-TR" dirty="0" smtClean="0"/>
          </a:p>
          <a:p>
            <a:r>
              <a:rPr lang="tr-TR" dirty="0" smtClean="0"/>
              <a:t>Ürün </a:t>
            </a:r>
            <a:r>
              <a:rPr lang="tr-TR" dirty="0"/>
              <a:t>merkezli stratejilerin bir riski, o sırada iyi bir fikir gibi görünseler bile fazla kullanılmayan özellikleri uygulayabilmenizdir. </a:t>
            </a:r>
            <a:endParaRPr lang="tr-TR" dirty="0" smtClean="0"/>
          </a:p>
          <a:p>
            <a:r>
              <a:rPr lang="tr-TR" dirty="0" smtClean="0"/>
              <a:t>Önce </a:t>
            </a:r>
            <a:r>
              <a:rPr lang="tr-TR" dirty="0"/>
              <a:t>iş hedeflerini ve kullanıcı hedeflerini anlamanızı, ardından bu </a:t>
            </a:r>
            <a:r>
              <a:rPr lang="tr-TR" dirty="0" err="1"/>
              <a:t>içgörüyü</a:t>
            </a:r>
            <a:r>
              <a:rPr lang="tr-TR" dirty="0"/>
              <a:t> uygun ürün özelliklerini ve özelliklerini belirlemek için kullanmanızı öneririz.</a:t>
            </a:r>
          </a:p>
        </p:txBody>
      </p:sp>
    </p:spTree>
    <p:extLst>
      <p:ext uri="{BB962C8B-B14F-4D97-AF65-F5344CB8AC3E}">
        <p14:creationId xmlns:p14="http://schemas.microsoft.com/office/powerpoint/2010/main" val="3982897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Analiz</a:t>
            </a:r>
          </a:p>
        </p:txBody>
      </p:sp>
      <p:sp>
        <p:nvSpPr>
          <p:cNvPr id="3" name="İçerik Yer Tutucusu 2"/>
          <p:cNvSpPr>
            <a:spLocks noGrp="1"/>
          </p:cNvSpPr>
          <p:nvPr>
            <p:ph idx="1"/>
          </p:nvPr>
        </p:nvSpPr>
        <p:spPr/>
        <p:txBody>
          <a:bodyPr>
            <a:normAutofit fontScale="92500" lnSpcReduction="10000"/>
          </a:bodyPr>
          <a:lstStyle/>
          <a:p>
            <a:r>
              <a:rPr lang="tr-TR" dirty="0" smtClean="0"/>
              <a:t>Gereksinimleri </a:t>
            </a:r>
            <a:r>
              <a:rPr lang="tr-TR" dirty="0"/>
              <a:t>analiz etmek, her gereksinime ilişkin daha zengin ve daha kesin bir anlayışa ulaşmayı ve gereksinim kümelerini birden çok şekilde temsil etmeyi içerir. </a:t>
            </a:r>
            <a:endParaRPr lang="tr-TR" dirty="0" smtClean="0"/>
          </a:p>
          <a:p>
            <a:r>
              <a:rPr lang="tr-TR" dirty="0" smtClean="0"/>
              <a:t>Başlıca </a:t>
            </a:r>
            <a:r>
              <a:rPr lang="tr-TR" dirty="0"/>
              <a:t>faaliyetler </a:t>
            </a:r>
            <a:r>
              <a:rPr lang="tr-TR" dirty="0" smtClean="0"/>
              <a:t>şunlardır:</a:t>
            </a:r>
          </a:p>
          <a:p>
            <a:pPr lvl="1"/>
            <a:r>
              <a:rPr lang="tr-TR" dirty="0" smtClean="0"/>
              <a:t>Görev </a:t>
            </a:r>
            <a:r>
              <a:rPr lang="tr-TR" dirty="0"/>
              <a:t>hedeflerini işlevsel gereksinimler, kalite beklentileri, iş kuralları, önerilen çözümler ve diğer bilgilerden ayırmak için kullanıcılardan alınan bilgileri analiz </a:t>
            </a:r>
            <a:r>
              <a:rPr lang="tr-TR" dirty="0" smtClean="0"/>
              <a:t>etme</a:t>
            </a:r>
            <a:endParaRPr lang="tr-TR" dirty="0"/>
          </a:p>
          <a:p>
            <a:pPr lvl="1"/>
            <a:r>
              <a:rPr lang="tr-TR" dirty="0" smtClean="0"/>
              <a:t>Üst </a:t>
            </a:r>
            <a:r>
              <a:rPr lang="tr-TR" dirty="0"/>
              <a:t>düzey gereksinimleri uygun bir ayrıntı düzeyine </a:t>
            </a:r>
            <a:r>
              <a:rPr lang="tr-TR" dirty="0" smtClean="0"/>
              <a:t>ayrıştırma</a:t>
            </a:r>
            <a:endParaRPr lang="tr-TR" dirty="0"/>
          </a:p>
          <a:p>
            <a:pPr lvl="1"/>
            <a:r>
              <a:rPr lang="tr-TR" dirty="0" smtClean="0"/>
              <a:t>Diğer </a:t>
            </a:r>
            <a:r>
              <a:rPr lang="tr-TR" dirty="0"/>
              <a:t>gereksinim bilgilerinden fonksiyonel gereksinimlerin </a:t>
            </a:r>
            <a:r>
              <a:rPr lang="tr-TR" dirty="0" smtClean="0"/>
              <a:t>türetilmesi</a:t>
            </a:r>
            <a:endParaRPr lang="tr-TR" dirty="0"/>
          </a:p>
          <a:p>
            <a:pPr lvl="1"/>
            <a:r>
              <a:rPr lang="tr-TR" dirty="0" smtClean="0"/>
              <a:t>Kalite </a:t>
            </a:r>
            <a:r>
              <a:rPr lang="tr-TR" dirty="0"/>
              <a:t>özelliklerinin göreli önemini </a:t>
            </a:r>
            <a:r>
              <a:rPr lang="tr-TR" dirty="0" smtClean="0"/>
              <a:t>anlamak</a:t>
            </a:r>
            <a:endParaRPr lang="tr-TR" dirty="0"/>
          </a:p>
          <a:p>
            <a:pPr lvl="1"/>
            <a:r>
              <a:rPr lang="tr-TR" dirty="0" smtClean="0"/>
              <a:t>Sistem </a:t>
            </a:r>
            <a:r>
              <a:rPr lang="tr-TR" dirty="0"/>
              <a:t>mimarisinde tanımlanan yazılım bileşenlerine gereksinimlerin </a:t>
            </a:r>
            <a:r>
              <a:rPr lang="tr-TR" dirty="0" smtClean="0"/>
              <a:t>atanması</a:t>
            </a:r>
            <a:endParaRPr lang="tr-TR" dirty="0"/>
          </a:p>
          <a:p>
            <a:pPr lvl="1"/>
            <a:r>
              <a:rPr lang="tr-TR" dirty="0" smtClean="0"/>
              <a:t>Uygulama </a:t>
            </a:r>
            <a:r>
              <a:rPr lang="tr-TR" dirty="0"/>
              <a:t>önceliklerinin müzakere </a:t>
            </a:r>
            <a:r>
              <a:rPr lang="tr-TR" dirty="0" smtClean="0"/>
              <a:t>edilmesi</a:t>
            </a:r>
            <a:endParaRPr lang="tr-TR" dirty="0"/>
          </a:p>
          <a:p>
            <a:pPr lvl="1"/>
            <a:r>
              <a:rPr lang="tr-TR" dirty="0" smtClean="0"/>
              <a:t>Gereksinimlerdeki </a:t>
            </a:r>
            <a:r>
              <a:rPr lang="tr-TR" dirty="0"/>
              <a:t>boşlukları veya tanımlı kapsamla ilgili gereksiz gereksinimleri belirleme</a:t>
            </a:r>
          </a:p>
        </p:txBody>
      </p:sp>
    </p:spTree>
    <p:extLst>
      <p:ext uri="{BB962C8B-B14F-4D97-AF65-F5344CB8AC3E}">
        <p14:creationId xmlns:p14="http://schemas.microsoft.com/office/powerpoint/2010/main" val="29410521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Spesifikasyon</a:t>
            </a:r>
            <a:endParaRPr lang="tr-TR" dirty="0"/>
          </a:p>
        </p:txBody>
      </p:sp>
      <p:sp>
        <p:nvSpPr>
          <p:cNvPr id="3" name="İçerik Yer Tutucusu 2"/>
          <p:cNvSpPr>
            <a:spLocks noGrp="1"/>
          </p:cNvSpPr>
          <p:nvPr>
            <p:ph idx="1"/>
          </p:nvPr>
        </p:nvSpPr>
        <p:spPr/>
        <p:txBody>
          <a:bodyPr/>
          <a:lstStyle/>
          <a:p>
            <a:r>
              <a:rPr lang="tr-TR" dirty="0" smtClean="0"/>
              <a:t>Gereksinim </a:t>
            </a:r>
            <a:r>
              <a:rPr lang="tr-TR" dirty="0"/>
              <a:t>belirtimi, toplanan gereksinim bilgilerinin kalıcı ve iyi organize edilmiş bir şekilde temsil edilmesini ve saklanmasını içerir. </a:t>
            </a:r>
            <a:endParaRPr lang="tr-TR" dirty="0" smtClean="0"/>
          </a:p>
          <a:p>
            <a:r>
              <a:rPr lang="tr-TR" dirty="0" smtClean="0"/>
              <a:t>Ana </a:t>
            </a:r>
            <a:r>
              <a:rPr lang="tr-TR" dirty="0"/>
              <a:t>faaliyet şudur</a:t>
            </a:r>
            <a:r>
              <a:rPr lang="tr-TR" dirty="0" smtClean="0"/>
              <a:t>:</a:t>
            </a:r>
          </a:p>
          <a:p>
            <a:pPr lvl="1"/>
            <a:r>
              <a:rPr lang="tr-TR" dirty="0" smtClean="0"/>
              <a:t>Toplanan </a:t>
            </a:r>
            <a:r>
              <a:rPr lang="tr-TR" dirty="0"/>
              <a:t>kullanıcı ihtiyaçlarını, hedef kitleleri tarafından anlaşılmaya, gözden geçirilmeye ve kullanılmaya uygun yazılı gereksinimlere ve diyagramlara dönüştürmek.</a:t>
            </a:r>
          </a:p>
        </p:txBody>
      </p:sp>
    </p:spTree>
    <p:extLst>
      <p:ext uri="{BB962C8B-B14F-4D97-AF65-F5344CB8AC3E}">
        <p14:creationId xmlns:p14="http://schemas.microsoft.com/office/powerpoint/2010/main" val="271038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Doğrulama</a:t>
            </a:r>
          </a:p>
        </p:txBody>
      </p:sp>
      <p:sp>
        <p:nvSpPr>
          <p:cNvPr id="3" name="İçerik Yer Tutucusu 2"/>
          <p:cNvSpPr>
            <a:spLocks noGrp="1"/>
          </p:cNvSpPr>
          <p:nvPr>
            <p:ph idx="1"/>
          </p:nvPr>
        </p:nvSpPr>
        <p:spPr/>
        <p:txBody>
          <a:bodyPr/>
          <a:lstStyle/>
          <a:p>
            <a:r>
              <a:rPr lang="tr-TR" dirty="0" smtClean="0"/>
              <a:t>Gereksinim </a:t>
            </a:r>
            <a:r>
              <a:rPr lang="tr-TR" dirty="0"/>
              <a:t>doğrulaması, geliştiricilerin iş hedeflerini karşılayan bir çözüm oluşturmasını sağlayacak doğru gereksinim bilgileri kümesine sahip olduğunuzu onaylar. </a:t>
            </a:r>
            <a:endParaRPr lang="tr-TR" dirty="0" smtClean="0"/>
          </a:p>
          <a:p>
            <a:r>
              <a:rPr lang="tr-TR" dirty="0" smtClean="0"/>
              <a:t>Merkezi </a:t>
            </a:r>
            <a:r>
              <a:rPr lang="tr-TR" dirty="0"/>
              <a:t>faaliyetler şunlardır</a:t>
            </a:r>
            <a:r>
              <a:rPr lang="tr-TR" dirty="0" smtClean="0"/>
              <a:t>:</a:t>
            </a:r>
          </a:p>
          <a:p>
            <a:pPr lvl="1"/>
            <a:r>
              <a:rPr lang="tr-TR" dirty="0" smtClean="0"/>
              <a:t>Geliştirme </a:t>
            </a:r>
            <a:r>
              <a:rPr lang="tr-TR" dirty="0"/>
              <a:t>grubu kabul etmeden önce herhangi bir sorunu düzeltmek için belgelenmiş gereksinimleri gözden geçirmek</a:t>
            </a:r>
            <a:r>
              <a:rPr lang="tr-TR" dirty="0" smtClean="0"/>
              <a:t>.</a:t>
            </a:r>
          </a:p>
          <a:p>
            <a:pPr lvl="1"/>
            <a:r>
              <a:rPr lang="tr-TR" dirty="0" smtClean="0"/>
              <a:t>Gereksinimlere </a:t>
            </a:r>
            <a:r>
              <a:rPr lang="tr-TR" dirty="0"/>
              <a:t>dayalı bir ürünün müşteri ihtiyaçlarını karşılayacağını ve iş hedeflerine ulaşacağını doğrulamak için kabul testleri ve kriterleri geliştirmek.</a:t>
            </a:r>
          </a:p>
        </p:txBody>
      </p:sp>
    </p:spTree>
    <p:extLst>
      <p:ext uri="{BB962C8B-B14F-4D97-AF65-F5344CB8AC3E}">
        <p14:creationId xmlns:p14="http://schemas.microsoft.com/office/powerpoint/2010/main" val="769479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Doğrulama</a:t>
            </a:r>
          </a:p>
        </p:txBody>
      </p:sp>
      <p:sp>
        <p:nvSpPr>
          <p:cNvPr id="3" name="İçerik Yer Tutucusu 2"/>
          <p:cNvSpPr>
            <a:spLocks noGrp="1"/>
          </p:cNvSpPr>
          <p:nvPr>
            <p:ph idx="1"/>
          </p:nvPr>
        </p:nvSpPr>
        <p:spPr/>
        <p:txBody>
          <a:bodyPr/>
          <a:lstStyle/>
          <a:p>
            <a:r>
              <a:rPr lang="tr-TR" dirty="0"/>
              <a:t>Yineleme, gereksinim geliştirme başarısının anahtarıdır. </a:t>
            </a:r>
            <a:endParaRPr lang="tr-TR" dirty="0" smtClean="0"/>
          </a:p>
          <a:p>
            <a:r>
              <a:rPr lang="tr-TR" dirty="0" smtClean="0"/>
              <a:t>Gereksinimleri </a:t>
            </a:r>
            <a:r>
              <a:rPr lang="tr-TR" dirty="0"/>
              <a:t>araştırmak, üst düzey gereksinimleri aşamalı olarak daha kesinlik ve ayrıntıya dönüştürmek ve kullanıcılarla doğruluğunu teyit etmek için birden fazla döngü planlayın. </a:t>
            </a:r>
            <a:endParaRPr lang="tr-TR" dirty="0" smtClean="0"/>
          </a:p>
          <a:p>
            <a:r>
              <a:rPr lang="tr-TR" dirty="0" smtClean="0"/>
              <a:t>Bu </a:t>
            </a:r>
            <a:r>
              <a:rPr lang="tr-TR" dirty="0"/>
              <a:t>zaman alır ve sinir bozucu olabilir. </a:t>
            </a:r>
            <a:endParaRPr lang="tr-TR" dirty="0" smtClean="0"/>
          </a:p>
          <a:p>
            <a:r>
              <a:rPr lang="tr-TR" dirty="0" smtClean="0"/>
              <a:t>Bununla </a:t>
            </a:r>
            <a:r>
              <a:rPr lang="tr-TR" dirty="0"/>
              <a:t>birlikte, yeni bir yazılım sistemi tanımlamanın bulanık belirsizliği ile baş etmenin içsel bir yönüdür.</a:t>
            </a:r>
          </a:p>
        </p:txBody>
      </p:sp>
    </p:spTree>
    <p:extLst>
      <p:ext uri="{BB962C8B-B14F-4D97-AF65-F5344CB8AC3E}">
        <p14:creationId xmlns:p14="http://schemas.microsoft.com/office/powerpoint/2010/main" val="3451154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 yönetimi</a:t>
            </a:r>
          </a:p>
        </p:txBody>
      </p:sp>
      <p:sp>
        <p:nvSpPr>
          <p:cNvPr id="3" name="İçerik Yer Tutucusu 2"/>
          <p:cNvSpPr>
            <a:spLocks noGrp="1"/>
          </p:cNvSpPr>
          <p:nvPr>
            <p:ph idx="1"/>
          </p:nvPr>
        </p:nvSpPr>
        <p:spPr/>
        <p:txBody>
          <a:bodyPr>
            <a:normAutofit fontScale="92500" lnSpcReduction="10000"/>
          </a:bodyPr>
          <a:lstStyle/>
          <a:p>
            <a:r>
              <a:rPr lang="tr-TR" dirty="0" smtClean="0"/>
              <a:t>Gereksinim </a:t>
            </a:r>
            <a:r>
              <a:rPr lang="tr-TR" dirty="0"/>
              <a:t>yönetimi faaliyetleri aşağıdakileri </a:t>
            </a:r>
            <a:r>
              <a:rPr lang="tr-TR" dirty="0" smtClean="0"/>
              <a:t>içerir:</a:t>
            </a:r>
          </a:p>
          <a:p>
            <a:pPr lvl="1"/>
            <a:r>
              <a:rPr lang="tr-TR" dirty="0" smtClean="0"/>
              <a:t>Genellikle </a:t>
            </a:r>
            <a:r>
              <a:rPr lang="tr-TR" dirty="0"/>
              <a:t>belirli bir ürün sürümü veya geliştirme yinelemesi için üzerinde anlaşmaya varılan, gözden geçirilen ve onaylanan işlevsel ve işlevsel olmayan gereksinimler kümesini temsil eden zaman içinde bir anlık görüntü olan gereksinim temel çizgisinin </a:t>
            </a:r>
            <a:r>
              <a:rPr lang="tr-TR" dirty="0" smtClean="0"/>
              <a:t>tanımlanması</a:t>
            </a:r>
          </a:p>
          <a:p>
            <a:pPr lvl="1"/>
            <a:r>
              <a:rPr lang="tr-TR" dirty="0" smtClean="0"/>
              <a:t>Önerilen </a:t>
            </a:r>
            <a:r>
              <a:rPr lang="tr-TR" dirty="0"/>
              <a:t>gereksinim değişikliklerinin etkisinin değerlendirilmesi ve onaylanan değişikliklerin kontrollü bir şekilde projeye dahil </a:t>
            </a:r>
            <a:r>
              <a:rPr lang="tr-TR" dirty="0" smtClean="0"/>
              <a:t>edilmesi</a:t>
            </a:r>
          </a:p>
          <a:p>
            <a:pPr lvl="1"/>
            <a:r>
              <a:rPr lang="tr-TR" dirty="0" smtClean="0"/>
              <a:t>Proje </a:t>
            </a:r>
            <a:r>
              <a:rPr lang="tr-TR" dirty="0"/>
              <a:t>planlarını, geliştikçe gereksinimlerle güncel </a:t>
            </a:r>
            <a:r>
              <a:rPr lang="tr-TR" dirty="0" smtClean="0"/>
              <a:t>tutmak</a:t>
            </a:r>
          </a:p>
          <a:p>
            <a:pPr lvl="1"/>
            <a:r>
              <a:rPr lang="tr-TR" dirty="0" smtClean="0"/>
              <a:t>Gereksinim </a:t>
            </a:r>
            <a:r>
              <a:rPr lang="tr-TR" dirty="0"/>
              <a:t>değişikliklerinin tahmini etkisine dayalı olarak yeni taahhütlerin müzakere </a:t>
            </a:r>
            <a:r>
              <a:rPr lang="tr-TR" dirty="0" smtClean="0"/>
              <a:t>edilmesi</a:t>
            </a:r>
          </a:p>
          <a:p>
            <a:pPr lvl="1"/>
            <a:r>
              <a:rPr lang="tr-TR" dirty="0"/>
              <a:t>Gereksinimler arasında var olan ilişkileri ve bağımlılıkları tanımlama</a:t>
            </a:r>
          </a:p>
          <a:p>
            <a:pPr lvl="1"/>
            <a:r>
              <a:rPr lang="tr-TR" dirty="0"/>
              <a:t>Bireysel gereksinimleri ilgili tasarımlarına, kaynak koduna ve testlerine kadar takip etme</a:t>
            </a:r>
          </a:p>
          <a:p>
            <a:pPr lvl="1"/>
            <a:r>
              <a:rPr lang="tr-TR" dirty="0"/>
              <a:t>Proje boyunca gereksinimlerin durumunu ve değişiklik etkinliğini izleme</a:t>
            </a:r>
          </a:p>
          <a:p>
            <a:endParaRPr lang="tr-TR" dirty="0"/>
          </a:p>
        </p:txBody>
      </p:sp>
    </p:spTree>
    <p:extLst>
      <p:ext uri="{BB962C8B-B14F-4D97-AF65-F5344CB8AC3E}">
        <p14:creationId xmlns:p14="http://schemas.microsoft.com/office/powerpoint/2010/main" val="3259373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 yönetimi</a:t>
            </a:r>
          </a:p>
        </p:txBody>
      </p:sp>
      <p:sp>
        <p:nvSpPr>
          <p:cNvPr id="3" name="İçerik Yer Tutucusu 2"/>
          <p:cNvSpPr>
            <a:spLocks noGrp="1"/>
          </p:cNvSpPr>
          <p:nvPr>
            <p:ph idx="1"/>
          </p:nvPr>
        </p:nvSpPr>
        <p:spPr>
          <a:xfrm>
            <a:off x="580292" y="1825625"/>
            <a:ext cx="6444762" cy="4351338"/>
          </a:xfrm>
        </p:spPr>
        <p:txBody>
          <a:bodyPr>
            <a:normAutofit fontScale="92500" lnSpcReduction="20000"/>
          </a:bodyPr>
          <a:lstStyle/>
          <a:p>
            <a:r>
              <a:rPr lang="tr-TR" dirty="0" smtClean="0"/>
              <a:t>Gereksinim </a:t>
            </a:r>
            <a:r>
              <a:rPr lang="tr-TR" dirty="0"/>
              <a:t>yönetiminin amacı, değişimi bastırmak veya zorlaştırmak değildir. </a:t>
            </a:r>
            <a:endParaRPr lang="tr-TR" dirty="0" smtClean="0"/>
          </a:p>
          <a:p>
            <a:r>
              <a:rPr lang="tr-TR" dirty="0" smtClean="0"/>
              <a:t>Proje </a:t>
            </a:r>
            <a:r>
              <a:rPr lang="tr-TR" dirty="0"/>
              <a:t>üzerindeki yıkıcı etkilerini en aza indirmek için her zaman bekleyebileceğiniz çok gerçek değişiklikleri öngörmek ve bunlara uyum sağlamaktır</a:t>
            </a:r>
            <a:r>
              <a:rPr lang="tr-TR" dirty="0" smtClean="0"/>
              <a:t>.</a:t>
            </a:r>
          </a:p>
          <a:p>
            <a:r>
              <a:rPr lang="tr-TR" dirty="0" smtClean="0"/>
              <a:t>Şekilde, </a:t>
            </a:r>
            <a:r>
              <a:rPr lang="tr-TR" dirty="0"/>
              <a:t>gereksinim geliştirme ve gereksinim yönetimi arasındaki sınırın başka bir görünümünü sağlar. </a:t>
            </a:r>
            <a:endParaRPr lang="tr-TR" dirty="0" smtClean="0"/>
          </a:p>
          <a:p>
            <a:r>
              <a:rPr lang="tr-TR" dirty="0" smtClean="0"/>
              <a:t>Bu derste, </a:t>
            </a:r>
            <a:r>
              <a:rPr lang="tr-TR" dirty="0"/>
              <a:t>gereksinimlerin ortaya çıkarılması, analizi, </a:t>
            </a:r>
            <a:r>
              <a:rPr lang="tr-TR" dirty="0" err="1"/>
              <a:t>spesifikasyonu</a:t>
            </a:r>
            <a:r>
              <a:rPr lang="tr-TR" dirty="0"/>
              <a:t>, doğrulaması ve yönetimi için düzinelerce özel uygulamayı açıklamaktadır.</a:t>
            </a:r>
          </a:p>
        </p:txBody>
      </p:sp>
      <p:pic>
        <p:nvPicPr>
          <p:cNvPr id="4" name="Resim 3"/>
          <p:cNvPicPr>
            <a:picLocks noChangeAspect="1"/>
          </p:cNvPicPr>
          <p:nvPr/>
        </p:nvPicPr>
        <p:blipFill>
          <a:blip r:embed="rId2"/>
          <a:stretch>
            <a:fillRect/>
          </a:stretch>
        </p:blipFill>
        <p:spPr>
          <a:xfrm>
            <a:off x="6761284" y="1967846"/>
            <a:ext cx="6053515" cy="4209117"/>
          </a:xfrm>
          <a:prstGeom prst="rect">
            <a:avLst/>
          </a:prstGeom>
        </p:spPr>
      </p:pic>
    </p:spTree>
    <p:extLst>
      <p:ext uri="{BB962C8B-B14F-4D97-AF65-F5344CB8AC3E}">
        <p14:creationId xmlns:p14="http://schemas.microsoft.com/office/powerpoint/2010/main" val="303864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Her projenin gereksinimleri vardır</a:t>
            </a:r>
          </a:p>
        </p:txBody>
      </p:sp>
      <p:sp>
        <p:nvSpPr>
          <p:cNvPr id="3" name="İçerik Yer Tutucusu 2"/>
          <p:cNvSpPr>
            <a:spLocks noGrp="1"/>
          </p:cNvSpPr>
          <p:nvPr>
            <p:ph idx="1"/>
          </p:nvPr>
        </p:nvSpPr>
        <p:spPr/>
        <p:txBody>
          <a:bodyPr>
            <a:normAutofit fontScale="85000" lnSpcReduction="20000"/>
          </a:bodyPr>
          <a:lstStyle/>
          <a:p>
            <a:r>
              <a:rPr lang="tr-TR" dirty="0" err="1"/>
              <a:t>Frederick</a:t>
            </a:r>
            <a:r>
              <a:rPr lang="tr-TR" dirty="0"/>
              <a:t> </a:t>
            </a:r>
            <a:r>
              <a:rPr lang="tr-TR" dirty="0" err="1"/>
              <a:t>Brooks</a:t>
            </a:r>
            <a:r>
              <a:rPr lang="tr-TR" dirty="0"/>
              <a:t>, 1987 tarihli klasik makalesi "No Silver </a:t>
            </a:r>
            <a:r>
              <a:rPr lang="tr-TR" dirty="0" err="1"/>
              <a:t>Bullet</a:t>
            </a:r>
            <a:r>
              <a:rPr lang="tr-TR" dirty="0"/>
              <a:t>: </a:t>
            </a:r>
            <a:r>
              <a:rPr lang="tr-TR" dirty="0" err="1"/>
              <a:t>Essence</a:t>
            </a:r>
            <a:r>
              <a:rPr lang="tr-TR" dirty="0"/>
              <a:t> </a:t>
            </a:r>
            <a:r>
              <a:rPr lang="tr-TR" dirty="0" err="1"/>
              <a:t>and</a:t>
            </a:r>
            <a:r>
              <a:rPr lang="tr-TR" dirty="0"/>
              <a:t> </a:t>
            </a:r>
            <a:r>
              <a:rPr lang="tr-TR" dirty="0" err="1"/>
              <a:t>Accidents</a:t>
            </a:r>
            <a:r>
              <a:rPr lang="tr-TR" dirty="0"/>
              <a:t> of Software </a:t>
            </a:r>
            <a:r>
              <a:rPr lang="tr-TR" dirty="0" err="1"/>
              <a:t>Engineering"de</a:t>
            </a:r>
            <a:r>
              <a:rPr lang="tr-TR" dirty="0"/>
              <a:t>, bir yazılım projesinde gereksinimlerin kritik rolünü etkili bir şekilde ifade etmiştir</a:t>
            </a:r>
            <a:r>
              <a:rPr lang="tr-TR" dirty="0" smtClean="0"/>
              <a:t>:</a:t>
            </a:r>
          </a:p>
          <a:p>
            <a:pPr lvl="1"/>
            <a:r>
              <a:rPr lang="tr-TR" dirty="0" smtClean="0"/>
              <a:t>«</a:t>
            </a:r>
            <a:r>
              <a:rPr lang="tr-TR" dirty="0" smtClean="0"/>
              <a:t>Bir </a:t>
            </a:r>
            <a:r>
              <a:rPr lang="tr-TR" dirty="0"/>
              <a:t>yazılım sistemi kurmanın en zor kısmı, tam olarak ne kuracağınıza karar vermektir. </a:t>
            </a:r>
            <a:endParaRPr lang="tr-TR" dirty="0" smtClean="0"/>
          </a:p>
          <a:p>
            <a:pPr lvl="1"/>
            <a:r>
              <a:rPr lang="tr-TR" dirty="0" smtClean="0"/>
              <a:t>Kavramsal </a:t>
            </a:r>
            <a:r>
              <a:rPr lang="tr-TR" dirty="0"/>
              <a:t>çalışmanın başka hiçbir kısmı, insanlara, makinelere ve diğer yazılım sistemlerine yönelik tüm </a:t>
            </a:r>
            <a:r>
              <a:rPr lang="tr-TR" dirty="0" err="1"/>
              <a:t>arayüzler</a:t>
            </a:r>
            <a:r>
              <a:rPr lang="tr-TR" dirty="0"/>
              <a:t> dahil olmak üzere ayrıntılı teknik gereksinimleri belirlemek kadar zor değildir. </a:t>
            </a:r>
            <a:endParaRPr lang="tr-TR" dirty="0" smtClean="0"/>
          </a:p>
          <a:p>
            <a:pPr lvl="1"/>
            <a:r>
              <a:rPr lang="tr-TR" dirty="0" smtClean="0"/>
              <a:t>İşin </a:t>
            </a:r>
            <a:r>
              <a:rPr lang="tr-TR" dirty="0"/>
              <a:t>başka hiçbir kısmı, yanlış yapılırsa ortaya çıkan sistemi bu kadar sakat bırakmaz. </a:t>
            </a:r>
            <a:endParaRPr lang="tr-TR" dirty="0" smtClean="0"/>
          </a:p>
          <a:p>
            <a:pPr lvl="1"/>
            <a:r>
              <a:rPr lang="tr-TR" dirty="0" smtClean="0"/>
              <a:t>Daha </a:t>
            </a:r>
            <a:r>
              <a:rPr lang="tr-TR" dirty="0"/>
              <a:t>sonra düzeltilmesi daha zor başka hiçbir parça yoktur</a:t>
            </a:r>
            <a:r>
              <a:rPr lang="tr-TR" dirty="0" smtClean="0"/>
              <a:t>.»</a:t>
            </a:r>
          </a:p>
          <a:p>
            <a:r>
              <a:rPr lang="tr-TR" dirty="0"/>
              <a:t>Yazılım içeren her sistemin kendisine güvenen paydaşları vardır. </a:t>
            </a:r>
            <a:endParaRPr lang="tr-TR" dirty="0" smtClean="0"/>
          </a:p>
          <a:p>
            <a:r>
              <a:rPr lang="tr-TR" dirty="0" smtClean="0"/>
              <a:t>İhtiyaçlarını </a:t>
            </a:r>
            <a:r>
              <a:rPr lang="tr-TR" dirty="0"/>
              <a:t>anlamak için harcanan zaman, proje başarısı için yüksek kaldıraçlı bir yatırımdır. </a:t>
            </a:r>
            <a:endParaRPr lang="tr-TR" dirty="0" smtClean="0"/>
          </a:p>
          <a:p>
            <a:r>
              <a:rPr lang="tr-TR" dirty="0" smtClean="0"/>
              <a:t>Bir </a:t>
            </a:r>
            <a:r>
              <a:rPr lang="tr-TR" dirty="0"/>
              <a:t>proje ekibinin, paydaşların kabul ettiği gereksinimlerin yazılı beyanları yoksa, geliştiriciler bu paydaşları tatmin edeceklerinden nasıl emin olabilir?</a:t>
            </a:r>
          </a:p>
        </p:txBody>
      </p:sp>
    </p:spTree>
    <p:extLst>
      <p:ext uri="{BB962C8B-B14F-4D97-AF65-F5344CB8AC3E}">
        <p14:creationId xmlns:p14="http://schemas.microsoft.com/office/powerpoint/2010/main" val="194361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Yazılım Gereksiniminin Önemi</a:t>
            </a:r>
          </a:p>
        </p:txBody>
      </p:sp>
      <p:sp>
        <p:nvSpPr>
          <p:cNvPr id="3" name="İçerik Yer Tutucusu 2"/>
          <p:cNvSpPr>
            <a:spLocks noGrp="1"/>
          </p:cNvSpPr>
          <p:nvPr>
            <p:ph idx="1"/>
          </p:nvPr>
        </p:nvSpPr>
        <p:spPr/>
        <p:txBody>
          <a:bodyPr>
            <a:normAutofit fontScale="92500" lnSpcReduction="10000"/>
          </a:bodyPr>
          <a:lstStyle/>
          <a:p>
            <a:r>
              <a:rPr lang="tr-TR" dirty="0" smtClean="0"/>
              <a:t>Ancak gereksinimleri geliştirmek ve yönetmek zordur! </a:t>
            </a:r>
          </a:p>
          <a:p>
            <a:r>
              <a:rPr lang="tr-TR" dirty="0" smtClean="0"/>
              <a:t>Basit </a:t>
            </a:r>
            <a:r>
              <a:rPr lang="tr-TR" dirty="0" err="1" smtClean="0"/>
              <a:t>kısayollar</a:t>
            </a:r>
            <a:r>
              <a:rPr lang="tr-TR" dirty="0" smtClean="0"/>
              <a:t> veya sihirli çözümler yoktur. </a:t>
            </a:r>
          </a:p>
          <a:p>
            <a:r>
              <a:rPr lang="tr-TR" dirty="0" smtClean="0"/>
              <a:t>Dahası, pek çok kuruluş aynı problemlerle mücadele ediyor ve birçok farklı duruma uygulanabilecek ortak teknikler arayabilirsiniz. </a:t>
            </a:r>
          </a:p>
          <a:p>
            <a:r>
              <a:rPr lang="tr-TR" dirty="0" smtClean="0"/>
              <a:t>Bu derste bu tür düzinelerce uygulamayı ve yaklaşımı anlatıyor. </a:t>
            </a:r>
          </a:p>
          <a:p>
            <a:r>
              <a:rPr lang="tr-TR" dirty="0" smtClean="0"/>
              <a:t>Uygulamalar sanki yepyeni bir sistem kuruyormuşsunuz gibi sunuluyor. </a:t>
            </a:r>
          </a:p>
          <a:p>
            <a:r>
              <a:rPr lang="tr-TR" dirty="0" smtClean="0"/>
              <a:t>Bunların çoğu, geliştirme, yenileme ve yeniden yapılandırma projeleri ve ticari kullanıma hazır paket çözümleri içeren projeler için de geçerlidir </a:t>
            </a:r>
          </a:p>
          <a:p>
            <a:r>
              <a:rPr lang="tr-TR" dirty="0" smtClean="0"/>
              <a:t>Çevik bir geliştirme sürecini izleyerek aşamalı olarak ürünler oluşturan proje ekiplerinin de her bir artışa giren gereksinimleri anlamaları gerekir</a:t>
            </a:r>
            <a:endParaRPr lang="tr-TR" dirty="0"/>
          </a:p>
        </p:txBody>
      </p:sp>
    </p:spTree>
    <p:extLst>
      <p:ext uri="{BB962C8B-B14F-4D97-AF65-F5344CB8AC3E}">
        <p14:creationId xmlns:p14="http://schemas.microsoft.com/office/powerpoint/2010/main" val="39365978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Her projenin gereksinimleri vardır</a:t>
            </a:r>
          </a:p>
        </p:txBody>
      </p:sp>
      <p:sp>
        <p:nvSpPr>
          <p:cNvPr id="3" name="İçerik Yer Tutucusu 2"/>
          <p:cNvSpPr>
            <a:spLocks noGrp="1"/>
          </p:cNvSpPr>
          <p:nvPr>
            <p:ph idx="1"/>
          </p:nvPr>
        </p:nvSpPr>
        <p:spPr/>
        <p:txBody>
          <a:bodyPr>
            <a:normAutofit fontScale="92500" lnSpcReduction="20000"/>
          </a:bodyPr>
          <a:lstStyle/>
          <a:p>
            <a:r>
              <a:rPr lang="tr-TR" dirty="0"/>
              <a:t>Çoğu zaman, tasarım ve uygulamaya başlamadan önce işlevsel gereksinimleri tam olarak belirlemek imkansız veya gereksizdir. </a:t>
            </a:r>
            <a:endParaRPr lang="tr-TR" dirty="0" smtClean="0"/>
          </a:p>
          <a:p>
            <a:r>
              <a:rPr lang="tr-TR" dirty="0" smtClean="0"/>
              <a:t>Bu </a:t>
            </a:r>
            <a:r>
              <a:rPr lang="tr-TR" dirty="0"/>
              <a:t>durumlarda, bir seferde gereksinimlerin bir bölümünü uygulayarak ve bir sonraki döngüye geçmeden önce müşteri geri bildirimi alarak yinelemeli veya artımlı bir yaklaşım benimseyebilirsiniz. </a:t>
            </a:r>
            <a:endParaRPr lang="tr-TR" dirty="0" smtClean="0"/>
          </a:p>
          <a:p>
            <a:r>
              <a:rPr lang="tr-TR" dirty="0" smtClean="0"/>
              <a:t>Ekibin </a:t>
            </a:r>
            <a:r>
              <a:rPr lang="tr-TR" dirty="0"/>
              <a:t>değerli yazılımları mümkün olan en kısa sürede sunmaya başlayabilmesi için dikkatli </a:t>
            </a:r>
            <a:r>
              <a:rPr lang="tr-TR" dirty="0" err="1"/>
              <a:t>önceliklendirme</a:t>
            </a:r>
            <a:r>
              <a:rPr lang="tr-TR" dirty="0"/>
              <a:t> ve sürüm planlaması yapmak için gereksinimler hakkında yeterince bilgi edinmek, çevik geliştirmenin özüdür. </a:t>
            </a:r>
            <a:endParaRPr lang="tr-TR" dirty="0" smtClean="0"/>
          </a:p>
          <a:p>
            <a:r>
              <a:rPr lang="tr-TR" dirty="0" smtClean="0"/>
              <a:t>Yine </a:t>
            </a:r>
            <a:r>
              <a:rPr lang="tr-TR" dirty="0"/>
              <a:t>de bu, bir sonraki artış için gereksinimleri düşünmeden önce kod yazmak için bir bahane değil. </a:t>
            </a:r>
            <a:endParaRPr lang="tr-TR" dirty="0" smtClean="0"/>
          </a:p>
          <a:p>
            <a:r>
              <a:rPr lang="tr-TR" dirty="0" smtClean="0"/>
              <a:t>Kod </a:t>
            </a:r>
            <a:r>
              <a:rPr lang="tr-TR" dirty="0"/>
              <a:t>üzerinde yineleme, kavramlar üzerinde yinelemeye göre daha pahalıdır.</a:t>
            </a:r>
          </a:p>
        </p:txBody>
      </p:sp>
    </p:spTree>
    <p:extLst>
      <p:ext uri="{BB962C8B-B14F-4D97-AF65-F5344CB8AC3E}">
        <p14:creationId xmlns:p14="http://schemas.microsoft.com/office/powerpoint/2010/main" val="16614446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Her projenin gereksinimleri vardır</a:t>
            </a:r>
          </a:p>
        </p:txBody>
      </p:sp>
      <p:sp>
        <p:nvSpPr>
          <p:cNvPr id="3" name="İçerik Yer Tutucusu 2"/>
          <p:cNvSpPr>
            <a:spLocks noGrp="1"/>
          </p:cNvSpPr>
          <p:nvPr>
            <p:ph idx="1"/>
          </p:nvPr>
        </p:nvSpPr>
        <p:spPr/>
        <p:txBody>
          <a:bodyPr>
            <a:normAutofit fontScale="77500" lnSpcReduction="20000"/>
          </a:bodyPr>
          <a:lstStyle/>
          <a:p>
            <a:r>
              <a:rPr lang="tr-TR" dirty="0"/>
              <a:t>İnsanlar bazen yazılım gereksinimlerini yazmak için gereken zamanı harcamaktan çekinirler. </a:t>
            </a:r>
            <a:endParaRPr lang="tr-TR" dirty="0" smtClean="0"/>
          </a:p>
          <a:p>
            <a:r>
              <a:rPr lang="tr-TR" dirty="0" smtClean="0"/>
              <a:t>Ancak </a:t>
            </a:r>
            <a:r>
              <a:rPr lang="tr-TR" dirty="0"/>
              <a:t>gereksinimleri yazmak zor kısım değildir. </a:t>
            </a:r>
            <a:endParaRPr lang="tr-TR" dirty="0" smtClean="0"/>
          </a:p>
          <a:p>
            <a:r>
              <a:rPr lang="tr-TR" dirty="0" smtClean="0"/>
              <a:t>İşin </a:t>
            </a:r>
            <a:r>
              <a:rPr lang="tr-TR" dirty="0"/>
              <a:t>zor kısmı gereksinimleri belirlemektir. </a:t>
            </a:r>
            <a:endParaRPr lang="tr-TR" dirty="0" smtClean="0"/>
          </a:p>
          <a:p>
            <a:r>
              <a:rPr lang="tr-TR" dirty="0" smtClean="0"/>
              <a:t>Yazma </a:t>
            </a:r>
            <a:r>
              <a:rPr lang="tr-TR" dirty="0"/>
              <a:t>gereksinimleri, öğrendiklerinizi netleştirme, detaylandırma ve kaydetme meselesidir. </a:t>
            </a:r>
            <a:endParaRPr lang="tr-TR" dirty="0" smtClean="0"/>
          </a:p>
          <a:p>
            <a:r>
              <a:rPr lang="tr-TR" dirty="0" smtClean="0"/>
              <a:t>Bir </a:t>
            </a:r>
            <a:r>
              <a:rPr lang="tr-TR" dirty="0"/>
              <a:t>ürünün gereksinimlerinin sağlam bir şekilde anlaşılması, ekibinizin doğru sorun üzerinde çalışmasını ve bu soruna en iyi çözümü bulmasını sağlar. </a:t>
            </a:r>
            <a:endParaRPr lang="tr-TR" dirty="0" smtClean="0"/>
          </a:p>
          <a:p>
            <a:r>
              <a:rPr lang="tr-TR" dirty="0" smtClean="0"/>
              <a:t>Gereksinimleri </a:t>
            </a:r>
            <a:r>
              <a:rPr lang="tr-TR" dirty="0"/>
              <a:t>bilmeden, </a:t>
            </a:r>
            <a:endParaRPr lang="tr-TR" dirty="0" smtClean="0"/>
          </a:p>
          <a:p>
            <a:pPr lvl="1"/>
            <a:r>
              <a:rPr lang="tr-TR" dirty="0" smtClean="0"/>
              <a:t>projenin </a:t>
            </a:r>
            <a:r>
              <a:rPr lang="tr-TR" dirty="0"/>
              <a:t>ne zaman tamamlandığını söyleyemez, </a:t>
            </a:r>
            <a:endParaRPr lang="tr-TR" dirty="0" smtClean="0"/>
          </a:p>
          <a:p>
            <a:pPr lvl="1"/>
            <a:r>
              <a:rPr lang="tr-TR" dirty="0" smtClean="0"/>
              <a:t>hedeflerine </a:t>
            </a:r>
            <a:r>
              <a:rPr lang="tr-TR" dirty="0"/>
              <a:t>ulaşıp ulaşmadığını belirleyemez veya </a:t>
            </a:r>
            <a:endParaRPr lang="tr-TR" dirty="0" smtClean="0"/>
          </a:p>
          <a:p>
            <a:pPr lvl="1"/>
            <a:r>
              <a:rPr lang="tr-TR" dirty="0" smtClean="0"/>
              <a:t>kapsam </a:t>
            </a:r>
            <a:r>
              <a:rPr lang="tr-TR" dirty="0"/>
              <a:t>ayarlamaları gerektiğinde takas kararları veremezsiniz. </a:t>
            </a:r>
            <a:endParaRPr lang="tr-TR" dirty="0" smtClean="0"/>
          </a:p>
          <a:p>
            <a:r>
              <a:rPr lang="tr-TR" dirty="0" smtClean="0"/>
              <a:t>Gereksinimler </a:t>
            </a:r>
            <a:r>
              <a:rPr lang="tr-TR" dirty="0"/>
              <a:t>için zaman harcamaktan çekinmek yerine, proje gereksinimlere yeterince dikkat etmediğinde insanlar boşa harcanan paradan çekinmelidir.</a:t>
            </a:r>
          </a:p>
        </p:txBody>
      </p:sp>
    </p:spTree>
    <p:extLst>
      <p:ext uri="{BB962C8B-B14F-4D97-AF65-F5344CB8AC3E}">
        <p14:creationId xmlns:p14="http://schemas.microsoft.com/office/powerpoint/2010/main" val="2007260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İyi insanların başına kötü şartlar geldiğinde</a:t>
            </a:r>
          </a:p>
        </p:txBody>
      </p:sp>
      <p:sp>
        <p:nvSpPr>
          <p:cNvPr id="3" name="İçerik Yer Tutucusu 2"/>
          <p:cNvSpPr>
            <a:spLocks noGrp="1"/>
          </p:cNvSpPr>
          <p:nvPr>
            <p:ph idx="1"/>
          </p:nvPr>
        </p:nvSpPr>
        <p:spPr/>
        <p:txBody>
          <a:bodyPr>
            <a:normAutofit fontScale="85000" lnSpcReduction="20000"/>
          </a:bodyPr>
          <a:lstStyle/>
          <a:p>
            <a:r>
              <a:rPr lang="tr-TR" dirty="0"/>
              <a:t>Gereksinim sorunlarının en önemli sonucu, yeniden çalışmadır - zaten yapıldığını düşündüğünüz bir şeyi geliştirmenin sonlarında veya piyasaya sürüldükten sonra yeniden yapmaktır. </a:t>
            </a:r>
            <a:endParaRPr lang="tr-TR" dirty="0" smtClean="0"/>
          </a:p>
          <a:p>
            <a:r>
              <a:rPr lang="tr-TR" dirty="0" smtClean="0"/>
              <a:t>Yeniden </a:t>
            </a:r>
            <a:r>
              <a:rPr lang="tr-TR" dirty="0"/>
              <a:t>işleme genellikle toplam geliştirme maliyetinizin yüzde 30 ila 50'sini tüketir (</a:t>
            </a:r>
            <a:r>
              <a:rPr lang="tr-TR" dirty="0" err="1"/>
              <a:t>Shull</a:t>
            </a:r>
            <a:r>
              <a:rPr lang="tr-TR" dirty="0"/>
              <a:t> ve diğerleri 2002; GAO 2004) ve gereksinim hataları, yeniden işleme maliyetinin yüzde 70 ila 85'ini oluşturabilir (</a:t>
            </a:r>
            <a:r>
              <a:rPr lang="tr-TR" dirty="0" err="1"/>
              <a:t>Leffingwell</a:t>
            </a:r>
            <a:r>
              <a:rPr lang="tr-TR" dirty="0"/>
              <a:t> 1997). </a:t>
            </a:r>
            <a:endParaRPr lang="tr-TR" dirty="0" smtClean="0"/>
          </a:p>
          <a:p>
            <a:r>
              <a:rPr lang="tr-TR" dirty="0" smtClean="0"/>
              <a:t>Bazı </a:t>
            </a:r>
            <a:r>
              <a:rPr lang="tr-TR" dirty="0"/>
              <a:t>yeniden çalışmalar değer katar ve ürünü geliştirir, ancak aşırı yeniden çalışma israfa ve sinir bozucudur. </a:t>
            </a:r>
            <a:endParaRPr lang="tr-TR" dirty="0" smtClean="0"/>
          </a:p>
          <a:p>
            <a:r>
              <a:rPr lang="tr-TR" dirty="0" smtClean="0"/>
              <a:t>Yeniden </a:t>
            </a:r>
            <a:r>
              <a:rPr lang="tr-TR" dirty="0"/>
              <a:t>işleme çabasını yarıya indirebilseydiniz hayatınızın ne kadar farklı olacağını hayal edin! </a:t>
            </a:r>
            <a:endParaRPr lang="tr-TR" dirty="0" smtClean="0"/>
          </a:p>
          <a:p>
            <a:r>
              <a:rPr lang="tr-TR" dirty="0" smtClean="0"/>
              <a:t>Ekip </a:t>
            </a:r>
            <a:r>
              <a:rPr lang="tr-TR" dirty="0"/>
              <a:t>üyeleriniz daha iyi ürünleri daha hızlı üretebilir ve hatta belki de eve zamanında gidebilir. </a:t>
            </a:r>
            <a:endParaRPr lang="tr-TR" dirty="0" smtClean="0"/>
          </a:p>
          <a:p>
            <a:r>
              <a:rPr lang="tr-TR" dirty="0" smtClean="0"/>
              <a:t>Daha </a:t>
            </a:r>
            <a:r>
              <a:rPr lang="tr-TR" dirty="0"/>
              <a:t>iyi gereksinimler yaratmak sadece bir maliyet değil, bir yatırımdır.</a:t>
            </a:r>
          </a:p>
        </p:txBody>
      </p:sp>
    </p:spTree>
    <p:extLst>
      <p:ext uri="{BB962C8B-B14F-4D97-AF65-F5344CB8AC3E}">
        <p14:creationId xmlns:p14="http://schemas.microsoft.com/office/powerpoint/2010/main" val="28976287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İyi insanların başına kötü şartlar geldiğinde</a:t>
            </a:r>
          </a:p>
        </p:txBody>
      </p:sp>
      <p:sp>
        <p:nvSpPr>
          <p:cNvPr id="3" name="İçerik Yer Tutucusu 2"/>
          <p:cNvSpPr>
            <a:spLocks noGrp="1"/>
          </p:cNvSpPr>
          <p:nvPr>
            <p:ph idx="1"/>
          </p:nvPr>
        </p:nvSpPr>
        <p:spPr/>
        <p:txBody>
          <a:bodyPr>
            <a:normAutofit fontScale="62500" lnSpcReduction="20000"/>
          </a:bodyPr>
          <a:lstStyle/>
          <a:p>
            <a:r>
              <a:rPr lang="tr-TR" dirty="0"/>
              <a:t>Projenin sonlarında bulunan bir kusuru düzeltmek, oluşturulduktan kısa bir süre sonra düzeltmekten çok daha pahalıya mal olabilir. </a:t>
            </a:r>
            <a:endParaRPr lang="tr-TR" dirty="0" smtClean="0"/>
          </a:p>
          <a:p>
            <a:r>
              <a:rPr lang="tr-TR" dirty="0" smtClean="0"/>
              <a:t>Siz </a:t>
            </a:r>
            <a:r>
              <a:rPr lang="tr-TR" dirty="0"/>
              <a:t>hala gereksinimler üzerinde çalışırken bir gereksinim kusurunu bulup düzeltmenin (göreceli ölçekte) 1 ABD dolarına mal olduğunu varsayalım. </a:t>
            </a:r>
            <a:endParaRPr lang="tr-TR" dirty="0" smtClean="0"/>
          </a:p>
          <a:p>
            <a:r>
              <a:rPr lang="tr-TR" dirty="0" smtClean="0"/>
              <a:t>Bunun </a:t>
            </a:r>
            <a:r>
              <a:rPr lang="tr-TR" dirty="0"/>
              <a:t>yerine tasarım sırasında bu hatayı fark ederseniz, gereksinim hatasını düzeltmek için 1 ABD Doları, artı yanlış gereksinime dayalı tasarımı yeniden yapmak için 2 ABD Doları veya 3 ABD Doları daha ödemeniz gerekir. </a:t>
            </a:r>
            <a:endParaRPr lang="tr-TR" dirty="0" smtClean="0"/>
          </a:p>
          <a:p>
            <a:r>
              <a:rPr lang="tr-TR" dirty="0" smtClean="0"/>
              <a:t>Yine </a:t>
            </a:r>
            <a:r>
              <a:rPr lang="tr-TR" dirty="0"/>
              <a:t>de, bir kullanıcı bir sorunla arama yapana kadar hiç kimsenin hatayı bulmadığını varsayalım. </a:t>
            </a:r>
            <a:endParaRPr lang="tr-TR" dirty="0" smtClean="0"/>
          </a:p>
          <a:p>
            <a:r>
              <a:rPr lang="tr-TR" dirty="0" smtClean="0"/>
              <a:t>Sistemin </a:t>
            </a:r>
            <a:r>
              <a:rPr lang="tr-TR" dirty="0"/>
              <a:t>türüne bağlı olarak, operasyonda bulunan bir gereksinim kusurunu düzeltmenin maliyeti bu göreli ölçekte 100$ veya daha fazla olabilir (</a:t>
            </a:r>
            <a:r>
              <a:rPr lang="tr-TR" dirty="0" err="1"/>
              <a:t>Boehm</a:t>
            </a:r>
            <a:r>
              <a:rPr lang="tr-TR" dirty="0"/>
              <a:t> 1981; </a:t>
            </a:r>
            <a:r>
              <a:rPr lang="tr-TR" dirty="0" err="1"/>
              <a:t>Grady</a:t>
            </a:r>
            <a:r>
              <a:rPr lang="tr-TR" dirty="0"/>
              <a:t> 1999; </a:t>
            </a:r>
            <a:r>
              <a:rPr lang="tr-TR" dirty="0" err="1"/>
              <a:t>Haskins</a:t>
            </a:r>
            <a:r>
              <a:rPr lang="tr-TR" dirty="0"/>
              <a:t> 2004). </a:t>
            </a:r>
            <a:endParaRPr lang="tr-TR" dirty="0" smtClean="0"/>
          </a:p>
          <a:p>
            <a:r>
              <a:rPr lang="tr-TR" dirty="0" smtClean="0"/>
              <a:t>Danışmanlık </a:t>
            </a:r>
            <a:r>
              <a:rPr lang="tr-TR" dirty="0"/>
              <a:t>müşterilerimden biri, bir tür meslektaş incelemesi olan yazılım denetimi kalite tekniğini kullanarak bilgi sistemlerindeki bir kusuru bulmak ve düzeltmek için ortalama 200 $ emek harcadığını belirledi (</a:t>
            </a:r>
            <a:r>
              <a:rPr lang="tr-TR" dirty="0" err="1"/>
              <a:t>Wiegers</a:t>
            </a:r>
            <a:r>
              <a:rPr lang="tr-TR" dirty="0"/>
              <a:t> 2002). </a:t>
            </a:r>
            <a:endParaRPr lang="tr-TR" dirty="0" smtClean="0"/>
          </a:p>
          <a:p>
            <a:r>
              <a:rPr lang="tr-TR" dirty="0" smtClean="0"/>
              <a:t>Buna </a:t>
            </a:r>
            <a:r>
              <a:rPr lang="tr-TR" dirty="0"/>
              <a:t>karşılık, kullanıcı tarafından bildirilen tek bir kusuru düzeltmek için ortalama 4.200 ABD Doları harcadılar; bu, büyütme faktörü 21'dir. </a:t>
            </a:r>
            <a:endParaRPr lang="tr-TR" dirty="0" smtClean="0"/>
          </a:p>
          <a:p>
            <a:r>
              <a:rPr lang="tr-TR" dirty="0" smtClean="0"/>
              <a:t>Gereksinim </a:t>
            </a:r>
            <a:r>
              <a:rPr lang="tr-TR" dirty="0"/>
              <a:t>hatalarını önlemenin ve bunları erken yakalamanın, yeniden çalışmayı azaltmada açıkça büyük bir kaldıraç etkisi vardır.</a:t>
            </a:r>
          </a:p>
        </p:txBody>
      </p:sp>
    </p:spTree>
    <p:extLst>
      <p:ext uri="{BB962C8B-B14F-4D97-AF65-F5344CB8AC3E}">
        <p14:creationId xmlns:p14="http://schemas.microsoft.com/office/powerpoint/2010/main" val="1434463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İyi insanların başına kötü şartlar geldiğinde</a:t>
            </a:r>
          </a:p>
        </p:txBody>
      </p:sp>
      <p:sp>
        <p:nvSpPr>
          <p:cNvPr id="3" name="İçerik Yer Tutucusu 2"/>
          <p:cNvSpPr>
            <a:spLocks noGrp="1"/>
          </p:cNvSpPr>
          <p:nvPr>
            <p:ph idx="1"/>
          </p:nvPr>
        </p:nvSpPr>
        <p:spPr/>
        <p:txBody>
          <a:bodyPr/>
          <a:lstStyle/>
          <a:p>
            <a:r>
              <a:rPr lang="tr-TR" dirty="0"/>
              <a:t>Gereksinim uygulamalarındaki eksiklikler, proje başarısı için birçok risk oluşturur; burada başarı, üzerinde anlaşılan maliyet ve programda kullanıcının işlevsel ve kalite beklentilerini karşılayan bir ürün sunmak anlamına gelir. </a:t>
            </a:r>
            <a:endParaRPr lang="tr-TR" dirty="0" smtClean="0"/>
          </a:p>
          <a:p>
            <a:r>
              <a:rPr lang="tr-TR" dirty="0" smtClean="0"/>
              <a:t>Bölüm </a:t>
            </a:r>
            <a:r>
              <a:rPr lang="tr-TR" dirty="0"/>
              <a:t>32, "Yazılım gereksinimleri ve risk yönetimi", projenizi raydan çıkarmalarını önlemek için bu tür risklerin nasıl yönetileceğini açıklar. </a:t>
            </a:r>
            <a:endParaRPr lang="tr-TR" dirty="0" smtClean="0"/>
          </a:p>
          <a:p>
            <a:r>
              <a:rPr lang="tr-TR" dirty="0" smtClean="0"/>
              <a:t>En </a:t>
            </a:r>
            <a:r>
              <a:rPr lang="tr-TR" dirty="0"/>
              <a:t>yaygın gereksinim risklerinden bazıları aşağıdaki bölümlerde açıklanmıştır.</a:t>
            </a:r>
          </a:p>
        </p:txBody>
      </p:sp>
    </p:spTree>
    <p:extLst>
      <p:ext uri="{BB962C8B-B14F-4D97-AF65-F5344CB8AC3E}">
        <p14:creationId xmlns:p14="http://schemas.microsoft.com/office/powerpoint/2010/main" val="30605200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Yetersiz kullanıcı katılımı</a:t>
            </a:r>
          </a:p>
        </p:txBody>
      </p:sp>
      <p:sp>
        <p:nvSpPr>
          <p:cNvPr id="3" name="İçerik Yer Tutucusu 2"/>
          <p:cNvSpPr>
            <a:spLocks noGrp="1"/>
          </p:cNvSpPr>
          <p:nvPr>
            <p:ph idx="1"/>
          </p:nvPr>
        </p:nvSpPr>
        <p:spPr/>
        <p:txBody>
          <a:bodyPr/>
          <a:lstStyle/>
          <a:p>
            <a:r>
              <a:rPr lang="tr-TR" dirty="0" smtClean="0"/>
              <a:t>Müşteriler </a:t>
            </a:r>
            <a:r>
              <a:rPr lang="tr-TR" dirty="0"/>
              <a:t>genellikle gereksinimleri ortaya çıkarmak ve kalitelerini sağlamak için neden bu kadar çok çalışmanın gerekli olduğunu anlamazlar. </a:t>
            </a:r>
            <a:endParaRPr lang="tr-TR" dirty="0" smtClean="0"/>
          </a:p>
          <a:p>
            <a:r>
              <a:rPr lang="tr-TR" dirty="0" smtClean="0"/>
              <a:t>Geliştiriciler</a:t>
            </a:r>
            <a:r>
              <a:rPr lang="tr-TR" dirty="0"/>
              <a:t>, belki de kullanıcıların neye ihtiyacı olduğunu zaten anladıklarını düşündükleri için kullanıcı katılımını vurgulamayabilirler. </a:t>
            </a:r>
            <a:endParaRPr lang="tr-TR" dirty="0" smtClean="0"/>
          </a:p>
          <a:p>
            <a:r>
              <a:rPr lang="tr-TR" dirty="0" smtClean="0"/>
              <a:t>Bazı </a:t>
            </a:r>
            <a:r>
              <a:rPr lang="tr-TR" dirty="0"/>
              <a:t>durumlarda, ürünü gerçekten kullanacak kişilere erişmek zordur ve kullanıcı vekilleri her zaman kullanıcıların gerçekten neye ihtiyacı olduğunu anlamaz. </a:t>
            </a:r>
            <a:endParaRPr lang="tr-TR" dirty="0" smtClean="0"/>
          </a:p>
          <a:p>
            <a:r>
              <a:rPr lang="tr-TR" dirty="0" smtClean="0"/>
              <a:t>Yetersiz </a:t>
            </a:r>
            <a:r>
              <a:rPr lang="tr-TR" dirty="0"/>
              <a:t>kullanıcı katılımı, yeniden çalışmaya neden olan ve tamamlamayı geciktiren en son gereksinimlere yol açar.</a:t>
            </a:r>
          </a:p>
        </p:txBody>
      </p:sp>
    </p:spTree>
    <p:extLst>
      <p:ext uri="{BB962C8B-B14F-4D97-AF65-F5344CB8AC3E}">
        <p14:creationId xmlns:p14="http://schemas.microsoft.com/office/powerpoint/2010/main" val="496848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Yetersiz kullanıcı katılımı</a:t>
            </a:r>
          </a:p>
        </p:txBody>
      </p:sp>
      <p:sp>
        <p:nvSpPr>
          <p:cNvPr id="3" name="İçerik Yer Tutucusu 2"/>
          <p:cNvSpPr>
            <a:spLocks noGrp="1"/>
          </p:cNvSpPr>
          <p:nvPr>
            <p:ph idx="1"/>
          </p:nvPr>
        </p:nvSpPr>
        <p:spPr/>
        <p:txBody>
          <a:bodyPr/>
          <a:lstStyle/>
          <a:p>
            <a:r>
              <a:rPr lang="tr-TR" dirty="0"/>
              <a:t>Özellikle gereksinimleri gözden geçirirken ve onaylarken, yetersiz kullanıcı katılımının bir diğer riski, iş analistinin gerçek iş veya müşteri ihtiyaçlarını anlayamaması ve uygun şekilde kaydetmemesidir. </a:t>
            </a:r>
            <a:endParaRPr lang="tr-TR" dirty="0" smtClean="0"/>
          </a:p>
          <a:p>
            <a:r>
              <a:rPr lang="tr-TR" dirty="0" smtClean="0"/>
              <a:t>Bazen </a:t>
            </a:r>
            <a:r>
              <a:rPr lang="tr-TR" dirty="0"/>
              <a:t>bir BA, "mükemmel" gibi görünen gereksinimleri belirleme yoluna gider ve geliştiriciler bunları uygular, ancak o zaman iş sorunu yanlış anlaşıldığı için kimse çözümü kullanmaz. </a:t>
            </a:r>
            <a:endParaRPr lang="tr-TR" dirty="0" smtClean="0"/>
          </a:p>
          <a:p>
            <a:r>
              <a:rPr lang="tr-TR" dirty="0" smtClean="0"/>
              <a:t>Kullanıcılarla </a:t>
            </a:r>
            <a:r>
              <a:rPr lang="tr-TR" dirty="0"/>
              <a:t>devam eden görüşmeler bu riski azaltmaya yardımcı olabilir, ancak kullanıcılar gereksinimleri yeterince dikkatli incelemezse yine de sorun yaşayabilirsiniz.</a:t>
            </a:r>
          </a:p>
        </p:txBody>
      </p:sp>
    </p:spTree>
    <p:extLst>
      <p:ext uri="{BB962C8B-B14F-4D97-AF65-F5344CB8AC3E}">
        <p14:creationId xmlns:p14="http://schemas.microsoft.com/office/powerpoint/2010/main" val="27468021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Yanlış planlama</a:t>
            </a:r>
          </a:p>
        </p:txBody>
      </p:sp>
      <p:sp>
        <p:nvSpPr>
          <p:cNvPr id="3" name="İçerik Yer Tutucusu 2"/>
          <p:cNvSpPr>
            <a:spLocks noGrp="1"/>
          </p:cNvSpPr>
          <p:nvPr>
            <p:ph idx="1"/>
          </p:nvPr>
        </p:nvSpPr>
        <p:spPr/>
        <p:txBody>
          <a:bodyPr>
            <a:normAutofit fontScale="85000" lnSpcReduction="20000"/>
          </a:bodyPr>
          <a:lstStyle/>
          <a:p>
            <a:r>
              <a:rPr lang="tr-TR" dirty="0" smtClean="0"/>
              <a:t>“</a:t>
            </a:r>
            <a:r>
              <a:rPr lang="tr-TR" dirty="0"/>
              <a:t>İşte yeni bir ürün için fikrim; ne zaman bitireceksin?” Tartışılan sorun hakkında daha fazla şey öğrenilene kadar kimse bu soruyu yanıtlamamalıdır. </a:t>
            </a:r>
            <a:endParaRPr lang="tr-TR" dirty="0" smtClean="0"/>
          </a:p>
          <a:p>
            <a:r>
              <a:rPr lang="tr-TR" dirty="0" smtClean="0"/>
              <a:t>Belirsiz</a:t>
            </a:r>
            <a:r>
              <a:rPr lang="tr-TR" dirty="0"/>
              <a:t>, yeterince anlaşılmayan gereksinimler, aşırı iyimser tahminlere yol açar ve bunlar, kaçınılmaz aşırılıklar meydana geldiğinde peşinizi bırakmaz. </a:t>
            </a:r>
            <a:endParaRPr lang="tr-TR" dirty="0" smtClean="0"/>
          </a:p>
          <a:p>
            <a:r>
              <a:rPr lang="tr-TR" dirty="0" smtClean="0"/>
              <a:t>Bir </a:t>
            </a:r>
            <a:r>
              <a:rPr lang="tr-TR" dirty="0"/>
              <a:t>tahmincinin hızlı tahmini kulağa çok dinleyiciye bir taahhüt gibi gelir. </a:t>
            </a:r>
            <a:endParaRPr lang="tr-TR" dirty="0" smtClean="0"/>
          </a:p>
          <a:p>
            <a:r>
              <a:rPr lang="tr-TR" dirty="0" smtClean="0"/>
              <a:t>Zayıf </a:t>
            </a:r>
            <a:r>
              <a:rPr lang="tr-TR" dirty="0"/>
              <a:t>yazılım maliyeti tahminine en çok katkıda bulunanlar, sık gereksinim değişiklikleri, eksik gereksinimler, kullanıcılarla yetersiz iletişim, gereksinimlerin yetersiz belirlenmesi ve yetersiz gereksinim analizidir (</a:t>
            </a:r>
            <a:r>
              <a:rPr lang="tr-TR" dirty="0" err="1"/>
              <a:t>Davis</a:t>
            </a:r>
            <a:r>
              <a:rPr lang="tr-TR" dirty="0"/>
              <a:t> 1995). </a:t>
            </a:r>
            <a:endParaRPr lang="tr-TR" dirty="0" smtClean="0"/>
          </a:p>
          <a:p>
            <a:r>
              <a:rPr lang="tr-TR" dirty="0" smtClean="0"/>
              <a:t>Gereksinimlere </a:t>
            </a:r>
            <a:r>
              <a:rPr lang="tr-TR" dirty="0"/>
              <a:t>göre proje çabasını ve süresini tahmin etmek, gereksinimlerinizin boyutu ve geliştirme ekibinin üretkenliği hakkında bir şeyler bilmeniz gerektiği anlamına gelir. </a:t>
            </a:r>
            <a:endParaRPr lang="tr-TR" dirty="0" smtClean="0"/>
          </a:p>
          <a:p>
            <a:r>
              <a:rPr lang="tr-TR" dirty="0" smtClean="0"/>
              <a:t>Gereksinimlere </a:t>
            </a:r>
            <a:r>
              <a:rPr lang="tr-TR" dirty="0"/>
              <a:t>dayalı tahmin hakkında daha fazla bilgi için Yazılım Gereksinimleri Hakkında Daha Fazla Bilgi (</a:t>
            </a:r>
            <a:r>
              <a:rPr lang="tr-TR" dirty="0" err="1"/>
              <a:t>Wiegers</a:t>
            </a:r>
            <a:r>
              <a:rPr lang="tr-TR" dirty="0"/>
              <a:t> 2006) başlıklı Bölüm 5'e bakın.</a:t>
            </a:r>
          </a:p>
        </p:txBody>
      </p:sp>
    </p:spTree>
    <p:extLst>
      <p:ext uri="{BB962C8B-B14F-4D97-AF65-F5344CB8AC3E}">
        <p14:creationId xmlns:p14="http://schemas.microsoft.com/office/powerpoint/2010/main" val="28190415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Sürünen kullanıcı gereksinimleri</a:t>
            </a:r>
          </a:p>
        </p:txBody>
      </p:sp>
      <p:sp>
        <p:nvSpPr>
          <p:cNvPr id="3" name="İçerik Yer Tutucusu 2"/>
          <p:cNvSpPr>
            <a:spLocks noGrp="1"/>
          </p:cNvSpPr>
          <p:nvPr>
            <p:ph idx="1"/>
          </p:nvPr>
        </p:nvSpPr>
        <p:spPr/>
        <p:txBody>
          <a:bodyPr>
            <a:normAutofit fontScale="77500" lnSpcReduction="20000"/>
          </a:bodyPr>
          <a:lstStyle/>
          <a:p>
            <a:r>
              <a:rPr lang="tr-TR" dirty="0" smtClean="0"/>
              <a:t>Geliştirme </a:t>
            </a:r>
            <a:r>
              <a:rPr lang="tr-TR" dirty="0"/>
              <a:t>sırasında gereksinimler geliştikçe, projeler genellikle planlanan programlarını ve bütçelerini aşar (ki bunlar zaten neredeyse her zaman fazla iyimserdir). </a:t>
            </a:r>
            <a:endParaRPr lang="tr-TR" dirty="0" smtClean="0"/>
          </a:p>
          <a:p>
            <a:r>
              <a:rPr lang="tr-TR" dirty="0" smtClean="0"/>
              <a:t>Kapsam </a:t>
            </a:r>
            <a:r>
              <a:rPr lang="tr-TR" dirty="0"/>
              <a:t>kaymasını yönetmek için, projenin iş hedeflerini, stratejik vizyonunu, kapsamını, sınırlamalarını ve başarı kriterlerini açık bir şekilde ifade ederek başlayın. </a:t>
            </a:r>
            <a:endParaRPr lang="tr-TR" dirty="0" smtClean="0"/>
          </a:p>
          <a:p>
            <a:r>
              <a:rPr lang="tr-TR" dirty="0" smtClean="0"/>
              <a:t>Önerilen </a:t>
            </a:r>
            <a:r>
              <a:rPr lang="tr-TR" dirty="0"/>
              <a:t>tüm yeni özellikleri veya gereksinim değişikliklerini bu referansa göre değerlendirin. İhtiyaçlar değişecek ve büyüyecek. </a:t>
            </a:r>
            <a:endParaRPr lang="tr-TR" dirty="0" smtClean="0"/>
          </a:p>
          <a:p>
            <a:r>
              <a:rPr lang="tr-TR" dirty="0" smtClean="0"/>
              <a:t>Proje </a:t>
            </a:r>
            <a:r>
              <a:rPr lang="tr-TR" dirty="0"/>
              <a:t>yöneticisi, beklenmedik durum tamponlarını çizelgeler halinde oluşturmalıdır, böylece ortaya çıkan ilk yeni gereksinim çizelgeyi raydan çıkarmaz (</a:t>
            </a:r>
            <a:r>
              <a:rPr lang="tr-TR" dirty="0" err="1"/>
              <a:t>Wiegers</a:t>
            </a:r>
            <a:r>
              <a:rPr lang="tr-TR" dirty="0"/>
              <a:t> 2007). </a:t>
            </a:r>
            <a:endParaRPr lang="tr-TR" dirty="0" smtClean="0"/>
          </a:p>
          <a:p>
            <a:r>
              <a:rPr lang="tr-TR" dirty="0" smtClean="0"/>
              <a:t>Çevik </a:t>
            </a:r>
            <a:r>
              <a:rPr lang="tr-TR" dirty="0"/>
              <a:t>projeler, belirli bir yinelemenin kapsamını, yineleme için tanımlanmış bir bütçeye ve süreye uyacak şekilde ayarlama yaklaşımını benimser. </a:t>
            </a:r>
            <a:endParaRPr lang="tr-TR" dirty="0" smtClean="0"/>
          </a:p>
          <a:p>
            <a:r>
              <a:rPr lang="tr-TR" dirty="0" smtClean="0"/>
              <a:t>Yeni </a:t>
            </a:r>
            <a:r>
              <a:rPr lang="tr-TR" dirty="0"/>
              <a:t>gereksinimler ortaya çıktıkça, bunlar bekleyen işlerin biriktirme listesine yerleştirilir ve önceliğe göre gelecekteki yinelemelere atanır. </a:t>
            </a:r>
            <a:endParaRPr lang="tr-TR" dirty="0" smtClean="0"/>
          </a:p>
          <a:p>
            <a:r>
              <a:rPr lang="tr-TR" dirty="0" smtClean="0"/>
              <a:t>Değişim </a:t>
            </a:r>
            <a:r>
              <a:rPr lang="tr-TR" dirty="0"/>
              <a:t>başarı için kritik olabilir, ancak değişimin her zaman bir bedeli vardır.</a:t>
            </a:r>
          </a:p>
        </p:txBody>
      </p:sp>
    </p:spTree>
    <p:extLst>
      <p:ext uri="{BB962C8B-B14F-4D97-AF65-F5344CB8AC3E}">
        <p14:creationId xmlns:p14="http://schemas.microsoft.com/office/powerpoint/2010/main" val="19809628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Belirsiz </a:t>
            </a:r>
            <a:r>
              <a:rPr lang="tr-TR" dirty="0"/>
              <a:t>gereksinimler</a:t>
            </a:r>
          </a:p>
        </p:txBody>
      </p:sp>
      <p:sp>
        <p:nvSpPr>
          <p:cNvPr id="3" name="İçerik Yer Tutucusu 2"/>
          <p:cNvSpPr>
            <a:spLocks noGrp="1"/>
          </p:cNvSpPr>
          <p:nvPr>
            <p:ph idx="1"/>
          </p:nvPr>
        </p:nvSpPr>
        <p:spPr/>
        <p:txBody>
          <a:bodyPr>
            <a:normAutofit fontScale="85000" lnSpcReduction="20000"/>
          </a:bodyPr>
          <a:lstStyle/>
          <a:p>
            <a:r>
              <a:rPr lang="tr-TR" dirty="0" smtClean="0"/>
              <a:t>Gereksinimlerdeki </a:t>
            </a:r>
            <a:r>
              <a:rPr lang="tr-TR" dirty="0"/>
              <a:t>belirsizliğin bir belirtisi, bir okuyucunun bir gereksinim bildirimini birkaç şekilde yorumlayabilmesidir (Lawrence 1996). </a:t>
            </a:r>
            <a:endParaRPr lang="tr-TR" dirty="0" smtClean="0"/>
          </a:p>
          <a:p>
            <a:r>
              <a:rPr lang="tr-TR" dirty="0" smtClean="0"/>
              <a:t>Diğer </a:t>
            </a:r>
            <a:r>
              <a:rPr lang="tr-TR" dirty="0"/>
              <a:t>bir işaret de, bir gereksinimin birden çok okuyucusunun, bunun ne anlama geldiğine ilişkin farklı anlayışlara varmasıdır. </a:t>
            </a:r>
            <a:endParaRPr lang="tr-TR" dirty="0" smtClean="0"/>
          </a:p>
          <a:p>
            <a:r>
              <a:rPr lang="tr-TR" dirty="0" smtClean="0"/>
              <a:t>Bölüm </a:t>
            </a:r>
            <a:r>
              <a:rPr lang="tr-TR" dirty="0"/>
              <a:t>11, "Mükemmel gereksinimlerin yazılması", yorumlama yükünü okuyucuya yükleyerek belirsizliğe katkıda bulunan birçok kelime ve deyimi listeler</a:t>
            </a:r>
            <a:r>
              <a:rPr lang="tr-TR" dirty="0" smtClean="0"/>
              <a:t>.</a:t>
            </a:r>
          </a:p>
          <a:p>
            <a:r>
              <a:rPr lang="tr-TR" dirty="0" smtClean="0"/>
              <a:t>Belirsizlik</a:t>
            </a:r>
            <a:r>
              <a:rPr lang="tr-TR" dirty="0"/>
              <a:t>, çeşitli paydaşlar açısından farklı beklentilere yol açar. </a:t>
            </a:r>
            <a:endParaRPr lang="tr-TR" dirty="0" smtClean="0"/>
          </a:p>
          <a:p>
            <a:r>
              <a:rPr lang="tr-TR" dirty="0" smtClean="0"/>
              <a:t>Bazıları </a:t>
            </a:r>
            <a:r>
              <a:rPr lang="tr-TR" dirty="0"/>
              <a:t>daha sonra teslim edilen her şeye şaşırır. </a:t>
            </a:r>
            <a:endParaRPr lang="tr-TR" dirty="0" smtClean="0"/>
          </a:p>
          <a:p>
            <a:r>
              <a:rPr lang="tr-TR" dirty="0" smtClean="0"/>
              <a:t>Belirsiz </a:t>
            </a:r>
            <a:r>
              <a:rPr lang="tr-TR" dirty="0"/>
              <a:t>gereksinimler, geliştiriciler yanlış sorun için bir çözüm uyguladığında zaman kaybına neden olur. </a:t>
            </a:r>
            <a:endParaRPr lang="tr-TR" dirty="0" smtClean="0"/>
          </a:p>
          <a:p>
            <a:r>
              <a:rPr lang="tr-TR" dirty="0" smtClean="0"/>
              <a:t>Ürünün</a:t>
            </a:r>
            <a:r>
              <a:rPr lang="tr-TR" dirty="0"/>
              <a:t>, geliştiricilerin oluşturduklarından farklı davranmasını bekleyen test uzmanları, farklılıkları çözmek için zaman harcarlar.</a:t>
            </a:r>
          </a:p>
        </p:txBody>
      </p:sp>
    </p:spTree>
    <p:extLst>
      <p:ext uri="{BB962C8B-B14F-4D97-AF65-F5344CB8AC3E}">
        <p14:creationId xmlns:p14="http://schemas.microsoft.com/office/powerpoint/2010/main" val="318126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dirty="0" smtClean="0"/>
              <a:t>Bu bölüm size şu konularda yardımcı olacaktır:</a:t>
            </a:r>
          </a:p>
          <a:p>
            <a:pPr lvl="1"/>
            <a:r>
              <a:rPr lang="tr-TR" dirty="0" smtClean="0"/>
              <a:t>Yazılım gereksinimleri alanında kullanılan bazı temel terimleri anlayın.</a:t>
            </a:r>
          </a:p>
          <a:p>
            <a:pPr lvl="1"/>
            <a:r>
              <a:rPr lang="tr-TR" dirty="0" smtClean="0"/>
              <a:t>Ürün gereksinimlerini proje gereksinimlerinden ayırt edin.</a:t>
            </a:r>
          </a:p>
          <a:p>
            <a:pPr lvl="1"/>
            <a:r>
              <a:rPr lang="tr-TR" dirty="0" smtClean="0"/>
              <a:t>Gereksinim geliştirmeyi gereksinim yönetiminden ayırt edin.</a:t>
            </a:r>
          </a:p>
          <a:p>
            <a:pPr lvl="1"/>
            <a:r>
              <a:rPr lang="tr-TR" dirty="0" smtClean="0"/>
              <a:t>Ortaya çıkabilecek gereksinimlerle ilgili birkaç soruna karşı tetikte olun.</a:t>
            </a:r>
            <a:endParaRPr lang="tr-TR" dirty="0"/>
          </a:p>
        </p:txBody>
      </p:sp>
    </p:spTree>
    <p:extLst>
      <p:ext uri="{BB962C8B-B14F-4D97-AF65-F5344CB8AC3E}">
        <p14:creationId xmlns:p14="http://schemas.microsoft.com/office/powerpoint/2010/main" val="2119497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Belirsiz gereksinimler</a:t>
            </a:r>
          </a:p>
        </p:txBody>
      </p:sp>
      <p:sp>
        <p:nvSpPr>
          <p:cNvPr id="3" name="İçerik Yer Tutucusu 2"/>
          <p:cNvSpPr>
            <a:spLocks noGrp="1"/>
          </p:cNvSpPr>
          <p:nvPr>
            <p:ph idx="1"/>
          </p:nvPr>
        </p:nvSpPr>
        <p:spPr/>
        <p:txBody>
          <a:bodyPr>
            <a:normAutofit fontScale="92500" lnSpcReduction="10000"/>
          </a:bodyPr>
          <a:lstStyle/>
          <a:p>
            <a:r>
              <a:rPr lang="tr-TR" dirty="0"/>
              <a:t>Belirsizliği ortadan kaldırmanın bir yolu, farklı bakış açılarını temsil eden kişilerin gereksinimleri incelemesini sağlamaktır (</a:t>
            </a:r>
            <a:r>
              <a:rPr lang="tr-TR" dirty="0" err="1"/>
              <a:t>Wiegers</a:t>
            </a:r>
            <a:r>
              <a:rPr lang="tr-TR" dirty="0"/>
              <a:t> 2002). </a:t>
            </a:r>
            <a:endParaRPr lang="tr-TR" dirty="0" smtClean="0"/>
          </a:p>
          <a:p>
            <a:r>
              <a:rPr lang="tr-TR" dirty="0" smtClean="0"/>
              <a:t>Bölüm </a:t>
            </a:r>
            <a:r>
              <a:rPr lang="tr-TR" dirty="0"/>
              <a:t>17'de açıklandığı gibi, "Gereksinimlerin doğrulanması", gözden geçirenlerin gereksinimleri yalnızca kendi başlarına okudukları resmi olmayan meslektaş incelemeleri, genellikle belirsizlikleri ortaya çıkarmaz. </a:t>
            </a:r>
            <a:endParaRPr lang="tr-TR" dirty="0" smtClean="0"/>
          </a:p>
          <a:p>
            <a:r>
              <a:rPr lang="tr-TR" dirty="0" smtClean="0"/>
              <a:t>Farklı </a:t>
            </a:r>
            <a:r>
              <a:rPr lang="tr-TR" dirty="0"/>
              <a:t>gözden geçirenler bir gereksinimi farklı şekillerde yorumluyorsa ancak bu her biri için anlam ifade ediyorsa, belirsizliği bulamayacaklardır. </a:t>
            </a:r>
            <a:endParaRPr lang="tr-TR" dirty="0" smtClean="0"/>
          </a:p>
          <a:p>
            <a:r>
              <a:rPr lang="tr-TR" dirty="0" smtClean="0"/>
              <a:t>İşbirlikçi </a:t>
            </a:r>
            <a:r>
              <a:rPr lang="tr-TR" dirty="0"/>
              <a:t>belirleme ve doğrulama, paydaşları bir </a:t>
            </a:r>
            <a:r>
              <a:rPr lang="tr-TR" dirty="0" err="1"/>
              <a:t>çalıştay</a:t>
            </a:r>
            <a:r>
              <a:rPr lang="tr-TR" dirty="0"/>
              <a:t> ortamında bir grup olarak gereksinimleri tartışmaya ve netleştirmeye teşvik eder. </a:t>
            </a:r>
            <a:endParaRPr lang="tr-TR" dirty="0" smtClean="0"/>
          </a:p>
          <a:p>
            <a:r>
              <a:rPr lang="tr-TR" dirty="0" smtClean="0"/>
              <a:t>Gereksinimlere </a:t>
            </a:r>
            <a:r>
              <a:rPr lang="tr-TR" dirty="0"/>
              <a:t>karşı testler yazmak ve prototipler oluşturmak, belirsizlikleri keşfetmenin diğer yollarıdır.</a:t>
            </a:r>
          </a:p>
        </p:txBody>
      </p:sp>
    </p:spTree>
    <p:extLst>
      <p:ext uri="{BB962C8B-B14F-4D97-AF65-F5344CB8AC3E}">
        <p14:creationId xmlns:p14="http://schemas.microsoft.com/office/powerpoint/2010/main" val="3664276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Altın kaplama</a:t>
            </a:r>
          </a:p>
        </p:txBody>
      </p:sp>
      <p:sp>
        <p:nvSpPr>
          <p:cNvPr id="3" name="İçerik Yer Tutucusu 2"/>
          <p:cNvSpPr>
            <a:spLocks noGrp="1"/>
          </p:cNvSpPr>
          <p:nvPr>
            <p:ph idx="1"/>
          </p:nvPr>
        </p:nvSpPr>
        <p:spPr/>
        <p:txBody>
          <a:bodyPr/>
          <a:lstStyle/>
          <a:p>
            <a:r>
              <a:rPr lang="tr-TR" dirty="0" smtClean="0"/>
              <a:t>Altın </a:t>
            </a:r>
            <a:r>
              <a:rPr lang="tr-TR" dirty="0"/>
              <a:t>kaplama, bir geliştirici, gereksinimler </a:t>
            </a:r>
            <a:r>
              <a:rPr lang="tr-TR" dirty="0" err="1"/>
              <a:t>spesifikasyonunda</a:t>
            </a:r>
            <a:r>
              <a:rPr lang="tr-TR" dirty="0"/>
              <a:t> olmayan (veya kapsam dışı kabul edilen) ancak geliştiricinin "kullanıcıların çok seveceğine" inandığı bir işlevsellik eklediğinde gerçekleşir. </a:t>
            </a:r>
            <a:endParaRPr lang="tr-TR" dirty="0" smtClean="0"/>
          </a:p>
          <a:p>
            <a:r>
              <a:rPr lang="tr-TR" dirty="0" smtClean="0"/>
              <a:t>Kullanıcılar </a:t>
            </a:r>
            <a:r>
              <a:rPr lang="tr-TR" dirty="0"/>
              <a:t>bu işlevi önemsemezse, onu uygulamak için harcanan zaman boşa gitmiş olur. </a:t>
            </a:r>
            <a:endParaRPr lang="tr-TR" dirty="0" smtClean="0"/>
          </a:p>
          <a:p>
            <a:r>
              <a:rPr lang="tr-TR" dirty="0" smtClean="0"/>
              <a:t>Geliştiriciler </a:t>
            </a:r>
            <a:r>
              <a:rPr lang="tr-TR" dirty="0"/>
              <a:t>ve </a:t>
            </a:r>
            <a:r>
              <a:rPr lang="tr-TR" dirty="0" err="1"/>
              <a:t>BA'lar</a:t>
            </a:r>
            <a:r>
              <a:rPr lang="tr-TR" dirty="0"/>
              <a:t>, yalnızca yeni özellikler eklemek yerine, paydaşlara dikkate almaları için yaratıcı fikirler </a:t>
            </a:r>
            <a:r>
              <a:rPr lang="tr-TR" dirty="0" smtClean="0"/>
              <a:t>sunmalıdır. </a:t>
            </a:r>
          </a:p>
          <a:p>
            <a:r>
              <a:rPr lang="tr-TR" dirty="0" smtClean="0"/>
              <a:t>Geliştiriciler</a:t>
            </a:r>
            <a:r>
              <a:rPr lang="tr-TR" dirty="0"/>
              <a:t>, paydaşların onayları olmadan taleplerinin ötesine geçmemek için sadelik ve basitlik için çaba göstermelidir.</a:t>
            </a:r>
          </a:p>
        </p:txBody>
      </p:sp>
    </p:spTree>
    <p:extLst>
      <p:ext uri="{BB962C8B-B14F-4D97-AF65-F5344CB8AC3E}">
        <p14:creationId xmlns:p14="http://schemas.microsoft.com/office/powerpoint/2010/main" val="27876674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Altın kaplama</a:t>
            </a:r>
          </a:p>
        </p:txBody>
      </p:sp>
      <p:sp>
        <p:nvSpPr>
          <p:cNvPr id="3" name="İçerik Yer Tutucusu 2"/>
          <p:cNvSpPr>
            <a:spLocks noGrp="1"/>
          </p:cNvSpPr>
          <p:nvPr>
            <p:ph idx="1"/>
          </p:nvPr>
        </p:nvSpPr>
        <p:spPr/>
        <p:txBody>
          <a:bodyPr/>
          <a:lstStyle/>
          <a:p>
            <a:r>
              <a:rPr lang="tr-TR" dirty="0"/>
              <a:t>Müşteriler bazen çekici görünen ancak ürüne çok az değer katan belirli özellikler veya ayrıntılı kullanıcı </a:t>
            </a:r>
            <a:r>
              <a:rPr lang="tr-TR" dirty="0" err="1"/>
              <a:t>arayüzleri</a:t>
            </a:r>
            <a:r>
              <a:rPr lang="tr-TR" dirty="0"/>
              <a:t> talep eder. </a:t>
            </a:r>
            <a:endParaRPr lang="tr-TR" dirty="0" smtClean="0"/>
          </a:p>
          <a:p>
            <a:r>
              <a:rPr lang="tr-TR" dirty="0" smtClean="0"/>
              <a:t>İnşa </a:t>
            </a:r>
            <a:r>
              <a:rPr lang="tr-TR" dirty="0"/>
              <a:t>ettiğiniz her şey zaman ve paraya mal olur, bu nedenle teslim edilen değeri en üst düzeye çıkarmanız gerekir. </a:t>
            </a:r>
            <a:endParaRPr lang="tr-TR" dirty="0" smtClean="0"/>
          </a:p>
          <a:p>
            <a:r>
              <a:rPr lang="tr-TR" dirty="0" smtClean="0"/>
              <a:t>Altın </a:t>
            </a:r>
            <a:r>
              <a:rPr lang="tr-TR" dirty="0"/>
              <a:t>kaplama tehdidini azaltmak için, herkesin neden dahil edildiğini bilmesi için her bir işlevsellik parçasını kökenine ve iş gerekçesine kadar izleyin. </a:t>
            </a:r>
            <a:endParaRPr lang="tr-TR" dirty="0" smtClean="0"/>
          </a:p>
          <a:p>
            <a:r>
              <a:rPr lang="tr-TR" dirty="0" smtClean="0"/>
              <a:t>Belirttiğiniz </a:t>
            </a:r>
            <a:r>
              <a:rPr lang="tr-TR" dirty="0"/>
              <a:t>ve geliştirdiğiniz şeyin projenin kapsamı içinde olduğundan emin olun.</a:t>
            </a:r>
          </a:p>
        </p:txBody>
      </p:sp>
    </p:spTree>
    <p:extLst>
      <p:ext uri="{BB962C8B-B14F-4D97-AF65-F5344CB8AC3E}">
        <p14:creationId xmlns:p14="http://schemas.microsoft.com/office/powerpoint/2010/main" val="24665103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Göz ardı edilen paydaşlar</a:t>
            </a:r>
          </a:p>
        </p:txBody>
      </p:sp>
      <p:sp>
        <p:nvSpPr>
          <p:cNvPr id="3" name="İçerik Yer Tutucusu 2"/>
          <p:cNvSpPr>
            <a:spLocks noGrp="1"/>
          </p:cNvSpPr>
          <p:nvPr>
            <p:ph idx="1"/>
          </p:nvPr>
        </p:nvSpPr>
        <p:spPr/>
        <p:txBody>
          <a:bodyPr>
            <a:normAutofit fontScale="85000" lnSpcReduction="20000"/>
          </a:bodyPr>
          <a:lstStyle/>
          <a:p>
            <a:r>
              <a:rPr lang="tr-TR" dirty="0" smtClean="0"/>
              <a:t>Çoğu </a:t>
            </a:r>
            <a:r>
              <a:rPr lang="tr-TR" dirty="0"/>
              <a:t>ürün, farklı özellik alt kümelerini kullanabilen, farklı kullanım sıklıklarına sahip veya farklı düzeylerde deneyime sahip birkaç kullanıcı grubuna sahiptir. </a:t>
            </a:r>
            <a:endParaRPr lang="tr-TR" dirty="0" smtClean="0"/>
          </a:p>
          <a:p>
            <a:r>
              <a:rPr lang="tr-TR" dirty="0" smtClean="0"/>
              <a:t>Ürününüz </a:t>
            </a:r>
            <a:r>
              <a:rPr lang="tr-TR" dirty="0"/>
              <a:t>için önemli kullanıcı sınıflarını erkenden belirlemezseniz, bazı kullanıcı ihtiyaçları karşılanmayacaktır. </a:t>
            </a:r>
            <a:endParaRPr lang="tr-TR" dirty="0" smtClean="0"/>
          </a:p>
          <a:p>
            <a:r>
              <a:rPr lang="tr-TR" dirty="0" smtClean="0"/>
              <a:t>Tüm </a:t>
            </a:r>
            <a:r>
              <a:rPr lang="tr-TR" dirty="0"/>
              <a:t>kullanıcı sınıflarını tanımladıktan sonra, Bölüm 6'da "Kullanıcının sesini bulma" bölümünde açıklandığı gibi her birinin bir sesi olduğundan emin olun. </a:t>
            </a:r>
            <a:endParaRPr lang="tr-TR" dirty="0" smtClean="0"/>
          </a:p>
          <a:p>
            <a:r>
              <a:rPr lang="tr-TR" dirty="0" smtClean="0"/>
              <a:t>Bariz </a:t>
            </a:r>
            <a:r>
              <a:rPr lang="tr-TR" dirty="0"/>
              <a:t>kullanıcıların yanı sıra, hem işlevsel hem de işlevsel olmayan kendi gereksinimleri olan bakım ve saha destek personelini düşünün. </a:t>
            </a:r>
            <a:endParaRPr lang="tr-TR" dirty="0" smtClean="0"/>
          </a:p>
          <a:p>
            <a:r>
              <a:rPr lang="tr-TR" dirty="0" smtClean="0"/>
              <a:t>Eski </a:t>
            </a:r>
            <a:r>
              <a:rPr lang="tr-TR" dirty="0"/>
              <a:t>bir sistemden verileri dönüştürmek zorunda olan kişilerin, nihai ürün yazılımını etkilemeyen ancak çözüm başarısını kesinlikle etkileyen geçiş gereksinimleri olacaktır. </a:t>
            </a:r>
            <a:endParaRPr lang="tr-TR" dirty="0" smtClean="0"/>
          </a:p>
          <a:p>
            <a:r>
              <a:rPr lang="tr-TR" dirty="0" smtClean="0"/>
              <a:t>Sisteminizi </a:t>
            </a:r>
            <a:r>
              <a:rPr lang="tr-TR" dirty="0"/>
              <a:t>etkileyen standartları zorunlu kılan devlet kurumları gibi projenin varlığından bile haberdar olmayan paydaşlarınız olabilir, ancak yine de onlar ve bunların proje üzerindeki etkileri hakkında bilgi sahibi olmanız gerekir.</a:t>
            </a:r>
          </a:p>
        </p:txBody>
      </p:sp>
    </p:spTree>
    <p:extLst>
      <p:ext uri="{BB962C8B-B14F-4D97-AF65-F5344CB8AC3E}">
        <p14:creationId xmlns:p14="http://schemas.microsoft.com/office/powerpoint/2010/main" val="12323037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Yüksek kaliteli gereksinimler sürecinin faydaları</a:t>
            </a:r>
          </a:p>
        </p:txBody>
      </p:sp>
      <p:sp>
        <p:nvSpPr>
          <p:cNvPr id="3" name="İçerik Yer Tutucusu 2"/>
          <p:cNvSpPr>
            <a:spLocks noGrp="1"/>
          </p:cNvSpPr>
          <p:nvPr>
            <p:ph idx="1"/>
          </p:nvPr>
        </p:nvSpPr>
        <p:spPr>
          <a:xfrm>
            <a:off x="838200" y="1690688"/>
            <a:ext cx="10515600" cy="4736489"/>
          </a:xfrm>
        </p:spPr>
        <p:txBody>
          <a:bodyPr>
            <a:normAutofit fontScale="85000" lnSpcReduction="10000"/>
          </a:bodyPr>
          <a:lstStyle/>
          <a:p>
            <a:r>
              <a:rPr lang="tr-TR" dirty="0" smtClean="0"/>
              <a:t>Bazı </a:t>
            </a:r>
            <a:r>
              <a:rPr lang="tr-TR" dirty="0"/>
              <a:t>insanlar yanlışlıkla gereksinimleri tartışmak için harcanan zamanın teslimatı aynı süre kadar geciktirdiğine inanır. </a:t>
            </a:r>
            <a:endParaRPr lang="tr-TR" dirty="0" smtClean="0"/>
          </a:p>
          <a:p>
            <a:r>
              <a:rPr lang="tr-TR" dirty="0" smtClean="0"/>
              <a:t>Bu</a:t>
            </a:r>
            <a:r>
              <a:rPr lang="tr-TR" dirty="0"/>
              <a:t>, gereksinim faaliyetlerinden yatırım getirisi olmadığını varsayar. </a:t>
            </a:r>
            <a:endParaRPr lang="tr-TR" dirty="0" smtClean="0"/>
          </a:p>
          <a:p>
            <a:r>
              <a:rPr lang="tr-TR" dirty="0" smtClean="0"/>
              <a:t>Gerçekte</a:t>
            </a:r>
            <a:r>
              <a:rPr lang="tr-TR" dirty="0"/>
              <a:t>, iyi gereksinimlere yatırım yapmak, neredeyse her zaman maliyetinden daha fazlasını getirecektir</a:t>
            </a:r>
            <a:r>
              <a:rPr lang="tr-TR" dirty="0" smtClean="0"/>
              <a:t>.</a:t>
            </a:r>
          </a:p>
          <a:p>
            <a:r>
              <a:rPr lang="tr-TR" dirty="0" smtClean="0"/>
              <a:t>Sağlam </a:t>
            </a:r>
            <a:r>
              <a:rPr lang="tr-TR" dirty="0"/>
              <a:t>gereksinim süreçleri, proje boyunca bir ortaklıkta paydaşları içeren ürün geliştirmeye yönelik işbirlikçi bir yaklaşımı vurgular. </a:t>
            </a:r>
            <a:endParaRPr lang="tr-TR" dirty="0" smtClean="0"/>
          </a:p>
          <a:p>
            <a:r>
              <a:rPr lang="tr-TR" dirty="0" smtClean="0"/>
              <a:t>Gereksinimlerin </a:t>
            </a:r>
            <a:r>
              <a:rPr lang="tr-TR" dirty="0"/>
              <a:t>ortaya çıkarılması, geliştirme ekibinin kritik bir başarı faktörü olan kullanıcı topluluğunu veya pazarını daha iyi anlamasına olanak tanır. </a:t>
            </a:r>
            <a:endParaRPr lang="tr-TR" dirty="0" smtClean="0"/>
          </a:p>
          <a:p>
            <a:r>
              <a:rPr lang="tr-TR" dirty="0" smtClean="0"/>
              <a:t>Yüzeysel </a:t>
            </a:r>
            <a:r>
              <a:rPr lang="tr-TR" dirty="0"/>
              <a:t>olarak çekici özellikler yerine kullanıcı görevlerini vurgulamak, ekibin hiç kimsenin yürütemeyeceği kod yazmaktan kaçınmasına yardımcı olur. </a:t>
            </a:r>
            <a:endParaRPr lang="tr-TR" dirty="0" smtClean="0"/>
          </a:p>
          <a:p>
            <a:r>
              <a:rPr lang="tr-TR" dirty="0" smtClean="0"/>
              <a:t>Müşteri </a:t>
            </a:r>
            <a:r>
              <a:rPr lang="tr-TR" dirty="0"/>
              <a:t>katılımı, müşterinin gerçekten ihtiyaç duyduğu şey ile geliştiricinin sunduğu şey arasındaki beklenti farkını azaltır. </a:t>
            </a:r>
            <a:endParaRPr lang="tr-TR" dirty="0" smtClean="0"/>
          </a:p>
        </p:txBody>
      </p:sp>
    </p:spTree>
    <p:extLst>
      <p:ext uri="{BB962C8B-B14F-4D97-AF65-F5344CB8AC3E}">
        <p14:creationId xmlns:p14="http://schemas.microsoft.com/office/powerpoint/2010/main" val="34061224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Yüksek kaliteli gereksinimler sürecinin faydaları</a:t>
            </a:r>
          </a:p>
        </p:txBody>
      </p:sp>
      <p:sp>
        <p:nvSpPr>
          <p:cNvPr id="3" name="İçerik Yer Tutucusu 2"/>
          <p:cNvSpPr>
            <a:spLocks noGrp="1"/>
          </p:cNvSpPr>
          <p:nvPr>
            <p:ph idx="1"/>
          </p:nvPr>
        </p:nvSpPr>
        <p:spPr/>
        <p:txBody>
          <a:bodyPr>
            <a:normAutofit fontScale="92500"/>
          </a:bodyPr>
          <a:lstStyle/>
          <a:p>
            <a:r>
              <a:rPr lang="tr-TR" dirty="0"/>
              <a:t>Sonunda müşteri girdisini alacaksınız; Ürünü oluşturmadan önce bu anlayışa ulaşmak teslimattan sonraya göre çok daha ucuzdur. </a:t>
            </a:r>
          </a:p>
          <a:p>
            <a:r>
              <a:rPr lang="tr-TR" dirty="0"/>
              <a:t>Bölüm 2, müşteri geliştirme ortaklığının doğasını ele almaktadır.</a:t>
            </a:r>
          </a:p>
          <a:p>
            <a:r>
              <a:rPr lang="tr-TR" dirty="0" smtClean="0"/>
              <a:t>Sistem </a:t>
            </a:r>
            <a:r>
              <a:rPr lang="tr-TR" dirty="0"/>
              <a:t>gereksinimlerini çeşitli yazılım, donanım ve insan alt sistemlerine açıkça tahsis etmek, ürün mühendisliğine sistem yaklaşımını vurgular. </a:t>
            </a:r>
            <a:endParaRPr lang="tr-TR" dirty="0" smtClean="0"/>
          </a:p>
          <a:p>
            <a:r>
              <a:rPr lang="tr-TR" dirty="0" smtClean="0"/>
              <a:t>Etkili </a:t>
            </a:r>
            <a:r>
              <a:rPr lang="tr-TR" dirty="0"/>
              <a:t>bir değişiklik kontrol süreci, gereksinim değişikliklerinin olumsuz etkisini en aza indirecektir. </a:t>
            </a:r>
            <a:endParaRPr lang="tr-TR" dirty="0" smtClean="0"/>
          </a:p>
          <a:p>
            <a:r>
              <a:rPr lang="tr-TR" dirty="0" smtClean="0"/>
              <a:t>Belgelenmiş </a:t>
            </a:r>
            <a:r>
              <a:rPr lang="tr-TR" dirty="0"/>
              <a:t>ve net gereksinimler, sistem testini büyük ölçüde kolaylaştırır. </a:t>
            </a:r>
            <a:endParaRPr lang="tr-TR" dirty="0" smtClean="0"/>
          </a:p>
          <a:p>
            <a:r>
              <a:rPr lang="tr-TR" dirty="0" smtClean="0"/>
              <a:t>Tüm </a:t>
            </a:r>
            <a:r>
              <a:rPr lang="tr-TR" dirty="0"/>
              <a:t>bunlar, tüm paydaşları tatmin eden yüksek kaliteli ürünler sunma şansınızı artırır</a:t>
            </a:r>
            <a:r>
              <a:rPr lang="tr-TR" dirty="0" smtClean="0"/>
              <a:t>.</a:t>
            </a:r>
          </a:p>
        </p:txBody>
      </p:sp>
    </p:spTree>
    <p:extLst>
      <p:ext uri="{BB962C8B-B14F-4D97-AF65-F5344CB8AC3E}">
        <p14:creationId xmlns:p14="http://schemas.microsoft.com/office/powerpoint/2010/main" val="12509925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Yüksek kaliteli gereksinimler sürecinin faydaları</a:t>
            </a:r>
          </a:p>
        </p:txBody>
      </p:sp>
      <p:sp>
        <p:nvSpPr>
          <p:cNvPr id="3" name="İçerik Yer Tutucusu 2"/>
          <p:cNvSpPr>
            <a:spLocks noGrp="1"/>
          </p:cNvSpPr>
          <p:nvPr>
            <p:ph idx="1"/>
          </p:nvPr>
        </p:nvSpPr>
        <p:spPr/>
        <p:txBody>
          <a:bodyPr/>
          <a:lstStyle/>
          <a:p>
            <a:r>
              <a:rPr lang="tr-TR" dirty="0"/>
              <a:t>Hiç kimse sağlam gereksinim uygulamalarını kullanarak belirli bir yatırım getirisi vaat edemez. </a:t>
            </a:r>
            <a:endParaRPr lang="tr-TR" dirty="0" smtClean="0"/>
          </a:p>
          <a:p>
            <a:r>
              <a:rPr lang="tr-TR" dirty="0" smtClean="0"/>
              <a:t>Yine </a:t>
            </a:r>
            <a:r>
              <a:rPr lang="tr-TR" dirty="0"/>
              <a:t>de, daha iyi gereksinimlerin ekiplerinize nasıl yardımcı olabileceğini hayal etmek için analitik bir düşünce sürecinden geçebilirsiniz (</a:t>
            </a:r>
            <a:r>
              <a:rPr lang="tr-TR" dirty="0" err="1"/>
              <a:t>Wiegers</a:t>
            </a:r>
            <a:r>
              <a:rPr lang="tr-TR" dirty="0"/>
              <a:t> 2006). </a:t>
            </a:r>
            <a:endParaRPr lang="tr-TR" dirty="0" smtClean="0"/>
          </a:p>
          <a:p>
            <a:r>
              <a:rPr lang="tr-TR" dirty="0" smtClean="0"/>
              <a:t>Daha </a:t>
            </a:r>
            <a:r>
              <a:rPr lang="tr-TR" dirty="0"/>
              <a:t>iyi gereksinimlerin maliyeti, yeni prosedürler ve belge şablonları geliştirmeyi, ekibi eğitmeyi ve araçları satın almayı içerir. </a:t>
            </a:r>
            <a:endParaRPr lang="tr-TR" dirty="0" smtClean="0"/>
          </a:p>
          <a:p>
            <a:r>
              <a:rPr lang="tr-TR" dirty="0" smtClean="0"/>
              <a:t>En </a:t>
            </a:r>
            <a:r>
              <a:rPr lang="tr-TR" dirty="0"/>
              <a:t>büyük yatırımınız, proje ekiplerinizin gereksinim mühendisliği görevlerine fiilen harcadıkları zamandır</a:t>
            </a:r>
            <a:r>
              <a:rPr lang="tr-TR" dirty="0" smtClean="0"/>
              <a:t>.</a:t>
            </a:r>
            <a:endParaRPr lang="tr-TR" dirty="0"/>
          </a:p>
        </p:txBody>
      </p:sp>
    </p:spTree>
    <p:extLst>
      <p:ext uri="{BB962C8B-B14F-4D97-AF65-F5344CB8AC3E}">
        <p14:creationId xmlns:p14="http://schemas.microsoft.com/office/powerpoint/2010/main" val="37984934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Yüksek kaliteli gereksinimler sürecinin faydaları</a:t>
            </a:r>
          </a:p>
        </p:txBody>
      </p:sp>
      <p:sp>
        <p:nvSpPr>
          <p:cNvPr id="3" name="İçerik Yer Tutucusu 2"/>
          <p:cNvSpPr>
            <a:spLocks noGrp="1"/>
          </p:cNvSpPr>
          <p:nvPr>
            <p:ph idx="1"/>
          </p:nvPr>
        </p:nvSpPr>
        <p:spPr/>
        <p:txBody>
          <a:bodyPr>
            <a:normAutofit fontScale="92500" lnSpcReduction="10000"/>
          </a:bodyPr>
          <a:lstStyle/>
          <a:p>
            <a:r>
              <a:rPr lang="tr-TR" dirty="0"/>
              <a:t>Potansiyel getiri şunları içerir</a:t>
            </a:r>
            <a:r>
              <a:rPr lang="tr-TR" dirty="0" smtClean="0"/>
              <a:t>:</a:t>
            </a:r>
          </a:p>
          <a:p>
            <a:pPr lvl="1"/>
            <a:r>
              <a:rPr lang="tr-TR" dirty="0" smtClean="0"/>
              <a:t>Gereksinimlerde </a:t>
            </a:r>
            <a:r>
              <a:rPr lang="tr-TR" dirty="0"/>
              <a:t>ve teslim edilen üründe daha az kusur</a:t>
            </a:r>
            <a:r>
              <a:rPr lang="tr-TR" dirty="0" smtClean="0"/>
              <a:t>. </a:t>
            </a:r>
          </a:p>
          <a:p>
            <a:pPr lvl="1"/>
            <a:r>
              <a:rPr lang="tr-TR" dirty="0" smtClean="0"/>
              <a:t>Azaltılmış </a:t>
            </a:r>
            <a:r>
              <a:rPr lang="tr-TR" dirty="0"/>
              <a:t>geliştirme yeniden çalışması</a:t>
            </a:r>
            <a:r>
              <a:rPr lang="tr-TR" dirty="0" smtClean="0"/>
              <a:t>.</a:t>
            </a:r>
          </a:p>
          <a:p>
            <a:pPr lvl="1"/>
            <a:r>
              <a:rPr lang="tr-TR" dirty="0" smtClean="0"/>
              <a:t>Daha </a:t>
            </a:r>
            <a:r>
              <a:rPr lang="tr-TR" dirty="0"/>
              <a:t>hızlı geliştirme ve teslimat</a:t>
            </a:r>
            <a:r>
              <a:rPr lang="tr-TR" dirty="0" smtClean="0"/>
              <a:t>.</a:t>
            </a:r>
          </a:p>
          <a:p>
            <a:pPr lvl="1"/>
            <a:r>
              <a:rPr lang="tr-TR" dirty="0" smtClean="0"/>
              <a:t>Daha </a:t>
            </a:r>
            <a:r>
              <a:rPr lang="tr-TR" dirty="0"/>
              <a:t>az gereksiz ve kullanılmayan özellik</a:t>
            </a:r>
            <a:r>
              <a:rPr lang="tr-TR" dirty="0" smtClean="0"/>
              <a:t>.</a:t>
            </a:r>
          </a:p>
          <a:p>
            <a:pPr lvl="1"/>
            <a:r>
              <a:rPr lang="tr-TR" dirty="0" smtClean="0"/>
              <a:t>Daha </a:t>
            </a:r>
            <a:r>
              <a:rPr lang="tr-TR" dirty="0"/>
              <a:t>düşük geliştirme maliyetleri</a:t>
            </a:r>
            <a:r>
              <a:rPr lang="tr-TR" dirty="0" smtClean="0"/>
              <a:t>.</a:t>
            </a:r>
          </a:p>
          <a:p>
            <a:pPr lvl="1"/>
            <a:r>
              <a:rPr lang="tr-TR" dirty="0" smtClean="0"/>
              <a:t>Daha </a:t>
            </a:r>
            <a:r>
              <a:rPr lang="tr-TR" dirty="0"/>
              <a:t>az yanlış iletişim</a:t>
            </a:r>
            <a:r>
              <a:rPr lang="tr-TR" dirty="0" smtClean="0"/>
              <a:t>.</a:t>
            </a:r>
          </a:p>
          <a:p>
            <a:pPr lvl="1"/>
            <a:r>
              <a:rPr lang="tr-TR" dirty="0" smtClean="0"/>
              <a:t>Azaltılmış </a:t>
            </a:r>
            <a:r>
              <a:rPr lang="tr-TR" dirty="0"/>
              <a:t>kapsam kayması</a:t>
            </a:r>
            <a:r>
              <a:rPr lang="tr-TR" dirty="0" smtClean="0"/>
              <a:t>.</a:t>
            </a:r>
          </a:p>
          <a:p>
            <a:pPr lvl="1"/>
            <a:r>
              <a:rPr lang="tr-TR" dirty="0" smtClean="0"/>
              <a:t>Azaltılmış </a:t>
            </a:r>
            <a:r>
              <a:rPr lang="tr-TR" dirty="0"/>
              <a:t>proje kaosu</a:t>
            </a:r>
            <a:r>
              <a:rPr lang="tr-TR" dirty="0" smtClean="0"/>
              <a:t>.</a:t>
            </a:r>
          </a:p>
          <a:p>
            <a:pPr lvl="1"/>
            <a:r>
              <a:rPr lang="tr-TR" dirty="0" smtClean="0"/>
              <a:t>Daha </a:t>
            </a:r>
            <a:r>
              <a:rPr lang="tr-TR" dirty="0"/>
              <a:t>yüksek müşteri ve ekip üyesi </a:t>
            </a:r>
            <a:r>
              <a:rPr lang="tr-TR"/>
              <a:t>memnuniyeti</a:t>
            </a:r>
            <a:r>
              <a:rPr lang="tr-TR" smtClean="0"/>
              <a:t>.</a:t>
            </a:r>
          </a:p>
          <a:p>
            <a:pPr lvl="1"/>
            <a:r>
              <a:rPr lang="tr-TR" smtClean="0"/>
              <a:t>Yapmaları </a:t>
            </a:r>
            <a:r>
              <a:rPr lang="tr-TR" dirty="0"/>
              <a:t>gerekeni yapan ürünler</a:t>
            </a:r>
            <a:r>
              <a:rPr lang="tr-TR" dirty="0" smtClean="0"/>
              <a:t>.</a:t>
            </a:r>
          </a:p>
          <a:p>
            <a:r>
              <a:rPr lang="tr-TR" dirty="0" smtClean="0"/>
              <a:t>Tüm </a:t>
            </a:r>
            <a:r>
              <a:rPr lang="tr-TR" dirty="0"/>
              <a:t>bu faydaları ölçemeseniz bile, bunlar gerçektir.</a:t>
            </a:r>
          </a:p>
        </p:txBody>
      </p:sp>
    </p:spTree>
    <p:extLst>
      <p:ext uri="{BB962C8B-B14F-4D97-AF65-F5344CB8AC3E}">
        <p14:creationId xmlns:p14="http://schemas.microsoft.com/office/powerpoint/2010/main" val="228936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Yazılım gereksinimleri tanımlandı</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Bir grup insan gereksinimleri tartışmaya başladığında, genellikle bir terminoloji sorunuyla başlarlar. </a:t>
            </a:r>
          </a:p>
          <a:p>
            <a:r>
              <a:rPr lang="tr-TR" dirty="0" smtClean="0"/>
              <a:t>Farklı gözlemciler, tek bir ifadeyi bir kullanıcı gereksinimi, yazılım gereksinimi, iş gereksinimi, işlevsel gereksinim, sistem gereksinimi, ürün gereksinimi, proje gereksinimi, kullanıcı hikayesi, özellik veya kısıtlama olarak tanımlayabilir. </a:t>
            </a:r>
          </a:p>
          <a:p>
            <a:r>
              <a:rPr lang="tr-TR" dirty="0" smtClean="0"/>
              <a:t>Çeşitli gereksinimler için kullandıkları adlar da değişir. </a:t>
            </a:r>
          </a:p>
          <a:p>
            <a:r>
              <a:rPr lang="tr-TR" dirty="0" smtClean="0"/>
              <a:t>Bir müşterinin gereksinimleri tanımlaması, geliştiriciye üst düzey bir ürün konsepti gibi gelebilir. </a:t>
            </a:r>
          </a:p>
          <a:p>
            <a:r>
              <a:rPr lang="tr-TR" dirty="0" smtClean="0"/>
              <a:t>Geliştiricinin gereksinim kavramı, kullanıcıya ayrıntılı bir kullanıcı </a:t>
            </a:r>
            <a:r>
              <a:rPr lang="tr-TR" dirty="0" err="1" smtClean="0"/>
              <a:t>arayüzü</a:t>
            </a:r>
            <a:r>
              <a:rPr lang="tr-TR" dirty="0" smtClean="0"/>
              <a:t> tasarımı gibi gelebilir. </a:t>
            </a:r>
          </a:p>
          <a:p>
            <a:r>
              <a:rPr lang="tr-TR" dirty="0" smtClean="0"/>
              <a:t>Bu anlayış çeşitliliği kafa karışıklığına ve hüsrana yol açar.</a:t>
            </a:r>
            <a:endParaRPr lang="tr-TR" dirty="0"/>
          </a:p>
        </p:txBody>
      </p:sp>
    </p:spTree>
    <p:extLst>
      <p:ext uri="{BB962C8B-B14F-4D97-AF65-F5344CB8AC3E}">
        <p14:creationId xmlns:p14="http://schemas.microsoft.com/office/powerpoint/2010/main" val="208752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t>
            </a:r>
            <a:r>
              <a:rPr lang="tr-TR" dirty="0" err="1" smtClean="0"/>
              <a:t>Gereksinim"in</a:t>
            </a:r>
            <a:r>
              <a:rPr lang="tr-TR" dirty="0" smtClean="0"/>
              <a:t> bazı yorumları tanımı</a:t>
            </a:r>
            <a:endParaRPr lang="tr-TR" dirty="0"/>
          </a:p>
        </p:txBody>
      </p:sp>
      <p:sp>
        <p:nvSpPr>
          <p:cNvPr id="3" name="İçerik Yer Tutucusu 2"/>
          <p:cNvSpPr>
            <a:spLocks noGrp="1"/>
          </p:cNvSpPr>
          <p:nvPr>
            <p:ph idx="1"/>
          </p:nvPr>
        </p:nvSpPr>
        <p:spPr/>
        <p:txBody>
          <a:bodyPr>
            <a:normAutofit fontScale="92500"/>
          </a:bodyPr>
          <a:lstStyle/>
          <a:p>
            <a:r>
              <a:rPr lang="tr-TR" dirty="0" smtClean="0"/>
              <a:t>Saf sözlük "gereksinimi" Yazılımcılar "gereksinimi" kelimenin sözlük tanımıyla aynı anlamda kullanmazlar: talep edilen veya zorunlu olan bir şey, bir ihtiyaç veya gereklilik. </a:t>
            </a:r>
          </a:p>
          <a:p>
            <a:r>
              <a:rPr lang="tr-TR" dirty="0" smtClean="0"/>
              <a:t>İnsanlar bazen gereksinimlere öncelik vermeleri gerekip gerekmediğini sorgularlar, çünkü belki de düşük öncelikli bir gereksinim hiçbir zaman uygulanmayacaktır. </a:t>
            </a:r>
          </a:p>
          <a:p>
            <a:r>
              <a:rPr lang="tr-TR" dirty="0" smtClean="0"/>
              <a:t>Gerçekten gerekli değilse, o zaman bir gereklilik değildir, iddia ediyorlar. </a:t>
            </a:r>
          </a:p>
          <a:p>
            <a:r>
              <a:rPr lang="tr-TR" dirty="0" smtClean="0"/>
              <a:t>Belki, ama o zaman bu bilgi parçasına ne ad verirsiniz? </a:t>
            </a:r>
          </a:p>
          <a:p>
            <a:r>
              <a:rPr lang="tr-TR" dirty="0" smtClean="0"/>
              <a:t>Bugünün projesinden bir gereksinimi gelecekte belirtilmemiş bir sürüme ertelerseniz, yine de bir gereksinim olarak kabul edilir mi?</a:t>
            </a:r>
            <a:endParaRPr lang="tr-TR" dirty="0"/>
          </a:p>
        </p:txBody>
      </p:sp>
    </p:spTree>
    <p:extLst>
      <p:ext uri="{BB962C8B-B14F-4D97-AF65-F5344CB8AC3E}">
        <p14:creationId xmlns:p14="http://schemas.microsoft.com/office/powerpoint/2010/main" val="356873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Gereksinim zaman kipi</a:t>
            </a:r>
            <a:endParaRPr lang="tr-TR" dirty="0"/>
          </a:p>
        </p:txBody>
      </p:sp>
      <p:sp>
        <p:nvSpPr>
          <p:cNvPr id="3" name="İçerik Yer Tutucusu 2"/>
          <p:cNvSpPr>
            <a:spLocks noGrp="1"/>
          </p:cNvSpPr>
          <p:nvPr>
            <p:ph idx="1"/>
          </p:nvPr>
        </p:nvSpPr>
        <p:spPr/>
        <p:txBody>
          <a:bodyPr/>
          <a:lstStyle/>
          <a:p>
            <a:r>
              <a:rPr lang="tr-TR" dirty="0" smtClean="0"/>
              <a:t>Yazılım gereksinimleri bir zaman boyutu içerir. </a:t>
            </a:r>
          </a:p>
          <a:p>
            <a:r>
              <a:rPr lang="tr-TR" dirty="0" smtClean="0"/>
              <a:t>Mevcut sistemin yeteneklerini açıklayan şimdiki zaman kipi olabilirler. </a:t>
            </a:r>
          </a:p>
          <a:p>
            <a:r>
              <a:rPr lang="tr-TR" dirty="0" smtClean="0"/>
              <a:t>Veya yakın vadeli (yüksek öncelikli), orta vadeli (orta öncelikli) veya </a:t>
            </a:r>
            <a:r>
              <a:rPr lang="tr-TR" dirty="0" err="1" smtClean="0"/>
              <a:t>varsayımsal</a:t>
            </a:r>
            <a:r>
              <a:rPr lang="tr-TR" dirty="0" smtClean="0"/>
              <a:t> (düşük öncelikli) gelecek için olabilirler. </a:t>
            </a:r>
          </a:p>
          <a:p>
            <a:r>
              <a:rPr lang="tr-TR" dirty="0" smtClean="0"/>
              <a:t>Bir zamanlar belirlenen ve sonra atılan ihtiyaçlara atıfta bulunarak geçmiş zaman bile olabilirler. </a:t>
            </a:r>
          </a:p>
          <a:p>
            <a:r>
              <a:rPr lang="tr-TR" dirty="0" smtClean="0"/>
              <a:t>İyi bir ticari nedenden dolayı onu asla uygulayamayacağınızı bilseniz bile, bir şeyin gerekli olup olmadığını tartışarak zaman kaybetmeyin.</a:t>
            </a:r>
            <a:endParaRPr lang="tr-TR" dirty="0"/>
          </a:p>
        </p:txBody>
      </p:sp>
    </p:spTree>
    <p:extLst>
      <p:ext uri="{BB962C8B-B14F-4D97-AF65-F5344CB8AC3E}">
        <p14:creationId xmlns:p14="http://schemas.microsoft.com/office/powerpoint/2010/main" val="219914179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1090</TotalTime>
  <Words>6585</Words>
  <Application>Microsoft Office PowerPoint</Application>
  <PresentationFormat>Geniş ekran</PresentationFormat>
  <Paragraphs>462</Paragraphs>
  <Slides>67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67</vt:i4>
      </vt:variant>
    </vt:vector>
  </HeadingPairs>
  <TitlesOfParts>
    <vt:vector size="71" baseType="lpstr">
      <vt:lpstr>Arial</vt:lpstr>
      <vt:lpstr>Calibri</vt:lpstr>
      <vt:lpstr>Calibri Light</vt:lpstr>
      <vt:lpstr>Office Teması</vt:lpstr>
      <vt:lpstr>Temel Yazılım Gereksinimi</vt:lpstr>
      <vt:lpstr>Yazılım Gereksiniminin Önemi</vt:lpstr>
      <vt:lpstr>Yazılım Gereksiniminin Önemi</vt:lpstr>
      <vt:lpstr>Yazılım Gereksiniminin Önemi</vt:lpstr>
      <vt:lpstr>Yazılım Gereksiniminin Önemi</vt:lpstr>
      <vt:lpstr>PowerPoint Sunusu</vt:lpstr>
      <vt:lpstr>Yazılım gereksinimleri tanımlandı</vt:lpstr>
      <vt:lpstr>"Gereksinim"in bazı yorumları tanımı</vt:lpstr>
      <vt:lpstr>Gereksinim zaman kipi</vt:lpstr>
      <vt:lpstr>Gereksinim düzeyleri ve türleri</vt:lpstr>
      <vt:lpstr>PowerPoint Sunusu</vt:lpstr>
      <vt:lpstr>PowerPoint Sunusu</vt:lpstr>
      <vt:lpstr>Önemli</vt:lpstr>
      <vt:lpstr>İş gereksinimleri</vt:lpstr>
      <vt:lpstr>Kullanıcı gereksinimleri </vt:lpstr>
      <vt:lpstr>İşlevsel gereksinimler</vt:lpstr>
      <vt:lpstr>İş analisti </vt:lpstr>
      <vt:lpstr>Sistem gereksinimleri</vt:lpstr>
      <vt:lpstr>Sistem gereksinimleri</vt:lpstr>
      <vt:lpstr>İş kuralları</vt:lpstr>
      <vt:lpstr>PowerPoint Sunusu</vt:lpstr>
      <vt:lpstr>İşlevsel değillerse, o zaman bunlar nedir?</vt:lpstr>
      <vt:lpstr>İşlevsel değillerse, o zaman bunlar nedir?</vt:lpstr>
      <vt:lpstr>İşlevsel değillerse, o zaman bunlar nedir?</vt:lpstr>
      <vt:lpstr>İşlevsel değillerse, o zaman bunlar nedir?</vt:lpstr>
      <vt:lpstr>Özellik</vt:lpstr>
      <vt:lpstr>PowerPoint Sunusu</vt:lpstr>
      <vt:lpstr>PowerPoint Sunusu</vt:lpstr>
      <vt:lpstr>Üç seviye ile çalışma</vt:lpstr>
      <vt:lpstr>PowerPoint Sunusu</vt:lpstr>
      <vt:lpstr>PowerPoint Sunusu</vt:lpstr>
      <vt:lpstr>PowerPoint Sunusu</vt:lpstr>
      <vt:lpstr>PowerPoint Sunusu</vt:lpstr>
      <vt:lpstr>Ürün ve proje gereksinimleri</vt:lpstr>
      <vt:lpstr>Proje gereksinimleri şunları içerir:</vt:lpstr>
      <vt:lpstr>Proje gereksinimleri şunları içerir:</vt:lpstr>
      <vt:lpstr>Ürün ve proje gereksinimleri</vt:lpstr>
      <vt:lpstr>Ürün ve proje gereksinimleri</vt:lpstr>
      <vt:lpstr>Gereksinim geliştirme ve yönetimi</vt:lpstr>
      <vt:lpstr>Gereksinim geliştirme</vt:lpstr>
      <vt:lpstr>Ortaya çıkarma</vt:lpstr>
      <vt:lpstr>Kullanım odaklı mı yoksa ürün odaklı mı?</vt:lpstr>
      <vt:lpstr>Analiz</vt:lpstr>
      <vt:lpstr>Spesifikasyon</vt:lpstr>
      <vt:lpstr>Doğrulama</vt:lpstr>
      <vt:lpstr>Doğrulama</vt:lpstr>
      <vt:lpstr>Gereksinim yönetimi</vt:lpstr>
      <vt:lpstr>Gereksinim yönetimi</vt:lpstr>
      <vt:lpstr>Her projenin gereksinimleri vardır</vt:lpstr>
      <vt:lpstr>Her projenin gereksinimleri vardır</vt:lpstr>
      <vt:lpstr>Her projenin gereksinimleri vardır</vt:lpstr>
      <vt:lpstr>İyi insanların başına kötü şartlar geldiğinde</vt:lpstr>
      <vt:lpstr>İyi insanların başına kötü şartlar geldiğinde</vt:lpstr>
      <vt:lpstr>İyi insanların başına kötü şartlar geldiğinde</vt:lpstr>
      <vt:lpstr>Yetersiz kullanıcı katılımı</vt:lpstr>
      <vt:lpstr>Yetersiz kullanıcı katılımı</vt:lpstr>
      <vt:lpstr>Yanlış planlama</vt:lpstr>
      <vt:lpstr>Sürünen kullanıcı gereksinimleri</vt:lpstr>
      <vt:lpstr>Belirsiz gereksinimler</vt:lpstr>
      <vt:lpstr>Belirsiz gereksinimler</vt:lpstr>
      <vt:lpstr>Altın kaplama</vt:lpstr>
      <vt:lpstr>Altın kaplama</vt:lpstr>
      <vt:lpstr>Göz ardı edilen paydaşlar</vt:lpstr>
      <vt:lpstr>Yüksek kaliteli gereksinimler sürecinin faydaları</vt:lpstr>
      <vt:lpstr>Yüksek kaliteli gereksinimler sürecinin faydaları</vt:lpstr>
      <vt:lpstr>Yüksek kaliteli gereksinimler sürecinin faydaları</vt:lpstr>
      <vt:lpstr>Yüksek kaliteli gereksinimler sürecinin faydaları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Temel yazılım gereksinimi</dc:title>
  <dc:creator>rmb</dc:creator>
  <cp:lastModifiedBy>rmb</cp:lastModifiedBy>
  <cp:revision>51</cp:revision>
  <dcterms:created xsi:type="dcterms:W3CDTF">2023-03-31T14:12:46Z</dcterms:created>
  <dcterms:modified xsi:type="dcterms:W3CDTF">2024-03-14T19:47:30Z</dcterms:modified>
</cp:coreProperties>
</file>