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24" r:id="rId4"/>
    <p:sldId id="257" r:id="rId5"/>
    <p:sldId id="321" r:id="rId6"/>
    <p:sldId id="322"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3EB0F4A-9A16-4908-B7C9-E06679040E31}" type="datetimeFigureOut">
              <a:rPr lang="tr-TR" smtClean="0"/>
              <a:t>22.03.2024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116257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3EB0F4A-9A16-4908-B7C9-E06679040E31}" type="datetimeFigureOut">
              <a:rPr lang="tr-TR" smtClean="0"/>
              <a:t>22.03.2024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78931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3EB0F4A-9A16-4908-B7C9-E06679040E31}" type="datetimeFigureOut">
              <a:rPr lang="tr-TR" smtClean="0"/>
              <a:t>22.03.2024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350334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3EB0F4A-9A16-4908-B7C9-E06679040E31}" type="datetimeFigureOut">
              <a:rPr lang="tr-TR" smtClean="0"/>
              <a:t>22.03.2024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375579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3EB0F4A-9A16-4908-B7C9-E06679040E31}" type="datetimeFigureOut">
              <a:rPr lang="tr-TR" smtClean="0"/>
              <a:t>22.03.2024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376842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3EB0F4A-9A16-4908-B7C9-E06679040E31}" type="datetimeFigureOut">
              <a:rPr lang="tr-TR" smtClean="0"/>
              <a:t>22.03.2024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304275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3EB0F4A-9A16-4908-B7C9-E06679040E31}" type="datetimeFigureOut">
              <a:rPr lang="tr-TR" smtClean="0"/>
              <a:t>22.03.2024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390082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3EB0F4A-9A16-4908-B7C9-E06679040E31}" type="datetimeFigureOut">
              <a:rPr lang="tr-TR" smtClean="0"/>
              <a:t>22.03.2024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236322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3EB0F4A-9A16-4908-B7C9-E06679040E31}" type="datetimeFigureOut">
              <a:rPr lang="tr-TR" smtClean="0"/>
              <a:t>22.03.2024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422590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3EB0F4A-9A16-4908-B7C9-E06679040E31}" type="datetimeFigureOut">
              <a:rPr lang="tr-TR" smtClean="0"/>
              <a:t>22.03.2024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272967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3EB0F4A-9A16-4908-B7C9-E06679040E31}" type="datetimeFigureOut">
              <a:rPr lang="tr-TR" smtClean="0"/>
              <a:t>22.03.2024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6828078-5C8B-4E79-A80C-08C4ED7974C6}" type="slidenum">
              <a:rPr lang="tr-TR" smtClean="0"/>
              <a:t>‹#›</a:t>
            </a:fld>
            <a:endParaRPr lang="tr-TR"/>
          </a:p>
        </p:txBody>
      </p:sp>
    </p:spTree>
    <p:extLst>
      <p:ext uri="{BB962C8B-B14F-4D97-AF65-F5344CB8AC3E}">
        <p14:creationId xmlns:p14="http://schemas.microsoft.com/office/powerpoint/2010/main" val="228862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B0F4A-9A16-4908-B7C9-E06679040E31}" type="datetimeFigureOut">
              <a:rPr lang="tr-TR" smtClean="0"/>
              <a:t>22.03.2024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28078-5C8B-4E79-A80C-08C4ED7974C6}" type="slidenum">
              <a:rPr lang="tr-TR" smtClean="0"/>
              <a:t>‹#›</a:t>
            </a:fld>
            <a:endParaRPr lang="tr-TR"/>
          </a:p>
        </p:txBody>
      </p:sp>
    </p:spTree>
    <p:extLst>
      <p:ext uri="{BB962C8B-B14F-4D97-AF65-F5344CB8AC3E}">
        <p14:creationId xmlns:p14="http://schemas.microsoft.com/office/powerpoint/2010/main" val="200720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Müşterinin Bakış Açısından Gereksinimler</a:t>
            </a:r>
            <a:endParaRPr lang="tr-TR" dirty="0"/>
          </a:p>
        </p:txBody>
      </p:sp>
      <p:sp>
        <p:nvSpPr>
          <p:cNvPr id="3" name="Alt Başlık 2"/>
          <p:cNvSpPr>
            <a:spLocks noGrp="1"/>
          </p:cNvSpPr>
          <p:nvPr>
            <p:ph type="subTitle" idx="1"/>
          </p:nvPr>
        </p:nvSpPr>
        <p:spPr>
          <a:xfrm>
            <a:off x="1524000" y="4624754"/>
            <a:ext cx="9144000" cy="1837592"/>
          </a:xfrm>
        </p:spPr>
        <p:txBody>
          <a:bodyPr>
            <a:normAutofit/>
          </a:bodyPr>
          <a:lstStyle/>
          <a:p>
            <a:pPr algn="r"/>
            <a:r>
              <a:rPr lang="tr-TR" dirty="0"/>
              <a:t>Dr. </a:t>
            </a:r>
            <a:r>
              <a:rPr lang="tr-TR" dirty="0" err="1"/>
              <a:t>Öğr</a:t>
            </a:r>
            <a:r>
              <a:rPr lang="tr-TR" dirty="0"/>
              <a:t>. Üyesi Selman YAKUT</a:t>
            </a:r>
          </a:p>
          <a:p>
            <a:endParaRPr lang="tr-TR" dirty="0"/>
          </a:p>
          <a:p>
            <a:r>
              <a:rPr lang="tr-TR" dirty="0"/>
              <a:t>Kaynak: </a:t>
            </a:r>
            <a:r>
              <a:rPr lang="en-US" dirty="0"/>
              <a:t>Software Requirements, Third Edition, Karl E. </a:t>
            </a:r>
            <a:r>
              <a:rPr lang="en-US" dirty="0" err="1"/>
              <a:t>Wiegers</a:t>
            </a:r>
            <a:r>
              <a:rPr lang="en-US" dirty="0"/>
              <a:t>, Microsoft Press, 2013</a:t>
            </a:r>
            <a:endParaRPr lang="tr-TR" dirty="0"/>
          </a:p>
          <a:p>
            <a:endParaRPr lang="tr-TR" dirty="0"/>
          </a:p>
        </p:txBody>
      </p:sp>
    </p:spTree>
    <p:extLst>
      <p:ext uri="{BB962C8B-B14F-4D97-AF65-F5344CB8AC3E}">
        <p14:creationId xmlns:p14="http://schemas.microsoft.com/office/powerpoint/2010/main" val="327493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kim?</a:t>
            </a:r>
            <a:endParaRPr lang="tr-TR" dirty="0"/>
          </a:p>
        </p:txBody>
      </p:sp>
      <p:sp>
        <p:nvSpPr>
          <p:cNvPr id="3" name="İçerik Yer Tutucusu 2"/>
          <p:cNvSpPr>
            <a:spLocks noGrp="1"/>
          </p:cNvSpPr>
          <p:nvPr>
            <p:ph idx="1"/>
          </p:nvPr>
        </p:nvSpPr>
        <p:spPr/>
        <p:txBody>
          <a:bodyPr/>
          <a:lstStyle/>
          <a:p>
            <a:r>
              <a:rPr lang="tr-TR" dirty="0" smtClean="0"/>
              <a:t>Müşteriler hakkında konuşmadan önce, paydaşları tartışmamız gerekir. </a:t>
            </a:r>
          </a:p>
          <a:p>
            <a:r>
              <a:rPr lang="tr-TR" dirty="0" smtClean="0"/>
              <a:t>Bir paydaş, bir projeye aktif olarak dahil olan, proje sürecinden veya sonucundan etkilenen veya sürecini veya sonucunu etkileyebilen bir kişi, grup veya kuruluştur. </a:t>
            </a:r>
          </a:p>
          <a:p>
            <a:r>
              <a:rPr lang="tr-TR" dirty="0" smtClean="0"/>
              <a:t>Paydaşlar, proje ekibinin ve gelişen organizasyonun içinden veya dışından olabilir. </a:t>
            </a:r>
          </a:p>
          <a:p>
            <a:r>
              <a:rPr lang="tr-TR" dirty="0" smtClean="0"/>
              <a:t>Şekil 2-2, bu kategorilerdeki potansiyel paydaşların çoğunu tanımlar. </a:t>
            </a:r>
          </a:p>
          <a:p>
            <a:r>
              <a:rPr lang="tr-TR" dirty="0" smtClean="0"/>
              <a:t>Bunların hepsi elbette her proje veya durum için geçerli olmayacak.</a:t>
            </a:r>
            <a:endParaRPr lang="tr-TR" dirty="0"/>
          </a:p>
        </p:txBody>
      </p:sp>
    </p:spTree>
    <p:extLst>
      <p:ext uri="{BB962C8B-B14F-4D97-AF65-F5344CB8AC3E}">
        <p14:creationId xmlns:p14="http://schemas.microsoft.com/office/powerpoint/2010/main" val="421596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lstStyle/>
          <a:p>
            <a:r>
              <a:rPr lang="tr-TR" dirty="0" smtClean="0"/>
              <a:t>Paydaş analizi, gereksinim geliştirmenin önemli bir parçasıdır (Smith 2000; </a:t>
            </a:r>
            <a:r>
              <a:rPr lang="tr-TR" dirty="0" err="1" smtClean="0"/>
              <a:t>Wiegers</a:t>
            </a:r>
            <a:r>
              <a:rPr lang="tr-TR" dirty="0" smtClean="0"/>
              <a:t> 2007; IIBA 2009). </a:t>
            </a:r>
          </a:p>
          <a:p>
            <a:r>
              <a:rPr lang="tr-TR" dirty="0" smtClean="0"/>
              <a:t>Belirli bir proje için potansiyel paydaşlar ararken, bazı önemli toplulukları gözden kaçırmamak için geniş bir ağ oluşturun. </a:t>
            </a:r>
          </a:p>
          <a:p>
            <a:r>
              <a:rPr lang="tr-TR" dirty="0" smtClean="0"/>
              <a:t>Ardından, ekibinizin doğru çözümü sunabilmesi için projenin tüm gereksinimlerini ve kısıtlamalarını anladığınızdan emin olmak için bu aday paydaş listesini, girdisine gerçekten ihtiyaç duyduğunuz çekirdek kümeye odaklayabilirsiniz.</a:t>
            </a:r>
            <a:endParaRPr lang="tr-TR" dirty="0"/>
          </a:p>
        </p:txBody>
      </p:sp>
    </p:spTree>
    <p:extLst>
      <p:ext uri="{BB962C8B-B14F-4D97-AF65-F5344CB8AC3E}">
        <p14:creationId xmlns:p14="http://schemas.microsoft.com/office/powerpoint/2010/main" val="426622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6512169" cy="4351338"/>
          </a:xfrm>
        </p:spPr>
        <p:txBody>
          <a:bodyPr/>
          <a:lstStyle/>
          <a:p>
            <a:endParaRPr lang="tr-TR" dirty="0"/>
          </a:p>
        </p:txBody>
      </p:sp>
      <p:pic>
        <p:nvPicPr>
          <p:cNvPr id="4" name="Resim 3"/>
          <p:cNvPicPr>
            <a:picLocks noChangeAspect="1"/>
          </p:cNvPicPr>
          <p:nvPr/>
        </p:nvPicPr>
        <p:blipFill>
          <a:blip r:embed="rId2"/>
          <a:stretch>
            <a:fillRect/>
          </a:stretch>
        </p:blipFill>
        <p:spPr>
          <a:xfrm>
            <a:off x="972287" y="365125"/>
            <a:ext cx="7336444" cy="6422468"/>
          </a:xfrm>
          <a:prstGeom prst="rect">
            <a:avLst/>
          </a:prstGeom>
        </p:spPr>
      </p:pic>
    </p:spTree>
    <p:extLst>
      <p:ext uri="{BB962C8B-B14F-4D97-AF65-F5344CB8AC3E}">
        <p14:creationId xmlns:p14="http://schemas.microsoft.com/office/powerpoint/2010/main" val="202602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normAutofit fontScale="70000" lnSpcReduction="20000"/>
          </a:bodyPr>
          <a:lstStyle/>
          <a:p>
            <a:r>
              <a:rPr lang="tr-TR" dirty="0" smtClean="0"/>
              <a:t>Müşteriler, paydaşların bir alt kümesidir. </a:t>
            </a:r>
          </a:p>
          <a:p>
            <a:r>
              <a:rPr lang="tr-TR" dirty="0" smtClean="0"/>
              <a:t>Müşteri, bir üründen doğrudan veya dolaylı olarak fayda sağlayan kişi veya kuruluştur. </a:t>
            </a:r>
          </a:p>
          <a:p>
            <a:r>
              <a:rPr lang="tr-TR" dirty="0" smtClean="0"/>
              <a:t>Yazılım müşterileri, bir yazılım ürünü tarafından üretilen çıktıyı talep edebilir, bunun için ödeme yapabilir, seçebilir, belirleyebilir, kullanabilir veya alabilir. </a:t>
            </a:r>
          </a:p>
          <a:p>
            <a:r>
              <a:rPr lang="tr-TR" dirty="0" smtClean="0"/>
              <a:t>Şekil 2-2'de gösterilen müşteriler, doğrudan kullanıcıyı, dolaylı kullanıcıyı, yönetici sponsoru, tedarik personelini ve alıcıyı içerir. </a:t>
            </a:r>
          </a:p>
          <a:p>
            <a:r>
              <a:rPr lang="tr-TR" dirty="0" smtClean="0"/>
              <a:t>Hukuk personeli, uyumluluk denetçileri, tedarikçiler, yükleniciler ve risk sermayedarları gibi bazı paydaşlar müşteri değildir. </a:t>
            </a:r>
          </a:p>
          <a:p>
            <a:r>
              <a:rPr lang="tr-TR" dirty="0" smtClean="0"/>
              <a:t>Daha önce tanıştığımız yönetici </a:t>
            </a:r>
            <a:r>
              <a:rPr lang="tr-TR" dirty="0" err="1" smtClean="0"/>
              <a:t>Gerhard</a:t>
            </a:r>
            <a:r>
              <a:rPr lang="tr-TR" dirty="0" smtClean="0"/>
              <a:t>, proje için ödeme yapan bir yönetici sponsoru temsil ediyor. </a:t>
            </a:r>
          </a:p>
          <a:p>
            <a:r>
              <a:rPr lang="tr-TR" dirty="0" err="1" smtClean="0"/>
              <a:t>Gerhard</a:t>
            </a:r>
            <a:r>
              <a:rPr lang="tr-TR" dirty="0" smtClean="0"/>
              <a:t> gibi müşteriler, proje için yol gösterici çerçeveyi oluşturan iş gereksinimlerini ve onu başlatmak için iş mantığını sağlar. </a:t>
            </a:r>
          </a:p>
          <a:p>
            <a:r>
              <a:rPr lang="tr-TR" dirty="0" smtClean="0"/>
              <a:t>Bölüm 5, “İş gereksinimlerinin </a:t>
            </a:r>
            <a:r>
              <a:rPr lang="tr-TR" dirty="0" err="1" smtClean="0"/>
              <a:t>belirlenmesi”nde</a:t>
            </a:r>
            <a:r>
              <a:rPr lang="tr-TR" dirty="0" smtClean="0"/>
              <a:t> tartışıldığı gibi iş gereksinimleri, müşterinin, şirketin veya diğer paydaşların ulaşmak istediği iş hedeflerini tanımlar. </a:t>
            </a:r>
          </a:p>
          <a:p>
            <a:r>
              <a:rPr lang="tr-TR" dirty="0" smtClean="0"/>
              <a:t>Diğer tüm ürün gereksinimlerinin, istenen iş sonuçlarına ulaşılmasıyla uyumlu olması gerekir.</a:t>
            </a:r>
            <a:endParaRPr lang="tr-TR" dirty="0"/>
          </a:p>
        </p:txBody>
      </p:sp>
    </p:spTree>
    <p:extLst>
      <p:ext uri="{BB962C8B-B14F-4D97-AF65-F5344CB8AC3E}">
        <p14:creationId xmlns:p14="http://schemas.microsoft.com/office/powerpoint/2010/main" val="158174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normAutofit fontScale="92500" lnSpcReduction="10000"/>
          </a:bodyPr>
          <a:lstStyle/>
          <a:p>
            <a:r>
              <a:rPr lang="tr-TR" dirty="0" smtClean="0"/>
              <a:t>Kullanıcı gereksinimleri, ürünü doğrudan veya dolaylı olarak gerçekten kullanacak kişilerden gelmelidir. </a:t>
            </a:r>
          </a:p>
          <a:p>
            <a:r>
              <a:rPr lang="tr-TR" dirty="0" smtClean="0"/>
              <a:t>Bu kullanıcılar (genellikle son kullanıcılar olarak adlandırılır) müşterilerin bir alt kümesidir. </a:t>
            </a:r>
          </a:p>
          <a:p>
            <a:r>
              <a:rPr lang="tr-TR" dirty="0" smtClean="0"/>
              <a:t>Doğrudan kullanıcılar ürünü uygulamalı olarak çalıştıracaktır. </a:t>
            </a:r>
          </a:p>
          <a:p>
            <a:r>
              <a:rPr lang="tr-TR" dirty="0" smtClean="0"/>
              <a:t>Dolaylı kullanıcılar, e-posta ile günlük ambar etkinliklerinin otomatik raporunu alan bir ambar yöneticisi gibi, sistemden çıktıları kendileri dokunmadan alabilir. </a:t>
            </a:r>
          </a:p>
          <a:p>
            <a:r>
              <a:rPr lang="tr-TR" dirty="0" smtClean="0"/>
              <a:t>Kullanıcılar, ürünle gerçekleştirmeleri gereken görevleri, ihtiyaç duydukları çıktıları ve ürünün sergilemesini bekledikleri kalite özelliklerini tanımlayabilirler.</a:t>
            </a:r>
            <a:endParaRPr lang="tr-TR" dirty="0"/>
          </a:p>
        </p:txBody>
      </p:sp>
    </p:spTree>
    <p:extLst>
      <p:ext uri="{BB962C8B-B14F-4D97-AF65-F5344CB8AC3E}">
        <p14:creationId xmlns:p14="http://schemas.microsoft.com/office/powerpoint/2010/main" val="56593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normAutofit fontScale="92500" lnSpcReduction="10000"/>
          </a:bodyPr>
          <a:lstStyle/>
          <a:p>
            <a:r>
              <a:rPr lang="tr-TR" dirty="0" smtClean="0"/>
              <a:t>İş gereksinimlerini sağlayan müşteriler bazen gerçek kullanıcılar adına konuştuğunu iddia eder. </a:t>
            </a:r>
          </a:p>
          <a:p>
            <a:r>
              <a:rPr lang="tr-TR" dirty="0" smtClean="0"/>
              <a:t>Yine de, doğru kullanıcı gereksinimlerini sağlamak için genellikle işten çok uzaktadırlar. </a:t>
            </a:r>
          </a:p>
          <a:p>
            <a:r>
              <a:rPr lang="tr-TR" dirty="0" smtClean="0"/>
              <a:t>Kurumsal bilgi sistemleri, sözleşme geliştirme veya özel uygulama geliştirme için iş gereksinimleri, üründen beklenen iş değerinden nihai olarak sorumlu olan kişiden gelmelidir. </a:t>
            </a:r>
          </a:p>
          <a:p>
            <a:r>
              <a:rPr lang="tr-TR" dirty="0" smtClean="0"/>
              <a:t>Kullanıcı gereksinimleri, tuşlara basacak, ekrana dokunacak veya çıktıları alacak kişilerden gelmelidir. </a:t>
            </a:r>
          </a:p>
          <a:p>
            <a:r>
              <a:rPr lang="tr-TR" dirty="0" smtClean="0"/>
              <a:t>Proje için ödeme yapan alıcı müşteriler ile son kullanıcılar arasında ciddi bir kopukluk varsa, büyük sorunlar garanti edilir.</a:t>
            </a:r>
            <a:endParaRPr lang="tr-TR" dirty="0"/>
          </a:p>
        </p:txBody>
      </p:sp>
    </p:spTree>
    <p:extLst>
      <p:ext uri="{BB962C8B-B14F-4D97-AF65-F5344CB8AC3E}">
        <p14:creationId xmlns:p14="http://schemas.microsoft.com/office/powerpoint/2010/main" val="338565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normAutofit/>
          </a:bodyPr>
          <a:lstStyle/>
          <a:p>
            <a:r>
              <a:rPr lang="tr-TR" dirty="0" smtClean="0"/>
              <a:t>Müşteri ve kullanıcının genellikle aynı kişi olduğu ticari yazılım geliştirmede durum farklıdır. </a:t>
            </a:r>
            <a:endParaRPr lang="tr-TR" dirty="0"/>
          </a:p>
          <a:p>
            <a:r>
              <a:rPr lang="tr-TR" dirty="0" smtClean="0"/>
              <a:t>Pazarlama personeli veya ürün müdürü gibi müşteri vekilleri, genellikle müşterilerin neyi çekici bulacağını belirlemeye çalışır. </a:t>
            </a:r>
          </a:p>
          <a:p>
            <a:r>
              <a:rPr lang="tr-TR" dirty="0" smtClean="0"/>
              <a:t>Ancak, ticari yazılımlar için bile, Bölüm 7, "Gereksinimlerin ortaya </a:t>
            </a:r>
            <a:r>
              <a:rPr lang="tr-TR" dirty="0" err="1" smtClean="0"/>
              <a:t>çıkarılması"nda</a:t>
            </a:r>
            <a:r>
              <a:rPr lang="tr-TR" dirty="0" smtClean="0"/>
              <a:t> açıklandığı gibi, son kullanıcıları kullanıcı gereksinimleri geliştirme sürecine dahil etmeye çalışmalısınız. </a:t>
            </a:r>
          </a:p>
          <a:p>
            <a:r>
              <a:rPr lang="tr-TR" dirty="0" smtClean="0"/>
              <a:t>Bunu yapmazsanız, yeterli kullanıcı girişinin önleyebileceği ürün eksikliklerine işaret eden incelemeleri okumaya hazır olun.</a:t>
            </a:r>
            <a:endParaRPr lang="tr-TR" dirty="0"/>
          </a:p>
        </p:txBody>
      </p:sp>
    </p:spTree>
    <p:extLst>
      <p:ext uri="{BB962C8B-B14F-4D97-AF65-F5344CB8AC3E}">
        <p14:creationId xmlns:p14="http://schemas.microsoft.com/office/powerpoint/2010/main" val="216631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kim?</a:t>
            </a:r>
          </a:p>
        </p:txBody>
      </p:sp>
      <p:sp>
        <p:nvSpPr>
          <p:cNvPr id="3" name="İçerik Yer Tutucusu 2"/>
          <p:cNvSpPr>
            <a:spLocks noGrp="1"/>
          </p:cNvSpPr>
          <p:nvPr>
            <p:ph idx="1"/>
          </p:nvPr>
        </p:nvSpPr>
        <p:spPr/>
        <p:txBody>
          <a:bodyPr>
            <a:normAutofit fontScale="92500" lnSpcReduction="10000"/>
          </a:bodyPr>
          <a:lstStyle/>
          <a:p>
            <a:r>
              <a:rPr lang="tr-TR" dirty="0" smtClean="0"/>
              <a:t>Proje paydaşları arasında çatışmalar ortaya çıkabilir. </a:t>
            </a:r>
          </a:p>
          <a:p>
            <a:r>
              <a:rPr lang="tr-TR" dirty="0" smtClean="0"/>
              <a:t>İş gereksinimleri bazen, kullanıcılar tarafından fark edilmeyen kurumsal stratejileri veya bütçe kısıtlamalarını yansıtır. </a:t>
            </a:r>
          </a:p>
          <a:p>
            <a:r>
              <a:rPr lang="tr-TR" dirty="0" smtClean="0"/>
              <a:t>Yönetim tarafından kendilerine dayatılan yeni bir bilgi sistemine sahip olmaktan rahatsız olan kullanıcılar, onları istenmeyen bir geleceğin habercisi olarak görerek yazılım geliştiricilerle çalışmak istemeyebilirler. </a:t>
            </a:r>
          </a:p>
          <a:p>
            <a:r>
              <a:rPr lang="tr-TR" dirty="0" smtClean="0"/>
              <a:t>Bu tür insanlara bazen "kaybeden gruplar" denir (</a:t>
            </a:r>
            <a:r>
              <a:rPr lang="tr-TR" dirty="0" err="1" smtClean="0"/>
              <a:t>Gause</a:t>
            </a:r>
            <a:r>
              <a:rPr lang="tr-TR" dirty="0" smtClean="0"/>
              <a:t> ve </a:t>
            </a:r>
            <a:r>
              <a:rPr lang="tr-TR" dirty="0" err="1" smtClean="0"/>
              <a:t>Weinberg</a:t>
            </a:r>
            <a:r>
              <a:rPr lang="tr-TR" dirty="0" smtClean="0"/>
              <a:t> 1989). </a:t>
            </a:r>
          </a:p>
          <a:p>
            <a:r>
              <a:rPr lang="tr-TR" dirty="0" smtClean="0"/>
              <a:t>Bu tür potansiyel çatışmaları yönetmek için, proje hedefleri ve kısıtlamaları hakkında sahiplenme oluşturabilecek ve tartışmalardan ve olumsuz duygulardan kaçınabilecek iletişim stratejilerini deneyin.</a:t>
            </a:r>
            <a:endParaRPr lang="tr-TR" dirty="0"/>
          </a:p>
        </p:txBody>
      </p:sp>
    </p:spTree>
    <p:extLst>
      <p:ext uri="{BB962C8B-B14F-4D97-AF65-F5344CB8AC3E}">
        <p14:creationId xmlns:p14="http://schemas.microsoft.com/office/powerpoint/2010/main" val="143312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Müşteri-geliştirme ortaklığı</a:t>
            </a:r>
            <a:endParaRPr lang="tr-TR" dirty="0"/>
          </a:p>
        </p:txBody>
      </p:sp>
      <p:sp>
        <p:nvSpPr>
          <p:cNvPr id="3" name="İçerik Yer Tutucusu 2"/>
          <p:cNvSpPr>
            <a:spLocks noGrp="1"/>
          </p:cNvSpPr>
          <p:nvPr>
            <p:ph idx="1"/>
          </p:nvPr>
        </p:nvSpPr>
        <p:spPr>
          <a:xfrm>
            <a:off x="773724" y="1834417"/>
            <a:ext cx="11043138" cy="4351338"/>
          </a:xfrm>
        </p:spPr>
        <p:txBody>
          <a:bodyPr>
            <a:normAutofit fontScale="92500" lnSpcReduction="10000"/>
          </a:bodyPr>
          <a:lstStyle/>
          <a:p>
            <a:r>
              <a:rPr lang="tr-TR" dirty="0" smtClean="0"/>
              <a:t>Mükemmel bir yazılım ürünü, mükemmel gereksinimlere dayanan iyi yürütülen bir tasarımdan kaynaklanır. </a:t>
            </a:r>
          </a:p>
          <a:p>
            <a:r>
              <a:rPr lang="tr-TR" dirty="0" smtClean="0"/>
              <a:t>Mükemmel gereksinimler, geliştiriciler ve müşteriler (özellikle gerçek kullanıcılar) arasındaki etkili işbirliğinden, yani bir ortaklıktan kaynaklanır. </a:t>
            </a:r>
          </a:p>
          <a:p>
            <a:r>
              <a:rPr lang="tr-TR" dirty="0" smtClean="0"/>
              <a:t>İşbirlikçi bir çaba, yalnızca dahil olan tüm taraflar başarılı olmak için neye ihtiyaçları olduğunu bildiklerinde ve işbirlikçilerinin başarılı olmak için neye ihtiyaçları olduğunu anlayıp saygı duyduklarında işe yarayabilir. </a:t>
            </a:r>
          </a:p>
          <a:p>
            <a:r>
              <a:rPr lang="tr-TR" dirty="0" smtClean="0"/>
              <a:t>Proje baskıları arttıkça, tüm paydaşların ortak bir amacı paylaştığını unutmak kolaydır: tüm paydaşlara yeterli iş değeri ve ödül sağlayan bir ürün oluşturmak. </a:t>
            </a:r>
          </a:p>
          <a:p>
            <a:r>
              <a:rPr lang="tr-TR" dirty="0" smtClean="0"/>
              <a:t>İş analisti tipik olarak bu işbirliğine dayalı ortaklığı oluşturmak zorunda olan kişidir.</a:t>
            </a:r>
            <a:endParaRPr lang="tr-TR" dirty="0"/>
          </a:p>
        </p:txBody>
      </p:sp>
    </p:spTree>
    <p:extLst>
      <p:ext uri="{BB962C8B-B14F-4D97-AF65-F5344CB8AC3E}">
        <p14:creationId xmlns:p14="http://schemas.microsoft.com/office/powerpoint/2010/main" val="200859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Müşteri-geliştirme ortaklığı</a:t>
            </a:r>
          </a:p>
        </p:txBody>
      </p:sp>
      <p:sp>
        <p:nvSpPr>
          <p:cNvPr id="3" name="İçerik Yer Tutucusu 2"/>
          <p:cNvSpPr>
            <a:spLocks noGrp="1"/>
          </p:cNvSpPr>
          <p:nvPr>
            <p:ph idx="1"/>
          </p:nvPr>
        </p:nvSpPr>
        <p:spPr/>
        <p:txBody>
          <a:bodyPr>
            <a:normAutofit fontScale="85000" lnSpcReduction="10000"/>
          </a:bodyPr>
          <a:lstStyle/>
          <a:p>
            <a:r>
              <a:rPr lang="tr-TR" dirty="0" smtClean="0"/>
              <a:t>Tablo 2-1'deki Yazılım Müşterileri için Gereksinimler Bildirgesi, müşterilerin projenin gereksinim mühendisliği faaliyetleri sırasında </a:t>
            </a:r>
            <a:r>
              <a:rPr lang="tr-TR" dirty="0" err="1" smtClean="0"/>
              <a:t>BA'lar</a:t>
            </a:r>
            <a:r>
              <a:rPr lang="tr-TR" dirty="0" smtClean="0"/>
              <a:t> ve geliştiricilerle olan etkileşimlerine ilişkin meşru olarak sahip olabilecekleri 10 beklentiyi listeler. </a:t>
            </a:r>
          </a:p>
          <a:p>
            <a:r>
              <a:rPr lang="tr-TR" dirty="0" smtClean="0"/>
              <a:t>Bu hakların her biri, </a:t>
            </a:r>
            <a:r>
              <a:rPr lang="tr-TR" dirty="0" err="1" smtClean="0"/>
              <a:t>BA'lar</a:t>
            </a:r>
            <a:r>
              <a:rPr lang="tr-TR" dirty="0" smtClean="0"/>
              <a:t> veya yazılım geliştiriciler adına karşılık gelen bir sorumluluğu ifade eder. </a:t>
            </a:r>
          </a:p>
          <a:p>
            <a:r>
              <a:rPr lang="tr-TR" dirty="0" smtClean="0"/>
              <a:t>Hak ve sorumluluklarda geçen “siz” kelimesi, bir yazılım geliştirme projesi için bir müşteriyi ifade eder.</a:t>
            </a:r>
          </a:p>
          <a:p>
            <a:r>
              <a:rPr lang="tr-TR" dirty="0" smtClean="0"/>
              <a:t>Bir hakkın diğer yüzü bir sorumluluk olduğundan, Tablo 2-2 müşterinin gereksinim süreci boyunca </a:t>
            </a:r>
            <a:r>
              <a:rPr lang="tr-TR" dirty="0" err="1" smtClean="0"/>
              <a:t>BA'lara</a:t>
            </a:r>
            <a:r>
              <a:rPr lang="tr-TR" dirty="0" smtClean="0"/>
              <a:t> ve geliştiricilere karşı sahip olduğu 10 sorumluluğu listeler. </a:t>
            </a:r>
          </a:p>
          <a:p>
            <a:r>
              <a:rPr lang="tr-TR" dirty="0" smtClean="0"/>
              <a:t>Bunları bir geliştiricinin haklar beyannamesi olarak görmeyi tercih edebilirsiniz. </a:t>
            </a:r>
          </a:p>
          <a:p>
            <a:r>
              <a:rPr lang="tr-TR" dirty="0" smtClean="0"/>
              <a:t>Bu listeler kuruluşunuz için tam olarak doğru değilse, yerel kültüre uyacak şekilde değiştirin.</a:t>
            </a:r>
            <a:endParaRPr lang="tr-TR" dirty="0"/>
          </a:p>
        </p:txBody>
      </p:sp>
    </p:spTree>
    <p:extLst>
      <p:ext uri="{BB962C8B-B14F-4D97-AF65-F5344CB8AC3E}">
        <p14:creationId xmlns:p14="http://schemas.microsoft.com/office/powerpoint/2010/main" val="236988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Problem</a:t>
            </a:r>
            <a:endParaRPr lang="tr-TR" dirty="0"/>
          </a:p>
        </p:txBody>
      </p:sp>
      <p:sp>
        <p:nvSpPr>
          <p:cNvPr id="3" name="İçerik Yer Tutucusu 2"/>
          <p:cNvSpPr>
            <a:spLocks noGrp="1"/>
          </p:cNvSpPr>
          <p:nvPr>
            <p:ph idx="1"/>
          </p:nvPr>
        </p:nvSpPr>
        <p:spPr/>
        <p:txBody>
          <a:bodyPr>
            <a:normAutofit fontScale="85000" lnSpcReduction="20000"/>
          </a:bodyPr>
          <a:lstStyle/>
          <a:p>
            <a:r>
              <a:rPr lang="tr-TR" dirty="0" err="1"/>
              <a:t>Contoso</a:t>
            </a:r>
            <a:r>
              <a:rPr lang="tr-TR" dirty="0"/>
              <a:t> </a:t>
            </a:r>
            <a:r>
              <a:rPr lang="tr-TR" dirty="0" err="1"/>
              <a:t>Pharmaceuticals'da</a:t>
            </a:r>
            <a:r>
              <a:rPr lang="tr-TR" dirty="0"/>
              <a:t> üst düzey yönetici olan </a:t>
            </a:r>
            <a:r>
              <a:rPr lang="tr-TR" dirty="0" err="1"/>
              <a:t>Gerhard</a:t>
            </a:r>
            <a:r>
              <a:rPr lang="tr-TR" dirty="0"/>
              <a:t>, </a:t>
            </a:r>
            <a:r>
              <a:rPr lang="tr-TR" dirty="0" err="1"/>
              <a:t>Contoso'nun</a:t>
            </a:r>
            <a:r>
              <a:rPr lang="tr-TR" dirty="0"/>
              <a:t> BT departmanı yöneticisi </a:t>
            </a:r>
            <a:r>
              <a:rPr lang="tr-TR" dirty="0" err="1"/>
              <a:t>Cynthia</a:t>
            </a:r>
            <a:r>
              <a:rPr lang="tr-TR" dirty="0"/>
              <a:t> ile görüşüyordu. </a:t>
            </a:r>
            <a:endParaRPr lang="tr-TR" dirty="0" smtClean="0"/>
          </a:p>
          <a:p>
            <a:r>
              <a:rPr lang="tr-TR" dirty="0" err="1" smtClean="0"/>
              <a:t>Gerhard</a:t>
            </a:r>
            <a:r>
              <a:rPr lang="tr-TR" dirty="0"/>
              <a:t>, "Bir kimyasal izleme bilgi sistemi kurmamız gerekiyor," diye söze başladı. "Sistem, halihazırda depolarımızda ve laboratuvarlarımızda bulunan tüm kimyasal kapların kaydını tutmalıdır. </a:t>
            </a:r>
            <a:endParaRPr lang="tr-TR" dirty="0" smtClean="0"/>
          </a:p>
          <a:p>
            <a:r>
              <a:rPr lang="tr-TR" dirty="0" smtClean="0"/>
              <a:t>Bu </a:t>
            </a:r>
            <a:r>
              <a:rPr lang="tr-TR" dirty="0"/>
              <a:t>şekilde, kimyagerler her zaman yeni bir kap almak yerine koridorun sonundaki birinden bazı kimyasallar alabilirler. Bu bize çok para kazandırmalı. </a:t>
            </a:r>
            <a:endParaRPr lang="tr-TR" dirty="0" smtClean="0"/>
          </a:p>
          <a:p>
            <a:r>
              <a:rPr lang="tr-TR" dirty="0" smtClean="0"/>
              <a:t>Ayrıca</a:t>
            </a:r>
            <a:r>
              <a:rPr lang="tr-TR" dirty="0"/>
              <a:t>, Sağlık ve Güvenlik Departmanı'nın kimyasal kullanımı ve </a:t>
            </a:r>
            <a:r>
              <a:rPr lang="tr-TR" dirty="0" err="1"/>
              <a:t>bertarafına</a:t>
            </a:r>
            <a:r>
              <a:rPr lang="tr-TR" dirty="0"/>
              <a:t> ilişkin hükümet raporlarını bugün olduğundan çok daha az çalışmayla oluşturması gerekiyor. </a:t>
            </a:r>
            <a:endParaRPr lang="tr-TR" dirty="0" smtClean="0"/>
          </a:p>
          <a:p>
            <a:r>
              <a:rPr lang="tr-TR" dirty="0" smtClean="0"/>
              <a:t>Bu </a:t>
            </a:r>
            <a:r>
              <a:rPr lang="tr-TR" dirty="0"/>
              <a:t>sistemi beş ay içinde uygunluk denetimi için zamanında kurabilir misiniz</a:t>
            </a:r>
            <a:r>
              <a:rPr lang="tr-TR" dirty="0" smtClean="0"/>
              <a:t>?”</a:t>
            </a:r>
          </a:p>
          <a:p>
            <a:r>
              <a:rPr lang="tr-TR" dirty="0" err="1" smtClean="0"/>
              <a:t>Cynthia</a:t>
            </a:r>
            <a:r>
              <a:rPr lang="tr-TR" dirty="0"/>
              <a:t>, "Bu projenin neden önemli olduğunu anlıyorum </a:t>
            </a:r>
            <a:r>
              <a:rPr lang="tr-TR" dirty="0" err="1"/>
              <a:t>Gerhard</a:t>
            </a:r>
            <a:r>
              <a:rPr lang="tr-TR" dirty="0"/>
              <a:t>," dedi. "Ancak bir programa bağlanmadan önce, kimyasal izleme sisteminin gerekliliklerini anlamamız gerekecek."</a:t>
            </a:r>
          </a:p>
        </p:txBody>
      </p:sp>
    </p:spTree>
    <p:extLst>
      <p:ext uri="{BB962C8B-B14F-4D97-AF65-F5344CB8AC3E}">
        <p14:creationId xmlns:p14="http://schemas.microsoft.com/office/powerpoint/2010/main" val="391905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45990"/>
          </a:xfrm>
        </p:spPr>
        <p:txBody>
          <a:bodyPr>
            <a:normAutofit fontScale="90000"/>
          </a:bodyPr>
          <a:lstStyle/>
          <a:p>
            <a:r>
              <a:rPr lang="tr-TR" dirty="0"/>
              <a:t>Müşteri-geliştirme ortaklığı</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691719320"/>
              </p:ext>
            </p:extLst>
          </p:nvPr>
        </p:nvGraphicFramePr>
        <p:xfrm>
          <a:off x="413239" y="1134208"/>
          <a:ext cx="11623430" cy="6937301"/>
        </p:xfrm>
        <a:graphic>
          <a:graphicData uri="http://schemas.openxmlformats.org/drawingml/2006/table">
            <a:tbl>
              <a:tblPr firstRow="1" bandRow="1">
                <a:tableStyleId>{5C22544A-7EE6-4342-B048-85BDC9FD1C3A}</a:tableStyleId>
              </a:tblPr>
              <a:tblGrid>
                <a:gridCol w="5798420">
                  <a:extLst>
                    <a:ext uri="{9D8B030D-6E8A-4147-A177-3AD203B41FA5}">
                      <a16:colId xmlns:a16="http://schemas.microsoft.com/office/drawing/2014/main" val="3872098155"/>
                    </a:ext>
                  </a:extLst>
                </a:gridCol>
                <a:gridCol w="5825010">
                  <a:extLst>
                    <a:ext uri="{9D8B030D-6E8A-4147-A177-3AD203B41FA5}">
                      <a16:colId xmlns:a16="http://schemas.microsoft.com/office/drawing/2014/main" val="3184689800"/>
                    </a:ext>
                  </a:extLst>
                </a:gridCol>
              </a:tblGrid>
              <a:tr h="391566">
                <a:tc>
                  <a:txBody>
                    <a:bodyPr/>
                    <a:lstStyle/>
                    <a:p>
                      <a:r>
                        <a:rPr lang="tr-TR" dirty="0" smtClean="0"/>
                        <a:t>Yazılım Müşterileri için Haklar Beyannamesi Gereksinimleri</a:t>
                      </a:r>
                      <a:endParaRPr lang="tr-TR" dirty="0"/>
                    </a:p>
                  </a:txBody>
                  <a:tcPr/>
                </a:tc>
                <a:tc>
                  <a:txBody>
                    <a:bodyPr/>
                    <a:lstStyle/>
                    <a:p>
                      <a:r>
                        <a:rPr lang="tr-TR" dirty="0" smtClean="0"/>
                        <a:t>Yazılım Müşterileri için Gereksinimler Sorumluluk Belgesi</a:t>
                      </a:r>
                      <a:endParaRPr lang="tr-TR" dirty="0"/>
                    </a:p>
                  </a:txBody>
                  <a:tcPr/>
                </a:tc>
                <a:extLst>
                  <a:ext uri="{0D108BD9-81ED-4DB2-BD59-A6C34878D82A}">
                    <a16:rowId xmlns:a16="http://schemas.microsoft.com/office/drawing/2014/main" val="1734395436"/>
                  </a:ext>
                </a:extLst>
              </a:tr>
              <a:tr h="391566">
                <a:tc>
                  <a:txBody>
                    <a:bodyPr/>
                    <a:lstStyle/>
                    <a:p>
                      <a:r>
                        <a:rPr lang="tr-TR" dirty="0" smtClean="0"/>
                        <a:t>1. </a:t>
                      </a:r>
                      <a:r>
                        <a:rPr lang="tr-TR" dirty="0" err="1" smtClean="0"/>
                        <a:t>BA'ların</a:t>
                      </a:r>
                      <a:r>
                        <a:rPr lang="tr-TR" dirty="0" smtClean="0"/>
                        <a:t> sizin dilinizi konuşmasını bekleyin. </a:t>
                      </a:r>
                      <a:endParaRPr lang="tr-TR" dirty="0"/>
                    </a:p>
                  </a:txBody>
                  <a:tcPr/>
                </a:tc>
                <a:tc>
                  <a:txBody>
                    <a:bodyPr/>
                    <a:lstStyle/>
                    <a:p>
                      <a:r>
                        <a:rPr lang="tr-TR" dirty="0" smtClean="0"/>
                        <a:t>1. </a:t>
                      </a:r>
                      <a:r>
                        <a:rPr lang="tr-TR" dirty="0" err="1" smtClean="0"/>
                        <a:t>BA'ları</a:t>
                      </a:r>
                      <a:r>
                        <a:rPr lang="tr-TR" dirty="0" smtClean="0"/>
                        <a:t> ve geliştiricileri işletmeniz hakkında eğitin.</a:t>
                      </a:r>
                      <a:endParaRPr lang="tr-TR" dirty="0"/>
                    </a:p>
                  </a:txBody>
                  <a:tcPr/>
                </a:tc>
                <a:extLst>
                  <a:ext uri="{0D108BD9-81ED-4DB2-BD59-A6C34878D82A}">
                    <a16:rowId xmlns:a16="http://schemas.microsoft.com/office/drawing/2014/main" val="1845138733"/>
                  </a:ext>
                </a:extLst>
              </a:tr>
              <a:tr h="685241">
                <a:tc>
                  <a:txBody>
                    <a:bodyPr/>
                    <a:lstStyle/>
                    <a:p>
                      <a:r>
                        <a:rPr lang="tr-TR" dirty="0" smtClean="0"/>
                        <a:t>2. </a:t>
                      </a:r>
                      <a:r>
                        <a:rPr lang="tr-TR" dirty="0" err="1" smtClean="0"/>
                        <a:t>BA'ların</a:t>
                      </a:r>
                      <a:r>
                        <a:rPr lang="tr-TR" dirty="0" smtClean="0"/>
                        <a:t> işiniz ve hedefleriniz hakkında bilgi edinmesini bekleyin.</a:t>
                      </a:r>
                      <a:endParaRPr lang="tr-TR" dirty="0"/>
                    </a:p>
                  </a:txBody>
                  <a:tcPr/>
                </a:tc>
                <a:tc>
                  <a:txBody>
                    <a:bodyPr/>
                    <a:lstStyle/>
                    <a:p>
                      <a:r>
                        <a:rPr lang="tr-TR" dirty="0" smtClean="0"/>
                        <a:t>2. Gereksinimleri sağlamak ve netleştirmek için gereken zamanı ayırın.</a:t>
                      </a:r>
                      <a:endParaRPr lang="tr-TR" dirty="0"/>
                    </a:p>
                  </a:txBody>
                  <a:tcPr/>
                </a:tc>
                <a:extLst>
                  <a:ext uri="{0D108BD9-81ED-4DB2-BD59-A6C34878D82A}">
                    <a16:rowId xmlns:a16="http://schemas.microsoft.com/office/drawing/2014/main" val="815589075"/>
                  </a:ext>
                </a:extLst>
              </a:tr>
              <a:tr h="685241">
                <a:tc>
                  <a:txBody>
                    <a:bodyPr/>
                    <a:lstStyle/>
                    <a:p>
                      <a:r>
                        <a:rPr lang="tr-TR" dirty="0" smtClean="0"/>
                        <a:t>3. </a:t>
                      </a:r>
                      <a:r>
                        <a:rPr lang="tr-TR" dirty="0" err="1" smtClean="0"/>
                        <a:t>BA'ların</a:t>
                      </a:r>
                      <a:r>
                        <a:rPr lang="tr-TR" dirty="0" smtClean="0"/>
                        <a:t> gereksinimleri uygun bir biçimde kaydetmesini bekleyin.</a:t>
                      </a:r>
                      <a:endParaRPr lang="tr-TR" dirty="0"/>
                    </a:p>
                  </a:txBody>
                  <a:tcPr/>
                </a:tc>
                <a:tc>
                  <a:txBody>
                    <a:bodyPr/>
                    <a:lstStyle/>
                    <a:p>
                      <a:r>
                        <a:rPr lang="tr-TR" dirty="0" smtClean="0"/>
                        <a:t>3. Gereksinimler hakkında girdi sağlarken spesifik ve kesin olun.</a:t>
                      </a:r>
                      <a:endParaRPr lang="tr-TR" dirty="0"/>
                    </a:p>
                  </a:txBody>
                  <a:tcPr/>
                </a:tc>
                <a:extLst>
                  <a:ext uri="{0D108BD9-81ED-4DB2-BD59-A6C34878D82A}">
                    <a16:rowId xmlns:a16="http://schemas.microsoft.com/office/drawing/2014/main" val="1818279212"/>
                  </a:ext>
                </a:extLst>
              </a:tr>
              <a:tr h="685241">
                <a:tc>
                  <a:txBody>
                    <a:bodyPr/>
                    <a:lstStyle/>
                    <a:p>
                      <a:r>
                        <a:rPr lang="tr-TR" dirty="0" smtClean="0"/>
                        <a:t>4. Gereksinim uygulamaları ve çıktılara ilişkin açıklamaları alın.</a:t>
                      </a:r>
                      <a:endParaRPr lang="tr-TR" dirty="0"/>
                    </a:p>
                  </a:txBody>
                  <a:tcPr/>
                </a:tc>
                <a:tc>
                  <a:txBody>
                    <a:bodyPr/>
                    <a:lstStyle/>
                    <a:p>
                      <a:r>
                        <a:rPr lang="tr-TR" dirty="0" smtClean="0"/>
                        <a:t>4. İstendiğinde gereksinimler hakkında zamanında kararlar verin. </a:t>
                      </a:r>
                      <a:endParaRPr lang="tr-TR" dirty="0"/>
                    </a:p>
                  </a:txBody>
                  <a:tcPr/>
                </a:tc>
                <a:extLst>
                  <a:ext uri="{0D108BD9-81ED-4DB2-BD59-A6C34878D82A}">
                    <a16:rowId xmlns:a16="http://schemas.microsoft.com/office/drawing/2014/main" val="873484469"/>
                  </a:ext>
                </a:extLst>
              </a:tr>
              <a:tr h="685241">
                <a:tc>
                  <a:txBody>
                    <a:bodyPr/>
                    <a:lstStyle/>
                    <a:p>
                      <a:r>
                        <a:rPr lang="tr-TR" dirty="0" smtClean="0"/>
                        <a:t>5. Gereksinimlerinizi değiştirin.</a:t>
                      </a:r>
                      <a:endParaRPr lang="tr-TR" dirty="0"/>
                    </a:p>
                  </a:txBody>
                  <a:tcPr/>
                </a:tc>
                <a:tc>
                  <a:txBody>
                    <a:bodyPr/>
                    <a:lstStyle/>
                    <a:p>
                      <a:r>
                        <a:rPr lang="tr-TR" dirty="0" smtClean="0"/>
                        <a:t>5. Bir geliştiricinin gereksinimlerin maliyet ve fizibilite değerlendirmesine saygı gösterin.</a:t>
                      </a:r>
                      <a:endParaRPr lang="tr-TR" dirty="0"/>
                    </a:p>
                  </a:txBody>
                  <a:tcPr/>
                </a:tc>
                <a:extLst>
                  <a:ext uri="{0D108BD9-81ED-4DB2-BD59-A6C34878D82A}">
                    <a16:rowId xmlns:a16="http://schemas.microsoft.com/office/drawing/2014/main" val="442113394"/>
                  </a:ext>
                </a:extLst>
              </a:tr>
              <a:tr h="685241">
                <a:tc>
                  <a:txBody>
                    <a:bodyPr/>
                    <a:lstStyle/>
                    <a:p>
                      <a:r>
                        <a:rPr lang="tr-TR" dirty="0" smtClean="0"/>
                        <a:t>6. Karşılıklı saygı ortamı bekleyin.</a:t>
                      </a:r>
                      <a:endParaRPr lang="tr-TR" dirty="0"/>
                    </a:p>
                  </a:txBody>
                  <a:tcPr/>
                </a:tc>
                <a:tc>
                  <a:txBody>
                    <a:bodyPr/>
                    <a:lstStyle/>
                    <a:p>
                      <a:r>
                        <a:rPr lang="tr-TR" dirty="0" smtClean="0"/>
                        <a:t>6. Geliştiricilerle işbirliği içinde gerçekçi gereksinim öncelikleri belirleyin.</a:t>
                      </a:r>
                      <a:endParaRPr lang="tr-TR" dirty="0"/>
                    </a:p>
                  </a:txBody>
                  <a:tcPr/>
                </a:tc>
                <a:extLst>
                  <a:ext uri="{0D108BD9-81ED-4DB2-BD59-A6C34878D82A}">
                    <a16:rowId xmlns:a16="http://schemas.microsoft.com/office/drawing/2014/main" val="3041632898"/>
                  </a:ext>
                </a:extLst>
              </a:tr>
              <a:tr h="685241">
                <a:tc>
                  <a:txBody>
                    <a:bodyPr/>
                    <a:lstStyle/>
                    <a:p>
                      <a:r>
                        <a:rPr lang="tr-TR" dirty="0" smtClean="0"/>
                        <a:t>7. Gereksinimleriniz ve bunların çözümü için fikir ve alternatifleri duyun.</a:t>
                      </a:r>
                      <a:endParaRPr lang="tr-TR" dirty="0"/>
                    </a:p>
                  </a:txBody>
                  <a:tcPr/>
                </a:tc>
                <a:tc>
                  <a:txBody>
                    <a:bodyPr/>
                    <a:lstStyle/>
                    <a:p>
                      <a:r>
                        <a:rPr lang="tr-TR" dirty="0" smtClean="0"/>
                        <a:t>7. Gereksinimleri gözden geçirin ve prototipleri değerlendirin.</a:t>
                      </a:r>
                      <a:endParaRPr lang="tr-TR" dirty="0"/>
                    </a:p>
                  </a:txBody>
                  <a:tcPr/>
                </a:tc>
                <a:extLst>
                  <a:ext uri="{0D108BD9-81ED-4DB2-BD59-A6C34878D82A}">
                    <a16:rowId xmlns:a16="http://schemas.microsoft.com/office/drawing/2014/main" val="1804826202"/>
                  </a:ext>
                </a:extLst>
              </a:tr>
              <a:tr h="672241">
                <a:tc>
                  <a:txBody>
                    <a:bodyPr/>
                    <a:lstStyle/>
                    <a:p>
                      <a:r>
                        <a:rPr lang="tr-TR" dirty="0" smtClean="0"/>
                        <a:t>8. Ürünün kullanımını kolaylaştıracak özellikleri açıklayınız.</a:t>
                      </a:r>
                      <a:endParaRPr lang="tr-TR" dirty="0"/>
                    </a:p>
                  </a:txBody>
                  <a:tcPr/>
                </a:tc>
                <a:tc>
                  <a:txBody>
                    <a:bodyPr/>
                    <a:lstStyle/>
                    <a:p>
                      <a:r>
                        <a:rPr lang="tr-TR" dirty="0" smtClean="0"/>
                        <a:t>8. Kabul kriterlerini belirleyin.</a:t>
                      </a:r>
                      <a:endParaRPr lang="tr-TR" dirty="0"/>
                    </a:p>
                  </a:txBody>
                  <a:tcPr/>
                </a:tc>
                <a:extLst>
                  <a:ext uri="{0D108BD9-81ED-4DB2-BD59-A6C34878D82A}">
                    <a16:rowId xmlns:a16="http://schemas.microsoft.com/office/drawing/2014/main" val="2077702969"/>
                  </a:ext>
                </a:extLst>
              </a:tr>
              <a:tr h="685241">
                <a:tc>
                  <a:txBody>
                    <a:bodyPr/>
                    <a:lstStyle/>
                    <a:p>
                      <a:r>
                        <a:rPr lang="tr-TR" dirty="0" smtClean="0"/>
                        <a:t>9. Yeniden kullanım yoluyla geliştirmeyi hızlandırmak için gereksinimleri ayarlamanın yollarını öğrenin.</a:t>
                      </a:r>
                      <a:endParaRPr lang="tr-TR" dirty="0"/>
                    </a:p>
                  </a:txBody>
                  <a:tcPr/>
                </a:tc>
                <a:tc>
                  <a:txBody>
                    <a:bodyPr/>
                    <a:lstStyle/>
                    <a:p>
                      <a:r>
                        <a:rPr lang="tr-TR" dirty="0" smtClean="0"/>
                        <a:t>9. Gereksinimlerdeki değişiklikleri derhal bildirin.</a:t>
                      </a:r>
                      <a:endParaRPr lang="tr-TR" dirty="0"/>
                    </a:p>
                  </a:txBody>
                  <a:tcPr/>
                </a:tc>
                <a:extLst>
                  <a:ext uri="{0D108BD9-81ED-4DB2-BD59-A6C34878D82A}">
                    <a16:rowId xmlns:a16="http://schemas.microsoft.com/office/drawing/2014/main" val="2828052763"/>
                  </a:ext>
                </a:extLst>
              </a:tr>
              <a:tr h="685241">
                <a:tc>
                  <a:txBody>
                    <a:bodyPr/>
                    <a:lstStyle/>
                    <a:p>
                      <a:r>
                        <a:rPr lang="tr-TR" dirty="0" smtClean="0"/>
                        <a:t>10. İşlevsel ihtiyaçlarınızı ve kalite beklentilerinizi karşılayan bir sistem edinin.</a:t>
                      </a:r>
                      <a:endParaRPr lang="tr-TR" dirty="0"/>
                    </a:p>
                  </a:txBody>
                  <a:tcPr/>
                </a:tc>
                <a:tc>
                  <a:txBody>
                    <a:bodyPr/>
                    <a:lstStyle/>
                    <a:p>
                      <a:r>
                        <a:rPr lang="tr-TR" dirty="0" smtClean="0"/>
                        <a:t>10. Gereksinim geliştirme sürecine saygı gösterin.</a:t>
                      </a:r>
                      <a:endParaRPr lang="tr-TR" dirty="0"/>
                    </a:p>
                  </a:txBody>
                  <a:tcPr/>
                </a:tc>
                <a:extLst>
                  <a:ext uri="{0D108BD9-81ED-4DB2-BD59-A6C34878D82A}">
                    <a16:rowId xmlns:a16="http://schemas.microsoft.com/office/drawing/2014/main" val="3400029162"/>
                  </a:ext>
                </a:extLst>
              </a:tr>
            </a:tbl>
          </a:graphicData>
        </a:graphic>
      </p:graphicFrame>
    </p:spTree>
    <p:extLst>
      <p:ext uri="{BB962C8B-B14F-4D97-AF65-F5344CB8AC3E}">
        <p14:creationId xmlns:p14="http://schemas.microsoft.com/office/powerpoint/2010/main" val="350471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Müşteri-geliştirme ortaklığı</a:t>
            </a:r>
          </a:p>
        </p:txBody>
      </p:sp>
      <p:sp>
        <p:nvSpPr>
          <p:cNvPr id="3" name="İçerik Yer Tutucusu 2"/>
          <p:cNvSpPr>
            <a:spLocks noGrp="1"/>
          </p:cNvSpPr>
          <p:nvPr>
            <p:ph idx="1"/>
          </p:nvPr>
        </p:nvSpPr>
        <p:spPr/>
        <p:txBody>
          <a:bodyPr>
            <a:normAutofit fontScale="92500" lnSpcReduction="20000"/>
          </a:bodyPr>
          <a:lstStyle/>
          <a:p>
            <a:r>
              <a:rPr lang="tr-TR" dirty="0" smtClean="0"/>
              <a:t>Bu haklar ve sorumluluklar, yazılım şirket içi kullanım için, sözleşme kapsamında veya bilinen bir grup büyük müşteri için geliştirildiğinde gerçek müşteriler için geçerlidir. </a:t>
            </a:r>
          </a:p>
          <a:p>
            <a:r>
              <a:rPr lang="tr-TR" dirty="0" smtClean="0"/>
              <a:t>Kitlesel pazar ürün geliştirme için haklar ve sorumluluklar, ürün müdürü gibi müşteri vekilleri için daha geçerlidir.</a:t>
            </a:r>
          </a:p>
          <a:p>
            <a:r>
              <a:rPr lang="tr-TR" dirty="0" smtClean="0"/>
              <a:t>Proje planlamasının bir parçası olarak, kilit müşteri ve geliştirme paydaşları bu iki listeyi gözden geçirmeli ve fikir birliğine varmak için müzakere etmelidir. </a:t>
            </a:r>
          </a:p>
          <a:p>
            <a:r>
              <a:rPr lang="tr-TR" dirty="0" smtClean="0"/>
              <a:t>Gereksinim geliştirmedeki katılımcıların sorumluluklarını anladığından ve kabul ettiğinden emin olun. </a:t>
            </a:r>
          </a:p>
          <a:p>
            <a:r>
              <a:rPr lang="tr-TR" dirty="0" smtClean="0"/>
              <a:t>Bu anlayış, daha sonra, bir taraf diğerinin sağlamaya istekli olmadığı veya sağlayamadığı bir şeyi beklediğinde sürtüşmeyi azaltabilir.</a:t>
            </a:r>
            <a:endParaRPr lang="tr-TR" dirty="0"/>
          </a:p>
        </p:txBody>
      </p:sp>
    </p:spTree>
    <p:extLst>
      <p:ext uri="{BB962C8B-B14F-4D97-AF65-F5344CB8AC3E}">
        <p14:creationId xmlns:p14="http://schemas.microsoft.com/office/powerpoint/2010/main" val="191811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Müşterileri için Haklar Beyannamesi Gereksinimleri</a:t>
            </a:r>
            <a:endParaRPr lang="tr-TR" dirty="0"/>
          </a:p>
        </p:txBody>
      </p:sp>
      <p:sp>
        <p:nvSpPr>
          <p:cNvPr id="3" name="İçerik Yer Tutucusu 2"/>
          <p:cNvSpPr>
            <a:spLocks noGrp="1"/>
          </p:cNvSpPr>
          <p:nvPr>
            <p:ph idx="1"/>
          </p:nvPr>
        </p:nvSpPr>
        <p:spPr/>
        <p:txBody>
          <a:bodyPr/>
          <a:lstStyle/>
          <a:p>
            <a:r>
              <a:rPr lang="tr-TR" dirty="0" smtClean="0"/>
              <a:t>Gereksinim sorunları söz konusu olduğunda müşterilerin bekleyebileceği 10 hak aşağıda verilmiştir.</a:t>
            </a:r>
            <a:endParaRPr lang="tr-TR" dirty="0"/>
          </a:p>
        </p:txBody>
      </p:sp>
    </p:spTree>
    <p:extLst>
      <p:ext uri="{BB962C8B-B14F-4D97-AF65-F5344CB8AC3E}">
        <p14:creationId xmlns:p14="http://schemas.microsoft.com/office/powerpoint/2010/main" val="1781293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 #1: </a:t>
            </a:r>
            <a:r>
              <a:rPr lang="tr-TR" dirty="0" err="1" smtClean="0"/>
              <a:t>BA'ların</a:t>
            </a:r>
            <a:r>
              <a:rPr lang="tr-TR" dirty="0" smtClean="0"/>
              <a:t> sizin dilinizi konuşmasını beklemek</a:t>
            </a:r>
            <a:endParaRPr lang="tr-TR" dirty="0"/>
          </a:p>
        </p:txBody>
      </p:sp>
      <p:sp>
        <p:nvSpPr>
          <p:cNvPr id="3" name="İçerik Yer Tutucusu 2"/>
          <p:cNvSpPr>
            <a:spLocks noGrp="1"/>
          </p:cNvSpPr>
          <p:nvPr>
            <p:ph idx="1"/>
          </p:nvPr>
        </p:nvSpPr>
        <p:spPr/>
        <p:txBody>
          <a:bodyPr/>
          <a:lstStyle/>
          <a:p>
            <a:r>
              <a:rPr lang="tr-TR" dirty="0" smtClean="0"/>
              <a:t>Gereksinim tartışmaları, iş sözcüklerini kullanarak iş ihtiyaçlarınız ve görevleriniz üzerinde odaklanmalıdır. </a:t>
            </a:r>
          </a:p>
          <a:p>
            <a:r>
              <a:rPr lang="tr-TR" dirty="0" smtClean="0"/>
              <a:t>İş terminolojisini bir terimler sözlüğü ile </a:t>
            </a:r>
            <a:r>
              <a:rPr lang="tr-TR" dirty="0" err="1" smtClean="0"/>
              <a:t>BA'lara</a:t>
            </a:r>
            <a:r>
              <a:rPr lang="tr-TR" dirty="0" smtClean="0"/>
              <a:t> aktarmayı düşünün. </a:t>
            </a:r>
          </a:p>
          <a:p>
            <a:r>
              <a:rPr lang="tr-TR" dirty="0" err="1" smtClean="0"/>
              <a:t>BA'larla</a:t>
            </a:r>
            <a:r>
              <a:rPr lang="tr-TR" dirty="0" smtClean="0"/>
              <a:t> konuşurken teknik jargondan geçmek zorunda kalmamalısınız.</a:t>
            </a:r>
            <a:endParaRPr lang="tr-TR" dirty="0"/>
          </a:p>
        </p:txBody>
      </p:sp>
    </p:spTree>
    <p:extLst>
      <p:ext uri="{BB962C8B-B14F-4D97-AF65-F5344CB8AC3E}">
        <p14:creationId xmlns:p14="http://schemas.microsoft.com/office/powerpoint/2010/main" val="2863056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 #2: </a:t>
            </a:r>
            <a:r>
              <a:rPr lang="tr-TR" dirty="0" err="1" smtClean="0"/>
              <a:t>BA'ların</a:t>
            </a:r>
            <a:r>
              <a:rPr lang="tr-TR" dirty="0" smtClean="0"/>
              <a:t> işiniz ve hedefleriniz hakkında bilgi sahibi olmasını beklemek</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smtClean="0"/>
              <a:t>BA'lar</a:t>
            </a:r>
            <a:r>
              <a:rPr lang="tr-TR" dirty="0" smtClean="0"/>
              <a:t> gereksinimleri ortaya çıkarmak için sizinle etkileşime girerek iş görevlerinizi ve sistemin dünyanıza nasıl uyduğunu daha iyi anlayabilir. </a:t>
            </a:r>
          </a:p>
          <a:p>
            <a:r>
              <a:rPr lang="tr-TR" dirty="0" smtClean="0"/>
              <a:t>Bu, geliştiricilerin ihtiyaçlarınızı karşılayan bir çözüm oluşturmasına yardımcı olacaktır. </a:t>
            </a:r>
          </a:p>
          <a:p>
            <a:r>
              <a:rPr lang="tr-TR" dirty="0" err="1" smtClean="0"/>
              <a:t>BA'ları</a:t>
            </a:r>
            <a:r>
              <a:rPr lang="tr-TR" dirty="0" smtClean="0"/>
              <a:t> ve geliştiricileri sizin ve iş arkadaşlarınızın işte neler yaptığını gözlemlemeye davet edin. </a:t>
            </a:r>
          </a:p>
          <a:p>
            <a:r>
              <a:rPr lang="tr-TR" dirty="0" smtClean="0"/>
              <a:t>Yeni sistem mevcut sistemin yerini alıyorsa, </a:t>
            </a:r>
            <a:r>
              <a:rPr lang="tr-TR" dirty="0" err="1" smtClean="0"/>
              <a:t>BA'lar</a:t>
            </a:r>
            <a:r>
              <a:rPr lang="tr-TR" dirty="0" smtClean="0"/>
              <a:t> mevcut sistemi siz kullandığınız gibi kullanmalıdır. </a:t>
            </a:r>
          </a:p>
          <a:p>
            <a:r>
              <a:rPr lang="tr-TR" dirty="0" smtClean="0"/>
              <a:t>Bu onlara iş akışınıza nasıl uyduğunu ve nerelerde iyileştirilebileceğini gösterecektir. </a:t>
            </a:r>
          </a:p>
          <a:p>
            <a:r>
              <a:rPr lang="tr-TR" dirty="0" err="1" smtClean="0"/>
              <a:t>BA'nın</a:t>
            </a:r>
            <a:r>
              <a:rPr lang="tr-TR" dirty="0" smtClean="0"/>
              <a:t> iş operasyonlarınız ve terminolojiniz hakkında zaten her şeyi bileceğini varsaymayın (bkz. Sorumluluk #1).</a:t>
            </a:r>
            <a:endParaRPr lang="tr-TR" dirty="0"/>
          </a:p>
        </p:txBody>
      </p:sp>
    </p:spTree>
    <p:extLst>
      <p:ext uri="{BB962C8B-B14F-4D97-AF65-F5344CB8AC3E}">
        <p14:creationId xmlns:p14="http://schemas.microsoft.com/office/powerpoint/2010/main" val="318711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 #3: </a:t>
            </a:r>
            <a:r>
              <a:rPr lang="tr-TR" dirty="0" err="1" smtClean="0"/>
              <a:t>BA'ların</a:t>
            </a:r>
            <a:r>
              <a:rPr lang="tr-TR" dirty="0" smtClean="0"/>
              <a:t> gereksinimleri uygun bir biçimde kaydetmesini beklemek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BA, paydaşların sağladığı tüm bilgileri sıralayacak ve kullanıcı gereksinimlerini iş kurallarından, işlevsel gereksinimlerden, kalite hedeflerinden ve diğer öğelerden ayırmak için takip soruları soracaktır. </a:t>
            </a:r>
          </a:p>
          <a:p>
            <a:r>
              <a:rPr lang="tr-TR" dirty="0" smtClean="0"/>
              <a:t>Bu analizden elde edilen nihai çıktı, bir yazılım gereksinimleri belirtim belgesi veya bir gereksinim yönetimi aracı gibi uygun bir biçimde depolanan rafine gereksinimler kümesidir. </a:t>
            </a:r>
          </a:p>
          <a:p>
            <a:r>
              <a:rPr lang="tr-TR" dirty="0" smtClean="0"/>
              <a:t>Bu gereksinimler dizisi, inşa edilecek ürünün işlevleri, nitelikleri ve kısıtlamaları hakkında paydaşlar arasındaki anlaşmayı oluşturur. </a:t>
            </a:r>
          </a:p>
          <a:p>
            <a:r>
              <a:rPr lang="tr-TR" dirty="0" smtClean="0"/>
              <a:t>Gereksinimler, kolayca anlayabileceğiniz bir şekilde yazılmalı ve düzenlenmelidir. </a:t>
            </a:r>
          </a:p>
          <a:p>
            <a:r>
              <a:rPr lang="tr-TR" dirty="0" smtClean="0"/>
              <a:t>Bu </a:t>
            </a:r>
            <a:r>
              <a:rPr lang="tr-TR" dirty="0" err="1" smtClean="0"/>
              <a:t>spesifikasyonları</a:t>
            </a:r>
            <a:r>
              <a:rPr lang="tr-TR" dirty="0" smtClean="0"/>
              <a:t> ve görsel analiz modelleri gibi diğer gereksinim sunumlarını gözden geçirmeniz, ihtiyaçlarınızı doğru bir şekilde temsil etmelerini sağlamaya yardımcı olur.</a:t>
            </a:r>
            <a:endParaRPr lang="tr-TR" dirty="0"/>
          </a:p>
        </p:txBody>
      </p:sp>
    </p:spTree>
    <p:extLst>
      <p:ext uri="{BB962C8B-B14F-4D97-AF65-F5344CB8AC3E}">
        <p14:creationId xmlns:p14="http://schemas.microsoft.com/office/powerpoint/2010/main" val="316837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Sağ #4: Gereksinim uygulamaları ve teslimat kalemlerine ilişkin açıklamaları almak için</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Çeşitli uygulamalar, gereksinim geliştirme ve yönetimini hem etkili hem de verimli hale getirebilir ve gereksinim bilgisi çeşitli biçimlerde temsil edilebilir. </a:t>
            </a:r>
          </a:p>
          <a:p>
            <a:r>
              <a:rPr lang="tr-TR" dirty="0" smtClean="0"/>
              <a:t>BA, önerdiği uygulamaları açıklamalı ve her teslimata hangi bilgilerin girdiğini açıklamalıdır. </a:t>
            </a:r>
          </a:p>
          <a:p>
            <a:r>
              <a:rPr lang="tr-TR" dirty="0" smtClean="0"/>
              <a:t>Örneğin, BA </a:t>
            </a:r>
            <a:r>
              <a:rPr lang="tr-TR" dirty="0" err="1" smtClean="0"/>
              <a:t>metinsel</a:t>
            </a:r>
            <a:r>
              <a:rPr lang="tr-TR" dirty="0" smtClean="0"/>
              <a:t> gereklilikleri tamamlamak için bazı diyagramlar oluşturabilir. </a:t>
            </a:r>
          </a:p>
          <a:p>
            <a:r>
              <a:rPr lang="tr-TR" dirty="0" smtClean="0"/>
              <a:t>Bu diyagramlar size yabancı gelebilir ve karmaşık olabilirler, ancak </a:t>
            </a:r>
            <a:r>
              <a:rPr lang="tr-TR" dirty="0" err="1" smtClean="0"/>
              <a:t>notasyonları</a:t>
            </a:r>
            <a:r>
              <a:rPr lang="tr-TR" dirty="0" smtClean="0"/>
              <a:t> anlamak zor olmamalıdır. </a:t>
            </a:r>
          </a:p>
          <a:p>
            <a:r>
              <a:rPr lang="tr-TR" dirty="0" smtClean="0"/>
              <a:t>BA, her diyagramın amacını, sembollerin ne anlama geldiğini ve nasıl yapılacağını açıklamalıdır.</a:t>
            </a:r>
            <a:endParaRPr lang="tr-TR" dirty="0"/>
          </a:p>
        </p:txBody>
      </p:sp>
    </p:spTree>
    <p:extLst>
      <p:ext uri="{BB962C8B-B14F-4D97-AF65-F5344CB8AC3E}">
        <p14:creationId xmlns:p14="http://schemas.microsoft.com/office/powerpoint/2010/main" val="2998452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Doğru #5: Gereksinimlerinizi değiştirmek için</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smtClean="0"/>
              <a:t>BA'ların</a:t>
            </a:r>
            <a:r>
              <a:rPr lang="tr-TR" dirty="0" smtClean="0"/>
              <a:t> veya geliştiricilerin sizden tüm gereksinimlerinizi önceden düşünmenizi veya bu gereksinimlerin geliştirme döngüsü boyunca sabit kalmasını beklemesi gerçekçi değildir. </a:t>
            </a:r>
          </a:p>
          <a:p>
            <a:r>
              <a:rPr lang="tr-TR" dirty="0" smtClean="0"/>
              <a:t>İş geliştikçe, ekip paydaşlardan daha fazla girdi topladıkça veya siz neye ihtiyacınız olduğunu daha dikkatli düşünürken gereksinimlerde değişiklik yapma hakkına sahipsiniz. </a:t>
            </a:r>
          </a:p>
          <a:p>
            <a:r>
              <a:rPr lang="tr-TR" dirty="0" smtClean="0"/>
              <a:t>Ancak değişimin her zaman bir bedeli vardır. </a:t>
            </a:r>
          </a:p>
          <a:p>
            <a:r>
              <a:rPr lang="tr-TR" dirty="0" smtClean="0"/>
              <a:t>Bazen yeni bir işlev eklemek, diğer işlevlerle veya projenin zamanlaması veya bütçesiyle ödün verilmesini gerektirir. </a:t>
            </a:r>
          </a:p>
          <a:p>
            <a:r>
              <a:rPr lang="tr-TR" dirty="0" err="1" smtClean="0"/>
              <a:t>BA'nın</a:t>
            </a:r>
            <a:r>
              <a:rPr lang="tr-TR" dirty="0" smtClean="0"/>
              <a:t> sorumluluğunun önemli bir kısmı, değişim etkilerini değerlendirmek, yönetmek ve iletmektir. </a:t>
            </a:r>
          </a:p>
          <a:p>
            <a:r>
              <a:rPr lang="tr-TR" dirty="0" smtClean="0"/>
              <a:t>Değişiklikleri ele almak için basit ama etkili bir süreç üzerinde anlaşmak üzere projenizde BA ile birlikte çalışın.</a:t>
            </a:r>
            <a:endParaRPr lang="tr-TR" dirty="0"/>
          </a:p>
        </p:txBody>
      </p:sp>
    </p:spTree>
    <p:extLst>
      <p:ext uri="{BB962C8B-B14F-4D97-AF65-F5344CB8AC3E}">
        <p14:creationId xmlns:p14="http://schemas.microsoft.com/office/powerpoint/2010/main" val="4037109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 #6: Karşılıklı saygı ortamı beklemek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Müşteriler ve geliştiriciler arasındaki ilişki bazen düşmanca hale gelir. </a:t>
            </a:r>
          </a:p>
          <a:p>
            <a:r>
              <a:rPr lang="tr-TR" dirty="0" smtClean="0"/>
              <a:t>Katılımcılar birbirini anlamıyorsa, gereksinim tartışmaları sinir bozucu olabilir. </a:t>
            </a:r>
          </a:p>
          <a:p>
            <a:r>
              <a:rPr lang="tr-TR" dirty="0" smtClean="0"/>
              <a:t>Birlikte çalışmak, her grubun karşılaştığı sorunlara katılımcıların gözlerini açabilir. </a:t>
            </a:r>
          </a:p>
          <a:p>
            <a:r>
              <a:rPr lang="tr-TR" dirty="0" smtClean="0"/>
              <a:t>Gereksinim geliştirme sürecine katılan müşteriler, </a:t>
            </a:r>
            <a:r>
              <a:rPr lang="tr-TR" dirty="0" err="1" smtClean="0"/>
              <a:t>BA'lardan</a:t>
            </a:r>
            <a:r>
              <a:rPr lang="tr-TR" dirty="0" smtClean="0"/>
              <a:t> ve geliştiricilerden kendilerine saygılı davranmalarını ve projenin başarısı için harcadıkları zamanı takdir etmelerini bekleme hakkına sahiptir. </a:t>
            </a:r>
          </a:p>
          <a:p>
            <a:r>
              <a:rPr lang="tr-TR" dirty="0" smtClean="0"/>
              <a:t>Benzer şekilde, herkes başarılı bir projeye yönelik ortak hedefleri doğrultusunda işbirliği yaparken, müşteriler geliştirme ekibi üyelerine saygı göstermelidir. </a:t>
            </a:r>
          </a:p>
          <a:p>
            <a:r>
              <a:rPr lang="tr-TR" dirty="0" smtClean="0"/>
              <a:t>Burada herkes aynı tarafta.</a:t>
            </a:r>
            <a:endParaRPr lang="tr-TR" dirty="0"/>
          </a:p>
        </p:txBody>
      </p:sp>
    </p:spTree>
    <p:extLst>
      <p:ext uri="{BB962C8B-B14F-4D97-AF65-F5344CB8AC3E}">
        <p14:creationId xmlns:p14="http://schemas.microsoft.com/office/powerpoint/2010/main" val="114936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 #7: Gereksinimlerinize ve çözümlerine yönelik fikir ve alternatifleri duymak</a:t>
            </a:r>
            <a:endParaRPr lang="tr-TR" dirty="0"/>
          </a:p>
        </p:txBody>
      </p:sp>
      <p:sp>
        <p:nvSpPr>
          <p:cNvPr id="3" name="İçerik Yer Tutucusu 2"/>
          <p:cNvSpPr>
            <a:spLocks noGrp="1"/>
          </p:cNvSpPr>
          <p:nvPr>
            <p:ph idx="1"/>
          </p:nvPr>
        </p:nvSpPr>
        <p:spPr/>
        <p:txBody>
          <a:bodyPr/>
          <a:lstStyle/>
          <a:p>
            <a:r>
              <a:rPr lang="tr-TR" dirty="0" smtClean="0"/>
              <a:t>Yeni bir sistemin etkisiz veya eskimiş süreçleri otomatikleştirmediğinden emin olmak için </a:t>
            </a:r>
            <a:r>
              <a:rPr lang="tr-TR" dirty="0" err="1" smtClean="0"/>
              <a:t>BA'ya</a:t>
            </a:r>
            <a:r>
              <a:rPr lang="tr-TR" dirty="0" smtClean="0"/>
              <a:t> mevcut sistemlerinizin iş süreçlerinize pek uymadığını bildirin. </a:t>
            </a:r>
          </a:p>
          <a:p>
            <a:r>
              <a:rPr lang="tr-TR" dirty="0" smtClean="0"/>
              <a:t>Yani, istiyorsun alternatifsiz tek bir yoldan kaçınmak için. </a:t>
            </a:r>
          </a:p>
          <a:p>
            <a:r>
              <a:rPr lang="tr-TR" dirty="0" smtClean="0"/>
              <a:t>BA, genellikle iş süreçlerinizde iyileştirmeler önerebilir.</a:t>
            </a:r>
          </a:p>
          <a:p>
            <a:r>
              <a:rPr lang="tr-TR" dirty="0" smtClean="0"/>
              <a:t>Yaratıcı bir BA, müşterilerin hayal bile etmedikleri yeni yetenekler önererek değer katar.</a:t>
            </a:r>
            <a:endParaRPr lang="tr-TR" dirty="0"/>
          </a:p>
        </p:txBody>
      </p:sp>
    </p:spTree>
    <p:extLst>
      <p:ext uri="{BB962C8B-B14F-4D97-AF65-F5344CB8AC3E}">
        <p14:creationId xmlns:p14="http://schemas.microsoft.com/office/powerpoint/2010/main" val="170650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 Problem</a:t>
            </a:r>
          </a:p>
        </p:txBody>
      </p:sp>
      <p:sp>
        <p:nvSpPr>
          <p:cNvPr id="3" name="İçerik Yer Tutucusu 2"/>
          <p:cNvSpPr>
            <a:spLocks noGrp="1"/>
          </p:cNvSpPr>
          <p:nvPr>
            <p:ph idx="1"/>
          </p:nvPr>
        </p:nvSpPr>
        <p:spPr/>
        <p:txBody>
          <a:bodyPr>
            <a:normAutofit fontScale="70000" lnSpcReduction="20000"/>
          </a:bodyPr>
          <a:lstStyle/>
          <a:p>
            <a:r>
              <a:rPr lang="tr-TR" dirty="0" err="1"/>
              <a:t>Gerhard'ın</a:t>
            </a:r>
            <a:r>
              <a:rPr lang="tr-TR" dirty="0"/>
              <a:t> kafası karışmıştı. "Ne demek istiyorsun? Sana sadece ihtiyaçlarımı söyledim</a:t>
            </a:r>
            <a:r>
              <a:rPr lang="tr-TR" dirty="0" smtClean="0"/>
              <a:t>.”</a:t>
            </a:r>
          </a:p>
          <a:p>
            <a:r>
              <a:rPr lang="tr-TR" dirty="0" err="1" smtClean="0"/>
              <a:t>Cynthia</a:t>
            </a:r>
            <a:r>
              <a:rPr lang="tr-TR" dirty="0"/>
              <a:t>, "Aslında, proje için bazı genel iş hedeflerini tanımladınız," diye açıkladı. </a:t>
            </a:r>
            <a:endParaRPr lang="tr-TR" dirty="0" smtClean="0"/>
          </a:p>
          <a:p>
            <a:r>
              <a:rPr lang="tr-TR" dirty="0" smtClean="0"/>
              <a:t>"</a:t>
            </a:r>
            <a:r>
              <a:rPr lang="tr-TR" dirty="0"/>
              <a:t>Bu bana hangi yazılımı geliştirmem gerektiğini veya ne kadar süreceğini bilmem için yeterli bilgi vermiyor. </a:t>
            </a:r>
            <a:endParaRPr lang="tr-TR" dirty="0" smtClean="0"/>
          </a:p>
          <a:p>
            <a:r>
              <a:rPr lang="tr-TR" dirty="0" smtClean="0"/>
              <a:t>İş </a:t>
            </a:r>
            <a:r>
              <a:rPr lang="tr-TR" dirty="0"/>
              <a:t>analistlerimizden birinin sisteme olan ihtiyaçlarını anlamak için bazı kullanıcılarla çalışmasını istiyorum</a:t>
            </a:r>
            <a:r>
              <a:rPr lang="tr-TR" dirty="0" smtClean="0"/>
              <a:t>.</a:t>
            </a:r>
          </a:p>
          <a:p>
            <a:r>
              <a:rPr lang="tr-TR" dirty="0" smtClean="0"/>
              <a:t>"</a:t>
            </a:r>
            <a:r>
              <a:rPr lang="tr-TR" dirty="0" err="1"/>
              <a:t>Gerhard</a:t>
            </a:r>
            <a:r>
              <a:rPr lang="tr-TR" dirty="0"/>
              <a:t>, "Kimyagerler meşgul insanlar," diye karşı çıktı. "Programlamaya başlamadan önce her ayrıntıyı saptamak için zamanları yok. </a:t>
            </a:r>
            <a:endParaRPr lang="tr-TR" dirty="0" smtClean="0"/>
          </a:p>
          <a:p>
            <a:r>
              <a:rPr lang="tr-TR" dirty="0" smtClean="0"/>
              <a:t>Sizinkiler </a:t>
            </a:r>
            <a:r>
              <a:rPr lang="tr-TR" dirty="0"/>
              <a:t>ne inşa edeceklerini çözemiyorlar mı?”</a:t>
            </a:r>
            <a:r>
              <a:rPr lang="tr-TR" dirty="0" err="1"/>
              <a:t>Cynthia</a:t>
            </a:r>
            <a:r>
              <a:rPr lang="tr-TR" dirty="0"/>
              <a:t>, "Kullanıcıların sistemle ne yapmaları gerektiğine dair elimizden gelenin en iyisini tahmin edersek, iyi bir iş çıkaramayız" diye yanıtladı. </a:t>
            </a:r>
            <a:endParaRPr lang="tr-TR" dirty="0" smtClean="0"/>
          </a:p>
          <a:p>
            <a:r>
              <a:rPr lang="tr-TR" dirty="0" smtClean="0"/>
              <a:t>Biz </a:t>
            </a:r>
            <a:r>
              <a:rPr lang="tr-TR" dirty="0"/>
              <a:t>yazılım geliştiricileriyiz, kimyager değiliz. Sorunu anlamak için zaman ayırmazsak kimsenin sonuçlardan memnun olmadığını </a:t>
            </a:r>
            <a:r>
              <a:rPr lang="tr-TR" dirty="0" err="1"/>
              <a:t>öğrendim.""Bütün</a:t>
            </a:r>
            <a:r>
              <a:rPr lang="tr-TR" dirty="0"/>
              <a:t> bunlar için vaktimiz yok," diye ısrar etti </a:t>
            </a:r>
            <a:r>
              <a:rPr lang="tr-TR" dirty="0" err="1"/>
              <a:t>Gerhard</a:t>
            </a:r>
            <a:r>
              <a:rPr lang="tr-TR" dirty="0"/>
              <a:t>. “Sana gereksinimlerimi verdim. </a:t>
            </a:r>
            <a:endParaRPr lang="tr-TR" dirty="0" smtClean="0"/>
          </a:p>
          <a:p>
            <a:r>
              <a:rPr lang="tr-TR" dirty="0" smtClean="0"/>
              <a:t>Şimdi </a:t>
            </a:r>
            <a:r>
              <a:rPr lang="tr-TR" dirty="0"/>
              <a:t>sadece sistemi kurun, lütfen. İlerlemenizden beni haberdar edin.”</a:t>
            </a:r>
          </a:p>
        </p:txBody>
      </p:sp>
    </p:spTree>
    <p:extLst>
      <p:ext uri="{BB962C8B-B14F-4D97-AF65-F5344CB8AC3E}">
        <p14:creationId xmlns:p14="http://schemas.microsoft.com/office/powerpoint/2010/main" val="820179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Sağ #8: Ürünün kullanımını kolaylaştıracak özellikleri anlatmak</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smtClean="0"/>
              <a:t>BA'ların</a:t>
            </a:r>
            <a:r>
              <a:rPr lang="tr-TR" dirty="0" smtClean="0"/>
              <a:t>, işlevsel ihtiyaçlarınızın ötesine geçen yazılımın özellikleri hakkında size soru sormasını bekleyebilirsiniz. </a:t>
            </a:r>
          </a:p>
          <a:p>
            <a:r>
              <a:rPr lang="tr-TR" dirty="0" smtClean="0"/>
              <a:t>Bu özellikler veya kalite nitelikleri, yazılımın kullanımını daha kolay veya daha keyifli hale getirerek kullanıcıların görevlerini daha verimli bir şekilde gerçekleştirmelerini sağlar. </a:t>
            </a:r>
          </a:p>
          <a:p>
            <a:r>
              <a:rPr lang="tr-TR" dirty="0" smtClean="0"/>
              <a:t>Kullanıcılar bazen ürünün kullanıcı dostu veya sağlam olmasını talep eder, ancak bu tür terimler, geliştiricilere yardımcı olamayacak kadar özneldir. </a:t>
            </a:r>
          </a:p>
          <a:p>
            <a:r>
              <a:rPr lang="tr-TR" dirty="0" smtClean="0"/>
              <a:t>Bunun yerine, analist sizin için "kullanıcı dostu" veya "sağlam" anlamına gelen belirli özellikleri sorgulamalıdır. </a:t>
            </a:r>
          </a:p>
          <a:p>
            <a:r>
              <a:rPr lang="tr-TR" dirty="0" err="1" smtClean="0"/>
              <a:t>BA'ya</a:t>
            </a:r>
            <a:r>
              <a:rPr lang="tr-TR" dirty="0" smtClean="0"/>
              <a:t> mevcut uygulamalarınızın hangi yönlerinin size "kullanıcı dostu" göründüğünü ve hangilerinin gelmediğini söyleyin. </a:t>
            </a:r>
          </a:p>
          <a:p>
            <a:r>
              <a:rPr lang="tr-TR" dirty="0" smtClean="0"/>
              <a:t>BA ile bu özellikleri tartışmazsanız, ürün umduğunuz gibi çıkarsa şanslısınız demektir.</a:t>
            </a:r>
            <a:endParaRPr lang="tr-TR" dirty="0"/>
          </a:p>
        </p:txBody>
      </p:sp>
    </p:spTree>
    <p:extLst>
      <p:ext uri="{BB962C8B-B14F-4D97-AF65-F5344CB8AC3E}">
        <p14:creationId xmlns:p14="http://schemas.microsoft.com/office/powerpoint/2010/main" val="175119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 Doğru #9: Yeniden kullanım yoluyla geliştirmeyi hızlandırmak için gereksinimleri ayarlamanın yollarını duymak</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Gereksinimler genellikle biraz esnektir. </a:t>
            </a:r>
          </a:p>
          <a:p>
            <a:r>
              <a:rPr lang="tr-TR" dirty="0" smtClean="0"/>
              <a:t>BA, tanımladığınız bazı ihtiyaçları karşılamaya yaklaşan mevcut yazılım bileşenlerini veya gereksinimleri biliyor olabilir. </a:t>
            </a:r>
          </a:p>
          <a:p>
            <a:r>
              <a:rPr lang="tr-TR" dirty="0" smtClean="0"/>
              <a:t>Böyle bir durumda BA, geliştiricilerin bu bileşenleri yeniden kullanabilmesi için gereksinimlerinizi değiştirmenin veya gereksiz özelleştirmelerden kaçınmanın yollarını önermelidir. </a:t>
            </a:r>
          </a:p>
          <a:p>
            <a:r>
              <a:rPr lang="tr-TR" dirty="0" smtClean="0"/>
              <a:t>Makul yeniden kullanım fırsatları mevcut olduğunda gereksinimlerinizi ayarlamak, zamandan ve paradan tasarruf sağlar. </a:t>
            </a:r>
          </a:p>
          <a:p>
            <a:r>
              <a:rPr lang="tr-TR" dirty="0" smtClean="0"/>
              <a:t>Ticari kullanıma hazır (COTS) paketleri ürüne dahil etmek istiyorsanız, bazı gereksinimlerin esnekliği önemlidir, çünkü bunlar nadiren tam olarak istediğiniz özelliklere sahip olur. </a:t>
            </a:r>
            <a:endParaRPr lang="tr-TR" dirty="0"/>
          </a:p>
        </p:txBody>
      </p:sp>
    </p:spTree>
    <p:extLst>
      <p:ext uri="{BB962C8B-B14F-4D97-AF65-F5344CB8AC3E}">
        <p14:creationId xmlns:p14="http://schemas.microsoft.com/office/powerpoint/2010/main" val="3071862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Doğru #10: İşlevsel ihtiyaçlarınızı ve kalite beklentilerinizi karşılayan bir sisteme sahip olmak</a:t>
            </a:r>
            <a:endParaRPr lang="tr-TR" dirty="0"/>
          </a:p>
        </p:txBody>
      </p:sp>
      <p:sp>
        <p:nvSpPr>
          <p:cNvPr id="3" name="İçerik Yer Tutucusu 2"/>
          <p:cNvSpPr>
            <a:spLocks noGrp="1"/>
          </p:cNvSpPr>
          <p:nvPr>
            <p:ph idx="1"/>
          </p:nvPr>
        </p:nvSpPr>
        <p:spPr/>
        <p:txBody>
          <a:bodyPr>
            <a:normAutofit lnSpcReduction="10000"/>
          </a:bodyPr>
          <a:lstStyle/>
          <a:p>
            <a:r>
              <a:rPr lang="tr-TR" dirty="0" smtClean="0"/>
              <a:t>Bu nihai müşteri hakkıdır, ancak yalnızca geliştiricilerin doğru ürünü oluşturmasına olanak sağlayacak tüm bilgileri açıkça iletirseniz, geliştiriciler size seçenekleri ve kısıtlamaları bildirirse ve taraflar anlaşmaya varırsa gerçekleşebilir. </a:t>
            </a:r>
          </a:p>
          <a:p>
            <a:r>
              <a:rPr lang="tr-TR" dirty="0" smtClean="0"/>
              <a:t>Tüm varsayımlarınızı ve beklentilerinizi belirttiğinizden emin olun; Aksi takdirde, geliştiriciler muhtemelen bunları doğru bir şekilde ele alamaz. </a:t>
            </a:r>
          </a:p>
          <a:p>
            <a:r>
              <a:rPr lang="tr-TR" dirty="0" smtClean="0"/>
              <a:t>Müşteriler bazen ortak bilgi olduğuna inandıkları noktaları dile getirmezler. </a:t>
            </a:r>
          </a:p>
          <a:p>
            <a:r>
              <a:rPr lang="tr-TR" dirty="0" smtClean="0"/>
              <a:t>Ancak, proje ekibi genelinde paylaşılan bir anlayışı doğrulamak, yeni bir şeyi ifade etmek kadar önemlidir.</a:t>
            </a:r>
            <a:endParaRPr lang="tr-TR" dirty="0"/>
          </a:p>
        </p:txBody>
      </p:sp>
    </p:spTree>
    <p:extLst>
      <p:ext uri="{BB962C8B-B14F-4D97-AF65-F5344CB8AC3E}">
        <p14:creationId xmlns:p14="http://schemas.microsoft.com/office/powerpoint/2010/main" val="2581985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Müşterileri için Gereksinimler Sorumluluk Belgesi</a:t>
            </a:r>
            <a:endParaRPr lang="tr-TR" dirty="0"/>
          </a:p>
        </p:txBody>
      </p:sp>
      <p:sp>
        <p:nvSpPr>
          <p:cNvPr id="3" name="İçerik Yer Tutucusu 2"/>
          <p:cNvSpPr>
            <a:spLocks noGrp="1"/>
          </p:cNvSpPr>
          <p:nvPr>
            <p:ph idx="1"/>
          </p:nvPr>
        </p:nvSpPr>
        <p:spPr/>
        <p:txBody>
          <a:bodyPr/>
          <a:lstStyle/>
          <a:p>
            <a:r>
              <a:rPr lang="tr-TR" dirty="0" smtClean="0"/>
              <a:t>Bir hakkın karşılığı bir sorumluluk olduğu için, müşteri temsilcilerinin projeleri için gereksinimleri tanımlama ve yönetme konusunda sahip oldukları 10 sorumluluk aşağıda verilmiştir.</a:t>
            </a:r>
            <a:endParaRPr lang="tr-TR" dirty="0"/>
          </a:p>
        </p:txBody>
      </p:sp>
    </p:spTree>
    <p:extLst>
      <p:ext uri="{BB962C8B-B14F-4D97-AF65-F5344CB8AC3E}">
        <p14:creationId xmlns:p14="http://schemas.microsoft.com/office/powerpoint/2010/main" val="311466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#1: </a:t>
            </a:r>
            <a:r>
              <a:rPr lang="tr-TR" dirty="0" err="1" smtClean="0"/>
              <a:t>BA'ları</a:t>
            </a:r>
            <a:r>
              <a:rPr lang="tr-TR" dirty="0" smtClean="0"/>
              <a:t> ve geliştiricileri işletmeniz hakkında eğitmek</a:t>
            </a:r>
            <a:endParaRPr lang="tr-TR" dirty="0"/>
          </a:p>
        </p:txBody>
      </p:sp>
      <p:sp>
        <p:nvSpPr>
          <p:cNvPr id="3" name="İçerik Yer Tutucusu 2"/>
          <p:cNvSpPr>
            <a:spLocks noGrp="1"/>
          </p:cNvSpPr>
          <p:nvPr>
            <p:ph idx="1"/>
          </p:nvPr>
        </p:nvSpPr>
        <p:spPr/>
        <p:txBody>
          <a:bodyPr/>
          <a:lstStyle/>
          <a:p>
            <a:r>
              <a:rPr lang="tr-TR" dirty="0" smtClean="0"/>
              <a:t>Geliştirme ekibi, onları iş kavramlarınız hakkında eğitmenize ve iş jargonunu tanımlamanıza bağlıdır. </a:t>
            </a:r>
          </a:p>
          <a:p>
            <a:r>
              <a:rPr lang="tr-TR" dirty="0" smtClean="0"/>
              <a:t>Amaç </a:t>
            </a:r>
            <a:r>
              <a:rPr lang="tr-TR" dirty="0" err="1" smtClean="0"/>
              <a:t>BA'ları</a:t>
            </a:r>
            <a:r>
              <a:rPr lang="tr-TR" dirty="0" smtClean="0"/>
              <a:t> iş uzmanlarına dönüştürmek değil, sorunlarınızı ve hedeflerinizi anlamalarına yardımcı olmaktır. </a:t>
            </a:r>
          </a:p>
          <a:p>
            <a:r>
              <a:rPr lang="tr-TR" dirty="0" err="1" smtClean="0"/>
              <a:t>BA'ların</a:t>
            </a:r>
            <a:r>
              <a:rPr lang="tr-TR" dirty="0" smtClean="0"/>
              <a:t> sizin ve meslektaşlarınızın hafife aldığı bilginin farkında olması muhtemel değildir.</a:t>
            </a:r>
            <a:endParaRPr lang="tr-TR" dirty="0"/>
          </a:p>
        </p:txBody>
      </p:sp>
    </p:spTree>
    <p:extLst>
      <p:ext uri="{BB962C8B-B14F-4D97-AF65-F5344CB8AC3E}">
        <p14:creationId xmlns:p14="http://schemas.microsoft.com/office/powerpoint/2010/main" val="3390746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#2: Gereksinimleri sağlamak ve netleştirmek için gereken zamanı ayırmak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Müşteriler meşgul insanlardır; gereksinim işleriyle uğraşanlar genellikle en meşgul olanlar arasındadır. </a:t>
            </a:r>
          </a:p>
          <a:p>
            <a:r>
              <a:rPr lang="tr-TR" dirty="0" smtClean="0"/>
              <a:t>Bununla birlikte, </a:t>
            </a:r>
            <a:r>
              <a:rPr lang="tr-TR" dirty="0" err="1" smtClean="0"/>
              <a:t>çalıştaylara</a:t>
            </a:r>
            <a:r>
              <a:rPr lang="tr-TR" dirty="0" smtClean="0"/>
              <a:t>, mülakatlara ve diğer gereksinimleri ortaya çıkarma ve doğrulama faaliyetlerine zaman ayırma sorumluluğunuz vardır. </a:t>
            </a:r>
          </a:p>
          <a:p>
            <a:r>
              <a:rPr lang="tr-TR" dirty="0" smtClean="0"/>
              <a:t>Bazen BA, belirttiğiniz bir noktayı anladığını düşünebilir, ancak daha sonra daha fazla açıklamaya ihtiyacı olduğunu fark edebilir. </a:t>
            </a:r>
          </a:p>
          <a:p>
            <a:r>
              <a:rPr lang="tr-TR" dirty="0" smtClean="0"/>
              <a:t>Gereksinimleri geliştirmeye ve iyileştirmeye yönelik bu yinelemeli yaklaşım konusunda lütfen sabırlı olun; karmaşık insan iletişiminin doğası ve yazılım başarısının anahtarıdır. </a:t>
            </a:r>
          </a:p>
          <a:p>
            <a:r>
              <a:rPr lang="tr-TR" dirty="0" smtClean="0"/>
              <a:t>Birkaç saat boyunca odaklanmış bir çaba söz konusu olduğunda, gereken toplam süre, zamanın küçük parçalar halinde ve haftalar boyunca dizilmiş parçalara harcanmasına göre daha azdır.</a:t>
            </a:r>
            <a:endParaRPr lang="tr-TR" dirty="0"/>
          </a:p>
        </p:txBody>
      </p:sp>
    </p:spTree>
    <p:extLst>
      <p:ext uri="{BB962C8B-B14F-4D97-AF65-F5344CB8AC3E}">
        <p14:creationId xmlns:p14="http://schemas.microsoft.com/office/powerpoint/2010/main" val="1140806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#3: Gereksinimler hakkında girdi sağlarken spesifik ve kesin olmak</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Ayrıntıları belirlemek sıkıcı ve zaman alıcı olduğundan (veya birisi kararlarından sorumlu tutulmaktan kaçınmak istediğinden) gereksinimleri belirsiz ve belirsiz bırakmak cazip gelebilir.</a:t>
            </a:r>
          </a:p>
          <a:p>
            <a:r>
              <a:rPr lang="tr-TR" dirty="0" smtClean="0"/>
              <a:t>Yine de bir noktada, birisinin belirsizlikleri ve belirsizlikleri çözmesi gerekir. Bu kararları verecek en iyi kişi sensin. </a:t>
            </a:r>
          </a:p>
          <a:p>
            <a:r>
              <a:rPr lang="tr-TR" dirty="0" smtClean="0"/>
              <a:t>Aksi takdirde, doğru tahmin etmek için </a:t>
            </a:r>
            <a:r>
              <a:rPr lang="tr-TR" dirty="0" err="1" smtClean="0"/>
              <a:t>BA'ya</a:t>
            </a:r>
            <a:r>
              <a:rPr lang="tr-TR" dirty="0" smtClean="0"/>
              <a:t> veya geliştiricilere güveniyorsunuz. </a:t>
            </a:r>
          </a:p>
          <a:p>
            <a:r>
              <a:rPr lang="tr-TR" dirty="0" smtClean="0"/>
              <a:t>Ek keşif veya bilgilerin gerekli olduğunu belirtmek için gereksinimlere geçici olarak belirlenecek (TBD) işaretçileri dahil etmek iyidir. </a:t>
            </a:r>
          </a:p>
          <a:p>
            <a:r>
              <a:rPr lang="tr-TR" dirty="0" smtClean="0"/>
              <a:t>Ancak bazen TBD, belirli bir gereksinimi çözmenin zor olması ve kimsenin bununla uğraşmak istememesi nedeniyle kullanılır. </a:t>
            </a:r>
          </a:p>
          <a:p>
            <a:r>
              <a:rPr lang="tr-TR" dirty="0" err="1" smtClean="0"/>
              <a:t>BA'nın</a:t>
            </a:r>
            <a:r>
              <a:rPr lang="tr-TR" dirty="0" smtClean="0"/>
              <a:t> bunu doğru bir şekilde ifade edebilmesi için her gereksinimin amacını netleştirmeye çalışın. </a:t>
            </a:r>
          </a:p>
          <a:p>
            <a:r>
              <a:rPr lang="tr-TR" dirty="0" smtClean="0"/>
              <a:t>Bu, ürünün ihtiyaçlarınızı karşılamasını sağlamanın en iyi yoludur.</a:t>
            </a:r>
            <a:endParaRPr lang="tr-TR" dirty="0"/>
          </a:p>
        </p:txBody>
      </p:sp>
    </p:spTree>
    <p:extLst>
      <p:ext uri="{BB962C8B-B14F-4D97-AF65-F5344CB8AC3E}">
        <p14:creationId xmlns:p14="http://schemas.microsoft.com/office/powerpoint/2010/main" val="6466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#4: İstendiğinde gereksinimler hakkında zamanında karar vermek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Tıpkı bir </a:t>
            </a:r>
            <a:r>
              <a:rPr lang="tr-TR" dirty="0" err="1" smtClean="0"/>
              <a:t>müteahhitin</a:t>
            </a:r>
            <a:r>
              <a:rPr lang="tr-TR" dirty="0" smtClean="0"/>
              <a:t> muhteşem hayalinizdeki evi inşa ederken yaptığı gibi, BA da sizden birçok karar vermenizi isteyecektir. </a:t>
            </a:r>
          </a:p>
          <a:p>
            <a:r>
              <a:rPr lang="tr-TR" dirty="0" smtClean="0"/>
              <a:t>Bunlar, birden çok müşteriden alınan çelişkili istekleri çözmeyi, uyumsuz kalite özellikleri arasında seçim yapmayı ve bilgilerin doğruluğunu değerlendirmeyi içerir. </a:t>
            </a:r>
          </a:p>
          <a:p>
            <a:r>
              <a:rPr lang="tr-TR" dirty="0" smtClean="0"/>
              <a:t>Bu tür kararları vermeye yetkili müşteriler, istendiğinde bunu derhal yapmalıdır. </a:t>
            </a:r>
          </a:p>
          <a:p>
            <a:r>
              <a:rPr lang="tr-TR" dirty="0" smtClean="0"/>
              <a:t>Geliştiriciler genellikle siz kararınızı verene kadar güvenle ilerleyemezler, bu nedenle bir yanıt beklerken harcanan zaman ilerlemeyi geciktirebilir. </a:t>
            </a:r>
          </a:p>
          <a:p>
            <a:r>
              <a:rPr lang="tr-TR" dirty="0" smtClean="0"/>
              <a:t>Zamanınız için talepler külfetli gelmeye başladığında, sistemin sizin için inşa edildiğini unutmayın. </a:t>
            </a:r>
          </a:p>
          <a:p>
            <a:r>
              <a:rPr lang="tr-TR" dirty="0" smtClean="0"/>
              <a:t>İş analistleri genellikle insanların karar verirken düşünmelerine yardımcı olma konusunda yeteneklidir, bu nedenle takılırsanız yardımlarını isteyin.</a:t>
            </a:r>
            <a:endParaRPr lang="tr-TR" dirty="0"/>
          </a:p>
        </p:txBody>
      </p:sp>
    </p:spTree>
    <p:extLst>
      <p:ext uri="{BB962C8B-B14F-4D97-AF65-F5344CB8AC3E}">
        <p14:creationId xmlns:p14="http://schemas.microsoft.com/office/powerpoint/2010/main" val="314737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199" y="365125"/>
            <a:ext cx="10837985" cy="1217489"/>
          </a:xfrm>
        </p:spPr>
        <p:txBody>
          <a:bodyPr>
            <a:normAutofit fontScale="90000"/>
          </a:bodyPr>
          <a:lstStyle/>
          <a:p>
            <a:r>
              <a:rPr lang="tr-TR" dirty="0" smtClean="0"/>
              <a:t>Sorumluluk #5: Bir geliştiricinin gereksinimlerin maliyet ve fizibilite değerlendirmesine saygı duymak</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Tüm yazılım fonksiyonlarının bir maliyeti vardır. </a:t>
            </a:r>
          </a:p>
          <a:p>
            <a:r>
              <a:rPr lang="tr-TR" dirty="0" smtClean="0"/>
              <a:t>Geliştiriciler, bu maliyetleri tahmin etmek için en iyi konumdadır. </a:t>
            </a:r>
          </a:p>
          <a:p>
            <a:r>
              <a:rPr lang="tr-TR" dirty="0" smtClean="0"/>
              <a:t>Bazı özellikler teknik olarak mümkün olmayabilir veya uygulanması şaşırtıcı derecede pahalı olabilir. </a:t>
            </a:r>
          </a:p>
          <a:p>
            <a:r>
              <a:rPr lang="tr-TR" dirty="0" smtClean="0"/>
              <a:t>Belirli gereksinimler, işletim ortamında ulaşılamaz performans gerektirebilir veya sistem tarafından kullanılamayan verilere erişim gerektirebilir. </a:t>
            </a:r>
          </a:p>
          <a:p>
            <a:r>
              <a:rPr lang="tr-TR" dirty="0" smtClean="0"/>
              <a:t>Geliştirici, fizibilite veya maliyetle ilgili kötü haberlerin taşıyıcısı olabilir. </a:t>
            </a:r>
          </a:p>
          <a:p>
            <a:r>
              <a:rPr lang="tr-TR" dirty="0" smtClean="0"/>
              <a:t>Bu, istediğiniz bir şeyi tam olarak tasavvur ettiğiniz biçimde alamayabileceğiniz anlamına gelse bile, bu yargıya saygı göstermelisiniz. </a:t>
            </a:r>
          </a:p>
          <a:p>
            <a:r>
              <a:rPr lang="tr-TR" dirty="0" smtClean="0"/>
              <a:t>Bazen, gereksinimleri ulaşılabilir veya daha ucuz hale getirecek şekilde yeniden yazabilirsiniz. </a:t>
            </a:r>
          </a:p>
          <a:p>
            <a:r>
              <a:rPr lang="tr-TR" dirty="0" smtClean="0"/>
              <a:t>Örneğin, bir eylemin "anında" gerçekleşmesini istemek mümkün değildir, ancak daha kesin bir zamanlama gereksinimi ("50 milisaniye içinde") elde edilebilir.</a:t>
            </a:r>
            <a:endParaRPr lang="tr-TR" dirty="0"/>
          </a:p>
        </p:txBody>
      </p:sp>
    </p:spTree>
    <p:extLst>
      <p:ext uri="{BB962C8B-B14F-4D97-AF65-F5344CB8AC3E}">
        <p14:creationId xmlns:p14="http://schemas.microsoft.com/office/powerpoint/2010/main" val="253595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#6: Geliştiricilerle işbirliği içinde gerçekçi gereksinim öncelikleri belirlemek</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Çok az proje, tüm müşterilerin istediği her türlü işlevselliği uygulamak için zamana ve kaynaklara sahiptir. </a:t>
            </a:r>
          </a:p>
          <a:p>
            <a:r>
              <a:rPr lang="tr-TR" dirty="0" smtClean="0"/>
              <a:t>Hangi yeteneklerin esas olduğunu, hangilerinin yararlı olduğunu ve müşterilerin hangileri olmadan yaşayabileceğini belirlemek, gereksinim analizinin önemli bir parçasıdır. </a:t>
            </a:r>
          </a:p>
          <a:p>
            <a:r>
              <a:rPr lang="tr-TR" dirty="0" smtClean="0"/>
              <a:t>Gereksinim önceliklerinin belirlenmesinde lider bir rolünüz var. </a:t>
            </a:r>
          </a:p>
          <a:p>
            <a:r>
              <a:rPr lang="tr-TR" dirty="0" smtClean="0"/>
              <a:t>Geliştiriciler, nihai önceliklerin belirlenmesine yardımcı olmak için her gereksinimin veya kullanıcı öyküsünün maliyeti ve riski hakkında bilgi sağlayabilir. </a:t>
            </a:r>
          </a:p>
          <a:p>
            <a:r>
              <a:rPr lang="tr-TR" dirty="0" smtClean="0"/>
              <a:t>Gerçekçi öncelikler belirlediğinizde, geliştiricilerin maksimum değeri en düşük maliyetle ve doğru zamanda sunmalarına yardımcı olursunuz. </a:t>
            </a:r>
          </a:p>
          <a:p>
            <a:r>
              <a:rPr lang="tr-TR" dirty="0" smtClean="0"/>
              <a:t>İşbirlikçi </a:t>
            </a:r>
            <a:r>
              <a:rPr lang="tr-TR" dirty="0" err="1" smtClean="0"/>
              <a:t>önceliklendirme</a:t>
            </a:r>
            <a:r>
              <a:rPr lang="tr-TR" dirty="0" smtClean="0"/>
              <a:t>, çevik projeler için çok önemlidir, bu nedenle geliştiriciler faydalı yazılımları mümkün olan en kısa sürede sunmaya başlayabilir.</a:t>
            </a:r>
          </a:p>
        </p:txBody>
      </p:sp>
    </p:spTree>
    <p:extLst>
      <p:ext uri="{BB962C8B-B14F-4D97-AF65-F5344CB8AC3E}">
        <p14:creationId xmlns:p14="http://schemas.microsoft.com/office/powerpoint/2010/main" val="212556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Müşterinin Bakış Açısından Gereksinimler</a:t>
            </a:r>
          </a:p>
        </p:txBody>
      </p:sp>
      <p:sp>
        <p:nvSpPr>
          <p:cNvPr id="3" name="İçerik Yer Tutucusu 2"/>
          <p:cNvSpPr>
            <a:spLocks noGrp="1"/>
          </p:cNvSpPr>
          <p:nvPr>
            <p:ph idx="1"/>
          </p:nvPr>
        </p:nvSpPr>
        <p:spPr/>
        <p:txBody>
          <a:bodyPr>
            <a:normAutofit fontScale="92500" lnSpcReduction="20000"/>
          </a:bodyPr>
          <a:lstStyle/>
          <a:p>
            <a:r>
              <a:rPr lang="tr-TR" dirty="0" smtClean="0"/>
              <a:t>Yeni bir sistem talep eden müşteriler genellikle önerilen sistemin gerçek kullanıcılarından ve diğer paydaşlardan girdi almanın önemini anlamazlar. </a:t>
            </a:r>
          </a:p>
          <a:p>
            <a:r>
              <a:rPr lang="tr-TR" dirty="0" smtClean="0"/>
              <a:t>Harika bir ürün konseptine sahip pazarlamacılar, olası alıcıların çıkarlarını yeterince temsil edebileceklerine inanırlar. </a:t>
            </a:r>
          </a:p>
          <a:p>
            <a:r>
              <a:rPr lang="tr-TR" dirty="0" smtClean="0"/>
              <a:t>Bununla birlikte, gereksinimleri doğrudan ürünü gerçekten kullanacak kişilerden öğrenmenin yerini hiçbir şey tutamaz. </a:t>
            </a:r>
          </a:p>
          <a:p>
            <a:r>
              <a:rPr lang="tr-TR" dirty="0" smtClean="0"/>
              <a:t>Bazı çevik geliştirme yöntemleri, bazen ürün sahibi olarak da adlandırılan yerinde bir müşteri temsilcisinin geliştirme ekibiyle yakın bir şekilde çalışmasını önerir. </a:t>
            </a:r>
          </a:p>
          <a:p>
            <a:r>
              <a:rPr lang="tr-TR" dirty="0" smtClean="0"/>
              <a:t>Çevik geliştirme hakkında bir kitapta belirtildiği gibi, "Proje, müşteri ve uyum içinde çalışan programcılar tarafından başarıya yönlendirilir" (</a:t>
            </a:r>
            <a:r>
              <a:rPr lang="tr-TR" dirty="0" err="1" smtClean="0"/>
              <a:t>Jeffries</a:t>
            </a:r>
            <a:r>
              <a:rPr lang="tr-TR" dirty="0" smtClean="0"/>
              <a:t>, </a:t>
            </a:r>
            <a:r>
              <a:rPr lang="tr-TR" dirty="0" err="1" smtClean="0"/>
              <a:t>Anderson</a:t>
            </a:r>
            <a:r>
              <a:rPr lang="tr-TR" dirty="0" smtClean="0"/>
              <a:t> ve </a:t>
            </a:r>
            <a:r>
              <a:rPr lang="tr-TR" dirty="0" err="1" smtClean="0"/>
              <a:t>Hendrickson</a:t>
            </a:r>
            <a:r>
              <a:rPr lang="tr-TR" dirty="0" smtClean="0"/>
              <a:t> 2001).</a:t>
            </a:r>
            <a:endParaRPr lang="tr-TR" dirty="0"/>
          </a:p>
        </p:txBody>
      </p:sp>
    </p:spTree>
    <p:extLst>
      <p:ext uri="{BB962C8B-B14F-4D97-AF65-F5344CB8AC3E}">
        <p14:creationId xmlns:p14="http://schemas.microsoft.com/office/powerpoint/2010/main" val="273278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Sorumluluk #6: Geliştiricilerle işbirliği içinde gerçekçi gereksinim öncelikleri belirlemek</a:t>
            </a:r>
          </a:p>
        </p:txBody>
      </p:sp>
      <p:sp>
        <p:nvSpPr>
          <p:cNvPr id="3" name="İçerik Yer Tutucusu 2"/>
          <p:cNvSpPr>
            <a:spLocks noGrp="1"/>
          </p:cNvSpPr>
          <p:nvPr>
            <p:ph idx="1"/>
          </p:nvPr>
        </p:nvSpPr>
        <p:spPr/>
        <p:txBody>
          <a:bodyPr/>
          <a:lstStyle/>
          <a:p>
            <a:r>
              <a:rPr lang="tr-TR" dirty="0" smtClean="0"/>
              <a:t>Mevcut zaman ve kaynak kısıtlamaları dahilinde istenen işlevlerin ne kadarını tamamlayabilecekleri konusunda geliştirme ekibinin kararına saygı gösterin. </a:t>
            </a:r>
          </a:p>
          <a:p>
            <a:r>
              <a:rPr lang="tr-TR" dirty="0" smtClean="0"/>
              <a:t>İstediğiniz her şey proje kutusuna sığmazsa, karar vericiler önceliklere göre proje kapsamını azaltmak, programı uzatmak veya ek fon veya insan sağlamak zorunda kalacaklar. </a:t>
            </a:r>
          </a:p>
          <a:p>
            <a:r>
              <a:rPr lang="tr-TR" dirty="0" smtClean="0"/>
              <a:t>Her gereksinimi yüksek öncelik olarak ilan etmek ne gerçekçi ne de işbirliğine dayalıdır.</a:t>
            </a:r>
          </a:p>
          <a:p>
            <a:endParaRPr lang="tr-TR" dirty="0"/>
          </a:p>
        </p:txBody>
      </p:sp>
    </p:spTree>
    <p:extLst>
      <p:ext uri="{BB962C8B-B14F-4D97-AF65-F5344CB8AC3E}">
        <p14:creationId xmlns:p14="http://schemas.microsoft.com/office/powerpoint/2010/main" val="3433085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#7: Gereksinimleri gözden geçirmek ve prototipleri değerlendirmek</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Bölüm 17'de göreceğiniz gibi, "Gereksinimlerin doğrulanması", gereksinimlerin meslektaş incelemeleri, mevcut en güçlü yazılım kalitesi etkinlikleri arasındadır. </a:t>
            </a:r>
          </a:p>
          <a:p>
            <a:r>
              <a:rPr lang="tr-TR" dirty="0" smtClean="0"/>
              <a:t>Müşterilerin incelemelere katılmasını sağlamak, gereksinimlerin istenen tam, doğru ve gerekli olma özelliklerini gösterip göstermediğini değerlendirmenin önemli bir yoludur. </a:t>
            </a:r>
          </a:p>
          <a:p>
            <a:r>
              <a:rPr lang="tr-TR" dirty="0" smtClean="0"/>
              <a:t>Gözden geçirme aynı zamanda müşteri temsilcilerinin </a:t>
            </a:r>
            <a:r>
              <a:rPr lang="tr-TR" dirty="0" err="1" smtClean="0"/>
              <a:t>BA'nın</a:t>
            </a:r>
            <a:r>
              <a:rPr lang="tr-TR" dirty="0" smtClean="0"/>
              <a:t> çalışmasının projenin ihtiyaçlarını ne kadar iyi karşıladığını değerlendirmesi için bir fırsattır. </a:t>
            </a:r>
          </a:p>
          <a:p>
            <a:r>
              <a:rPr lang="tr-TR" dirty="0" smtClean="0"/>
              <a:t>Meşgul müşteriler genellikle gereksinimlerin gözden geçirilmesi için zaman ayırma konusunda isteksizdir, ancak bu onların zamanına değer. </a:t>
            </a:r>
          </a:p>
          <a:p>
            <a:r>
              <a:rPr lang="tr-TR" dirty="0" smtClean="0"/>
              <a:t>BA, gereksinimleri "tamamlandığında" masanıza dökülen büyük bir ciltte değil, gereksinimlerin ortaya çıkarılması süreci boyunca yönetilebilir parçalar halinde gözden geçirmeniz için size sunmalıdır.</a:t>
            </a:r>
          </a:p>
        </p:txBody>
      </p:sp>
    </p:spTree>
    <p:extLst>
      <p:ext uri="{BB962C8B-B14F-4D97-AF65-F5344CB8AC3E}">
        <p14:creationId xmlns:p14="http://schemas.microsoft.com/office/powerpoint/2010/main" val="3936451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Sorumluluk #7: Gereksinimleri gözden geçirmek ve prototipleri değerlendirmek</a:t>
            </a:r>
          </a:p>
        </p:txBody>
      </p:sp>
      <p:sp>
        <p:nvSpPr>
          <p:cNvPr id="3" name="İçerik Yer Tutucusu 2"/>
          <p:cNvSpPr>
            <a:spLocks noGrp="1"/>
          </p:cNvSpPr>
          <p:nvPr>
            <p:ph idx="1"/>
          </p:nvPr>
        </p:nvSpPr>
        <p:spPr/>
        <p:txBody>
          <a:bodyPr/>
          <a:lstStyle/>
          <a:p>
            <a:r>
              <a:rPr lang="tr-TR" dirty="0" smtClean="0"/>
              <a:t>Yalnızca yazılı gerekliliklerden yazılımın nasıl çalışacağına dair iyi bir zihinsel resim geliştirmek zordur. </a:t>
            </a:r>
          </a:p>
          <a:p>
            <a:r>
              <a:rPr lang="tr-TR" dirty="0" smtClean="0"/>
              <a:t>İhtiyaçlarınızı daha iyi anlamak ve bunları karşılamanın en iyi yollarını keşfetmek için </a:t>
            </a:r>
            <a:r>
              <a:rPr lang="tr-TR" dirty="0" err="1" smtClean="0"/>
              <a:t>BA'lar</a:t>
            </a:r>
            <a:r>
              <a:rPr lang="tr-TR" dirty="0" smtClean="0"/>
              <a:t> veya geliştiriciler bazen amaçlanan ürünün prototiplerini oluşturur. </a:t>
            </a:r>
          </a:p>
          <a:p>
            <a:r>
              <a:rPr lang="tr-TR" dirty="0" smtClean="0"/>
              <a:t>Bu ön, kısmi veya keşif amaçlı uygulamalar hakkındaki geri bildirimleriniz, geliştiricilere değerli bilgiler sağlar.</a:t>
            </a:r>
          </a:p>
          <a:p>
            <a:endParaRPr lang="tr-TR" dirty="0"/>
          </a:p>
        </p:txBody>
      </p:sp>
    </p:spTree>
    <p:extLst>
      <p:ext uri="{BB962C8B-B14F-4D97-AF65-F5344CB8AC3E}">
        <p14:creationId xmlns:p14="http://schemas.microsoft.com/office/powerpoint/2010/main" val="576082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#8: Kabul kriterleri oluşturmak</a:t>
            </a:r>
            <a:endParaRPr lang="tr-TR" dirty="0"/>
          </a:p>
        </p:txBody>
      </p:sp>
      <p:sp>
        <p:nvSpPr>
          <p:cNvPr id="3" name="İçerik Yer Tutucusu 2"/>
          <p:cNvSpPr>
            <a:spLocks noGrp="1"/>
          </p:cNvSpPr>
          <p:nvPr>
            <p:ph idx="1"/>
          </p:nvPr>
        </p:nvSpPr>
        <p:spPr>
          <a:xfrm>
            <a:off x="838200" y="1690688"/>
            <a:ext cx="10515600" cy="4806827"/>
          </a:xfrm>
        </p:spPr>
        <p:txBody>
          <a:bodyPr>
            <a:normAutofit fontScale="77500" lnSpcReduction="20000"/>
          </a:bodyPr>
          <a:lstStyle/>
          <a:p>
            <a:r>
              <a:rPr lang="tr-TR" dirty="0" smtClean="0"/>
              <a:t>Geliştiriciler işlerinin ne zaman bittiğini nasıl anlarlar? </a:t>
            </a:r>
          </a:p>
          <a:p>
            <a:r>
              <a:rPr lang="tr-TR" dirty="0" smtClean="0"/>
              <a:t>Oluşturdukları yazılımın çeşitli müşteri topluluklarının beklentilerini karşılayıp karşılamayacağını nasıl anlayabilirler? </a:t>
            </a:r>
          </a:p>
          <a:p>
            <a:r>
              <a:rPr lang="tr-TR" dirty="0" smtClean="0"/>
              <a:t>Bir müşteri olarak sorumluluklarınızdan biri, ürünün kabul edilebilir olarak değerlendirilmesi için yerine getirmesi gereken kabul kriterlerini, önceden tanımlanmış koşulları oluşturmaktır. </a:t>
            </a:r>
          </a:p>
          <a:p>
            <a:r>
              <a:rPr lang="tr-TR" dirty="0" smtClean="0"/>
              <a:t>Bu tür kriterler, ürünün kullanıcıların belirli önemli iş operasyonlarını doğru bir şekilde gerçekleştirmesine izin verip vermediğini değerlendiren kabul testlerini içerir. </a:t>
            </a:r>
          </a:p>
          <a:p>
            <a:r>
              <a:rPr lang="tr-TR" dirty="0" smtClean="0"/>
              <a:t>Diğer kabul kriterleri, tahmini kalan kusur seviyelerini, çalışma ortamındaki belirli eylemlerin performansını veya harici sertifika gerekliliklerini karşılama yeteneğini ele alabilir. </a:t>
            </a:r>
          </a:p>
          <a:p>
            <a:r>
              <a:rPr lang="tr-TR" dirty="0" smtClean="0"/>
              <a:t>Çevik projeler, kullanıcı hikayelerinin ayrıntılarını ortaya çıkarmak için yazılı gereksinimler yerine büyük ölçüde kabul testlerine güvenir. </a:t>
            </a:r>
          </a:p>
          <a:p>
            <a:r>
              <a:rPr lang="tr-TR" dirty="0" smtClean="0"/>
              <a:t>Test uzmanları, belirli bir gereksinimin doğru bir şekilde uygulanıp uygulanmadığına karar verebilir, ancak neyi kabul edilebilir bir sonuç olarak değerlendireceğinizi her zaman tam olarak bilemezler.</a:t>
            </a:r>
            <a:endParaRPr lang="tr-TR" dirty="0"/>
          </a:p>
        </p:txBody>
      </p:sp>
    </p:spTree>
    <p:extLst>
      <p:ext uri="{BB962C8B-B14F-4D97-AF65-F5344CB8AC3E}">
        <p14:creationId xmlns:p14="http://schemas.microsoft.com/office/powerpoint/2010/main" val="90709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#9: Gereksinimlerdeki değişiklikleri derhal bildirmek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Sürekli değişen gereksinimler, geliştirme ekibinin yüksek kaliteli bir ürünü zamanında teslim etme yeteneği için ciddi bir risk oluşturur. </a:t>
            </a:r>
          </a:p>
          <a:p>
            <a:r>
              <a:rPr lang="tr-TR" dirty="0" smtClean="0"/>
              <a:t>Değişim kaçınılmazdır ve genellikle değerlidir, ancak geliştirme aşamasında bir değişiklik ne kadar geç başlatılırsa, etkisi o kadar büyük olur. </a:t>
            </a:r>
          </a:p>
          <a:p>
            <a:r>
              <a:rPr lang="tr-TR" dirty="0" smtClean="0"/>
              <a:t>Bir gereksinimi değiştirmeniz gerektiğini öğrenir öğrenmez </a:t>
            </a:r>
            <a:r>
              <a:rPr lang="tr-TR" dirty="0" err="1" smtClean="0"/>
              <a:t>BA'yı</a:t>
            </a:r>
            <a:r>
              <a:rPr lang="tr-TR" dirty="0" smtClean="0"/>
              <a:t> bilgilendirin. </a:t>
            </a:r>
          </a:p>
          <a:p>
            <a:r>
              <a:rPr lang="tr-TR" dirty="0" smtClean="0"/>
              <a:t>Değişikliklerin olumsuz etkisini en aza indirmek için, projenin tanımlı değişiklik kontrol sürecini takip edin. </a:t>
            </a:r>
          </a:p>
          <a:p>
            <a:r>
              <a:rPr lang="tr-TR" dirty="0" smtClean="0"/>
              <a:t>Bu, talep edilen değişikliklerin kaybolmamasını, her değişikliğin etkisinin analiz edilmesini ve önerilen tüm değişikliklerin tutarlı bir şekilde değerlendirilmesini sağlar. </a:t>
            </a:r>
          </a:p>
          <a:p>
            <a:r>
              <a:rPr lang="tr-TR" dirty="0" smtClean="0"/>
              <a:t>Sonuç olarak, iş paydaşları, projenin doğru aşamasında uygun değişiklikleri dahil etmek için sağlam iş kararları alabilirler.</a:t>
            </a:r>
            <a:endParaRPr lang="tr-TR" dirty="0"/>
          </a:p>
        </p:txBody>
      </p:sp>
    </p:spTree>
    <p:extLst>
      <p:ext uri="{BB962C8B-B14F-4D97-AF65-F5344CB8AC3E}">
        <p14:creationId xmlns:p14="http://schemas.microsoft.com/office/powerpoint/2010/main" val="3637465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Sorumluluk #10: Gereksinim geliştirme sürecine saygı duymak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Gereksinimlerin ortaya çıkarılması ve belirlenmesi, yazılım geliştirmedeki en büyük zorluklardan biridir. </a:t>
            </a:r>
          </a:p>
          <a:p>
            <a:r>
              <a:rPr lang="tr-TR" dirty="0" err="1" smtClean="0"/>
              <a:t>BA'nın</a:t>
            </a:r>
            <a:r>
              <a:rPr lang="tr-TR" dirty="0" smtClean="0"/>
              <a:t> gereksinim geliştirmeye yaklaşımının arkasında bir mantık vardır. </a:t>
            </a:r>
          </a:p>
          <a:p>
            <a:r>
              <a:rPr lang="tr-TR" dirty="0" smtClean="0"/>
              <a:t>Hayal kırıklığına uğrasanız da, gereksinimleri anlamak için harcanan zaman mükemmel bir yatırımdır. </a:t>
            </a:r>
          </a:p>
          <a:p>
            <a:r>
              <a:rPr lang="tr-TR" dirty="0" err="1" smtClean="0"/>
              <a:t>BA'ların</a:t>
            </a:r>
            <a:r>
              <a:rPr lang="tr-TR" dirty="0" smtClean="0"/>
              <a:t> kullandığı tekniklere saygı duyarsanız, süreç daha az acı verici olacaktır. </a:t>
            </a:r>
          </a:p>
          <a:p>
            <a:r>
              <a:rPr lang="tr-TR" dirty="0" err="1" smtClean="0"/>
              <a:t>BA'lardan</a:t>
            </a:r>
            <a:r>
              <a:rPr lang="tr-TR" dirty="0" smtClean="0"/>
              <a:t> neden belirli bilgileri talep ettiklerini veya sizden gereksinimlerle ilgili bazı faaliyetlere katılmanızı istediklerini açıklamalarını istemekten çekinmeyin. </a:t>
            </a:r>
          </a:p>
          <a:p>
            <a:r>
              <a:rPr lang="tr-TR" dirty="0" smtClean="0"/>
              <a:t>Karşılıklı anlayış ve birbirinin yaklaşımlarına ve ihtiyaçlarına saygı, etkili, hatta belki de eğlenceli bir işbirliği oluşturmaya yönelik uzun bir yol kat eder.</a:t>
            </a:r>
            <a:endParaRPr lang="tr-TR" dirty="0"/>
          </a:p>
        </p:txBody>
      </p:sp>
    </p:spTree>
    <p:extLst>
      <p:ext uri="{BB962C8B-B14F-4D97-AF65-F5344CB8AC3E}">
        <p14:creationId xmlns:p14="http://schemas.microsoft.com/office/powerpoint/2010/main" val="1956318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Gereksinimlere saygı duyan bir kültür yaratmak</a:t>
            </a:r>
            <a:endParaRPr lang="tr-TR" dirty="0"/>
          </a:p>
        </p:txBody>
      </p:sp>
      <p:sp>
        <p:nvSpPr>
          <p:cNvPr id="3" name="İçerik Yer Tutucusu 2"/>
          <p:cNvSpPr>
            <a:spLocks noGrp="1"/>
          </p:cNvSpPr>
          <p:nvPr>
            <p:ph idx="1"/>
          </p:nvPr>
        </p:nvSpPr>
        <p:spPr/>
        <p:txBody>
          <a:bodyPr/>
          <a:lstStyle/>
          <a:p>
            <a:r>
              <a:rPr lang="tr-TR" dirty="0" smtClean="0"/>
              <a:t>Bu sorular, işbirlikçi gereksinimler ortaklığında </a:t>
            </a:r>
            <a:r>
              <a:rPr lang="tr-TR" dirty="0" err="1" smtClean="0"/>
              <a:t>BA'ları</a:t>
            </a:r>
            <a:r>
              <a:rPr lang="tr-TR" dirty="0" smtClean="0"/>
              <a:t>, geliştiricileri ve müşterileri dahil etmeye çalışırken ortaya çıkabilecek zorlukları örneklemektedir. </a:t>
            </a:r>
          </a:p>
          <a:p>
            <a:r>
              <a:rPr lang="tr-TR" dirty="0" smtClean="0"/>
              <a:t>Bir kullanıcı için gereksinim girişi sağlamanın, ihtiyacı olanı elde etme olasılığını artıracağını düşünürsünüz. </a:t>
            </a:r>
          </a:p>
          <a:p>
            <a:r>
              <a:rPr lang="tr-TR" dirty="0" smtClean="0"/>
              <a:t>Geliştiriciler, sürece katılmanın, atasözü duvarının üzerinden uçan gereksinimler belgesi tarafından başlarına vurulmaktansa hayatlarını kolaylaştıracağını anlamalıdır. </a:t>
            </a:r>
          </a:p>
          <a:p>
            <a:r>
              <a:rPr lang="tr-TR" dirty="0" smtClean="0"/>
              <a:t>Açıkçası, herkes gereksinimler konusunda sizin kadar heyecanlı değil; öyle olsalardı, muhtemelen hepsi iş analisti olurlardı!</a:t>
            </a:r>
            <a:endParaRPr lang="tr-TR" dirty="0"/>
          </a:p>
        </p:txBody>
      </p:sp>
    </p:spTree>
    <p:extLst>
      <p:ext uri="{BB962C8B-B14F-4D97-AF65-F5344CB8AC3E}">
        <p14:creationId xmlns:p14="http://schemas.microsoft.com/office/powerpoint/2010/main" val="1091938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Ekipler gereksinimler üzerinde çalışırken sıklıkla kültür çatışmaları ortaya çıkar. </a:t>
            </a:r>
          </a:p>
          <a:p>
            <a:r>
              <a:rPr lang="tr-TR" dirty="0" smtClean="0"/>
              <a:t>Asgari veya telepatik olarak iletilen gereksinimlere dayalı yazılım geliştirmeye çalışmanın birçok riski fark edenler var. </a:t>
            </a:r>
          </a:p>
          <a:p>
            <a:r>
              <a:rPr lang="tr-TR" dirty="0" smtClean="0"/>
              <a:t>Bir de gereksinimlerin gereksiz olduğunu düşünenler var. </a:t>
            </a:r>
          </a:p>
          <a:p>
            <a:r>
              <a:rPr lang="tr-TR" dirty="0" smtClean="0"/>
              <a:t>Kullanıcılar bunu kendi iş sorunlarıyla ilgisiz ve zaman ayırmaya değmez olarak görürlerse, eski sistemlerin değiştirilmesi gibi projelerde iş tarafında işbirliği sağlamak zor olabilir. </a:t>
            </a:r>
          </a:p>
          <a:p>
            <a:r>
              <a:rPr lang="tr-TR" dirty="0" smtClean="0"/>
              <a:t>İnsanların gereksinim geliştirmeye katılmaya neden direndiğini anlamak, onu ele alabilmenin ilk adımıdır.</a:t>
            </a:r>
            <a:endParaRPr lang="tr-TR" dirty="0"/>
          </a:p>
        </p:txBody>
      </p:sp>
    </p:spTree>
    <p:extLst>
      <p:ext uri="{BB962C8B-B14F-4D97-AF65-F5344CB8AC3E}">
        <p14:creationId xmlns:p14="http://schemas.microsoft.com/office/powerpoint/2010/main" val="4130974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smtClean="0"/>
              <a:t>Direnişçilerin katı gereksinim uygulamalarına maruz kalmamış olması mümkündür. </a:t>
            </a:r>
          </a:p>
          <a:p>
            <a:r>
              <a:rPr lang="tr-TR" dirty="0" smtClean="0"/>
              <a:t>Veya belki de büyük, eksik ve göz ardı edilen gereksinimler belirtimi üreten bir proje üzerinde çalışırken, gereksinim süreçlerinin kötü uygulanmasından zarar görmüş olabilirler. </a:t>
            </a:r>
          </a:p>
          <a:p>
            <a:r>
              <a:rPr lang="tr-TR" dirty="0" smtClean="0"/>
              <a:t>Bu herkesin ağzında kötü bir tat bırakırdı. </a:t>
            </a:r>
          </a:p>
          <a:p>
            <a:r>
              <a:rPr lang="tr-TR" dirty="0" smtClean="0"/>
              <a:t>Belki de direnişçiler, etkili bir şekilde yapıldığında bu uygulamaların değerini anlamıyor ve takdir etmiyor. </a:t>
            </a:r>
          </a:p>
          <a:p>
            <a:r>
              <a:rPr lang="tr-TR" dirty="0" smtClean="0"/>
              <a:t>Geçmişte gelişigüzel ve yapılandırılmamış bir ortamda çalıştıkları için ödedikleri bedelin farkında olmayabilirler. </a:t>
            </a:r>
          </a:p>
          <a:p>
            <a:r>
              <a:rPr lang="tr-TR" dirty="0" smtClean="0"/>
              <a:t>Bu fiyat çoğunlukla geç </a:t>
            </a:r>
            <a:r>
              <a:rPr lang="tr-TR" dirty="0" err="1" smtClean="0"/>
              <a:t>teslimatlara</a:t>
            </a:r>
            <a:r>
              <a:rPr lang="tr-TR" dirty="0" smtClean="0"/>
              <a:t> ve zayıf yazılıma yol açan beklenmedik yeniden işleme olarak ortaya çıkıyor. </a:t>
            </a:r>
          </a:p>
          <a:p>
            <a:r>
              <a:rPr lang="tr-TR" dirty="0" smtClean="0"/>
              <a:t>Bu tür yeniden işler, proje katılımcılarının günlük aktivitelerine gömülmüştür, dolayısıyla bunu ciddi bir verimsizlik olarak görmezler.</a:t>
            </a:r>
            <a:endParaRPr lang="tr-TR" dirty="0"/>
          </a:p>
        </p:txBody>
      </p:sp>
    </p:spTree>
    <p:extLst>
      <p:ext uri="{BB962C8B-B14F-4D97-AF65-F5344CB8AC3E}">
        <p14:creationId xmlns:p14="http://schemas.microsoft.com/office/powerpoint/2010/main" val="472309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smtClean="0"/>
              <a:t>Geliştiricileri, yöneticileri ve müşterileri dahil etmeye çalışıyorsanız, herkesin kuruluşun ve müşterilerinin gereksinim sorunları nedeniyle geçmişte yaşadığı acıyı anladığından emin olun. </a:t>
            </a:r>
          </a:p>
          <a:p>
            <a:r>
              <a:rPr lang="tr-TR" dirty="0" smtClean="0"/>
              <a:t>Bireylerin acıyı kendilerinin hissetmemesi durumunda etkiyi göstermek için belirli örnekler bulun. </a:t>
            </a:r>
          </a:p>
          <a:p>
            <a:r>
              <a:rPr lang="tr-TR" dirty="0" smtClean="0"/>
              <a:t>Maliyet, </a:t>
            </a:r>
            <a:r>
              <a:rPr lang="tr-TR" dirty="0" smtClean="0"/>
              <a:t>zaman, müşteri memnuniyetsizliği veya kaybedilen iş fırsatları gibi maliyeti kuruluş için anlamlı olan birimlerle ifade edin. </a:t>
            </a:r>
          </a:p>
          <a:p>
            <a:r>
              <a:rPr lang="tr-TR" dirty="0" smtClean="0"/>
              <a:t>Geliştirme yöneticileri, gereksinim eksikliklerinin ekiplerinin üretkenliğini ne kadar kötü etkilediğinin her zaman farkında değildir. </a:t>
            </a:r>
          </a:p>
          <a:p>
            <a:r>
              <a:rPr lang="tr-TR" dirty="0" smtClean="0"/>
              <a:t>Bu nedenle onlara, zayıf gereksinimlerin tasarımı nasıl yavaşlattığını ve aşırı ve pahalı rota düzeltmelerine yol açtığını gösterin.</a:t>
            </a:r>
            <a:endParaRPr lang="tr-TR" dirty="0"/>
          </a:p>
        </p:txBody>
      </p:sp>
    </p:spTree>
    <p:extLst>
      <p:ext uri="{BB962C8B-B14F-4D97-AF65-F5344CB8AC3E}">
        <p14:creationId xmlns:p14="http://schemas.microsoft.com/office/powerpoint/2010/main" val="314827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Müşterinin Bakış Açısından Gereksinimler</a:t>
            </a:r>
          </a:p>
        </p:txBody>
      </p:sp>
      <p:sp>
        <p:nvSpPr>
          <p:cNvPr id="3" name="İçerik Yer Tutucusu 2"/>
          <p:cNvSpPr>
            <a:spLocks noGrp="1"/>
          </p:cNvSpPr>
          <p:nvPr>
            <p:ph idx="1"/>
          </p:nvPr>
        </p:nvSpPr>
        <p:spPr/>
        <p:txBody>
          <a:bodyPr>
            <a:normAutofit fontScale="92500" lnSpcReduction="20000"/>
          </a:bodyPr>
          <a:lstStyle/>
          <a:p>
            <a:r>
              <a:rPr lang="tr-TR" dirty="0"/>
              <a:t>Gereksinim sorununun bir kısmı, Bölüm 1, "Temel yazılım </a:t>
            </a:r>
            <a:r>
              <a:rPr lang="tr-TR" dirty="0" err="1"/>
              <a:t>gereksinimi"nde</a:t>
            </a:r>
            <a:r>
              <a:rPr lang="tr-TR" dirty="0"/>
              <a:t> açıklanan farklı düzeylerdeki gereksinimler konusundaki kafa karışıklığından kaynaklanır: iş, kullanıcı ve işlevsel. </a:t>
            </a:r>
            <a:endParaRPr lang="tr-TR" dirty="0" smtClean="0"/>
          </a:p>
          <a:p>
            <a:r>
              <a:rPr lang="tr-TR" dirty="0" err="1" smtClean="0"/>
              <a:t>Gerhard</a:t>
            </a:r>
            <a:r>
              <a:rPr lang="tr-TR" dirty="0"/>
              <a:t>, </a:t>
            </a:r>
            <a:r>
              <a:rPr lang="tr-TR" dirty="0" err="1"/>
              <a:t>Contoso'nun</a:t>
            </a:r>
            <a:r>
              <a:rPr lang="tr-TR" dirty="0"/>
              <a:t> yeni kimyasal izleme sisteminin yardımıyla yararlanmasını beklediği bazı iş hedeflerini ve faydaları belirtti. </a:t>
            </a:r>
            <a:endParaRPr lang="tr-TR" dirty="0" smtClean="0"/>
          </a:p>
          <a:p>
            <a:r>
              <a:rPr lang="tr-TR" dirty="0" smtClean="0"/>
              <a:t>İş </a:t>
            </a:r>
            <a:r>
              <a:rPr lang="tr-TR" dirty="0"/>
              <a:t>hedefleri, iş gereksinimlerinin temel bir unsurudur. </a:t>
            </a:r>
            <a:endParaRPr lang="tr-TR" dirty="0" smtClean="0"/>
          </a:p>
          <a:p>
            <a:r>
              <a:rPr lang="tr-TR" dirty="0" smtClean="0"/>
              <a:t>Ancak </a:t>
            </a:r>
            <a:r>
              <a:rPr lang="tr-TR" dirty="0" err="1"/>
              <a:t>Gerhard</a:t>
            </a:r>
            <a:r>
              <a:rPr lang="tr-TR" dirty="0"/>
              <a:t>, sistemin amaçlanan kullanıcısı olmadığı için kullanıcı gereksinimlerini tam olarak açıklayamıyor. </a:t>
            </a:r>
            <a:endParaRPr lang="tr-TR" dirty="0" smtClean="0"/>
          </a:p>
          <a:p>
            <a:r>
              <a:rPr lang="tr-TR" dirty="0" smtClean="0"/>
              <a:t>Kullanıcılar </a:t>
            </a:r>
            <a:r>
              <a:rPr lang="tr-TR" dirty="0"/>
              <a:t>sırayla sistemle gerçekleştirmeleri gereken görevleri tanımlayabilirler, ancak geliştiricilerin bu görevleri gerçekleştirmelerine izin vermek için uygulamaları gereken tüm işlevsel gereksinimleri belirtemezler. </a:t>
            </a:r>
            <a:endParaRPr lang="tr-TR" dirty="0" smtClean="0"/>
          </a:p>
          <a:p>
            <a:r>
              <a:rPr lang="tr-TR" dirty="0" smtClean="0"/>
              <a:t>İş </a:t>
            </a:r>
            <a:r>
              <a:rPr lang="tr-TR" dirty="0"/>
              <a:t>analistlerinin bu daha derin anlayışa ulaşmak için kullanıcılarla işbirliği yapması gerekir.</a:t>
            </a:r>
          </a:p>
        </p:txBody>
      </p:sp>
    </p:spTree>
    <p:extLst>
      <p:ext uri="{BB962C8B-B14F-4D97-AF65-F5344CB8AC3E}">
        <p14:creationId xmlns:p14="http://schemas.microsoft.com/office/powerpoint/2010/main" val="818153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Geliştiriciler projenin paydaşlarıdır, ancak bazen girdileri istenmez ve kendilerine dayatılan gereksinimlerin "kurbanı" olurlar. </a:t>
            </a:r>
          </a:p>
          <a:p>
            <a:r>
              <a:rPr lang="tr-TR" dirty="0" smtClean="0"/>
              <a:t>Bu nedenle, gereksinim belgelerini mümkün olduğunca yararlı ve anlamlı kılacak girdi sağlamaktan yararlanırlar. </a:t>
            </a:r>
          </a:p>
          <a:p>
            <a:r>
              <a:rPr lang="tr-TR" dirty="0" smtClean="0"/>
              <a:t>Geliştiricilerin gereksinimleri geliştikçe gözden geçirmelerini istiyorum. </a:t>
            </a:r>
          </a:p>
          <a:p>
            <a:r>
              <a:rPr lang="tr-TR" dirty="0" smtClean="0"/>
              <a:t>Bu şekilde, neyin gelmekte olduğunu bilirler ve daha fazla netlik gerektiren alanları tespit edebilirler. </a:t>
            </a:r>
          </a:p>
          <a:p>
            <a:r>
              <a:rPr lang="tr-TR" dirty="0" smtClean="0"/>
              <a:t>Ayrıca, kullanıcılar tarafından görülemeyen dahili kalite niteliklerini belirtirken geliştirici girdisine ihtiyacınız vardır. </a:t>
            </a:r>
          </a:p>
          <a:p>
            <a:r>
              <a:rPr lang="tr-TR" dirty="0" smtClean="0"/>
              <a:t>Geliştiriciler, kimsenin aklına gelmemiş olabilecek öneriler sunabilir: </a:t>
            </a:r>
          </a:p>
          <a:p>
            <a:pPr lvl="1"/>
            <a:r>
              <a:rPr lang="tr-TR" dirty="0" smtClean="0"/>
              <a:t>belirli şeyleri yapmanın daha kolay yolları; </a:t>
            </a:r>
          </a:p>
          <a:p>
            <a:pPr lvl="1"/>
            <a:r>
              <a:rPr lang="tr-TR" dirty="0" smtClean="0"/>
              <a:t>uygulanması çok zaman alan işlevsellik; </a:t>
            </a:r>
          </a:p>
          <a:p>
            <a:pPr lvl="1"/>
            <a:r>
              <a:rPr lang="tr-TR" dirty="0" smtClean="0"/>
              <a:t>gereksiz dayatılan tasarım kısıtlamaları; </a:t>
            </a:r>
          </a:p>
          <a:p>
            <a:pPr lvl="1"/>
            <a:r>
              <a:rPr lang="tr-TR" dirty="0" smtClean="0"/>
              <a:t>istisnaların nasıl ele alınması gerektiği gibi eksik gereksinimler; </a:t>
            </a:r>
          </a:p>
          <a:p>
            <a:pPr lvl="1"/>
            <a:r>
              <a:rPr lang="tr-TR" dirty="0" smtClean="0"/>
              <a:t>ve teknolojilerden yararlanmak için yaratıcı fırsatlar.</a:t>
            </a:r>
            <a:endParaRPr lang="tr-TR" dirty="0"/>
          </a:p>
        </p:txBody>
      </p:sp>
    </p:spTree>
    <p:extLst>
      <p:ext uri="{BB962C8B-B14F-4D97-AF65-F5344CB8AC3E}">
        <p14:creationId xmlns:p14="http://schemas.microsoft.com/office/powerpoint/2010/main" val="140547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Kalite güvence personeli ve test uzmanları da mükemmel gereksinimlere katkıda bulunan değerli kişilerdir. </a:t>
            </a:r>
          </a:p>
          <a:p>
            <a:r>
              <a:rPr lang="tr-TR" dirty="0" smtClean="0"/>
              <a:t>Projede daha sonraya kadar beklemek yerine, bu keskin gözlü insanları, gereksinimlerin erkenden yinelemeli incelemesine dahil edin. </a:t>
            </a:r>
          </a:p>
          <a:p>
            <a:r>
              <a:rPr lang="tr-TR" dirty="0" smtClean="0"/>
              <a:t>Gereksinimlerden test senaryolarını ve senaryolarını geliştirirken, gereksinimlerle ilgili birçok belirsizlik, çelişki ve endişe bulmaları muhtemeldir. </a:t>
            </a:r>
          </a:p>
          <a:p>
            <a:r>
              <a:rPr lang="tr-TR" dirty="0" smtClean="0"/>
              <a:t>Test uzmanları, doğrulanabilir kalite öznitelik gereksinimlerinin belirlenmesi konusunda da girdi sağlayabilir.</a:t>
            </a:r>
            <a:endParaRPr lang="tr-TR" dirty="0"/>
          </a:p>
        </p:txBody>
      </p:sp>
    </p:spTree>
    <p:extLst>
      <p:ext uri="{BB962C8B-B14F-4D97-AF65-F5344CB8AC3E}">
        <p14:creationId xmlns:p14="http://schemas.microsoft.com/office/powerpoint/2010/main" val="3167323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Süreç veya kültür değişikliğine direnç, korku, belirsizlik veya bilgi eksikliğini gösterebilir.</a:t>
            </a:r>
          </a:p>
          <a:p>
            <a:r>
              <a:rPr lang="tr-TR" dirty="0" smtClean="0"/>
              <a:t>Direncin kaynağını ayırt edebilirseniz, güvence, açıklama ve eğitimle onunla yüzleşebilirsiniz. </a:t>
            </a:r>
          </a:p>
          <a:p>
            <a:r>
              <a:rPr lang="tr-TR" dirty="0" smtClean="0"/>
              <a:t>İnsanlara katılımlarının yalnızca kişisel çıkarları için değil, aynı zamanda toplu olarak daha iyi sonuçlara nasıl yol açacağını gösterin.</a:t>
            </a:r>
          </a:p>
          <a:p>
            <a:r>
              <a:rPr lang="tr-TR" dirty="0" smtClean="0"/>
              <a:t>Kuruluşun liderliği, kuruluşun stratejik temel yetkinlikler olarak etkili iş analizi ve gereksinim mühendisliği yeteneklerine sahip olma ihtiyacını anlamalıdır. </a:t>
            </a:r>
          </a:p>
          <a:p>
            <a:r>
              <a:rPr lang="tr-TR" dirty="0" smtClean="0"/>
              <a:t>Yönetim taahhüdü olmadan projeye özgü ve yerelleştirilmiş taban çabaları önemli olsa da, proje sona erdikten veya yeniden yapılanma sonrasında iyileştirmeler ve faydalar büyük olasılıkla sürdürülmeyecektir.</a:t>
            </a:r>
            <a:endParaRPr lang="tr-TR" dirty="0"/>
          </a:p>
        </p:txBody>
      </p:sp>
    </p:spTree>
    <p:extLst>
      <p:ext uri="{BB962C8B-B14F-4D97-AF65-F5344CB8AC3E}">
        <p14:creationId xmlns:p14="http://schemas.microsoft.com/office/powerpoint/2010/main" val="256857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Karar vericileri belirleme</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Yapımcılar Yazılım projelerinde alınacak yüzlerce karar olabilir; genellikle, ilerleyebilmek için kritik yoldadırlar. </a:t>
            </a:r>
          </a:p>
          <a:p>
            <a:r>
              <a:rPr lang="tr-TR" dirty="0" smtClean="0"/>
              <a:t>Bazı çelişkileri çözmeniz, önerilen bir değişikliği kabul etmeniz (veya reddetmeniz) veya belirli bir sürüm için bir dizi gereksinimi onaylamanız gerekebilir. </a:t>
            </a:r>
          </a:p>
          <a:p>
            <a:r>
              <a:rPr lang="tr-TR" dirty="0" smtClean="0"/>
              <a:t>Projenizin başlarında, gereksinim karar vericilerinin kim olacağını ve nasıl karar vereceklerini belirleyin.</a:t>
            </a:r>
          </a:p>
          <a:p>
            <a:r>
              <a:rPr lang="tr-TR" dirty="0" smtClean="0"/>
              <a:t>Deneyimli bir proje yöneticisi olan arkadaşım </a:t>
            </a:r>
            <a:r>
              <a:rPr lang="tr-TR" dirty="0" err="1" smtClean="0"/>
              <a:t>Chris</a:t>
            </a:r>
            <a:r>
              <a:rPr lang="tr-TR" dirty="0" smtClean="0"/>
              <a:t>, "Bir projede genellikle tek bir birincil karar mercii olduğunu keşfettim, bu da çoğu zaman kuruluş içindeki ana sponsordur. </a:t>
            </a:r>
          </a:p>
          <a:p>
            <a:r>
              <a:rPr lang="tr-TR" dirty="0" smtClean="0"/>
              <a:t>O kişiyi tanımlayana kadar rahatlamıyorum ve ardından projenin ilerleyişinden her zaman haberdar olduğundan emin oluyorum." </a:t>
            </a:r>
          </a:p>
          <a:p>
            <a:r>
              <a:rPr lang="tr-TR" dirty="0" smtClean="0"/>
              <a:t>Kilit kararları kimin vermesi gerektiğine dair tek bir doğru cevap yok. </a:t>
            </a:r>
          </a:p>
          <a:p>
            <a:r>
              <a:rPr lang="tr-TR" dirty="0" smtClean="0"/>
              <a:t>Yönetim, müşteriler, iş analizi, geliştirme ve pazarlama gibi kilit alanları temsil eden küçük bir grup genellikle en iyi sonucu verir. </a:t>
            </a:r>
          </a:p>
          <a:p>
            <a:r>
              <a:rPr lang="tr-TR" dirty="0" smtClean="0"/>
              <a:t>Bölüm 28, "Değişim olur", önerilen gereksinim değişiklikleri için karar vericiler olarak görev yapan değişiklik kontrol kurulunu açıklar.</a:t>
            </a:r>
            <a:endParaRPr lang="tr-TR" dirty="0"/>
          </a:p>
        </p:txBody>
      </p:sp>
    </p:spTree>
    <p:extLst>
      <p:ext uri="{BB962C8B-B14F-4D97-AF65-F5344CB8AC3E}">
        <p14:creationId xmlns:p14="http://schemas.microsoft.com/office/powerpoint/2010/main" val="1435528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r>
              <a:rPr lang="tr-TR" dirty="0" smtClean="0"/>
              <a:t>Karar verme grubu, karar liderini belirlemeli ve kararlarına nasıl ulaşacaklarını açıklayan bir karar kuralı seçmelidir. Aşağıdakiler de dahil olmak üzere aralarından seçim yapabileceğiniz çok sayıda karar kuralı vardır (</a:t>
            </a:r>
            <a:r>
              <a:rPr lang="tr-TR" dirty="0" err="1" smtClean="0"/>
              <a:t>Gottesdiener</a:t>
            </a:r>
            <a:r>
              <a:rPr lang="tr-TR" dirty="0" smtClean="0"/>
              <a:t> 2001):</a:t>
            </a:r>
          </a:p>
          <a:p>
            <a:r>
              <a:rPr lang="tr-TR" dirty="0" smtClean="0"/>
              <a:t>Karar lideri, başkalarıyla tartışarak veya tartışmadan seçimi yapar.</a:t>
            </a:r>
          </a:p>
          <a:p>
            <a:r>
              <a:rPr lang="tr-TR" dirty="0" smtClean="0"/>
              <a:t>Grup oy kullanır ve çoğunluk yönetir.</a:t>
            </a:r>
          </a:p>
          <a:p>
            <a:r>
              <a:rPr lang="tr-TR" dirty="0" smtClean="0"/>
              <a:t>Grup oy kullanır, ancak kararın onaylanması için sonucun oybirliği ile alınması gerekir.</a:t>
            </a:r>
          </a:p>
          <a:p>
            <a:r>
              <a:rPr lang="tr-TR" dirty="0" smtClean="0"/>
              <a:t>Grup, fikir birliğine varmak için tartışır ve müzakere eder. Herkes kararla yaşayabilir ve onu desteklemeyi taahhüt eder.</a:t>
            </a:r>
          </a:p>
          <a:p>
            <a:r>
              <a:rPr lang="tr-TR" dirty="0" smtClean="0"/>
              <a:t>Karar lideri, karar verme yetkisini bir kişiye devreder.</a:t>
            </a:r>
          </a:p>
          <a:p>
            <a:r>
              <a:rPr lang="tr-TR" dirty="0" smtClean="0"/>
              <a:t>Grup bir karara varır, ancak bazı kişilerin bu karar üzerinde veto yetkisi vardır.</a:t>
            </a:r>
            <a:endParaRPr lang="tr-TR" dirty="0"/>
          </a:p>
        </p:txBody>
      </p:sp>
    </p:spTree>
    <p:extLst>
      <p:ext uri="{BB962C8B-B14F-4D97-AF65-F5344CB8AC3E}">
        <p14:creationId xmlns:p14="http://schemas.microsoft.com/office/powerpoint/2010/main" val="3416660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Küresel olarak doğru veya uygun bir karar kuralı yoktur. </a:t>
            </a:r>
          </a:p>
          <a:p>
            <a:r>
              <a:rPr lang="tr-TR" dirty="0" smtClean="0"/>
              <a:t>Tek bir karar kuralı her durumda işe yaramaz, bu nedenle grubun ne zaman oy kullanacaklarını, ne zaman fikir birliğine varacaklarını, ne zaman yetki vereceklerini vb. bilecekleri yönergeler oluşturması gerekir. </a:t>
            </a:r>
          </a:p>
          <a:p>
            <a:r>
              <a:rPr lang="tr-TR" dirty="0" smtClean="0"/>
              <a:t>Projelerinizin her birinde gereksinimlerle ilgili kararlar alacak olan kişiler, ilk önemli kararlarıyla yüzleşmeden önce bir karar kuralı seçmelidir.</a:t>
            </a:r>
            <a:endParaRPr lang="tr-TR" dirty="0"/>
          </a:p>
        </p:txBody>
      </p:sp>
    </p:spTree>
    <p:extLst>
      <p:ext uri="{BB962C8B-B14F-4D97-AF65-F5344CB8AC3E}">
        <p14:creationId xmlns:p14="http://schemas.microsoft.com/office/powerpoint/2010/main" val="1832190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Gereksinimler üzerinde anlaşmaya varılması</a:t>
            </a:r>
            <a:endParaRPr lang="tr-TR" dirty="0"/>
          </a:p>
        </p:txBody>
      </p:sp>
      <p:sp>
        <p:nvSpPr>
          <p:cNvPr id="3" name="İçerik Yer Tutucusu 2"/>
          <p:cNvSpPr>
            <a:spLocks noGrp="1"/>
          </p:cNvSpPr>
          <p:nvPr>
            <p:ph idx="1"/>
          </p:nvPr>
        </p:nvSpPr>
        <p:spPr/>
        <p:txBody>
          <a:bodyPr>
            <a:normAutofit/>
          </a:bodyPr>
          <a:lstStyle/>
          <a:p>
            <a:r>
              <a:rPr lang="tr-TR" dirty="0" smtClean="0"/>
              <a:t>İnşa edilecek ürünün veya belirli bir bölümünün gereksinimleri üzerinde anlaşmaya varılması, müşteri-geliştirici ortaklığının merkezinde yer alır. </a:t>
            </a:r>
          </a:p>
          <a:p>
            <a:r>
              <a:rPr lang="tr-TR" dirty="0" smtClean="0"/>
              <a:t>Bu sözleşmede birden çok taraf yer almaktadır:</a:t>
            </a:r>
          </a:p>
          <a:p>
            <a:pPr lvl="1"/>
            <a:r>
              <a:rPr lang="tr-TR" dirty="0" smtClean="0"/>
              <a:t>Müşteriler, gereksinimlerin kendi ihtiyaçlarını karşıladığını kabul eder.</a:t>
            </a:r>
          </a:p>
          <a:p>
            <a:pPr lvl="1"/>
            <a:r>
              <a:rPr lang="tr-TR" dirty="0" smtClean="0"/>
              <a:t>Geliştiriciler, gereksinimleri anladıklarını ve uygulanabilir olduklarını kabul ederler.</a:t>
            </a:r>
          </a:p>
          <a:p>
            <a:pPr lvl="1"/>
            <a:r>
              <a:rPr lang="tr-TR" dirty="0" smtClean="0"/>
              <a:t>Test uzmanları, gereksinimlerin doğrulanabilir olduğu konusunda hemfikirdir.</a:t>
            </a:r>
          </a:p>
          <a:p>
            <a:pPr lvl="1"/>
            <a:r>
              <a:rPr lang="tr-TR" dirty="0" smtClean="0"/>
              <a:t>Yönetim, gereksinimlerin iş hedeflerine ulaşacağını kabul eder.</a:t>
            </a:r>
            <a:endParaRPr lang="tr-TR" dirty="0"/>
          </a:p>
        </p:txBody>
      </p:sp>
    </p:spTree>
    <p:extLst>
      <p:ext uri="{BB962C8B-B14F-4D97-AF65-F5344CB8AC3E}">
        <p14:creationId xmlns:p14="http://schemas.microsoft.com/office/powerpoint/2010/main" val="4115097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üzerinde anlaşmaya varılması</a:t>
            </a:r>
          </a:p>
        </p:txBody>
      </p:sp>
      <p:sp>
        <p:nvSpPr>
          <p:cNvPr id="3" name="İçerik Yer Tutucusu 2"/>
          <p:cNvSpPr>
            <a:spLocks noGrp="1"/>
          </p:cNvSpPr>
          <p:nvPr>
            <p:ph idx="1"/>
          </p:nvPr>
        </p:nvSpPr>
        <p:spPr/>
        <p:txBody>
          <a:bodyPr>
            <a:normAutofit fontScale="92500" lnSpcReduction="10000"/>
          </a:bodyPr>
          <a:lstStyle/>
          <a:p>
            <a:r>
              <a:rPr lang="tr-TR" dirty="0" smtClean="0"/>
              <a:t>Pek çok kuruluş, paydaş onayının bir işareti olarak gereksinimler üzerinde "imzalama" eylemini (neden "imzalama" yapmıyorsunuz?) kullanır. </a:t>
            </a:r>
          </a:p>
          <a:p>
            <a:r>
              <a:rPr lang="tr-TR" dirty="0" smtClean="0"/>
              <a:t>Gereksinim onay sürecindeki tüm katılımcılar, onayın ne anlama geldiğini veya sorunların ortaya çıkabileceğini tam olarak bilmelidir. </a:t>
            </a:r>
          </a:p>
          <a:p>
            <a:r>
              <a:rPr lang="tr-TR" dirty="0" smtClean="0"/>
              <a:t>Bu sorunlardan biri, müşteri temsilcisinin veya yöneticinin gereksinimleri imzalamayı anlamsız bir ritüel olarak görmesidir:</a:t>
            </a:r>
          </a:p>
          <a:p>
            <a:pPr lvl="1"/>
            <a:r>
              <a:rPr lang="tr-TR" dirty="0" smtClean="0"/>
              <a:t>"Bana üzerinde adımın yazılı olduğu bir kağıt verildi, ben de adımın üstündeki satırı imzaladım çünkü aksi halde geliştiriciler kodlamaya başlamazdı." </a:t>
            </a:r>
          </a:p>
          <a:p>
            <a:r>
              <a:rPr lang="tr-TR" dirty="0" smtClean="0"/>
              <a:t>Bu, o kişi gereksinimleri değiştirmek istediğinde veya teslim edilenlere şaşırdığında gelecekte sorunlara yol açabilir: </a:t>
            </a:r>
          </a:p>
          <a:p>
            <a:pPr lvl="1"/>
            <a:r>
              <a:rPr lang="tr-TR" dirty="0" smtClean="0"/>
              <a:t>"Tabii, gereksinimleri imzaladım ama hepsini okumaya zamanım olmadı. Size güvendim çocuklar, beni hayal kırıklığına uğrattınız!</a:t>
            </a:r>
            <a:endParaRPr lang="tr-TR" dirty="0"/>
          </a:p>
        </p:txBody>
      </p:sp>
    </p:spTree>
    <p:extLst>
      <p:ext uri="{BB962C8B-B14F-4D97-AF65-F5344CB8AC3E}">
        <p14:creationId xmlns:p14="http://schemas.microsoft.com/office/powerpoint/2010/main" val="62808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üzerinde anlaşmaya varılması</a:t>
            </a:r>
          </a:p>
        </p:txBody>
      </p:sp>
      <p:sp>
        <p:nvSpPr>
          <p:cNvPr id="3" name="İçerik Yer Tutucusu 2"/>
          <p:cNvSpPr>
            <a:spLocks noGrp="1"/>
          </p:cNvSpPr>
          <p:nvPr>
            <p:ph idx="1"/>
          </p:nvPr>
        </p:nvSpPr>
        <p:spPr/>
        <p:txBody>
          <a:bodyPr>
            <a:normAutofit fontScale="92500" lnSpcReduction="10000"/>
          </a:bodyPr>
          <a:lstStyle/>
          <a:p>
            <a:r>
              <a:rPr lang="tr-TR" dirty="0" smtClean="0"/>
              <a:t>İmzalamayı gereksinimleri dondurmanın bir yolu olarak gören geliştirme yöneticisi de eşit derecede sorunludur. </a:t>
            </a:r>
          </a:p>
          <a:p>
            <a:r>
              <a:rPr lang="tr-TR" dirty="0" smtClean="0"/>
              <a:t>Ne zaman bir değişiklik talebi gelse, "Ama bu gereklilikleri kabul ettiniz, bu yüzden inşa ettiğimiz şey bu. Başka bir şey istiyorsan bunu söylemeliydin.”</a:t>
            </a:r>
          </a:p>
          <a:p>
            <a:r>
              <a:rPr lang="tr-TR" dirty="0" smtClean="0"/>
              <a:t>Bu tutumların her ikisi de, projenin erken aşamalarında tüm gereksinimleri bilmenin imkansız olduğu ve gereksinimlerin zaman içinde şüphesiz değişeceği gerçeğini görmezden gelir. </a:t>
            </a:r>
          </a:p>
          <a:p>
            <a:r>
              <a:rPr lang="tr-TR" dirty="0" smtClean="0"/>
              <a:t>Bir dizi gereksinimin onaylanması, gereksinim geliştirmenin bazı aşamalarını kapatan uygun bir eylemdir. </a:t>
            </a:r>
          </a:p>
          <a:p>
            <a:r>
              <a:rPr lang="tr-TR" dirty="0" smtClean="0"/>
              <a:t>Ancak, katılımcılar imzalarıyla tam olarak ne söyledikleri üzerinde anlaşmak zorundadır.</a:t>
            </a:r>
            <a:endParaRPr lang="tr-TR" dirty="0"/>
          </a:p>
        </p:txBody>
      </p:sp>
    </p:spTree>
    <p:extLst>
      <p:ext uri="{BB962C8B-B14F-4D97-AF65-F5344CB8AC3E}">
        <p14:creationId xmlns:p14="http://schemas.microsoft.com/office/powerpoint/2010/main" val="4274311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Önemli</a:t>
            </a:r>
            <a:endParaRPr lang="tr-TR" dirty="0"/>
          </a:p>
        </p:txBody>
      </p:sp>
      <p:sp>
        <p:nvSpPr>
          <p:cNvPr id="3" name="İçerik Yer Tutucusu 2"/>
          <p:cNvSpPr>
            <a:spLocks noGrp="1"/>
          </p:cNvSpPr>
          <p:nvPr>
            <p:ph idx="1"/>
          </p:nvPr>
        </p:nvSpPr>
        <p:spPr/>
        <p:txBody>
          <a:bodyPr/>
          <a:lstStyle/>
          <a:p>
            <a:r>
              <a:rPr lang="tr-TR" dirty="0" smtClean="0"/>
              <a:t>İmzalamayı bir silah olarak kullanmayın. </a:t>
            </a:r>
          </a:p>
          <a:p>
            <a:r>
              <a:rPr lang="tr-TR" dirty="0" smtClean="0"/>
              <a:t>Onaylamaya yol açan faaliyetlere ve bunun gelecekteki değişiklikler üzerindeki etkilerine ilişkin açık ve ortak bir anlayışla bunu bir kilometre taşı olarak ele alın.</a:t>
            </a:r>
          </a:p>
          <a:p>
            <a:r>
              <a:rPr lang="tr-TR" dirty="0" smtClean="0"/>
              <a:t>Karar vericilerin gereksinimlerin her kelimesini okuması gerekmiyorsa, temel unsurları özetleyen ve hızlı bir şekilde anlaşmaya varmayı kolaylaştıran bir iletişim tekniği (slayt sunumu gibi) seçin.</a:t>
            </a:r>
            <a:endParaRPr lang="tr-TR" dirty="0"/>
          </a:p>
        </p:txBody>
      </p:sp>
    </p:spTree>
    <p:extLst>
      <p:ext uri="{BB962C8B-B14F-4D97-AF65-F5344CB8AC3E}">
        <p14:creationId xmlns:p14="http://schemas.microsoft.com/office/powerpoint/2010/main" val="210285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Müşterinin Bakış Açısından Gereksinimler</a:t>
            </a:r>
          </a:p>
        </p:txBody>
      </p:sp>
      <p:sp>
        <p:nvSpPr>
          <p:cNvPr id="3" name="İçerik Yer Tutucusu 2"/>
          <p:cNvSpPr>
            <a:spLocks noGrp="1"/>
          </p:cNvSpPr>
          <p:nvPr>
            <p:ph idx="1"/>
          </p:nvPr>
        </p:nvSpPr>
        <p:spPr/>
        <p:txBody>
          <a:bodyPr>
            <a:normAutofit fontScale="92500" lnSpcReduction="20000"/>
          </a:bodyPr>
          <a:lstStyle/>
          <a:p>
            <a:r>
              <a:rPr lang="tr-TR" dirty="0"/>
              <a:t>Bu bölüm, yazılım projesinin başarısı için çok kritik olan müşteri geliştirme ilişkisini ele almaktadır. </a:t>
            </a:r>
            <a:endParaRPr lang="tr-TR" dirty="0" smtClean="0"/>
          </a:p>
          <a:p>
            <a:r>
              <a:rPr lang="tr-TR" dirty="0" smtClean="0"/>
              <a:t>Yazılım </a:t>
            </a:r>
            <a:r>
              <a:rPr lang="tr-TR" dirty="0"/>
              <a:t>Müşterileri için bir Gereksinimler Haklar Bildirgesi ve Yazılım Müşterileri için karşılık gelen bir Gereksinimler Sorumluluklar Bildirgesi öneriyoruz. </a:t>
            </a:r>
            <a:endParaRPr lang="tr-TR" dirty="0" smtClean="0"/>
          </a:p>
          <a:p>
            <a:r>
              <a:rPr lang="tr-TR" dirty="0" smtClean="0"/>
              <a:t>Bu </a:t>
            </a:r>
            <a:r>
              <a:rPr lang="tr-TR" dirty="0"/>
              <a:t>listeler, müşterinin - ve özellikle son kullanıcının - gereksinimlerin geliştirilmesine dahil olmasının önemini vurgulamaktadır. </a:t>
            </a:r>
            <a:endParaRPr lang="tr-TR" dirty="0" smtClean="0"/>
          </a:p>
          <a:p>
            <a:r>
              <a:rPr lang="tr-TR" dirty="0" smtClean="0"/>
              <a:t>Bu </a:t>
            </a:r>
            <a:r>
              <a:rPr lang="tr-TR" dirty="0"/>
              <a:t>bölümde ayrıca, belirli bir sürüm veya geliştirme yinelemesi için planlanan bir dizi gereksinim üzerinde anlaşmaya varmanın kritik konusu tartışılmaktadır. </a:t>
            </a:r>
            <a:endParaRPr lang="tr-TR" dirty="0" smtClean="0"/>
          </a:p>
          <a:p>
            <a:r>
              <a:rPr lang="tr-TR" dirty="0" smtClean="0"/>
              <a:t>Bölüm </a:t>
            </a:r>
            <a:r>
              <a:rPr lang="tr-TR" dirty="0"/>
              <a:t>6, "Kullanıcının sesini bulma", çeşitli müşteri ve kullanıcı türlerini ve gereksinimlerin ortaya çıkarılmasında uygun kullanıcı temsilcilerini dahil etmenin yollarını açıklar.</a:t>
            </a:r>
          </a:p>
        </p:txBody>
      </p:sp>
    </p:spTree>
    <p:extLst>
      <p:ext uri="{BB962C8B-B14F-4D97-AF65-F5344CB8AC3E}">
        <p14:creationId xmlns:p14="http://schemas.microsoft.com/office/powerpoint/2010/main" val="862509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a:t>
            </a:r>
            <a:r>
              <a:rPr lang="tr-TR" dirty="0" smtClean="0"/>
              <a:t>Temel Çizgisi</a:t>
            </a:r>
            <a:endParaRPr lang="tr-TR" dirty="0"/>
          </a:p>
        </p:txBody>
      </p:sp>
      <p:sp>
        <p:nvSpPr>
          <p:cNvPr id="3" name="İçerik Yer Tutucusu 2"/>
          <p:cNvSpPr>
            <a:spLocks noGrp="1"/>
          </p:cNvSpPr>
          <p:nvPr>
            <p:ph idx="1"/>
          </p:nvPr>
        </p:nvSpPr>
        <p:spPr/>
        <p:txBody>
          <a:bodyPr>
            <a:normAutofit fontScale="85000" lnSpcReduction="20000"/>
          </a:bodyPr>
          <a:lstStyle/>
          <a:p>
            <a:r>
              <a:rPr lang="tr-TR" dirty="0"/>
              <a:t>İ</a:t>
            </a:r>
            <a:r>
              <a:rPr lang="tr-TR" dirty="0" smtClean="0"/>
              <a:t>mzalama ritüelinden daha önemli olan, gereksinimler anlaşmasının bir temel çizgisinin, belirli bir zamandaki anlık görüntüsünün oluşturulması kavramıdır (</a:t>
            </a:r>
            <a:r>
              <a:rPr lang="tr-TR" dirty="0" err="1" smtClean="0"/>
              <a:t>Wiegers</a:t>
            </a:r>
            <a:r>
              <a:rPr lang="tr-TR" dirty="0" smtClean="0"/>
              <a:t> 2006). </a:t>
            </a:r>
          </a:p>
          <a:p>
            <a:r>
              <a:rPr lang="tr-TR" dirty="0" smtClean="0"/>
              <a:t>Gereksinimler temel çizgisi, gözden geçirilmiş ve üzerinde anlaşmaya varılmış bir dizi gereksinimdir ve daha fazla geliştirme için temel oluşturur. </a:t>
            </a:r>
          </a:p>
          <a:p>
            <a:r>
              <a:rPr lang="tr-TR" dirty="0" smtClean="0"/>
              <a:t>Ekibiniz ister resmi bir onay süreci isterse de gereksinimler üzerinde anlaşmaya varmak için başka bir yol kullansın, bu anlaşmanın alt metni şu şekilde olmalıdır:</a:t>
            </a:r>
          </a:p>
          <a:p>
            <a:pPr lvl="1"/>
            <a:r>
              <a:rPr lang="tr-TR" dirty="0" smtClean="0"/>
              <a:t>"Bu gereksinimler dizisinin, bu projenin bir sonraki bölümü için gereksinimleri en iyi şekilde anladığımızı ve açıklanan çözümün ihtiyaçlarımızı bugün anladığımız şekliyle karşılayacağını kabul ediyorum. Projenin tanımlanmış değişiklik süreci aracılığıyla bu temelde gelecekte değişiklikler yapmayı kabul ediyorum. Değişikliklerin maliyet, kaynak ve zamanlama taahhütlerini yeniden müzakere etmemizi gerektirebileceğinin farkındayım."</a:t>
            </a:r>
          </a:p>
          <a:p>
            <a:r>
              <a:rPr lang="tr-TR" dirty="0" smtClean="0"/>
              <a:t>Bazı kuruluşlar, bunun gibi metinleri doğrudan imza sayfasına koyar, böylece gerekliliği onaylayanlar, kendi dünyalarında imzalamanın ne anlama geldiğini tam olarak bilirler.</a:t>
            </a:r>
            <a:endParaRPr lang="tr-TR" dirty="0"/>
          </a:p>
        </p:txBody>
      </p:sp>
    </p:spTree>
    <p:extLst>
      <p:ext uri="{BB962C8B-B14F-4D97-AF65-F5344CB8AC3E}">
        <p14:creationId xmlns:p14="http://schemas.microsoft.com/office/powerpoint/2010/main" val="1881030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Temel Çizgisi</a:t>
            </a:r>
          </a:p>
        </p:txBody>
      </p:sp>
      <p:sp>
        <p:nvSpPr>
          <p:cNvPr id="3" name="İçerik Yer Tutucusu 2"/>
          <p:cNvSpPr>
            <a:spLocks noGrp="1"/>
          </p:cNvSpPr>
          <p:nvPr>
            <p:ph idx="1"/>
          </p:nvPr>
        </p:nvSpPr>
        <p:spPr/>
        <p:txBody>
          <a:bodyPr>
            <a:normAutofit fontScale="85000" lnSpcReduction="20000"/>
          </a:bodyPr>
          <a:lstStyle/>
          <a:p>
            <a:r>
              <a:rPr lang="tr-TR" dirty="0" smtClean="0"/>
              <a:t>Bu hatlar boyunca ortak bir anlayış, gereksinimler gözden kaçırıldığında veya pazar ve iş talepleri proje boyunca geliştikçe ortaya çıkabilecek sürtüşmeleri azaltmaya yardımcı olur.</a:t>
            </a:r>
          </a:p>
          <a:p>
            <a:r>
              <a:rPr lang="tr-TR" dirty="0" smtClean="0"/>
              <a:t>Anlamlı bir temel oluşturma süreci, tüm önemli paydaşlara aşağıdaki şekillerde güven verir:</a:t>
            </a:r>
          </a:p>
          <a:p>
            <a:pPr lvl="1"/>
            <a:r>
              <a:rPr lang="tr-TR" dirty="0" smtClean="0"/>
              <a:t>Müşteri yönetimi veya pazarlama, kapsam değişikliği kararlarını müşteriler yönettiği için proje kapsamının kontrolden çıkmayacağından emindir.</a:t>
            </a:r>
          </a:p>
          <a:p>
            <a:pPr lvl="1"/>
            <a:r>
              <a:rPr lang="tr-TR" dirty="0" smtClean="0"/>
              <a:t>Kullanıcı temsilcileri, inşaat başlamadan önce her gereksinimi düşünmemiş olsalar bile, geliştirme ekibinin doğru çözümü sunmak için kendileriyle birlikte çalışacağına güvenirler.</a:t>
            </a:r>
          </a:p>
          <a:p>
            <a:pPr lvl="1"/>
            <a:r>
              <a:rPr lang="tr-TR" dirty="0" smtClean="0"/>
              <a:t>Geliştirme yönetimi güven duyar çünkü geliştirme ekibi, projeyi hedeflerine ulaşmaya odaklayacak ve program, maliyet, işlevsellik ve kaliteyi dengelemek için geliştirmeyle birlikte çalışacak bir iş ortağına sahiptir.</a:t>
            </a:r>
          </a:p>
          <a:p>
            <a:pPr lvl="1"/>
            <a:r>
              <a:rPr lang="tr-TR" dirty="0" smtClean="0"/>
              <a:t>İş analistleri ve proje yöneticileri, projedeki değişiklikleri kaosu minimumda tutacak şekilde yönetebileceklerinden emindir.</a:t>
            </a:r>
          </a:p>
          <a:p>
            <a:pPr lvl="1"/>
            <a:r>
              <a:rPr lang="tr-TR" dirty="0" smtClean="0"/>
              <a:t>Kalite güvence ve test ekipleri, test komut dosyalarını güvenle geliştirebilir ve proje faaliyetlerine tamamen hazır olabilir.</a:t>
            </a:r>
            <a:endParaRPr lang="tr-TR" dirty="0"/>
          </a:p>
        </p:txBody>
      </p:sp>
    </p:spTree>
    <p:extLst>
      <p:ext uri="{BB962C8B-B14F-4D97-AF65-F5344CB8AC3E}">
        <p14:creationId xmlns:p14="http://schemas.microsoft.com/office/powerpoint/2010/main" val="4272798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 Temel Çizgisi</a:t>
            </a:r>
          </a:p>
        </p:txBody>
      </p:sp>
      <p:sp>
        <p:nvSpPr>
          <p:cNvPr id="3" name="İçerik Yer Tutucusu 2"/>
          <p:cNvSpPr>
            <a:spLocks noGrp="1"/>
          </p:cNvSpPr>
          <p:nvPr>
            <p:ph idx="1"/>
          </p:nvPr>
        </p:nvSpPr>
        <p:spPr/>
        <p:txBody>
          <a:bodyPr/>
          <a:lstStyle/>
          <a:p>
            <a:r>
              <a:rPr lang="tr-TR" dirty="0" smtClean="0"/>
              <a:t>Karar vericiler bir temel tanımladıktan sonra, BA gereksinimleri değişiklik kontrolü altına almalıdır. </a:t>
            </a:r>
          </a:p>
          <a:p>
            <a:r>
              <a:rPr lang="tr-TR" dirty="0" smtClean="0"/>
              <a:t>Bu, ekibin, önerilen her bir değişikliğin program üzerindeki etkisini ve diğer başarı faktörlerini analiz etmeyi içeren, gerektiğinde kontrollü bir şekilde kapsamı değiştirmesine olanak tanır. </a:t>
            </a:r>
          </a:p>
          <a:p>
            <a:r>
              <a:rPr lang="tr-TR" dirty="0" smtClean="0"/>
              <a:t>İlk gereksinim geliştirme faaliyetlerini açık bir anlaşma ile mühürlemek, proje başarısına giden yolda işbirliğine dayalı bir müşteri geliştirme ortaklığı oluşturmaya yardımcı olur.</a:t>
            </a:r>
            <a:endParaRPr lang="tr-TR" dirty="0"/>
          </a:p>
        </p:txBody>
      </p:sp>
    </p:spTree>
    <p:extLst>
      <p:ext uri="{BB962C8B-B14F-4D97-AF65-F5344CB8AC3E}">
        <p14:creationId xmlns:p14="http://schemas.microsoft.com/office/powerpoint/2010/main" val="204297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 anlaşmaya varamazsan?</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Tüm ilgili paydaşlardan onay almak zor olabilir. </a:t>
            </a:r>
          </a:p>
          <a:p>
            <a:r>
              <a:rPr lang="tr-TR" dirty="0" smtClean="0"/>
              <a:t>Engeller arasında lojistik, yoğun programlar ve taahhütte bulunma konusunda isteksiz olan ve daha sonra sorumlu tutulacak kişiler yer alır. </a:t>
            </a:r>
          </a:p>
          <a:p>
            <a:r>
              <a:rPr lang="tr-TR" dirty="0" smtClean="0"/>
              <a:t>Paydaşlar, gereksinimleri onayladıktan sonra değişiklik yapamayacaklarından korkarlarsa, onay konusunda ayaklarını sürüyebilirler. </a:t>
            </a:r>
          </a:p>
          <a:p>
            <a:r>
              <a:rPr lang="tr-TR" dirty="0" smtClean="0"/>
              <a:t>Bu, korkunç analiz felci tuzağına katkıda bulunur. </a:t>
            </a:r>
          </a:p>
          <a:p>
            <a:r>
              <a:rPr lang="tr-TR" dirty="0" smtClean="0"/>
              <a:t>Birçok ekip, "Gelecek Cuma gününe kadar değişikliklerinizi ve/veya oturumunuzu kapatmazsanız, bu gereksinimleri kabul ettiğinizi varsayacağım" yazan bir e-posta iletisi göndermeyi denedi. </a:t>
            </a:r>
          </a:p>
          <a:p>
            <a:r>
              <a:rPr lang="tr-TR" dirty="0" smtClean="0"/>
              <a:t>Bu bir seçenek, ama gerçekten anlaşmaya varamamakla eşdeğer. </a:t>
            </a:r>
          </a:p>
          <a:p>
            <a:r>
              <a:rPr lang="tr-TR" dirty="0" smtClean="0"/>
              <a:t>Ayrıca zımnen onay verdiğinizi varsaydığınız paydaşlarla ilişkinizi zorlama riskini de taşır. </a:t>
            </a:r>
          </a:p>
          <a:p>
            <a:r>
              <a:rPr lang="tr-TR" dirty="0" smtClean="0"/>
              <a:t>İmzalama konusunda neden rahat hissetmediklerini anlamaya çalışın ve bunu doğrudan ele alın.</a:t>
            </a:r>
            <a:endParaRPr lang="tr-TR" dirty="0"/>
          </a:p>
        </p:txBody>
      </p:sp>
    </p:spTree>
    <p:extLst>
      <p:ext uri="{BB962C8B-B14F-4D97-AF65-F5344CB8AC3E}">
        <p14:creationId xmlns:p14="http://schemas.microsoft.com/office/powerpoint/2010/main" val="35396508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 anlaşmaya varamazsan?</a:t>
            </a:r>
          </a:p>
        </p:txBody>
      </p:sp>
      <p:sp>
        <p:nvSpPr>
          <p:cNvPr id="3" name="İçerik Yer Tutucusu 2"/>
          <p:cNvSpPr>
            <a:spLocks noGrp="1"/>
          </p:cNvSpPr>
          <p:nvPr>
            <p:ph idx="1"/>
          </p:nvPr>
        </p:nvSpPr>
        <p:spPr/>
        <p:txBody>
          <a:bodyPr>
            <a:normAutofit fontScale="92500" lnSpcReduction="20000"/>
          </a:bodyPr>
          <a:lstStyle/>
          <a:p>
            <a:r>
              <a:rPr lang="tr-TR" dirty="0" smtClean="0"/>
              <a:t>Böyle bir durumda, inatçı paydaşlardan onay almadığınız varsayımıyla - dikkatli bir şekilde - ilerlemeniz daha iyi olur. </a:t>
            </a:r>
          </a:p>
          <a:p>
            <a:r>
              <a:rPr lang="tr-TR" dirty="0" smtClean="0"/>
              <a:t>Bazı paydaşların risk listenizdeki gereksinimleri imzalamadığını ve bazı gereksinimlerin eksik veya yanlış olmasının olası etkisini belgeleyin. </a:t>
            </a:r>
          </a:p>
          <a:p>
            <a:r>
              <a:rPr lang="tr-TR" dirty="0" smtClean="0"/>
              <a:t>Risk yönetiminin bir parçası olarak bu kişileri takip edin. </a:t>
            </a:r>
          </a:p>
          <a:p>
            <a:r>
              <a:rPr lang="tr-TR" dirty="0" smtClean="0"/>
              <a:t>Olumlu bir tavırla, gereksinimleri henüz onaylamadıklarını, ancak ilerlemeyi engellememek için projenin temel olarak bu gereksinimlerle ilerlemeye devam ettiğini kabul ettiğinizden bahsedin. </a:t>
            </a:r>
          </a:p>
          <a:p>
            <a:r>
              <a:rPr lang="tr-TR" dirty="0" smtClean="0"/>
              <a:t>Bir şeyleri değiştirmek istiyorlarsa, bunu yapmak için yürürlükte olan bir süreç olduğunu bilmelerini sağlayın. </a:t>
            </a:r>
          </a:p>
          <a:p>
            <a:r>
              <a:rPr lang="tr-TR" dirty="0" smtClean="0"/>
              <a:t>Temel olarak, paydaş gereksinimleri gerçekten kabul etmiş gibi davranıyorsunuz, ancak iletişimleri yakından yönetiyorsunuz.</a:t>
            </a:r>
            <a:endParaRPr lang="tr-TR" dirty="0"/>
          </a:p>
        </p:txBody>
      </p:sp>
    </p:spTree>
    <p:extLst>
      <p:ext uri="{BB962C8B-B14F-4D97-AF65-F5344CB8AC3E}">
        <p14:creationId xmlns:p14="http://schemas.microsoft.com/office/powerpoint/2010/main" val="2799249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Çevik projelerdeki gereksinimler üzerinde anlaşmaya varmak</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Çevik projeler resmi bir onay eylemi içermez. </a:t>
            </a:r>
          </a:p>
          <a:p>
            <a:r>
              <a:rPr lang="tr-TR" dirty="0" smtClean="0"/>
              <a:t>Çevik projeler, gereksinimleri genellikle bir ürün biriktirme listesindeki kullanıcı hikayeleri biçiminde sürdürür. </a:t>
            </a:r>
          </a:p>
          <a:p>
            <a:r>
              <a:rPr lang="tr-TR" dirty="0" smtClean="0"/>
              <a:t>Ürün sahibi ve ekip, bir sonraki yinelemede bir planlama oturumunda hangi hikayelerin geliştirileceği konusunda anlaşmaya varır. </a:t>
            </a:r>
          </a:p>
          <a:p>
            <a:r>
              <a:rPr lang="tr-TR" dirty="0" smtClean="0"/>
              <a:t>Hikaye seti, önceliklerine ve ekibin hızına (verimlilik) göre seçilir. </a:t>
            </a:r>
          </a:p>
          <a:p>
            <a:r>
              <a:rPr lang="tr-TR" dirty="0" smtClean="0"/>
              <a:t>Bu küme oluşturulduktan ve üzerinde anlaşmaya varıldıktan sonra yinelemede yer alan öyküler dondurulur. </a:t>
            </a:r>
          </a:p>
          <a:p>
            <a:r>
              <a:rPr lang="tr-TR" dirty="0" smtClean="0"/>
              <a:t>Gelen talep edilen değişiklikler, gelecekteki yinelemeler için dikkate alınır. </a:t>
            </a:r>
          </a:p>
          <a:p>
            <a:r>
              <a:rPr lang="tr-TR" dirty="0" smtClean="0"/>
              <a:t>Bununla birlikte, çevik bir projede, proje için tüm gereksinimler kapsamında önceden paydaş onayını almaya yönelik bir girişim yoktur. </a:t>
            </a:r>
          </a:p>
          <a:p>
            <a:r>
              <a:rPr lang="tr-TR" dirty="0" smtClean="0"/>
              <a:t>Çevik projelerde, vizyonun ve diğer iş gereksinimlerinin başlangıçta oluşturulması gerekmesine rağmen, tüm işlevsellik seti zaman içinde tanımlanır. </a:t>
            </a:r>
          </a:p>
          <a:p>
            <a:r>
              <a:rPr lang="tr-TR" dirty="0" smtClean="0"/>
              <a:t>Bölüm 20, "Çevik projeler", çevik projelerde gereksinimlerin nasıl ele alındığını tartışır.</a:t>
            </a:r>
            <a:endParaRPr lang="tr-TR" dirty="0"/>
          </a:p>
        </p:txBody>
      </p:sp>
    </p:spTree>
    <p:extLst>
      <p:ext uri="{BB962C8B-B14F-4D97-AF65-F5344CB8AC3E}">
        <p14:creationId xmlns:p14="http://schemas.microsoft.com/office/powerpoint/2010/main" val="86794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projelerdeki gereksinimler üzerinde anlaşmaya varmak</a:t>
            </a:r>
          </a:p>
        </p:txBody>
      </p:sp>
      <p:sp>
        <p:nvSpPr>
          <p:cNvPr id="3" name="İçerik Yer Tutucusu 2"/>
          <p:cNvSpPr>
            <a:spLocks noGrp="1"/>
          </p:cNvSpPr>
          <p:nvPr>
            <p:ph idx="1"/>
          </p:nvPr>
        </p:nvSpPr>
        <p:spPr/>
        <p:txBody>
          <a:bodyPr>
            <a:normAutofit fontScale="85000" lnSpcReduction="20000"/>
          </a:bodyPr>
          <a:lstStyle/>
          <a:p>
            <a:r>
              <a:rPr lang="tr-TR" dirty="0" smtClean="0"/>
              <a:t>Bir keresinde, çevik bir geliştirme yaşam döngüsünü takip etmelerine rağmen gereksinimleri onaylamak isteyen bir müşteriyle çalıştım. </a:t>
            </a:r>
          </a:p>
          <a:p>
            <a:r>
              <a:rPr lang="tr-TR" dirty="0" smtClean="0"/>
              <a:t>Ekibin, geleneksel olarak onayları içermeyen bir bağlamda bunu nasıl yapacağı konusunda yaratıcı olması gerekiyordu. </a:t>
            </a:r>
          </a:p>
          <a:p>
            <a:r>
              <a:rPr lang="tr-TR" dirty="0" smtClean="0"/>
              <a:t>BA ekibi, kullanıcı hikayeleri ve süreç akışları ve durum tabloları gibi diğer modeller biçimindeki gereksinimleri ortaya çıkarmak ve gözden geçirmek için kullanıcılarla yakın bir şekilde çalıştı. </a:t>
            </a:r>
          </a:p>
          <a:p>
            <a:r>
              <a:rPr lang="tr-TR" dirty="0" smtClean="0"/>
              <a:t>Kullanıcılardan, o anda bildikleri hiçbir önemli gereksinimin eksik olmadığını ve yazdıklarımızla ilgili bildikleri önemli bir sorun olmadığını "onaylamalarını" istedik. </a:t>
            </a:r>
          </a:p>
          <a:p>
            <a:r>
              <a:rPr lang="tr-TR" dirty="0" smtClean="0"/>
              <a:t>Kullanıcılar gereksinim faaliyetlerine katıldıkları için, geliştirme temelden uzak bir çözüm üzerinde çalışmayacaktır. </a:t>
            </a:r>
          </a:p>
          <a:p>
            <a:r>
              <a:rPr lang="tr-TR" dirty="0" smtClean="0"/>
              <a:t>Ancak bu "kapatma" kavramı, kullanıcıların daha sonra yeni bir şeye ihtiyaç duyduklarını veya bir şeyleri yanlış anladıklarını fark etme hakkını da açık tutar.</a:t>
            </a:r>
            <a:endParaRPr lang="tr-TR" dirty="0"/>
          </a:p>
        </p:txBody>
      </p:sp>
    </p:spTree>
    <p:extLst>
      <p:ext uri="{BB962C8B-B14F-4D97-AF65-F5344CB8AC3E}">
        <p14:creationId xmlns:p14="http://schemas.microsoft.com/office/powerpoint/2010/main" val="1213811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projelerdeki gereksinimler üzerinde anlaşmaya varmak</a:t>
            </a:r>
          </a:p>
        </p:txBody>
      </p:sp>
      <p:sp>
        <p:nvSpPr>
          <p:cNvPr id="3" name="İçerik Yer Tutucusu 2"/>
          <p:cNvSpPr>
            <a:spLocks noGrp="1"/>
          </p:cNvSpPr>
          <p:nvPr>
            <p:ph idx="1"/>
          </p:nvPr>
        </p:nvSpPr>
        <p:spPr/>
        <p:txBody>
          <a:bodyPr>
            <a:normAutofit fontScale="92500" lnSpcReduction="10000"/>
          </a:bodyPr>
          <a:lstStyle/>
          <a:p>
            <a:r>
              <a:rPr lang="tr-TR" dirty="0" smtClean="0"/>
              <a:t>"Tüm gereklilikleri önceden onaylayın ve dondurun" anlamına gelen tarihsel onay kavramının aksine, bu yaklaşım kimseyi zar zor sahip olduğu devasa bir gereklilikler belgesi için hayatını imzalıyormuş gibi hissedeceği bir köşeye sıkıştırmaz. anlar. </a:t>
            </a:r>
          </a:p>
          <a:p>
            <a:r>
              <a:rPr lang="tr-TR" dirty="0" smtClean="0"/>
              <a:t>Müşteriler, gereksinimlerin mükemmele yakın olduğunu ve her şeyin ilk seferde ele alındığını kabul etmeye de zorlanmıyor. </a:t>
            </a:r>
          </a:p>
          <a:p>
            <a:r>
              <a:rPr lang="tr-TR" dirty="0" smtClean="0"/>
              <a:t>Onaylamanın bu sürümü, çevik yöntemlerin ruhunun hakim olmasını sağlar. </a:t>
            </a:r>
          </a:p>
          <a:p>
            <a:r>
              <a:rPr lang="tr-TR" dirty="0" smtClean="0"/>
              <a:t>Daha önce açıklanan onay sürecinde olduğu gibi, esas olan, bir sonraki inşaat döngüsünde uygulanacak belirli bir gereksinimler bütünü (bir temel) üzerinde, bu anlaşmanın gerçekte ne anlama geldiğine dair net ve ortak bir anlayışla anlaşmaya varmaktır.</a:t>
            </a:r>
            <a:endParaRPr lang="tr-TR" dirty="0"/>
          </a:p>
        </p:txBody>
      </p:sp>
    </p:spTree>
    <p:extLst>
      <p:ext uri="{BB962C8B-B14F-4D97-AF65-F5344CB8AC3E}">
        <p14:creationId xmlns:p14="http://schemas.microsoft.com/office/powerpoint/2010/main" val="31147008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projelerdeki gereksinimler üzerinde anlaşmaya varmak</a:t>
            </a:r>
          </a:p>
        </p:txBody>
      </p:sp>
      <p:sp>
        <p:nvSpPr>
          <p:cNvPr id="3" name="İçerik Yer Tutucusu 2"/>
          <p:cNvSpPr>
            <a:spLocks noGrp="1"/>
          </p:cNvSpPr>
          <p:nvPr>
            <p:ph idx="1"/>
          </p:nvPr>
        </p:nvSpPr>
        <p:spPr/>
        <p:txBody>
          <a:bodyPr/>
          <a:lstStyle/>
          <a:p>
            <a:r>
              <a:rPr lang="tr-TR" dirty="0" smtClean="0"/>
              <a:t>Genellikle çevik projelerde, ürün sahibi, bir dizi hikayeden ve bunlara eşlik eden kabul kriterlerinden ve kabul testlerinden oluşan bir yinelemenin gereksinimlerini kamuya açık bir şekilde kabul eder veya reddeder. </a:t>
            </a:r>
          </a:p>
          <a:p>
            <a:r>
              <a:rPr lang="tr-TR" dirty="0" smtClean="0"/>
              <a:t>Nihai "onay", yinelemeden teslim edilen çalışan, test edilmiş yazılımın kabulüdür.</a:t>
            </a:r>
            <a:endParaRPr lang="tr-TR" dirty="0"/>
          </a:p>
        </p:txBody>
      </p:sp>
    </p:spTree>
    <p:extLst>
      <p:ext uri="{BB962C8B-B14F-4D97-AF65-F5344CB8AC3E}">
        <p14:creationId xmlns:p14="http://schemas.microsoft.com/office/powerpoint/2010/main" val="2261749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projelerdeki gereksinimler üzerinde anlaşmaya varmak</a:t>
            </a:r>
          </a:p>
        </p:txBody>
      </p:sp>
      <p:sp>
        <p:nvSpPr>
          <p:cNvPr id="3" name="İçerik Yer Tutucusu 2"/>
          <p:cNvSpPr>
            <a:spLocks noGrp="1"/>
          </p:cNvSpPr>
          <p:nvPr>
            <p:ph idx="1"/>
          </p:nvPr>
        </p:nvSpPr>
        <p:spPr/>
        <p:txBody>
          <a:bodyPr>
            <a:normAutofit fontScale="92500" lnSpcReduction="20000"/>
          </a:bodyPr>
          <a:lstStyle/>
          <a:p>
            <a:r>
              <a:rPr lang="tr-TR" dirty="0" smtClean="0"/>
              <a:t>Danışman </a:t>
            </a:r>
            <a:r>
              <a:rPr lang="tr-TR" dirty="0" err="1" smtClean="0"/>
              <a:t>Nanette</a:t>
            </a:r>
            <a:r>
              <a:rPr lang="tr-TR" dirty="0" smtClean="0"/>
              <a:t> Brown'ın belirttiği gibi, "Çevik bir ortamda bile, oturum kapatma kavramı geçerli bir işlevi doldurabilir. </a:t>
            </a:r>
          </a:p>
          <a:p>
            <a:r>
              <a:rPr lang="tr-TR" dirty="0" err="1" smtClean="0"/>
              <a:t>Agile</a:t>
            </a:r>
            <a:r>
              <a:rPr lang="tr-TR" dirty="0" smtClean="0"/>
              <a:t> bize 'değişimi kucaklayın' diyor ama değişim kavramı yalnızca bir referans noktasına göre var oluyor. </a:t>
            </a:r>
          </a:p>
          <a:p>
            <a:r>
              <a:rPr lang="tr-TR" dirty="0" smtClean="0"/>
              <a:t>Yakın iletişimin olduğu bir ekip içinde bile, insanlar mevcut planlar ve durum hakkında farklı yorumlara sahip olabilir. </a:t>
            </a:r>
          </a:p>
          <a:p>
            <a:r>
              <a:rPr lang="tr-TR" dirty="0" smtClean="0"/>
              <a:t>Bir kişinin "değişimi", başka bir kişinin zaten kabul edildiğini düşündüğü şey olabilir. </a:t>
            </a:r>
          </a:p>
          <a:p>
            <a:r>
              <a:rPr lang="tr-TR" dirty="0" smtClean="0"/>
              <a:t>Ancak, bir imza törenini 'Biz Buradayız' kabul eden hafif bir tören olarak konumlandırırsanız, bence sorun değil. </a:t>
            </a:r>
          </a:p>
          <a:p>
            <a:r>
              <a:rPr lang="tr-TR" dirty="0" smtClean="0"/>
              <a:t>Bugün ‘Buradayız’ demek yarın başka bir yerde olamayacağımız anlamına gelmez ama en azından ortak bir anlayış ve referans noktası sağlar.”</a:t>
            </a:r>
            <a:endParaRPr lang="tr-TR" dirty="0"/>
          </a:p>
        </p:txBody>
      </p:sp>
    </p:spTree>
    <p:extLst>
      <p:ext uri="{BB962C8B-B14F-4D97-AF65-F5344CB8AC3E}">
        <p14:creationId xmlns:p14="http://schemas.microsoft.com/office/powerpoint/2010/main" val="167463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Beklenti Boşluğu</a:t>
            </a:r>
            <a:endParaRPr lang="tr-TR" dirty="0"/>
          </a:p>
        </p:txBody>
      </p:sp>
      <p:sp>
        <p:nvSpPr>
          <p:cNvPr id="3" name="İçerik Yer Tutucusu 2"/>
          <p:cNvSpPr>
            <a:spLocks noGrp="1"/>
          </p:cNvSpPr>
          <p:nvPr>
            <p:ph idx="1"/>
          </p:nvPr>
        </p:nvSpPr>
        <p:spPr>
          <a:xfrm>
            <a:off x="838200" y="1825624"/>
            <a:ext cx="7321062" cy="4733437"/>
          </a:xfrm>
        </p:spPr>
        <p:txBody>
          <a:bodyPr>
            <a:normAutofit fontScale="85000" lnSpcReduction="10000"/>
          </a:bodyPr>
          <a:lstStyle/>
          <a:p>
            <a:r>
              <a:rPr lang="tr-TR" dirty="0" smtClean="0"/>
              <a:t>Yeterli müşteri katılımı olmadan, projenin sonunda kaçınılmaz olan sonuç, </a:t>
            </a:r>
            <a:r>
              <a:rPr lang="tr-TR" b="1" dirty="0" smtClean="0"/>
              <a:t>bir beklenti boşluğu</a:t>
            </a:r>
            <a:r>
              <a:rPr lang="tr-TR" dirty="0" smtClean="0"/>
              <a:t>, müşterilerin gerçekten ihtiyaç duyduğu şey ile geliştiricilerin projenin başında duyduklarına dayalı olarak sundukları arasındaki uçurumdur (</a:t>
            </a:r>
            <a:r>
              <a:rPr lang="tr-TR" dirty="0" err="1" smtClean="0"/>
              <a:t>Wiegers</a:t>
            </a:r>
            <a:r>
              <a:rPr lang="tr-TR" dirty="0" smtClean="0"/>
              <a:t> 1996). </a:t>
            </a:r>
          </a:p>
          <a:p>
            <a:r>
              <a:rPr lang="tr-TR" dirty="0" smtClean="0"/>
              <a:t>Bu, Şekilde kesikli çizgilerle gösterilmiştir. </a:t>
            </a:r>
          </a:p>
          <a:p>
            <a:r>
              <a:rPr lang="tr-TR" dirty="0" smtClean="0"/>
              <a:t>Önceki hikayede olduğu gibi, beklenti boşluğu tüm paydaşlar için kaba bir sürpriz olarak geliyor. </a:t>
            </a:r>
          </a:p>
          <a:p>
            <a:r>
              <a:rPr lang="tr-TR" dirty="0" smtClean="0"/>
              <a:t>Deneyimlerimize göre, yazılım sürprizleri asla iyi     haber değildir. </a:t>
            </a:r>
          </a:p>
          <a:p>
            <a:r>
              <a:rPr lang="tr-TR" dirty="0" smtClean="0"/>
              <a:t>İşletmede meydana gelen değişiklikler nedeniyle gereksinimler de güncelliğini yitirir, bu nedenle müşterilerle devam eden etkileşimler hayati önem taşır.</a:t>
            </a:r>
            <a:endParaRPr lang="tr-TR" dirty="0"/>
          </a:p>
        </p:txBody>
      </p:sp>
      <p:pic>
        <p:nvPicPr>
          <p:cNvPr id="4" name="Resim 3"/>
          <p:cNvPicPr>
            <a:picLocks noChangeAspect="1"/>
          </p:cNvPicPr>
          <p:nvPr/>
        </p:nvPicPr>
        <p:blipFill>
          <a:blip r:embed="rId2"/>
          <a:stretch>
            <a:fillRect/>
          </a:stretch>
        </p:blipFill>
        <p:spPr>
          <a:xfrm>
            <a:off x="7386368" y="3155559"/>
            <a:ext cx="4984407" cy="3054859"/>
          </a:xfrm>
          <a:prstGeom prst="rect">
            <a:avLst/>
          </a:prstGeom>
        </p:spPr>
      </p:pic>
    </p:spTree>
    <p:extLst>
      <p:ext uri="{BB962C8B-B14F-4D97-AF65-F5344CB8AC3E}">
        <p14:creationId xmlns:p14="http://schemas.microsoft.com/office/powerpoint/2010/main" val="176313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Beklenti Boşluğu</a:t>
            </a:r>
          </a:p>
        </p:txBody>
      </p:sp>
      <p:sp>
        <p:nvSpPr>
          <p:cNvPr id="3" name="İçerik Yer Tutucusu 2"/>
          <p:cNvSpPr>
            <a:spLocks noGrp="1"/>
          </p:cNvSpPr>
          <p:nvPr>
            <p:ph idx="1"/>
          </p:nvPr>
        </p:nvSpPr>
        <p:spPr/>
        <p:txBody>
          <a:bodyPr>
            <a:normAutofit fontScale="92500" lnSpcReduction="20000"/>
          </a:bodyPr>
          <a:lstStyle/>
          <a:p>
            <a:r>
              <a:rPr lang="tr-TR" dirty="0" smtClean="0"/>
              <a:t>Beklenti açığını en aza indirmenin en iyi yolu, uygun müşteri temsilcileri ile sık temas noktaları ayarlamaktır. </a:t>
            </a:r>
          </a:p>
          <a:p>
            <a:r>
              <a:rPr lang="tr-TR" dirty="0" smtClean="0"/>
              <a:t>Bu temas noktaları, </a:t>
            </a:r>
          </a:p>
          <a:p>
            <a:pPr lvl="1"/>
            <a:r>
              <a:rPr lang="tr-TR" dirty="0" smtClean="0"/>
              <a:t>görüşmeler, </a:t>
            </a:r>
          </a:p>
          <a:p>
            <a:pPr lvl="1"/>
            <a:r>
              <a:rPr lang="tr-TR" dirty="0" smtClean="0"/>
              <a:t>konuşmalar, </a:t>
            </a:r>
          </a:p>
          <a:p>
            <a:pPr lvl="1"/>
            <a:r>
              <a:rPr lang="tr-TR" dirty="0" smtClean="0"/>
              <a:t>gereksinim incelemeleri, </a:t>
            </a:r>
          </a:p>
          <a:p>
            <a:pPr lvl="1"/>
            <a:r>
              <a:rPr lang="tr-TR" dirty="0" smtClean="0"/>
              <a:t>kullanıcı arabirimi tasarım incelemeleri, </a:t>
            </a:r>
          </a:p>
          <a:p>
            <a:pPr lvl="1"/>
            <a:r>
              <a:rPr lang="tr-TR" dirty="0" smtClean="0"/>
              <a:t>prototip değerlendirmeleri ve </a:t>
            </a:r>
          </a:p>
          <a:p>
            <a:pPr lvl="1"/>
            <a:r>
              <a:rPr lang="tr-TR" dirty="0" smtClean="0"/>
              <a:t>- çevik geliştirme ile - çalıştırılabilir yazılımın küçük artışları hakkında kullanıcı geri bildirimi şeklini alabilir. </a:t>
            </a:r>
          </a:p>
          <a:p>
            <a:r>
              <a:rPr lang="tr-TR" dirty="0" smtClean="0"/>
              <a:t>Her temas noktası, beklenti açığını kapatma fırsatı sunar: geliştiricinin oluşturduğu şey, müşterinin ihtiyaç duyduğu şeyle daha yakından uyumludur.</a:t>
            </a:r>
            <a:endParaRPr lang="tr-TR" dirty="0"/>
          </a:p>
        </p:txBody>
      </p:sp>
    </p:spTree>
    <p:extLst>
      <p:ext uri="{BB962C8B-B14F-4D97-AF65-F5344CB8AC3E}">
        <p14:creationId xmlns:p14="http://schemas.microsoft.com/office/powerpoint/2010/main" val="284104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Beklenti Boşluğu</a:t>
            </a:r>
          </a:p>
        </p:txBody>
      </p:sp>
      <p:sp>
        <p:nvSpPr>
          <p:cNvPr id="3" name="İçerik Yer Tutucusu 2"/>
          <p:cNvSpPr>
            <a:spLocks noGrp="1"/>
          </p:cNvSpPr>
          <p:nvPr>
            <p:ph idx="1"/>
          </p:nvPr>
        </p:nvSpPr>
        <p:spPr>
          <a:xfrm>
            <a:off x="838201" y="1825625"/>
            <a:ext cx="10987454" cy="2931013"/>
          </a:xfrm>
        </p:spPr>
        <p:txBody>
          <a:bodyPr>
            <a:normAutofit fontScale="85000" lnSpcReduction="20000"/>
          </a:bodyPr>
          <a:lstStyle/>
          <a:p>
            <a:r>
              <a:rPr lang="tr-TR" dirty="0" smtClean="0"/>
              <a:t>Tabii ki, her temastan sonra geliştirme ilerledikçe boşluk hemen yeniden büyümeye başlayacaktır. </a:t>
            </a:r>
          </a:p>
          <a:p>
            <a:r>
              <a:rPr lang="tr-TR" dirty="0" smtClean="0"/>
              <a:t>Temas noktaları ne kadar sıksa, yolda kalmak o kadar kolay olur. </a:t>
            </a:r>
          </a:p>
          <a:p>
            <a:r>
              <a:rPr lang="tr-TR" dirty="0" smtClean="0"/>
              <a:t>Şekil 2-1'deki giderek küçülen küçük gri üçgenlerin gösterdiği gibi, bu tür bir dizi temas noktası projenin sonunda çok daha küçük bir beklenti boşluğuna ve gerçek müşteri ihtiyaçlarına çok daha yakın bir çözüme yol açacaktır. </a:t>
            </a:r>
          </a:p>
          <a:p>
            <a:r>
              <a:rPr lang="tr-TR" dirty="0" smtClean="0"/>
              <a:t>Bu nedenle, çevik geliştirmenin yol gösterici ilkelerinden biri, geliştiriciler ve müşteriler arasında sürekli görüşmeler yapmaktır. </a:t>
            </a:r>
          </a:p>
          <a:p>
            <a:r>
              <a:rPr lang="tr-TR" dirty="0" smtClean="0"/>
              <a:t>Bu, herhangi bir proje için mükemmel bir ilkedir.</a:t>
            </a:r>
            <a:endParaRPr lang="tr-TR" dirty="0"/>
          </a:p>
        </p:txBody>
      </p:sp>
      <p:pic>
        <p:nvPicPr>
          <p:cNvPr id="4" name="Resim 3"/>
          <p:cNvPicPr>
            <a:picLocks noChangeAspect="1"/>
          </p:cNvPicPr>
          <p:nvPr/>
        </p:nvPicPr>
        <p:blipFill>
          <a:blip r:embed="rId2"/>
          <a:stretch>
            <a:fillRect/>
          </a:stretch>
        </p:blipFill>
        <p:spPr>
          <a:xfrm>
            <a:off x="7298446" y="4008414"/>
            <a:ext cx="4984407" cy="3054859"/>
          </a:xfrm>
          <a:prstGeom prst="rect">
            <a:avLst/>
          </a:prstGeom>
        </p:spPr>
      </p:pic>
    </p:spTree>
    <p:extLst>
      <p:ext uri="{BB962C8B-B14F-4D97-AF65-F5344CB8AC3E}">
        <p14:creationId xmlns:p14="http://schemas.microsoft.com/office/powerpoint/2010/main" val="14206786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6706</Words>
  <Application>Microsoft Office PowerPoint</Application>
  <PresentationFormat>Geniş ekran</PresentationFormat>
  <Paragraphs>438</Paragraphs>
  <Slides>69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69</vt:i4>
      </vt:variant>
    </vt:vector>
  </HeadingPairs>
  <TitlesOfParts>
    <vt:vector size="73" baseType="lpstr">
      <vt:lpstr>Arial</vt:lpstr>
      <vt:lpstr>Calibri</vt:lpstr>
      <vt:lpstr>Calibri Light</vt:lpstr>
      <vt:lpstr>Office Teması</vt:lpstr>
      <vt:lpstr>Müşterinin Bakış Açısından Gereksinimler</vt:lpstr>
      <vt:lpstr>Örnek Problem</vt:lpstr>
      <vt:lpstr>Örnek Problem</vt:lpstr>
      <vt:lpstr>Müşterinin Bakış Açısından Gereksinimler</vt:lpstr>
      <vt:lpstr>Müşterinin Bakış Açısından Gereksinimler</vt:lpstr>
      <vt:lpstr>Müşterinin Bakış Açısından Gereksinimler</vt:lpstr>
      <vt:lpstr>Beklenti Boşluğu</vt:lpstr>
      <vt:lpstr>Beklenti Boşluğu</vt:lpstr>
      <vt:lpstr>Beklenti Boşluğu</vt:lpstr>
      <vt:lpstr>Müşteri kim?</vt:lpstr>
      <vt:lpstr>Müşteri kim?</vt:lpstr>
      <vt:lpstr>PowerPoint Sunusu</vt:lpstr>
      <vt:lpstr>Müşteri kim?</vt:lpstr>
      <vt:lpstr>Müşteri kim?</vt:lpstr>
      <vt:lpstr>Müşteri kim?</vt:lpstr>
      <vt:lpstr>Müşteri kim?</vt:lpstr>
      <vt:lpstr>Müşteri kim?</vt:lpstr>
      <vt:lpstr>Müşteri-geliştirme ortaklığı</vt:lpstr>
      <vt:lpstr>Müşteri-geliştirme ortaklığı</vt:lpstr>
      <vt:lpstr>Müşteri-geliştirme ortaklığı</vt:lpstr>
      <vt:lpstr>Müşteri-geliştirme ortaklığı</vt:lpstr>
      <vt:lpstr>Yazılım Müşterileri için Haklar Beyannamesi Gereksinimleri</vt:lpstr>
      <vt:lpstr>Doğru #1: BA'ların sizin dilinizi konuşmasını beklemek</vt:lpstr>
      <vt:lpstr>Doğru #2: BA'ların işiniz ve hedefleriniz hakkında bilgi sahibi olmasını beklemek</vt:lpstr>
      <vt:lpstr>Doğru #3: BA'ların gereksinimleri uygun bir biçimde kaydetmesini beklemek</vt:lpstr>
      <vt:lpstr>Sağ #4: Gereksinim uygulamaları ve teslimat kalemlerine ilişkin açıklamaları almak için</vt:lpstr>
      <vt:lpstr> Doğru #5: Gereksinimlerinizi değiştirmek için</vt:lpstr>
      <vt:lpstr>Doğru #6: Karşılıklı saygı ortamı beklemek</vt:lpstr>
      <vt:lpstr>Doğru #7: Gereksinimlerinize ve çözümlerine yönelik fikir ve alternatifleri duymak</vt:lpstr>
      <vt:lpstr>Sağ #8: Ürünün kullanımını kolaylaştıracak özellikleri anlatmak</vt:lpstr>
      <vt:lpstr> Doğru #9: Yeniden kullanım yoluyla geliştirmeyi hızlandırmak için gereksinimleri ayarlamanın yollarını duymak</vt:lpstr>
      <vt:lpstr>Doğru #10: İşlevsel ihtiyaçlarınızı ve kalite beklentilerinizi karşılayan bir sisteme sahip olmak</vt:lpstr>
      <vt:lpstr>Yazılım Müşterileri için Gereksinimler Sorumluluk Belgesi</vt:lpstr>
      <vt:lpstr>Sorumluluk #1: BA'ları ve geliştiricileri işletmeniz hakkında eğitmek</vt:lpstr>
      <vt:lpstr>Sorumluluk #2: Gereksinimleri sağlamak ve netleştirmek için gereken zamanı ayırmak</vt:lpstr>
      <vt:lpstr>Sorumluluk #3: Gereksinimler hakkında girdi sağlarken spesifik ve kesin olmak</vt:lpstr>
      <vt:lpstr>Sorumluluk #4: İstendiğinde gereksinimler hakkında zamanında karar vermek</vt:lpstr>
      <vt:lpstr>Sorumluluk #5: Bir geliştiricinin gereksinimlerin maliyet ve fizibilite değerlendirmesine saygı duymak</vt:lpstr>
      <vt:lpstr>Sorumluluk #6: Geliştiricilerle işbirliği içinde gerçekçi gereksinim öncelikleri belirlemek</vt:lpstr>
      <vt:lpstr>Sorumluluk #6: Geliştiricilerle işbirliği içinde gerçekçi gereksinim öncelikleri belirlemek</vt:lpstr>
      <vt:lpstr>Sorumluluk #7: Gereksinimleri gözden geçirmek ve prototipleri değerlendirmek</vt:lpstr>
      <vt:lpstr>Sorumluluk #7: Gereksinimleri gözden geçirmek ve prototipleri değerlendirmek</vt:lpstr>
      <vt:lpstr>Sorumluluk #8: Kabul kriterleri oluşturmak</vt:lpstr>
      <vt:lpstr>Sorumluluk #9: Gereksinimlerdeki değişiklikleri derhal bildirmek</vt:lpstr>
      <vt:lpstr>Sorumluluk #10: Gereksinim geliştirme sürecine saygı duymak</vt:lpstr>
      <vt:lpstr>Gereksinimlere saygı duyan bir kültür yaratmak</vt:lpstr>
      <vt:lpstr>PowerPoint Sunusu</vt:lpstr>
      <vt:lpstr>PowerPoint Sunusu</vt:lpstr>
      <vt:lpstr>PowerPoint Sunusu</vt:lpstr>
      <vt:lpstr>PowerPoint Sunusu</vt:lpstr>
      <vt:lpstr>PowerPoint Sunusu</vt:lpstr>
      <vt:lpstr>PowerPoint Sunusu</vt:lpstr>
      <vt:lpstr>Karar vericileri belirleme</vt:lpstr>
      <vt:lpstr>PowerPoint Sunusu</vt:lpstr>
      <vt:lpstr>PowerPoint Sunusu</vt:lpstr>
      <vt:lpstr>Gereksinimler üzerinde anlaşmaya varılması</vt:lpstr>
      <vt:lpstr>Gereksinimler üzerinde anlaşmaya varılması</vt:lpstr>
      <vt:lpstr>Gereksinimler üzerinde anlaşmaya varılması</vt:lpstr>
      <vt:lpstr>Önemli</vt:lpstr>
      <vt:lpstr>Gereksinimler Temel Çizgisi</vt:lpstr>
      <vt:lpstr>Gereksinimler Temel Çizgisi</vt:lpstr>
      <vt:lpstr>Gereksinimler Temel Çizgisi</vt:lpstr>
      <vt:lpstr>Ya anlaşmaya varamazsan?</vt:lpstr>
      <vt:lpstr>Ya anlaşmaya varamazsan?</vt:lpstr>
      <vt:lpstr>Çevik projelerdeki gereksinimler üzerinde anlaşmaya varmak</vt:lpstr>
      <vt:lpstr>Çevik projelerdeki gereksinimler üzerinde anlaşmaya varmak</vt:lpstr>
      <vt:lpstr>Çevik projelerdeki gereksinimler üzerinde anlaşmaya varmak</vt:lpstr>
      <vt:lpstr>Çevik projelerdeki gereksinimler üzerinde anlaşmaya varmak</vt:lpstr>
      <vt:lpstr>Çevik projelerdeki gereksinimler üzerinde anlaşmaya varmak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Müşterinin bakış açısından gereksinimler</dc:title>
  <dc:creator>rmb</dc:creator>
  <cp:lastModifiedBy>rmb</cp:lastModifiedBy>
  <cp:revision>25</cp:revision>
  <dcterms:created xsi:type="dcterms:W3CDTF">2023-04-15T12:33:02Z</dcterms:created>
  <dcterms:modified xsi:type="dcterms:W3CDTF">2024-03-22T04:14:57Z</dcterms:modified>
</cp:coreProperties>
</file>