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6C9AD520-1CD8-48B8-98E9-033A9D5731A7}"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305702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C9AD520-1CD8-48B8-98E9-033A9D5731A7}"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57468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C9AD520-1CD8-48B8-98E9-033A9D5731A7}"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192611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C9AD520-1CD8-48B8-98E9-033A9D5731A7}"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416315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6C9AD520-1CD8-48B8-98E9-033A9D5731A7}"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69966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C9AD520-1CD8-48B8-98E9-033A9D5731A7}" type="datetimeFigureOut">
              <a:rPr lang="tr-TR" smtClean="0"/>
              <a:t>5.04.2024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283519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C9AD520-1CD8-48B8-98E9-033A9D5731A7}" type="datetimeFigureOut">
              <a:rPr lang="tr-TR" smtClean="0"/>
              <a:t>5.04.2024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10411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C9AD520-1CD8-48B8-98E9-033A9D5731A7}" type="datetimeFigureOut">
              <a:rPr lang="tr-TR" smtClean="0"/>
              <a:t>5.04.2024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329406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C9AD520-1CD8-48B8-98E9-033A9D5731A7}" type="datetimeFigureOut">
              <a:rPr lang="tr-TR" smtClean="0"/>
              <a:t>5.04.2024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99295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C9AD520-1CD8-48B8-98E9-033A9D5731A7}" type="datetimeFigureOut">
              <a:rPr lang="tr-TR" smtClean="0"/>
              <a:t>5.04.2024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31421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C9AD520-1CD8-48B8-98E9-033A9D5731A7}" type="datetimeFigureOut">
              <a:rPr lang="tr-TR" smtClean="0"/>
              <a:t>5.04.2024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D2388C1-FC11-4208-93D1-BD9677B8E034}" type="slidenum">
              <a:rPr lang="tr-TR" smtClean="0"/>
              <a:t>‹#›</a:t>
            </a:fld>
            <a:endParaRPr lang="tr-TR"/>
          </a:p>
        </p:txBody>
      </p:sp>
    </p:spTree>
    <p:extLst>
      <p:ext uri="{BB962C8B-B14F-4D97-AF65-F5344CB8AC3E}">
        <p14:creationId xmlns:p14="http://schemas.microsoft.com/office/powerpoint/2010/main" val="313241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AD520-1CD8-48B8-98E9-033A9D5731A7}" type="datetimeFigureOut">
              <a:rPr lang="tr-TR" smtClean="0"/>
              <a:t>5.04.2024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388C1-FC11-4208-93D1-BD9677B8E034}" type="slidenum">
              <a:rPr lang="tr-TR" smtClean="0"/>
              <a:t>‹#›</a:t>
            </a:fld>
            <a:endParaRPr lang="tr-TR"/>
          </a:p>
        </p:txBody>
      </p:sp>
    </p:spTree>
    <p:extLst>
      <p:ext uri="{BB962C8B-B14F-4D97-AF65-F5344CB8AC3E}">
        <p14:creationId xmlns:p14="http://schemas.microsoft.com/office/powerpoint/2010/main" val="3394273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Gereksinim mühendisliği için iyi uygulamalar</a:t>
            </a:r>
            <a:endParaRPr lang="tr-TR" dirty="0"/>
          </a:p>
        </p:txBody>
      </p:sp>
      <p:sp>
        <p:nvSpPr>
          <p:cNvPr id="3" name="Alt Başlık 2"/>
          <p:cNvSpPr>
            <a:spLocks noGrp="1"/>
          </p:cNvSpPr>
          <p:nvPr>
            <p:ph type="subTitle" idx="1"/>
          </p:nvPr>
        </p:nvSpPr>
        <p:spPr>
          <a:xfrm>
            <a:off x="1524000" y="4273062"/>
            <a:ext cx="9144000" cy="1855175"/>
          </a:xfrm>
        </p:spPr>
        <p:txBody>
          <a:bodyPr>
            <a:normAutofit/>
          </a:bodyPr>
          <a:lstStyle/>
          <a:p>
            <a:pPr algn="r"/>
            <a:r>
              <a:rPr lang="tr-TR" dirty="0"/>
              <a:t>Dr. </a:t>
            </a:r>
            <a:r>
              <a:rPr lang="tr-TR" dirty="0" err="1"/>
              <a:t>Öğr</a:t>
            </a:r>
            <a:r>
              <a:rPr lang="tr-TR" dirty="0"/>
              <a:t>. Üyesi Selman YAKUT</a:t>
            </a:r>
          </a:p>
          <a:p>
            <a:endParaRPr lang="tr-TR" dirty="0"/>
          </a:p>
          <a:p>
            <a:r>
              <a:rPr lang="tr-TR" dirty="0"/>
              <a:t>Kaynak: </a:t>
            </a:r>
            <a:r>
              <a:rPr lang="en-US" dirty="0"/>
              <a:t>Software Requirements, Third Edition, Karl E. </a:t>
            </a:r>
            <a:r>
              <a:rPr lang="en-US" dirty="0" err="1"/>
              <a:t>Wiegers</a:t>
            </a:r>
            <a:r>
              <a:rPr lang="en-US" dirty="0"/>
              <a:t>, Microsoft Press, 2013</a:t>
            </a:r>
            <a:endParaRPr lang="tr-TR" dirty="0"/>
          </a:p>
          <a:p>
            <a:endParaRPr lang="tr-TR" dirty="0"/>
          </a:p>
        </p:txBody>
      </p:sp>
    </p:spTree>
    <p:extLst>
      <p:ext uri="{BB962C8B-B14F-4D97-AF65-F5344CB8AC3E}">
        <p14:creationId xmlns:p14="http://schemas.microsoft.com/office/powerpoint/2010/main" val="424332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Önemli </a:t>
            </a:r>
            <a:endParaRPr lang="tr-TR" dirty="0"/>
          </a:p>
        </p:txBody>
      </p:sp>
      <p:sp>
        <p:nvSpPr>
          <p:cNvPr id="3" name="İçerik Yer Tutucusu 2"/>
          <p:cNvSpPr>
            <a:spLocks noGrp="1"/>
          </p:cNvSpPr>
          <p:nvPr>
            <p:ph idx="1"/>
          </p:nvPr>
        </p:nvSpPr>
        <p:spPr/>
        <p:txBody>
          <a:bodyPr/>
          <a:lstStyle/>
          <a:p>
            <a:r>
              <a:rPr lang="tr-TR" dirty="0" smtClean="0"/>
              <a:t>Mantıksız insanlarla uğraşıyorsanız, bu tekniklerin hiçbiri işe yaramaz. </a:t>
            </a:r>
          </a:p>
          <a:p>
            <a:r>
              <a:rPr lang="tr-TR" dirty="0" smtClean="0"/>
              <a:t>Müşteriler, yöneticiler ve BT çalışanları bazen mantıksız görünebilir, ancak belki de sadece bilgisizdirler. </a:t>
            </a:r>
          </a:p>
          <a:p>
            <a:r>
              <a:rPr lang="tr-TR" dirty="0" smtClean="0"/>
              <a:t>Belirli uygulamaları neden kullanmak istediğinizi bilmeyebilirler ve alışılmadık terim ve etkinliklerden rahatsız olabilirler. </a:t>
            </a:r>
          </a:p>
          <a:p>
            <a:r>
              <a:rPr lang="tr-TR" dirty="0" smtClean="0"/>
              <a:t>Ortak çalıştığınız kişileri uygulamalar, bunları neden kullanmak istediğiniz ve işbirliği yapmanın kendi amaçları için neden önemli olduğu konusunda eğitmeyi deneyin.</a:t>
            </a:r>
            <a:endParaRPr lang="tr-TR" dirty="0"/>
          </a:p>
        </p:txBody>
      </p:sp>
    </p:spTree>
    <p:extLst>
      <p:ext uri="{BB962C8B-B14F-4D97-AF65-F5344CB8AC3E}">
        <p14:creationId xmlns:p14="http://schemas.microsoft.com/office/powerpoint/2010/main" val="164179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 gereksinim geliştirme süreci çerçevesi</a:t>
            </a:r>
            <a:endParaRPr lang="tr-TR" dirty="0"/>
          </a:p>
        </p:txBody>
      </p:sp>
      <p:sp>
        <p:nvSpPr>
          <p:cNvPr id="3" name="İçerik Yer Tutucusu 2"/>
          <p:cNvSpPr>
            <a:spLocks noGrp="1"/>
          </p:cNvSpPr>
          <p:nvPr>
            <p:ph idx="1"/>
          </p:nvPr>
        </p:nvSpPr>
        <p:spPr>
          <a:xfrm>
            <a:off x="838200" y="1512278"/>
            <a:ext cx="10515600" cy="3244360"/>
          </a:xfrm>
        </p:spPr>
        <p:txBody>
          <a:bodyPr>
            <a:normAutofit fontScale="92500"/>
          </a:bodyPr>
          <a:lstStyle/>
          <a:p>
            <a:r>
              <a:rPr lang="tr-TR" dirty="0" smtClean="0"/>
              <a:t>"Temel yazılım gereksinimi" başlıklı 1. </a:t>
            </a:r>
            <a:r>
              <a:rPr lang="tr-TR" dirty="0" err="1" smtClean="0"/>
              <a:t>Bölüm'de</a:t>
            </a:r>
            <a:r>
              <a:rPr lang="tr-TR" dirty="0" smtClean="0"/>
              <a:t> gördüğünüz gibi gereksinim geliştirme, ortaya çıkarma, analiz, belirleme ve doğrulamayı içerir. </a:t>
            </a:r>
          </a:p>
          <a:p>
            <a:r>
              <a:rPr lang="tr-TR" dirty="0" smtClean="0"/>
              <a:t>Yine de, bu etkinlikleri basit bir doğrusal, tek geçişli sırayla gerçekleştirmeyi beklemeyin. </a:t>
            </a:r>
          </a:p>
          <a:p>
            <a:r>
              <a:rPr lang="tr-TR" dirty="0" smtClean="0"/>
              <a:t>Uygulamada, bu faaliyetler Şekil 3-1'de gösterildiği gibi iç içe geçmiş, artımlı ve yinelemelidir. "Ayrıntıların kademeli olarak iyileştirilmesi", gereksinim geliştirme için, neyin gerekli olduğuna dair ilk kavramlardan daha fazla kesinlik ve anlayışa doğru hareket eden önemli bir işletim ifadesidir.</a:t>
            </a:r>
            <a:endParaRPr lang="tr-TR" dirty="0"/>
          </a:p>
        </p:txBody>
      </p:sp>
      <p:pic>
        <p:nvPicPr>
          <p:cNvPr id="4" name="Resim 3"/>
          <p:cNvPicPr>
            <a:picLocks noChangeAspect="1"/>
          </p:cNvPicPr>
          <p:nvPr/>
        </p:nvPicPr>
        <p:blipFill>
          <a:blip r:embed="rId2"/>
          <a:stretch>
            <a:fillRect/>
          </a:stretch>
        </p:blipFill>
        <p:spPr>
          <a:xfrm>
            <a:off x="1943099" y="4756638"/>
            <a:ext cx="7934184" cy="1788862"/>
          </a:xfrm>
          <a:prstGeom prst="rect">
            <a:avLst/>
          </a:prstGeom>
        </p:spPr>
      </p:pic>
    </p:spTree>
    <p:extLst>
      <p:ext uri="{BB962C8B-B14F-4D97-AF65-F5344CB8AC3E}">
        <p14:creationId xmlns:p14="http://schemas.microsoft.com/office/powerpoint/2010/main" val="272023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94398"/>
          </a:xfrm>
        </p:spPr>
        <p:txBody>
          <a:bodyPr/>
          <a:lstStyle/>
          <a:p>
            <a:endParaRPr lang="tr-TR" dirty="0"/>
          </a:p>
        </p:txBody>
      </p:sp>
      <p:sp>
        <p:nvSpPr>
          <p:cNvPr id="3" name="İçerik Yer Tutucusu 2"/>
          <p:cNvSpPr>
            <a:spLocks noGrp="1"/>
          </p:cNvSpPr>
          <p:nvPr>
            <p:ph idx="1"/>
          </p:nvPr>
        </p:nvSpPr>
        <p:spPr>
          <a:xfrm>
            <a:off x="838200" y="1690689"/>
            <a:ext cx="10515600" cy="4965088"/>
          </a:xfrm>
        </p:spPr>
        <p:txBody>
          <a:bodyPr>
            <a:normAutofit fontScale="62500" lnSpcReduction="20000"/>
          </a:bodyPr>
          <a:lstStyle/>
          <a:p>
            <a:r>
              <a:rPr lang="tr-TR" dirty="0" smtClean="0"/>
              <a:t>BA iseniz, müşterilere sorular soracak, söylediklerini dinleyecek ve ne yaptıklarını izleyeceksiniz (ortaya çıkarma). </a:t>
            </a:r>
          </a:p>
          <a:p>
            <a:r>
              <a:rPr lang="tr-TR" dirty="0" smtClean="0"/>
              <a:t>Bu bilgileri anlamak için işleyecek, çeşitli kategorilerde sınıflandıracak ve müşteri ihtiyaçlarını olası yazılım gereksinimleriyle ilişkilendireceksiniz (analiz). </a:t>
            </a:r>
          </a:p>
          <a:p>
            <a:r>
              <a:rPr lang="tr-TR" dirty="0" smtClean="0"/>
              <a:t>Analiziniz, bazı gereklilikleri açıklığa kavuşturmanız gerektiğini fark etmenize yol açabilir, böylece geri dönüp daha fazla açıklama yaparsınız. </a:t>
            </a:r>
          </a:p>
          <a:p>
            <a:r>
              <a:rPr lang="tr-TR" dirty="0" smtClean="0"/>
              <a:t>Daha sonra müşteri girdisini ve türetilmiş gereksinimleri yazılı gereksinim beyanları ve diyagramları (şartname) olarak yapılandıracaksınız. </a:t>
            </a:r>
          </a:p>
          <a:p>
            <a:r>
              <a:rPr lang="tr-TR" dirty="0" smtClean="0"/>
              <a:t>Gereksinimleri yazarken, bilginizdeki boşlukları kapatmak için geri dönüp bazı ek analizler yapmanız gerekebilir. </a:t>
            </a:r>
          </a:p>
          <a:p>
            <a:r>
              <a:rPr lang="tr-TR" dirty="0" smtClean="0"/>
              <a:t>Ardından, bazı paydaşlardan yakaladığınız şeyin doğru ve eksiksiz olduğunu onaylamalarını ve hataları düzeltmelerini (doğrulama) isteyeceksiniz. </a:t>
            </a:r>
          </a:p>
          <a:p>
            <a:r>
              <a:rPr lang="tr-TR" dirty="0" smtClean="0"/>
              <a:t>Tüm bunları, yazılım geliştirmeye başlamak için en önemli ve en güncel gereksinimler kümesi için yapacaksınız. </a:t>
            </a:r>
          </a:p>
          <a:p>
            <a:r>
              <a:rPr lang="tr-TR" dirty="0" smtClean="0"/>
              <a:t>Doğrulama, bazı net olmayan gereksinimleri yeniden yazmanıza, bazı analiz faaliyetlerinizi yeniden gözden geçirmenize ve hatta geri dönüp ek açıklama yapmanıza neden olabilir. </a:t>
            </a:r>
          </a:p>
          <a:p>
            <a:r>
              <a:rPr lang="tr-TR" dirty="0" smtClean="0"/>
              <a:t>Ardından, projenin bir sonraki bölümüne geçecek ve hepsini yeniden yapacaksınız. </a:t>
            </a:r>
          </a:p>
          <a:p>
            <a:r>
              <a:rPr lang="tr-TR" dirty="0" smtClean="0"/>
              <a:t>Bu yinelemeli süreç, gereksinim geliştirme boyunca ve muhtemelen - çevik projelerde olduğu gibi - tüm proje süresi boyunca devam eder.</a:t>
            </a:r>
            <a:endParaRPr lang="tr-TR" dirty="0"/>
          </a:p>
        </p:txBody>
      </p:sp>
    </p:spTree>
    <p:extLst>
      <p:ext uri="{BB962C8B-B14F-4D97-AF65-F5344CB8AC3E}">
        <p14:creationId xmlns:p14="http://schemas.microsoft.com/office/powerpoint/2010/main" val="249513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smtClean="0"/>
              <a:t>Yazılım geliştirme projelerinin ve </a:t>
            </a:r>
            <a:r>
              <a:rPr lang="tr-TR" dirty="0" err="1" smtClean="0"/>
              <a:t>organizasyonel</a:t>
            </a:r>
            <a:r>
              <a:rPr lang="tr-TR" dirty="0" smtClean="0"/>
              <a:t> kültürlerin çeşitliliği nedeniyle, gereksinim geliştirmeye yönelik tek, kalıplaşmış bir yaklaşım yoktur. </a:t>
            </a:r>
          </a:p>
          <a:p>
            <a:r>
              <a:rPr lang="tr-TR" dirty="0" smtClean="0"/>
              <a:t>Şekil 3-2, birçok proje için makul ayarlamalarla çalışacak gereksinimlerin geliştirilmesi için bir süreç çerçevesi önermektedir. </a:t>
            </a:r>
          </a:p>
          <a:p>
            <a:r>
              <a:rPr lang="tr-TR" dirty="0" smtClean="0"/>
              <a:t>İş ihtiyacı veya pazar fırsatı, Şekil 3-2'de gösterilen sürecin öncülüdür. </a:t>
            </a:r>
          </a:p>
          <a:p>
            <a:r>
              <a:rPr lang="tr-TR" dirty="0" smtClean="0"/>
              <a:t>Bu adımlar genellikle yaklaşık olarak sayısal sırayla gerçekleştirilir, ancak süreç kesin olarak sıralı değildir. </a:t>
            </a:r>
          </a:p>
          <a:p>
            <a:r>
              <a:rPr lang="tr-TR" dirty="0" smtClean="0"/>
              <a:t>İlk yedi adım tipik olarak projenin başında bir kez gerçekleştirilir (gerçi ekibin tüm bu faaliyetleri periyodik olarak yeniden ziyaret etmesi gerekecektir). </a:t>
            </a:r>
          </a:p>
          <a:p>
            <a:r>
              <a:rPr lang="tr-TR" dirty="0" smtClean="0"/>
              <a:t>Kalan adımlar, her sürüm veya geliştirme yinelemesi için gerçekleştirilir. </a:t>
            </a:r>
          </a:p>
          <a:p>
            <a:r>
              <a:rPr lang="tr-TR" dirty="0" smtClean="0"/>
              <a:t>Bu aktivitelerin birçoğu yinelemeli olarak gerçekleştirilebilir ve iç içe geçebilirler. </a:t>
            </a:r>
          </a:p>
          <a:p>
            <a:r>
              <a:rPr lang="tr-TR" dirty="0" smtClean="0"/>
              <a:t>Örneğin, her yinelemeden sonra bir gözden geçirme (adım 12) gerçekleştirerek küçük parçalar halinde 8, 9 ve 10. adımları gerçekleştirebilirsiniz.</a:t>
            </a:r>
            <a:endParaRPr lang="tr-TR" dirty="0"/>
          </a:p>
        </p:txBody>
      </p:sp>
    </p:spTree>
    <p:extLst>
      <p:ext uri="{BB962C8B-B14F-4D97-AF65-F5344CB8AC3E}">
        <p14:creationId xmlns:p14="http://schemas.microsoft.com/office/powerpoint/2010/main" val="65917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90146"/>
            <a:ext cx="10515600" cy="993532"/>
          </a:xfrm>
        </p:spPr>
        <p:txBody>
          <a:bodyPr/>
          <a:lstStyle/>
          <a:p>
            <a:endParaRPr lang="tr-TR" dirty="0"/>
          </a:p>
        </p:txBody>
      </p:sp>
      <p:pic>
        <p:nvPicPr>
          <p:cNvPr id="4" name="İçerik Yer Tutucusu 3"/>
          <p:cNvPicPr>
            <a:picLocks noGrp="1" noChangeAspect="1"/>
          </p:cNvPicPr>
          <p:nvPr>
            <p:ph idx="1"/>
          </p:nvPr>
        </p:nvPicPr>
        <p:blipFill>
          <a:blip r:embed="rId2"/>
          <a:stretch>
            <a:fillRect/>
          </a:stretch>
        </p:blipFill>
        <p:spPr>
          <a:xfrm>
            <a:off x="2492986" y="1283678"/>
            <a:ext cx="7127418" cy="5574321"/>
          </a:xfrm>
          <a:prstGeom prst="rect">
            <a:avLst/>
          </a:prstGeom>
        </p:spPr>
      </p:pic>
    </p:spTree>
    <p:extLst>
      <p:ext uri="{BB962C8B-B14F-4D97-AF65-F5344CB8AC3E}">
        <p14:creationId xmlns:p14="http://schemas.microsoft.com/office/powerpoint/2010/main" val="393906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Gereksinim mühendisliğinin beşinci alt disiplini gereksinim yönetimidir. </a:t>
            </a:r>
          </a:p>
          <a:p>
            <a:r>
              <a:rPr lang="tr-TR" dirty="0" smtClean="0"/>
              <a:t>Gereksinim yönetimi, gereksinimleri elinize aldıktan sonra onlarla başa çıkmanıza yardımcı olan uygulamaları kapsar. </a:t>
            </a:r>
          </a:p>
          <a:p>
            <a:r>
              <a:rPr lang="tr-TR" dirty="0" smtClean="0"/>
              <a:t>Bu uygulamalar arasında sürüm kontrolü ve temel alma, değişiklik kontrolü, gereksinim durumunun izlenmesi ve gereksinimlerin diğer sistem öğelerine kadar izlenmesi yer alır. </a:t>
            </a:r>
          </a:p>
          <a:p>
            <a:r>
              <a:rPr lang="tr-TR" dirty="0" smtClean="0"/>
              <a:t>Gereksinim yönetimi, proje süresi boyunca düşük bir yoğunluk seviyesinde gerçekleştirilecektir.</a:t>
            </a:r>
            <a:endParaRPr lang="tr-TR" dirty="0"/>
          </a:p>
        </p:txBody>
      </p:sp>
    </p:spTree>
    <p:extLst>
      <p:ext uri="{BB962C8B-B14F-4D97-AF65-F5344CB8AC3E}">
        <p14:creationId xmlns:p14="http://schemas.microsoft.com/office/powerpoint/2010/main" val="262405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Şekil 3-3, bazı yaygın yazılım geliştirme yaşam döngülerinin, ürün geliştirme süreci boyunca gereksinim çabasını nasıl dağıttığını göstermektedir. </a:t>
            </a:r>
          </a:p>
          <a:p>
            <a:r>
              <a:rPr lang="tr-TR" dirty="0" smtClean="0"/>
              <a:t>Farklı yaşam döngülerini takip eden karşılaştırılabilir büyüklükteki projeler için toplam gereksinim çabası çok farklı olmayabilir, ancak gereksinim çalışmasının zamanlama dağılımı çok farklıdır. </a:t>
            </a:r>
          </a:p>
          <a:p>
            <a:r>
              <a:rPr lang="tr-TR" dirty="0" smtClean="0"/>
              <a:t>Saf şelale yaşam döngüsünde, yalnızca bir ana sürüm yayınlamayı planlıyorsunuz, bu nedenle gereksinim geliştirme çabalarının çoğu projenin başlangıcına tahsis ediliyor (Şekil 3-3'teki kesintisiz çizgi). </a:t>
            </a:r>
          </a:p>
          <a:p>
            <a:r>
              <a:rPr lang="tr-TR" dirty="0" smtClean="0"/>
              <a:t>Bu yaklaşım hala epeyce projede kullanılmaktadır ve bazıları için uygundur. </a:t>
            </a:r>
          </a:p>
          <a:p>
            <a:r>
              <a:rPr lang="tr-TR" dirty="0" smtClean="0"/>
              <a:t>Ancak, projenin başlangıcında geleneksel bir "gereksinimler aşaması" planlasanız ve ardından tasarıma geçseniz bile, proje boyunca bazı ek gereksinimler çalışması yapmak zorunda kalacağınıza güvenebilirsiniz.</a:t>
            </a:r>
            <a:endParaRPr lang="tr-TR" dirty="0"/>
          </a:p>
        </p:txBody>
      </p:sp>
    </p:spTree>
    <p:extLst>
      <p:ext uri="{BB962C8B-B14F-4D97-AF65-F5344CB8AC3E}">
        <p14:creationId xmlns:p14="http://schemas.microsoft.com/office/powerpoint/2010/main" val="300928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5939107"/>
            <a:ext cx="10515600" cy="237855"/>
          </a:xfrm>
        </p:spPr>
        <p:txBody>
          <a:bodyPr>
            <a:normAutofit fontScale="47500" lnSpcReduction="20000"/>
          </a:bodyPr>
          <a:lstStyle/>
          <a:p>
            <a:r>
              <a:rPr lang="tr-TR" dirty="0" smtClean="0"/>
              <a:t>ŞEKİL 3-3 Gereksinim geliştirme çabalarının zaman içindeki dağılımı, farklı geliştirme yaşam döngülerini takip eden projeler için değişiklik gösterir.</a:t>
            </a:r>
            <a:endParaRPr lang="tr-TR" dirty="0"/>
          </a:p>
        </p:txBody>
      </p:sp>
      <p:pic>
        <p:nvPicPr>
          <p:cNvPr id="5" name="Resim 4"/>
          <p:cNvPicPr>
            <a:picLocks noChangeAspect="1"/>
          </p:cNvPicPr>
          <p:nvPr/>
        </p:nvPicPr>
        <p:blipFill>
          <a:blip r:embed="rId2"/>
          <a:stretch>
            <a:fillRect/>
          </a:stretch>
        </p:blipFill>
        <p:spPr>
          <a:xfrm>
            <a:off x="1731740" y="1825624"/>
            <a:ext cx="7956592" cy="4113483"/>
          </a:xfrm>
          <a:prstGeom prst="rect">
            <a:avLst/>
          </a:prstGeom>
        </p:spPr>
      </p:pic>
    </p:spTree>
    <p:extLst>
      <p:ext uri="{BB962C8B-B14F-4D97-AF65-F5344CB8AC3E}">
        <p14:creationId xmlns:p14="http://schemas.microsoft.com/office/powerpoint/2010/main" val="270652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smtClean="0"/>
              <a:t>Rational</a:t>
            </a:r>
            <a:r>
              <a:rPr lang="tr-TR" dirty="0" smtClean="0"/>
              <a:t> </a:t>
            </a:r>
            <a:r>
              <a:rPr lang="tr-TR" dirty="0" err="1" smtClean="0"/>
              <a:t>Unified</a:t>
            </a:r>
            <a:r>
              <a:rPr lang="tr-TR" dirty="0" smtClean="0"/>
              <a:t> </a:t>
            </a:r>
            <a:r>
              <a:rPr lang="tr-TR" dirty="0" err="1" smtClean="0"/>
              <a:t>Process</a:t>
            </a:r>
            <a:r>
              <a:rPr lang="tr-TR" dirty="0" smtClean="0"/>
              <a:t> (</a:t>
            </a:r>
            <a:r>
              <a:rPr lang="tr-TR" dirty="0" err="1" smtClean="0"/>
              <a:t>Jacobson</a:t>
            </a:r>
            <a:r>
              <a:rPr lang="tr-TR" dirty="0" smtClean="0"/>
              <a:t>, </a:t>
            </a:r>
            <a:r>
              <a:rPr lang="tr-TR" dirty="0" err="1" smtClean="0"/>
              <a:t>Booch</a:t>
            </a:r>
            <a:r>
              <a:rPr lang="tr-TR" dirty="0" smtClean="0"/>
              <a:t> ve </a:t>
            </a:r>
            <a:r>
              <a:rPr lang="tr-TR" dirty="0" err="1" smtClean="0"/>
              <a:t>Rumbaugh</a:t>
            </a:r>
            <a:r>
              <a:rPr lang="tr-TR" dirty="0" smtClean="0"/>
              <a:t> 1999) gibi yinelemeli bir geliştirme sürecini takip eden projeler, geliştirme süreci boyunca her yinelemede gereksinimler üzerinde çalışacak ve ilk yinelemede daha fazla vurgu yapılacaktır (Şekildeki kesikli çizgi) 3-3). </a:t>
            </a:r>
          </a:p>
          <a:p>
            <a:r>
              <a:rPr lang="tr-TR" dirty="0" smtClean="0"/>
              <a:t>Bu, her biri ürünün nihai işlevselliğinin önemli bir bölümünü sağlayan bir dizi aşamalı sürüm planlıyorsanız da geçerlidir.</a:t>
            </a:r>
            <a:endParaRPr lang="tr-TR" dirty="0"/>
          </a:p>
        </p:txBody>
      </p:sp>
    </p:spTree>
    <p:extLst>
      <p:ext uri="{BB962C8B-B14F-4D97-AF65-F5344CB8AC3E}">
        <p14:creationId xmlns:p14="http://schemas.microsoft.com/office/powerpoint/2010/main" val="1391760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smtClean="0"/>
              <a:t>Çevik ve diğer artımlı geliştirme projeleri, işlevselliği birkaç haftada bir yayınlamayı amaçlar (</a:t>
            </a:r>
            <a:r>
              <a:rPr lang="tr-TR" dirty="0" err="1" smtClean="0"/>
              <a:t>Larman</a:t>
            </a:r>
            <a:r>
              <a:rPr lang="tr-TR" dirty="0" smtClean="0"/>
              <a:t> 2004). </a:t>
            </a:r>
          </a:p>
          <a:p>
            <a:r>
              <a:rPr lang="tr-TR" dirty="0" smtClean="0"/>
              <a:t>Şekil 3-3'te noktalı çizgi ile gösterildiği gibi, sık ama küçük gereksinim geliştirme çabaları olacaktır. </a:t>
            </a:r>
          </a:p>
          <a:p>
            <a:r>
              <a:rPr lang="tr-TR" dirty="0" smtClean="0"/>
              <a:t>Bu tür projeler, kullanıcının sistem yardımıyla başarmak istediği ana hedefleri açıklayan basit kullanıcı öyküleri biçimindeki kullanıcı gereksinimlerinin toplanmasında bir ilk kesim yaparak başlar. </a:t>
            </a:r>
          </a:p>
          <a:p>
            <a:r>
              <a:rPr lang="tr-TR" dirty="0" smtClean="0"/>
              <a:t>Bu yaklaşımda, geliştirme çabalarını tahmin edebilmeniz ve </a:t>
            </a:r>
            <a:r>
              <a:rPr lang="tr-TR" dirty="0" err="1" smtClean="0"/>
              <a:t>önceliklendirebilmeniz</a:t>
            </a:r>
            <a:r>
              <a:rPr lang="tr-TR" dirty="0" smtClean="0"/>
              <a:t> için hikayeler hakkında yeterince bilgi sahibi olmanız gerekir. </a:t>
            </a:r>
          </a:p>
          <a:p>
            <a:r>
              <a:rPr lang="tr-TR" dirty="0" smtClean="0"/>
              <a:t>Bu kullanıcı gereksinimlerine öncelik vermek, yinelemeler veya sprintler olarak adlandırılan belirli geliştirme artışlarına hangilerinin tahsis edileceğini belirlemenizi sağlar. </a:t>
            </a:r>
          </a:p>
          <a:p>
            <a:r>
              <a:rPr lang="tr-TR" dirty="0" smtClean="0"/>
              <a:t>Tahsis edilen bu gereksinimler, her geliştirme döngüsü için tam zamanında bir şekilde daha ayrıntılı olarak incelenebilir.</a:t>
            </a:r>
            <a:endParaRPr lang="tr-TR" dirty="0"/>
          </a:p>
        </p:txBody>
      </p:sp>
    </p:spTree>
    <p:extLst>
      <p:ext uri="{BB962C8B-B14F-4D97-AF65-F5344CB8AC3E}">
        <p14:creationId xmlns:p14="http://schemas.microsoft.com/office/powerpoint/2010/main" val="127970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dirty="0" smtClean="0"/>
              <a:t>Proje yöneticisi </a:t>
            </a:r>
            <a:r>
              <a:rPr lang="tr-TR" dirty="0" err="1" smtClean="0"/>
              <a:t>Kristin</a:t>
            </a:r>
            <a:r>
              <a:rPr lang="tr-TR" dirty="0" smtClean="0"/>
              <a:t>, "Gruba hoş geldin Sarah," dedi. </a:t>
            </a:r>
          </a:p>
          <a:p>
            <a:r>
              <a:rPr lang="tr-TR" dirty="0" smtClean="0"/>
              <a:t>"Bu projenin gerekliliklerinde bize yardım etmeni sabırsızlıkla bekliyoruz. </a:t>
            </a:r>
          </a:p>
          <a:p>
            <a:r>
              <a:rPr lang="tr-TR" dirty="0" smtClean="0"/>
              <a:t>Önceki işinizde iş analisti olduğunuzu anlıyorum. Burada nasıl başlamamız gerektiğine dair bir fikrin var mı?”</a:t>
            </a:r>
          </a:p>
          <a:p>
            <a:r>
              <a:rPr lang="tr-TR" dirty="0" smtClean="0"/>
              <a:t>Sarah, "Eh," diye yanıtladı, "Bazı kullanıcılarla röportaj yapıp ne istediklerini görmem gerektiğini düşünüyordum. </a:t>
            </a:r>
          </a:p>
          <a:p>
            <a:r>
              <a:rPr lang="tr-TR" dirty="0" smtClean="0"/>
              <a:t>Sonra bana söylediklerini yazarım. Bu, geliştiricilere başlamak için iyi bir yer sağlamalıdır. </a:t>
            </a:r>
          </a:p>
          <a:p>
            <a:r>
              <a:rPr lang="tr-TR" dirty="0" smtClean="0"/>
              <a:t>Bu çoğunlukla daha önce yaptığımız şeydi. Konuşabileceğim bazı kullanıcılar tanıyor musunuz?</a:t>
            </a:r>
            <a:endParaRPr lang="tr-TR" dirty="0"/>
          </a:p>
        </p:txBody>
      </p:sp>
    </p:spTree>
    <p:extLst>
      <p:ext uri="{BB962C8B-B14F-4D97-AF65-F5344CB8AC3E}">
        <p14:creationId xmlns:p14="http://schemas.microsoft.com/office/powerpoint/2010/main" val="184842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Projenizin yaşam döngüsünden bağımsız olarak, Şekil 3-2'de gösterilen faaliyetlerden hangisinin değer katacağını ve riski azaltacağını her sürüm veya yineleme için kendinize sormalısınız. </a:t>
            </a:r>
          </a:p>
          <a:p>
            <a:r>
              <a:rPr lang="tr-TR" dirty="0" smtClean="0"/>
              <a:t>Gereksinimlerin herhangi bir bölümü için 17. adımı tamamladıktan sonra, sistemin o bölümünün yapımına başlamaya hazırsınız demektir. </a:t>
            </a:r>
          </a:p>
          <a:p>
            <a:r>
              <a:rPr lang="tr-TR" dirty="0" smtClean="0"/>
              <a:t>Sonraki sürüm veya artış için temel oluşturacak olan bir sonraki kullanıcı gereksinimleri grubuyla 8'den 17'ye kadar olan adımları tekrarlayın.</a:t>
            </a:r>
            <a:endParaRPr lang="tr-TR" dirty="0"/>
          </a:p>
        </p:txBody>
      </p:sp>
    </p:spTree>
    <p:extLst>
      <p:ext uri="{BB962C8B-B14F-4D97-AF65-F5344CB8AC3E}">
        <p14:creationId xmlns:p14="http://schemas.microsoft.com/office/powerpoint/2010/main" val="48442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Gereksinimlerin ortaya çıkarılması</a:t>
            </a:r>
            <a:endParaRPr lang="tr-TR" dirty="0"/>
          </a:p>
        </p:txBody>
      </p:sp>
      <p:sp>
        <p:nvSpPr>
          <p:cNvPr id="3" name="İçerik Yer Tutucusu 2"/>
          <p:cNvSpPr>
            <a:spLocks noGrp="1"/>
          </p:cNvSpPr>
          <p:nvPr>
            <p:ph idx="1"/>
          </p:nvPr>
        </p:nvSpPr>
        <p:spPr/>
        <p:txBody>
          <a:bodyPr/>
          <a:lstStyle/>
          <a:p>
            <a:r>
              <a:rPr lang="tr-TR" dirty="0" smtClean="0"/>
              <a:t>Bölüm 1, üç gereksinim düzeyini tartıştı: iş, kullanıcı ve işlevsel. </a:t>
            </a:r>
          </a:p>
          <a:p>
            <a:r>
              <a:rPr lang="tr-TR" dirty="0" smtClean="0"/>
              <a:t>Bunlar, proje sırasında farklı zamanlarda farklı kaynaklardan gelir, farklı kitlelere ve amaçlara sahiptir ve farklı şekillerde belgelenmesi gerekir. </a:t>
            </a:r>
          </a:p>
          <a:p>
            <a:r>
              <a:rPr lang="tr-TR" dirty="0" smtClean="0"/>
              <a:t>Ayrıca, uygun kaynaklardan çeşitli boyutlarda kalite beklentileri gibi işlevsel olmayan gereksinimleri de ortaya çıkarmanız gerekir. </a:t>
            </a:r>
          </a:p>
          <a:p>
            <a:r>
              <a:rPr lang="tr-TR" dirty="0" smtClean="0"/>
              <a:t>Aşağıda, sayısız gereksinim bilgisi türünün ortaya çıkarılmasına yardımcı olabilecek bazı uygulamalar yer almaktadır.</a:t>
            </a:r>
            <a:endParaRPr lang="tr-TR" dirty="0"/>
          </a:p>
        </p:txBody>
      </p:sp>
    </p:spTree>
    <p:extLst>
      <p:ext uri="{BB962C8B-B14F-4D97-AF65-F5344CB8AC3E}">
        <p14:creationId xmlns:p14="http://schemas.microsoft.com/office/powerpoint/2010/main" val="2595741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Ürün vizyonunu ve proje kapsamını tanımlayın </a:t>
            </a:r>
            <a:endParaRPr lang="tr-TR" dirty="0"/>
          </a:p>
        </p:txBody>
      </p:sp>
      <p:sp>
        <p:nvSpPr>
          <p:cNvPr id="3" name="İçerik Yer Tutucusu 2"/>
          <p:cNvSpPr>
            <a:spLocks noGrp="1"/>
          </p:cNvSpPr>
          <p:nvPr>
            <p:ph idx="1"/>
          </p:nvPr>
        </p:nvSpPr>
        <p:spPr/>
        <p:txBody>
          <a:bodyPr>
            <a:normAutofit fontScale="92500"/>
          </a:bodyPr>
          <a:lstStyle/>
          <a:p>
            <a:r>
              <a:rPr lang="tr-TR" dirty="0" smtClean="0"/>
              <a:t>Vizyon ve kapsam belgesi, ürünün iş gereksinimlerini içerir. </a:t>
            </a:r>
          </a:p>
          <a:p>
            <a:r>
              <a:rPr lang="tr-TR" dirty="0" smtClean="0"/>
              <a:t>Vizyon bildirimi, tüm paydaşlara ürünün sonucuna ilişkin ortak bir anlayış sağlar. </a:t>
            </a:r>
          </a:p>
          <a:p>
            <a:r>
              <a:rPr lang="tr-TR" dirty="0" smtClean="0"/>
              <a:t>Kapsam, belirli bir sürüm veya yineleme için içeridekiler ve dışarıdakiler arasındaki sınırı tanımlar. </a:t>
            </a:r>
          </a:p>
          <a:p>
            <a:r>
              <a:rPr lang="tr-TR" dirty="0" smtClean="0"/>
              <a:t>Vizyon ve kapsam birlikte, önerilen gereksinimleri değerlendirmek için bir referans sağlar. </a:t>
            </a:r>
          </a:p>
          <a:p>
            <a:r>
              <a:rPr lang="tr-TR" dirty="0" smtClean="0"/>
              <a:t>Vizyon, proje boyunca nispeten sabit kalmalıdır, ancak planlanan her sürüm veya yinelemenin kendi kapsam bildirimine ihtiyacı vardır. </a:t>
            </a:r>
          </a:p>
          <a:p>
            <a:r>
              <a:rPr lang="tr-TR" dirty="0" smtClean="0"/>
              <a:t>Daha fazla bilgi için Bölüm 5, "İş gereksinimlerinin </a:t>
            </a:r>
            <a:r>
              <a:rPr lang="tr-TR" dirty="0" err="1" smtClean="0"/>
              <a:t>oluşturulması"na</a:t>
            </a:r>
            <a:r>
              <a:rPr lang="tr-TR" dirty="0" smtClean="0"/>
              <a:t> bakın.</a:t>
            </a:r>
            <a:endParaRPr lang="tr-TR" dirty="0"/>
          </a:p>
        </p:txBody>
      </p:sp>
    </p:spTree>
    <p:extLst>
      <p:ext uri="{BB962C8B-B14F-4D97-AF65-F5344CB8AC3E}">
        <p14:creationId xmlns:p14="http://schemas.microsoft.com/office/powerpoint/2010/main" val="331513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sınıflarını ve özelliklerini belirleyin </a:t>
            </a:r>
            <a:endParaRPr lang="tr-TR" dirty="0"/>
          </a:p>
        </p:txBody>
      </p:sp>
      <p:sp>
        <p:nvSpPr>
          <p:cNvPr id="3" name="İçerik Yer Tutucusu 2"/>
          <p:cNvSpPr>
            <a:spLocks noGrp="1"/>
          </p:cNvSpPr>
          <p:nvPr>
            <p:ph idx="1"/>
          </p:nvPr>
        </p:nvSpPr>
        <p:spPr/>
        <p:txBody>
          <a:bodyPr>
            <a:normAutofit lnSpcReduction="10000"/>
          </a:bodyPr>
          <a:lstStyle/>
          <a:p>
            <a:r>
              <a:rPr lang="tr-TR" dirty="0" smtClean="0"/>
              <a:t>Herhangi bir kullanıcı topluluğunun ihtiyaçlarını gözden kaçırmamak için, ürününüz için çeşitli kullanıcı gruplarını tanımlayın. </a:t>
            </a:r>
          </a:p>
          <a:p>
            <a:r>
              <a:rPr lang="tr-TR" dirty="0" smtClean="0"/>
              <a:t>Kullanım sıklığı, kullanılan özellikler, ayrıcalık seviyeleri veya deneyim açısından farklılık gösterebilirler. </a:t>
            </a:r>
          </a:p>
          <a:p>
            <a:r>
              <a:rPr lang="tr-TR" dirty="0" smtClean="0"/>
              <a:t>Ürün tasarımını etkileyebilecek iş görevlerinin, tutumlarının, konumlarının veya kişisel özelliklerinin özelliklerini tanımlayın. </a:t>
            </a:r>
          </a:p>
          <a:p>
            <a:r>
              <a:rPr lang="tr-TR" dirty="0" smtClean="0"/>
              <a:t>Belirli kullanıcı sınıflarını temsil edecek hayali kişilerin tanımları olan kullanıcı karakterleri oluşturun. </a:t>
            </a:r>
          </a:p>
          <a:p>
            <a:r>
              <a:rPr lang="tr-TR" dirty="0" smtClean="0"/>
              <a:t>Daha fazla bilgi için Bölüm 6, “Kullanıcının sesini bulma” konusuna bakın.</a:t>
            </a:r>
            <a:endParaRPr lang="tr-TR" dirty="0"/>
          </a:p>
        </p:txBody>
      </p:sp>
    </p:spTree>
    <p:extLst>
      <p:ext uri="{BB962C8B-B14F-4D97-AF65-F5344CB8AC3E}">
        <p14:creationId xmlns:p14="http://schemas.microsoft.com/office/powerpoint/2010/main" val="170512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59618"/>
            <a:ext cx="10515600" cy="1325563"/>
          </a:xfrm>
        </p:spPr>
        <p:txBody>
          <a:bodyPr/>
          <a:lstStyle/>
          <a:p>
            <a:r>
              <a:rPr lang="tr-TR" smtClean="0"/>
              <a:t>Her kullanıcı sınıfı için bir ürün şampiyonu seçin </a:t>
            </a:r>
            <a:endParaRPr lang="tr-TR"/>
          </a:p>
        </p:txBody>
      </p:sp>
      <p:sp>
        <p:nvSpPr>
          <p:cNvPr id="3" name="İçerik Yer Tutucusu 2"/>
          <p:cNvSpPr>
            <a:spLocks noGrp="1"/>
          </p:cNvSpPr>
          <p:nvPr>
            <p:ph idx="1"/>
          </p:nvPr>
        </p:nvSpPr>
        <p:spPr/>
        <p:txBody>
          <a:bodyPr>
            <a:normAutofit lnSpcReduction="10000"/>
          </a:bodyPr>
          <a:lstStyle/>
          <a:p>
            <a:r>
              <a:rPr lang="tr-TR" dirty="0" smtClean="0"/>
              <a:t>Her kullanıcı sınıfı için müşterinin gerçek sesi olarak doğru bir şekilde hizmet edebilecek bir kişiyi tanımlayın. </a:t>
            </a:r>
          </a:p>
          <a:p>
            <a:r>
              <a:rPr lang="tr-TR" dirty="0" smtClean="0"/>
              <a:t>Ürün şampiyonu, kullanıcı sınıfının ihtiyaçlarını sunar ve onun adına kararlar alır. </a:t>
            </a:r>
          </a:p>
          <a:p>
            <a:r>
              <a:rPr lang="tr-TR" dirty="0" smtClean="0"/>
              <a:t>Bu, kullanıcılarınızın iş arkadaşlarınız olduğu dahili bilgi sistemleri geliştirme için en kolay yoldur. </a:t>
            </a:r>
          </a:p>
          <a:p>
            <a:r>
              <a:rPr lang="tr-TR" dirty="0" smtClean="0"/>
              <a:t>Ticari ürün geliştirme için, uygun ürün savunucularını bulmak için büyük müşterilerle veya beta test siteleriyle mevcut ilişkilerinizi geliştirin. </a:t>
            </a:r>
          </a:p>
          <a:p>
            <a:r>
              <a:rPr lang="tr-TR" dirty="0" smtClean="0"/>
              <a:t>Daha fazla bilgi için Bölüm 6'ya bakın.</a:t>
            </a:r>
            <a:endParaRPr lang="tr-TR" dirty="0"/>
          </a:p>
        </p:txBody>
      </p:sp>
    </p:spTree>
    <p:extLst>
      <p:ext uri="{BB962C8B-B14F-4D97-AF65-F5344CB8AC3E}">
        <p14:creationId xmlns:p14="http://schemas.microsoft.com/office/powerpoint/2010/main" val="373370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Tipik kullanıcılarla odak grupları yürütün </a:t>
            </a:r>
            <a:endParaRPr lang="tr-TR" dirty="0"/>
          </a:p>
        </p:txBody>
      </p:sp>
      <p:sp>
        <p:nvSpPr>
          <p:cNvPr id="3" name="İçerik Yer Tutucusu 2"/>
          <p:cNvSpPr>
            <a:spLocks noGrp="1"/>
          </p:cNvSpPr>
          <p:nvPr>
            <p:ph idx="1"/>
          </p:nvPr>
        </p:nvSpPr>
        <p:spPr/>
        <p:txBody>
          <a:bodyPr/>
          <a:lstStyle/>
          <a:p>
            <a:r>
              <a:rPr lang="tr-TR" dirty="0" smtClean="0"/>
              <a:t>Önceki ürünlerinizin veya benzer ürünlerin temsili kullanıcı gruplarını bir araya getirin. </a:t>
            </a:r>
          </a:p>
          <a:p>
            <a:r>
              <a:rPr lang="tr-TR" dirty="0" smtClean="0"/>
              <a:t>Geliştirilmekte olan ürün için hem işlevsellik hem de kalite özelliklerine ilişkin girdilerini toplayın. </a:t>
            </a:r>
          </a:p>
          <a:p>
            <a:r>
              <a:rPr lang="tr-TR" dirty="0" smtClean="0"/>
              <a:t>Odak grupları, geniş ve çeşitli bir müşteri tabanına sahip olabileceğiniz ticari ürün geliştirme için özellikle değerlidir. </a:t>
            </a:r>
          </a:p>
          <a:p>
            <a:r>
              <a:rPr lang="tr-TR" dirty="0" smtClean="0"/>
              <a:t>Ürün savunucularının aksine, odak gruplarının genellikle karar verme yetkisi yoktur. Daha fazla bilgi için bkz. </a:t>
            </a:r>
          </a:p>
          <a:p>
            <a:r>
              <a:rPr lang="tr-TR" dirty="0" smtClean="0"/>
              <a:t>Bölüm 7, "Gereksinimlerin ortaya çıkarılması".</a:t>
            </a:r>
            <a:endParaRPr lang="tr-TR" dirty="0"/>
          </a:p>
        </p:txBody>
      </p:sp>
    </p:spTree>
    <p:extLst>
      <p:ext uri="{BB962C8B-B14F-4D97-AF65-F5344CB8AC3E}">
        <p14:creationId xmlns:p14="http://schemas.microsoft.com/office/powerpoint/2010/main" val="3883686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gereksinimlerini belirlemek için kullanıcı temsilcileriyle birlikte çalışın </a:t>
            </a:r>
            <a:endParaRPr lang="tr-TR" dirty="0"/>
          </a:p>
        </p:txBody>
      </p:sp>
      <p:sp>
        <p:nvSpPr>
          <p:cNvPr id="3" name="İçerik Yer Tutucusu 2"/>
          <p:cNvSpPr>
            <a:spLocks noGrp="1"/>
          </p:cNvSpPr>
          <p:nvPr>
            <p:ph idx="1"/>
          </p:nvPr>
        </p:nvSpPr>
        <p:spPr/>
        <p:txBody>
          <a:bodyPr/>
          <a:lstStyle/>
          <a:p>
            <a:r>
              <a:rPr lang="tr-TR" dirty="0" smtClean="0"/>
              <a:t>Kullanıcı temsilcilerinizle birlikte, yazılımla gerçekleştirmeleri gereken görevleri ve elde etmeye çalıştıkları değeri keşfedin. </a:t>
            </a:r>
          </a:p>
          <a:p>
            <a:r>
              <a:rPr lang="tr-TR" dirty="0" smtClean="0"/>
              <a:t>Kullanıcı gereksinimleri, kullanım senaryoları, kullanıcı hikayeleri veya senaryolar şeklinde ifade edilebilir. </a:t>
            </a:r>
          </a:p>
          <a:p>
            <a:r>
              <a:rPr lang="tr-TR" dirty="0" smtClean="0"/>
              <a:t>Kullanıcılar ve sistem arasındaki her görevi tamamlamalarına izin verecek etkileşimleri tartışın. </a:t>
            </a:r>
          </a:p>
          <a:p>
            <a:r>
              <a:rPr lang="tr-TR" dirty="0" smtClean="0"/>
              <a:t>Daha fazla bilgi için bkz. Bölüm 8, "Kullanıcı gereksinimlerini anlama".</a:t>
            </a:r>
            <a:endParaRPr lang="tr-TR" dirty="0"/>
          </a:p>
        </p:txBody>
      </p:sp>
    </p:spTree>
    <p:extLst>
      <p:ext uri="{BB962C8B-B14F-4D97-AF65-F5344CB8AC3E}">
        <p14:creationId xmlns:p14="http://schemas.microsoft.com/office/powerpoint/2010/main" val="3029827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Sistem olaylarını ve yanıtlarını tanımlayın </a:t>
            </a:r>
            <a:endParaRPr lang="tr-TR" dirty="0"/>
          </a:p>
        </p:txBody>
      </p:sp>
      <p:sp>
        <p:nvSpPr>
          <p:cNvPr id="3" name="İçerik Yer Tutucusu 2"/>
          <p:cNvSpPr>
            <a:spLocks noGrp="1"/>
          </p:cNvSpPr>
          <p:nvPr>
            <p:ph idx="1"/>
          </p:nvPr>
        </p:nvSpPr>
        <p:spPr/>
        <p:txBody>
          <a:bodyPr/>
          <a:lstStyle/>
          <a:p>
            <a:r>
              <a:rPr lang="tr-TR" dirty="0" smtClean="0"/>
              <a:t>Sistemin karşılaşabileceği dış olayları ve her olaya beklenen yanıtını listeleyin. </a:t>
            </a:r>
          </a:p>
          <a:p>
            <a:r>
              <a:rPr lang="tr-TR" dirty="0" smtClean="0"/>
              <a:t>Dış olayların üç sınıfı vardır. </a:t>
            </a:r>
          </a:p>
          <a:p>
            <a:pPr lvl="1"/>
            <a:r>
              <a:rPr lang="tr-TR" dirty="0" smtClean="0"/>
              <a:t>Sinyal olayları, harici donanım cihazlarından alınan kontrol sinyalleri veya verilerdir. </a:t>
            </a:r>
          </a:p>
          <a:p>
            <a:pPr lvl="1"/>
            <a:r>
              <a:rPr lang="tr-TR" dirty="0" smtClean="0"/>
              <a:t>Geçici veya zamana dayalı olaylar, örneğin sisteminizin her gece aynı saatte oluşturduğu harici veri beslemesi gibi bir yanıtı tetikler. </a:t>
            </a:r>
          </a:p>
          <a:p>
            <a:pPr lvl="1"/>
            <a:r>
              <a:rPr lang="tr-TR" dirty="0" smtClean="0"/>
              <a:t>İş olayları, iş uygulamalarında kullanım örneklerini tetikler. </a:t>
            </a:r>
          </a:p>
          <a:p>
            <a:r>
              <a:rPr lang="tr-TR" dirty="0" smtClean="0"/>
              <a:t>Daha fazla bilgi için Bölüm 12, “Bir resim 1024 kelimeye </a:t>
            </a:r>
            <a:r>
              <a:rPr lang="tr-TR" dirty="0" err="1" smtClean="0"/>
              <a:t>bedeldir”e</a:t>
            </a:r>
            <a:r>
              <a:rPr lang="tr-TR" dirty="0" smtClean="0"/>
              <a:t> bakın.</a:t>
            </a:r>
            <a:endParaRPr lang="tr-TR" dirty="0"/>
          </a:p>
        </p:txBody>
      </p:sp>
    </p:spTree>
    <p:extLst>
      <p:ext uri="{BB962C8B-B14F-4D97-AF65-F5344CB8AC3E}">
        <p14:creationId xmlns:p14="http://schemas.microsoft.com/office/powerpoint/2010/main" val="131633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Ortaya çıkarma görüşmeleri yapın </a:t>
            </a:r>
            <a:endParaRPr lang="tr-TR" dirty="0"/>
          </a:p>
        </p:txBody>
      </p:sp>
      <p:sp>
        <p:nvSpPr>
          <p:cNvPr id="3" name="İçerik Yer Tutucusu 2"/>
          <p:cNvSpPr>
            <a:spLocks noGrp="1"/>
          </p:cNvSpPr>
          <p:nvPr>
            <p:ph idx="1"/>
          </p:nvPr>
        </p:nvSpPr>
        <p:spPr/>
        <p:txBody>
          <a:bodyPr/>
          <a:lstStyle/>
          <a:p>
            <a:r>
              <a:rPr lang="tr-TR" dirty="0" smtClean="0"/>
              <a:t>Görüşmeler, bire bir veya küçük bir paydaş grubuyla gerçekleştirilebilir. </a:t>
            </a:r>
          </a:p>
          <a:p>
            <a:r>
              <a:rPr lang="tr-TR" dirty="0" smtClean="0"/>
              <a:t>Paydaşların çok fazla zamanını almadan gereksinimleri ortaya çıkarmanın etkili bir yoludur çünkü insanlarla yalnızca onlar için önemli olan belirli gereksinimleri tartışmak için buluşursunuz. </a:t>
            </a:r>
          </a:p>
          <a:p>
            <a:r>
              <a:rPr lang="tr-TR" dirty="0" smtClean="0"/>
              <a:t>Mülakatlar, bu kişilerin herhangi bir anlaşmazlığı çözmek için bir araya geldiği </a:t>
            </a:r>
            <a:r>
              <a:rPr lang="tr-TR" dirty="0" err="1" smtClean="0"/>
              <a:t>çalıştaylara</a:t>
            </a:r>
            <a:r>
              <a:rPr lang="tr-TR" dirty="0" smtClean="0"/>
              <a:t> hazırlanırken gereksinimlerin kişilerden ayrı ayrı ortaya çıkarılmasına yardımcı olur. </a:t>
            </a:r>
          </a:p>
          <a:p>
            <a:r>
              <a:rPr lang="tr-TR" dirty="0" smtClean="0"/>
              <a:t>Daha fazla bilgi için Bölüm 7'ye bakın.</a:t>
            </a:r>
            <a:endParaRPr lang="tr-TR" dirty="0"/>
          </a:p>
        </p:txBody>
      </p:sp>
    </p:spTree>
    <p:extLst>
      <p:ext uri="{BB962C8B-B14F-4D97-AF65-F5344CB8AC3E}">
        <p14:creationId xmlns:p14="http://schemas.microsoft.com/office/powerpoint/2010/main" val="2680606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Kolaylaştırılmış ortaya çıkarma </a:t>
            </a:r>
            <a:r>
              <a:rPr lang="tr-TR" dirty="0" err="1" smtClean="0"/>
              <a:t>çalıştayları</a:t>
            </a:r>
            <a:r>
              <a:rPr lang="tr-TR" dirty="0" smtClean="0"/>
              <a:t> düzenleyin </a:t>
            </a:r>
            <a:endParaRPr lang="tr-TR" dirty="0"/>
          </a:p>
        </p:txBody>
      </p:sp>
      <p:sp>
        <p:nvSpPr>
          <p:cNvPr id="3" name="İçerik Yer Tutucusu 2"/>
          <p:cNvSpPr>
            <a:spLocks noGrp="1"/>
          </p:cNvSpPr>
          <p:nvPr>
            <p:ph idx="1"/>
          </p:nvPr>
        </p:nvSpPr>
        <p:spPr/>
        <p:txBody>
          <a:bodyPr/>
          <a:lstStyle/>
          <a:p>
            <a:r>
              <a:rPr lang="tr-TR" dirty="0" smtClean="0"/>
              <a:t>Analistler ve müşteriler arasında işbirliğine izin veren kolaylaştırılmış gereksinimler ortaya çıkarma atölyeleri, kullanıcı ihtiyaçlarını keşfetmenin ve gereksinim belgelerini taslak haline getirmenin güçlü bir yoludur (</a:t>
            </a:r>
            <a:r>
              <a:rPr lang="tr-TR" dirty="0" err="1" smtClean="0"/>
              <a:t>Gottesdiener</a:t>
            </a:r>
            <a:r>
              <a:rPr lang="tr-TR" dirty="0" smtClean="0"/>
              <a:t> 2002). </a:t>
            </a:r>
          </a:p>
          <a:p>
            <a:r>
              <a:rPr lang="tr-TR" dirty="0" smtClean="0"/>
              <a:t>Bu tür </a:t>
            </a:r>
            <a:r>
              <a:rPr lang="tr-TR" dirty="0" err="1" smtClean="0"/>
              <a:t>çalıştaylara</a:t>
            </a:r>
            <a:r>
              <a:rPr lang="tr-TR" dirty="0" smtClean="0"/>
              <a:t> bazen Ortak Uygulama Tasarımı veya JAD oturumları adı verilir (</a:t>
            </a:r>
            <a:r>
              <a:rPr lang="tr-TR" dirty="0" err="1" smtClean="0"/>
              <a:t>Wood</a:t>
            </a:r>
            <a:r>
              <a:rPr lang="tr-TR" dirty="0" smtClean="0"/>
              <a:t> ve Silver 1995). </a:t>
            </a:r>
          </a:p>
          <a:p>
            <a:r>
              <a:rPr lang="tr-TR" dirty="0" smtClean="0"/>
              <a:t>Daha fazla bilgi için Bölüm 7'ye bakın.</a:t>
            </a:r>
            <a:endParaRPr lang="tr-TR" dirty="0"/>
          </a:p>
        </p:txBody>
      </p:sp>
    </p:spTree>
    <p:extLst>
      <p:ext uri="{BB962C8B-B14F-4D97-AF65-F5344CB8AC3E}">
        <p14:creationId xmlns:p14="http://schemas.microsoft.com/office/powerpoint/2010/main" val="359966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smtClean="0"/>
              <a:t>“</a:t>
            </a:r>
            <a:r>
              <a:rPr lang="tr-TR" dirty="0" err="1" smtClean="0"/>
              <a:t>Hımmm</a:t>
            </a:r>
            <a:r>
              <a:rPr lang="tr-TR" dirty="0" smtClean="0"/>
              <a:t>. Bunun bu tür bir proje için yeterince iyi olacağını düşünüyor musunuz?” diye sordu. "Bu yaklaşımı daha önce denedik, ancak pek iyi sonuç vermedi. </a:t>
            </a:r>
          </a:p>
          <a:p>
            <a:r>
              <a:rPr lang="tr-TR" dirty="0" smtClean="0"/>
              <a:t>Geçmiş BA deneyimlerinizdeki en iyi uygulamalar hakkında birkaç kullanıcıyla röportaj yapmaktan daha iyi olabilecek bazı fikirleriniz olabileceğini umuyordum. Özellikle yararlı bulduğunuz belirli teknikler var mı?«</a:t>
            </a:r>
          </a:p>
          <a:p>
            <a:r>
              <a:rPr lang="tr-TR" dirty="0" smtClean="0"/>
              <a:t>Sarah oldukça şaşkındı. "Kullanıcılarla konuşmak ve onların söylediklerinden net özellikler yazmaya çalışmak dışında gereksinimlere yaklaşmanın herhangi bir özel yolunu gerçekten bilmiyorum. Son işimde, iş deneyimime dayanarak elimden gelenin en iyisini yaptım. Bakalım neler öğrenebileceğim."</a:t>
            </a:r>
            <a:endParaRPr lang="tr-TR" dirty="0"/>
          </a:p>
        </p:txBody>
      </p:sp>
    </p:spTree>
    <p:extLst>
      <p:ext uri="{BB962C8B-B14F-4D97-AF65-F5344CB8AC3E}">
        <p14:creationId xmlns:p14="http://schemas.microsoft.com/office/powerpoint/2010/main" val="35277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Kullanıcıları işlerini yaparken gözlemleyin </a:t>
            </a:r>
            <a:endParaRPr lang="tr-TR" dirty="0"/>
          </a:p>
        </p:txBody>
      </p:sp>
      <p:sp>
        <p:nvSpPr>
          <p:cNvPr id="3" name="İçerik Yer Tutucusu 2"/>
          <p:cNvSpPr>
            <a:spLocks noGrp="1"/>
          </p:cNvSpPr>
          <p:nvPr>
            <p:ph idx="1"/>
          </p:nvPr>
        </p:nvSpPr>
        <p:spPr/>
        <p:txBody>
          <a:bodyPr/>
          <a:lstStyle/>
          <a:p>
            <a:r>
              <a:rPr lang="tr-TR" dirty="0" smtClean="0"/>
              <a:t>Kullanıcıların iş görevlerini yerine getirmelerini izlemek, yeni bir uygulamayı potansiyel kullanımları için bir bağlam oluşturur. </a:t>
            </a:r>
          </a:p>
          <a:p>
            <a:r>
              <a:rPr lang="tr-TR" dirty="0" smtClean="0"/>
              <a:t>Basit süreç akış şemaları, ilgili adımları ve kararları tasvir edebilir ve farklı kullanıcı gruplarının nasıl etkileşime girdiğini gösterebilir. </a:t>
            </a:r>
          </a:p>
          <a:p>
            <a:r>
              <a:rPr lang="tr-TR" dirty="0" smtClean="0"/>
              <a:t>İş süreci akışını belgelemek, bu süreci desteklemesi amaçlanan bir çözüm için gereksinimleri belirlemenize yardımcı olacaktır. </a:t>
            </a:r>
          </a:p>
          <a:p>
            <a:r>
              <a:rPr lang="tr-TR" dirty="0" smtClean="0"/>
              <a:t>Daha fazla bilgi için Bölüm 7'ye bakın.</a:t>
            </a:r>
            <a:endParaRPr lang="tr-TR" dirty="0"/>
          </a:p>
        </p:txBody>
      </p:sp>
    </p:spTree>
    <p:extLst>
      <p:ext uri="{BB962C8B-B14F-4D97-AF65-F5344CB8AC3E}">
        <p14:creationId xmlns:p14="http://schemas.microsoft.com/office/powerpoint/2010/main" val="473480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Anketleri dağıtın </a:t>
            </a:r>
            <a:endParaRPr lang="tr-TR" dirty="0"/>
          </a:p>
        </p:txBody>
      </p:sp>
      <p:sp>
        <p:nvSpPr>
          <p:cNvPr id="3" name="İçerik Yer Tutucusu 2"/>
          <p:cNvSpPr>
            <a:spLocks noGrp="1"/>
          </p:cNvSpPr>
          <p:nvPr>
            <p:ph idx="1"/>
          </p:nvPr>
        </p:nvSpPr>
        <p:spPr/>
        <p:txBody>
          <a:bodyPr/>
          <a:lstStyle/>
          <a:p>
            <a:r>
              <a:rPr lang="tr-TR" dirty="0" smtClean="0"/>
              <a:t>Anketler, neye ihtiyaçları olduğunu belirlemek için geniş kullanıcı gruplarını araştırmak için kullanılan bir yoldur. </a:t>
            </a:r>
          </a:p>
          <a:p>
            <a:r>
              <a:rPr lang="tr-TR" dirty="0" smtClean="0"/>
              <a:t>Anketler, herhangi bir büyük kullanıcı popülasyonu için yararlıdır, ancak özellikle dağıtılmış gruplar için yararlıdır. </a:t>
            </a:r>
          </a:p>
          <a:p>
            <a:r>
              <a:rPr lang="tr-TR" dirty="0" smtClean="0"/>
              <a:t>Sorular iyi yazılmışsa, anketler ihtiyaçlarla ilgili analitik bilgileri hızlı bir şekilde belirlemenize yardımcı olabilir. </a:t>
            </a:r>
          </a:p>
          <a:p>
            <a:r>
              <a:rPr lang="tr-TR" dirty="0" smtClean="0"/>
              <a:t>Anket sonuçlarına göre ek ortaya çıkarma çabaları daha sonra odaklanabilir. </a:t>
            </a:r>
          </a:p>
          <a:p>
            <a:r>
              <a:rPr lang="tr-TR" dirty="0" smtClean="0"/>
              <a:t>Daha fazla bilgi için Bölüm 7'ye bakın.</a:t>
            </a:r>
            <a:endParaRPr lang="tr-TR" dirty="0"/>
          </a:p>
        </p:txBody>
      </p:sp>
    </p:spTree>
    <p:extLst>
      <p:ext uri="{BB962C8B-B14F-4D97-AF65-F5344CB8AC3E}">
        <p14:creationId xmlns:p14="http://schemas.microsoft.com/office/powerpoint/2010/main" val="415722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Belge analizi gerçekleştirin </a:t>
            </a:r>
            <a:endParaRPr lang="tr-TR" dirty="0"/>
          </a:p>
        </p:txBody>
      </p:sp>
      <p:sp>
        <p:nvSpPr>
          <p:cNvPr id="3" name="İçerik Yer Tutucusu 2"/>
          <p:cNvSpPr>
            <a:spLocks noGrp="1"/>
          </p:cNvSpPr>
          <p:nvPr>
            <p:ph idx="1"/>
          </p:nvPr>
        </p:nvSpPr>
        <p:spPr/>
        <p:txBody>
          <a:bodyPr/>
          <a:lstStyle/>
          <a:p>
            <a:r>
              <a:rPr lang="tr-TR" dirty="0" smtClean="0"/>
              <a:t>Mevcut belgeler, sistemlerin şu anda nasıl çalıştığını veya ne yapmaları gerektiğini ortaya çıkarmaya yardımcı olabilir. </a:t>
            </a:r>
          </a:p>
          <a:p>
            <a:r>
              <a:rPr lang="tr-TR" dirty="0" smtClean="0"/>
              <a:t>Dokümantasyon, mevcut sistemler, iş süreçleri, gereksinim özellikleri, rakip araştırmaları ve COTS (ticari kullanıma hazır) paket kullanıcı kılavuzları hakkında her türlü yazılı bilgiyi içerir. </a:t>
            </a:r>
          </a:p>
          <a:p>
            <a:r>
              <a:rPr lang="tr-TR" dirty="0" smtClean="0"/>
              <a:t>Belgeleri incelemek ve analiz etmek, kalması gereken işlevleri, kullanılmayan işlevleri, insanların şu anda işlerini nasıl yaptıklarını, rakiplerin neler sunduğunu ve satıcıların yazılımlarının ne yapması gerektiğini söylediklerini belirlemeye yardımcı olabilir. </a:t>
            </a:r>
          </a:p>
          <a:p>
            <a:r>
              <a:rPr lang="tr-TR" dirty="0" smtClean="0"/>
              <a:t>Daha fazla bilgi için Bölüm 7'ye bakın.</a:t>
            </a:r>
            <a:endParaRPr lang="tr-TR" dirty="0"/>
          </a:p>
        </p:txBody>
      </p:sp>
    </p:spTree>
    <p:extLst>
      <p:ext uri="{BB962C8B-B14F-4D97-AF65-F5344CB8AC3E}">
        <p14:creationId xmlns:p14="http://schemas.microsoft.com/office/powerpoint/2010/main" val="3864414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fikirleri için mevcut sistemlerin sorun raporlarını inceleyin </a:t>
            </a:r>
            <a:endParaRPr lang="tr-TR" dirty="0"/>
          </a:p>
        </p:txBody>
      </p:sp>
      <p:sp>
        <p:nvSpPr>
          <p:cNvPr id="3" name="İçerik Yer Tutucusu 2"/>
          <p:cNvSpPr>
            <a:spLocks noGrp="1"/>
          </p:cNvSpPr>
          <p:nvPr>
            <p:ph idx="1"/>
          </p:nvPr>
        </p:nvSpPr>
        <p:spPr/>
        <p:txBody>
          <a:bodyPr/>
          <a:lstStyle/>
          <a:p>
            <a:r>
              <a:rPr lang="tr-TR" dirty="0" smtClean="0"/>
              <a:t>Kullanıcılardan gelen sorun raporları ve geliştirme talepleri, daha sonraki bir sürümde veya yeni bir üründe dahil edilecek yetenekler için zengin bir fikir kaynağı sağlar. </a:t>
            </a:r>
          </a:p>
          <a:p>
            <a:r>
              <a:rPr lang="tr-TR" dirty="0" smtClean="0"/>
              <a:t>Yardım masası ve destek personeli, gelecekteki geliştirme çalışmaları için gereklilikler konusunda değerli girdiler sağlayabilir.</a:t>
            </a:r>
            <a:endParaRPr lang="tr-TR" dirty="0"/>
          </a:p>
        </p:txBody>
      </p:sp>
    </p:spTree>
    <p:extLst>
      <p:ext uri="{BB962C8B-B14F-4D97-AF65-F5344CB8AC3E}">
        <p14:creationId xmlns:p14="http://schemas.microsoft.com/office/powerpoint/2010/main" val="2260766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Mevcut gereksinimleri yeniden kullanın </a:t>
            </a:r>
            <a:endParaRPr lang="tr-TR" dirty="0"/>
          </a:p>
        </p:txBody>
      </p:sp>
      <p:sp>
        <p:nvSpPr>
          <p:cNvPr id="3" name="İçerik Yer Tutucusu 2"/>
          <p:cNvSpPr>
            <a:spLocks noGrp="1"/>
          </p:cNvSpPr>
          <p:nvPr>
            <p:ph idx="1"/>
          </p:nvPr>
        </p:nvSpPr>
        <p:spPr/>
        <p:txBody>
          <a:bodyPr>
            <a:normAutofit fontScale="92500"/>
          </a:bodyPr>
          <a:lstStyle/>
          <a:p>
            <a:r>
              <a:rPr lang="tr-TR" dirty="0" smtClean="0"/>
              <a:t>Müşteriler, mevcut bir üründe halihazırda bulunana benzer bir işlevsellik talep ederse, gereksinimlerin (ve müşterilerin!) mevcut yazılım bileşenlerinin yeniden kullanılmasına veya uyarlanmasına izin verecek kadar esnek olup olmadığına bakın. </a:t>
            </a:r>
          </a:p>
          <a:p>
            <a:r>
              <a:rPr lang="tr-TR" dirty="0" smtClean="0"/>
              <a:t>Projeler genellikle güvenlik gereksinimleri gibi bir kuruluşun iş kurallarına uyan gereksinimleri ve erişilebilirlik gereksinimleri gibi devlet düzenlemelerine uyan gereksinimleri yeniden kullanabilir. </a:t>
            </a:r>
          </a:p>
          <a:p>
            <a:r>
              <a:rPr lang="tr-TR" dirty="0" smtClean="0"/>
              <a:t>Yeniden kullanım için diğer iyi adaylar arasında sözlükler, veri modelleri ve tanımları, paydaş profilleri, kullanıcı sınıfı açıklamaları ve kişiler yer alır. </a:t>
            </a:r>
          </a:p>
          <a:p>
            <a:r>
              <a:rPr lang="tr-TR" dirty="0" smtClean="0"/>
              <a:t>Daha fazla bilgi için bkz. Bölüm 18, "Gereksinimlerin yeniden kullanımı".</a:t>
            </a:r>
            <a:endParaRPr lang="tr-TR" dirty="0"/>
          </a:p>
        </p:txBody>
      </p:sp>
    </p:spTree>
    <p:extLst>
      <p:ext uri="{BB962C8B-B14F-4D97-AF65-F5344CB8AC3E}">
        <p14:creationId xmlns:p14="http://schemas.microsoft.com/office/powerpoint/2010/main" val="4054719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Gereksinim analizi</a:t>
            </a:r>
            <a:endParaRPr lang="tr-TR" dirty="0"/>
          </a:p>
        </p:txBody>
      </p:sp>
      <p:sp>
        <p:nvSpPr>
          <p:cNvPr id="3" name="İçerik Yer Tutucusu 2"/>
          <p:cNvSpPr>
            <a:spLocks noGrp="1"/>
          </p:cNvSpPr>
          <p:nvPr>
            <p:ph idx="1"/>
          </p:nvPr>
        </p:nvSpPr>
        <p:spPr>
          <a:xfrm>
            <a:off x="838200" y="1825624"/>
            <a:ext cx="10515600" cy="4636721"/>
          </a:xfrm>
        </p:spPr>
        <p:txBody>
          <a:bodyPr>
            <a:normAutofit fontScale="85000" lnSpcReduction="20000"/>
          </a:bodyPr>
          <a:lstStyle/>
          <a:p>
            <a:r>
              <a:rPr lang="tr-TR" dirty="0" smtClean="0"/>
              <a:t>Gereksinim analizi, tüm paydaşların bunları anlamasını sağlamak için gereksinimleri iyileştirmeyi ve hatalar, eksiklikler ve diğer eksiklikler için incelemeyi içerir. </a:t>
            </a:r>
          </a:p>
          <a:p>
            <a:r>
              <a:rPr lang="tr-TR" dirty="0" smtClean="0"/>
              <a:t>Analiz, üst düzey gereksinimleri uygun ayrıntı düzeylerine ayırmayı, prototipler oluşturmayı, fizibiliteyi değerlendirmeyi ve öncelikleri müzakere etmeyi içerir. </a:t>
            </a:r>
          </a:p>
          <a:p>
            <a:r>
              <a:rPr lang="tr-TR" dirty="0" smtClean="0"/>
              <a:t>Amaç, yöneticilerin gerçekçi proje tahminleri oluşturabilmeleri ve teknik personelin tasarım, yapım ve testler ile devam edebilmesi için yeterli kalite ve hassasiyette gereksinimler geliştirmektir.</a:t>
            </a:r>
          </a:p>
          <a:p>
            <a:r>
              <a:rPr lang="tr-TR" dirty="0" smtClean="0"/>
              <a:t>Gereksinimlerin bazılarını birden çok şekilde temsil etmek çok değerlidir; örneğin, hem </a:t>
            </a:r>
            <a:r>
              <a:rPr lang="tr-TR" dirty="0" err="1" smtClean="0"/>
              <a:t>metinsel</a:t>
            </a:r>
            <a:r>
              <a:rPr lang="tr-TR" dirty="0" smtClean="0"/>
              <a:t> hem de görsel biçimlerde veya hem gereksinimler hem de testler biçiminde (</a:t>
            </a:r>
            <a:r>
              <a:rPr lang="tr-TR" dirty="0" err="1" smtClean="0"/>
              <a:t>Wiegers</a:t>
            </a:r>
            <a:r>
              <a:rPr lang="tr-TR" dirty="0" smtClean="0"/>
              <a:t> 2006). </a:t>
            </a:r>
          </a:p>
          <a:p>
            <a:r>
              <a:rPr lang="tr-TR" dirty="0" smtClean="0"/>
              <a:t>Bu farklı görüşler, tek bir görüşün sağlayamayacağı </a:t>
            </a:r>
            <a:r>
              <a:rPr lang="tr-TR" dirty="0" err="1" smtClean="0"/>
              <a:t>içgörüleri</a:t>
            </a:r>
            <a:r>
              <a:rPr lang="tr-TR" dirty="0" smtClean="0"/>
              <a:t> ve sorunları ortaya çıkaracaktır. </a:t>
            </a:r>
          </a:p>
          <a:p>
            <a:r>
              <a:rPr lang="tr-TR" dirty="0" smtClean="0"/>
              <a:t>Çoklu görüşler, tüm paydaşların ürün teslim edildiğinde sahip olacakları ortak bir anlayışa - ortak bir vizyona - ulaşmalarına da yardımcı olur.</a:t>
            </a:r>
            <a:endParaRPr lang="tr-TR" dirty="0"/>
          </a:p>
        </p:txBody>
      </p:sp>
    </p:spTree>
    <p:extLst>
      <p:ext uri="{BB962C8B-B14F-4D97-AF65-F5344CB8AC3E}">
        <p14:creationId xmlns:p14="http://schemas.microsoft.com/office/powerpoint/2010/main" val="162722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Uygulama ortamını modelleyin </a:t>
            </a:r>
            <a:endParaRPr lang="tr-TR" dirty="0"/>
          </a:p>
        </p:txBody>
      </p:sp>
      <p:sp>
        <p:nvSpPr>
          <p:cNvPr id="3" name="İçerik Yer Tutucusu 2"/>
          <p:cNvSpPr>
            <a:spLocks noGrp="1"/>
          </p:cNvSpPr>
          <p:nvPr>
            <p:ph idx="1"/>
          </p:nvPr>
        </p:nvSpPr>
        <p:spPr/>
        <p:txBody>
          <a:bodyPr>
            <a:normAutofit/>
          </a:bodyPr>
          <a:lstStyle/>
          <a:p>
            <a:r>
              <a:rPr lang="tr-TR" dirty="0" smtClean="0"/>
              <a:t>Bağlam diyagramı, yeni sistemin ortamına nasıl uyduğunu gösteren basit bir analiz modelidir. </a:t>
            </a:r>
          </a:p>
          <a:p>
            <a:r>
              <a:rPr lang="tr-TR" dirty="0" smtClean="0"/>
              <a:t>Geliştirilmekte olan sistem ile kullanıcılar, donanım aygıtları ve diğer sistemler gibi harici varlıklar arasındaki sınırları ve arabirimleri tanımlar. </a:t>
            </a:r>
          </a:p>
          <a:p>
            <a:r>
              <a:rPr lang="tr-TR" dirty="0" smtClean="0"/>
              <a:t>Bir ekosistem haritası, çözüm uzayında birbirleriyle etkileşim halinde olan çeşitli sistemleri ve bunların ara bağlantılarının doğasını gösterir (</a:t>
            </a:r>
            <a:r>
              <a:rPr lang="tr-TR" dirty="0" err="1" smtClean="0"/>
              <a:t>Beatty</a:t>
            </a:r>
            <a:r>
              <a:rPr lang="tr-TR" dirty="0" smtClean="0"/>
              <a:t> ve </a:t>
            </a:r>
            <a:r>
              <a:rPr lang="tr-TR" dirty="0" err="1" smtClean="0"/>
              <a:t>Chen</a:t>
            </a:r>
            <a:r>
              <a:rPr lang="tr-TR" dirty="0" smtClean="0"/>
              <a:t> 2012). </a:t>
            </a:r>
          </a:p>
          <a:p>
            <a:r>
              <a:rPr lang="tr-TR" dirty="0" smtClean="0"/>
              <a:t>Daha fazla bilgi için Bölüm 5'e bakın.</a:t>
            </a:r>
          </a:p>
        </p:txBody>
      </p:sp>
    </p:spTree>
    <p:extLst>
      <p:ext uri="{BB962C8B-B14F-4D97-AF65-F5344CB8AC3E}">
        <p14:creationId xmlns:p14="http://schemas.microsoft.com/office/powerpoint/2010/main" val="2753427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arabirimi ve teknik prototipler oluşturun </a:t>
            </a:r>
            <a:endParaRPr lang="tr-TR" dirty="0"/>
          </a:p>
        </p:txBody>
      </p:sp>
      <p:sp>
        <p:nvSpPr>
          <p:cNvPr id="3" name="İçerik Yer Tutucusu 2"/>
          <p:cNvSpPr>
            <a:spLocks noGrp="1"/>
          </p:cNvSpPr>
          <p:nvPr>
            <p:ph idx="1"/>
          </p:nvPr>
        </p:nvSpPr>
        <p:spPr/>
        <p:txBody>
          <a:bodyPr/>
          <a:lstStyle/>
          <a:p>
            <a:r>
              <a:rPr lang="tr-TR" dirty="0" smtClean="0"/>
              <a:t>Geliştiriciler veya kullanıcılar gereksinimlerden emin olmadığında, kavramları ve olasılıkları daha somut hale getirmek için bir prototip (kısmi, olası veya ön uygulama) oluşturun. </a:t>
            </a:r>
          </a:p>
          <a:p>
            <a:r>
              <a:rPr lang="tr-TR" dirty="0" smtClean="0"/>
              <a:t>Prototipler, geliştiricilerin ve kullanıcıların çözülmekte olan sorun hakkında ortak bir anlayışa ulaşmalarına ve gereksinimleri doğrulamaya yardımcı olmalarına olanak tanır. </a:t>
            </a:r>
          </a:p>
          <a:p>
            <a:r>
              <a:rPr lang="tr-TR" dirty="0" smtClean="0"/>
              <a:t>Daha fazla bilgi için bkz. Bölüm 15, "Prototip oluşturma yoluyla risk azaltma".</a:t>
            </a:r>
          </a:p>
          <a:p>
            <a:endParaRPr lang="tr-TR" dirty="0"/>
          </a:p>
        </p:txBody>
      </p:sp>
    </p:spTree>
    <p:extLst>
      <p:ext uri="{BB962C8B-B14F-4D97-AF65-F5344CB8AC3E}">
        <p14:creationId xmlns:p14="http://schemas.microsoft.com/office/powerpoint/2010/main" val="544659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fizibilitesini analiz edin </a:t>
            </a:r>
            <a:endParaRPr lang="tr-TR" dirty="0"/>
          </a:p>
        </p:txBody>
      </p:sp>
      <p:sp>
        <p:nvSpPr>
          <p:cNvPr id="3" name="İçerik Yer Tutucusu 2"/>
          <p:cNvSpPr>
            <a:spLocks noGrp="1"/>
          </p:cNvSpPr>
          <p:nvPr>
            <p:ph idx="1"/>
          </p:nvPr>
        </p:nvSpPr>
        <p:spPr/>
        <p:txBody>
          <a:bodyPr>
            <a:normAutofit/>
          </a:bodyPr>
          <a:lstStyle/>
          <a:p>
            <a:r>
              <a:rPr lang="tr-TR" dirty="0" smtClean="0"/>
              <a:t>BA, amaçlanan işletim ortamında her gereksinimi kabul edilebilir maliyet ve performansla uygulamanın fizibilitesini değerlendirmek için geliştiricilerle birlikte çalışmalıdır. </a:t>
            </a:r>
          </a:p>
          <a:p>
            <a:r>
              <a:rPr lang="tr-TR" dirty="0" smtClean="0"/>
              <a:t>Bu, paydaşların diğer gereksinimlerle çatışmalar ve bağımlılıklar, dış etkenlere bağımlılıklar ve teknik engeller dahil olmak üzere her bir gereksinimi uygulamayla ilişkili riskleri anlamalarına olanak tanır. </a:t>
            </a:r>
          </a:p>
          <a:p>
            <a:r>
              <a:rPr lang="tr-TR" dirty="0" smtClean="0"/>
              <a:t>Teknik olarak mümkün olmayan veya uygulanması aşırı derecede pahalı olan gereksinimler belki basitleştirilebilir ve yine de projenin iş hedeflerine ulaşılmasına katkıda bulunabilir.</a:t>
            </a:r>
          </a:p>
        </p:txBody>
      </p:sp>
    </p:spTree>
    <p:extLst>
      <p:ext uri="{BB962C8B-B14F-4D97-AF65-F5344CB8AC3E}">
        <p14:creationId xmlns:p14="http://schemas.microsoft.com/office/powerpoint/2010/main" val="2327880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Gereksinimlere öncelik verin </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Ekibin önce en yüksek değeri veya en zamanında işlevselliği uygulamasını sağlamak için gereksinimleri </a:t>
            </a:r>
            <a:r>
              <a:rPr lang="tr-TR" dirty="0" err="1" smtClean="0"/>
              <a:t>önceliklendirmek</a:t>
            </a:r>
            <a:r>
              <a:rPr lang="tr-TR" dirty="0" smtClean="0"/>
              <a:t> önemlidir. </a:t>
            </a:r>
          </a:p>
          <a:p>
            <a:r>
              <a:rPr lang="tr-TR" dirty="0" smtClean="0"/>
              <a:t>Ürün özelliklerinin, kullanım durumlarının, kullanıcı hikayelerinin veya işlevsel gereksinimlerin göreli uygulama önceliğini belirlemek için analitik bir yaklaşım uygulayın. </a:t>
            </a:r>
          </a:p>
          <a:p>
            <a:r>
              <a:rPr lang="tr-TR" dirty="0" smtClean="0"/>
              <a:t>Önceliğe bağlı olarak, her bir özelliği veya gereksinim kümesini hangi sürümün veya artışın içereceğini belirleyin. </a:t>
            </a:r>
          </a:p>
          <a:p>
            <a:r>
              <a:rPr lang="tr-TR" dirty="0" smtClean="0"/>
              <a:t>Yeni gereksinimler önerildikçe ve müşteri ihtiyaçları, pazar koşulları ve iş hedefleri geliştikçe proje boyunca öncelikleri ayarlayın. </a:t>
            </a:r>
          </a:p>
          <a:p>
            <a:r>
              <a:rPr lang="tr-TR" dirty="0" smtClean="0"/>
              <a:t>Bkz. Bölüm 16,Daha fazla bilgi için "Önce ilk şeyler: Gereksinim önceliklerini belirleme".</a:t>
            </a:r>
          </a:p>
          <a:p>
            <a:endParaRPr lang="tr-TR" dirty="0"/>
          </a:p>
        </p:txBody>
      </p:sp>
    </p:spTree>
    <p:extLst>
      <p:ext uri="{BB962C8B-B14F-4D97-AF65-F5344CB8AC3E}">
        <p14:creationId xmlns:p14="http://schemas.microsoft.com/office/powerpoint/2010/main" val="289073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Her yazılım profesyonelinin, her proje zorluğuna yaklaşmak için kullanabileceği tekniklerden oluşan bir araç seti edinmesi gerekir. </a:t>
            </a:r>
          </a:p>
          <a:p>
            <a:r>
              <a:rPr lang="tr-TR" dirty="0" smtClean="0"/>
              <a:t>Böyle bir araç kitine sahip olmayan bir uygulayıcı, şu anda makul görünen her şeye dayalı bir yaklaşım icat etmek zorunda kalır. </a:t>
            </a:r>
          </a:p>
          <a:p>
            <a:r>
              <a:rPr lang="tr-TR" dirty="0" smtClean="0"/>
              <a:t>Bu tür ad hoc yöntemler nadiren harika sonuçlar verir. </a:t>
            </a:r>
          </a:p>
          <a:p>
            <a:r>
              <a:rPr lang="tr-TR" dirty="0" smtClean="0"/>
              <a:t>Bazı insanlar, proje zorluklarınıza bütünsel çözümler sağlamayı amaçlayan belirli yazılım geliştirme metodolojilerini, paket teknik setlerini savunur. </a:t>
            </a:r>
          </a:p>
          <a:p>
            <a:r>
              <a:rPr lang="tr-TR" dirty="0" smtClean="0"/>
              <a:t>Bununla birlikte, her durumda çalışması gereken standart bir süreç olan bir senaryoyu takip etmek de pek iyi çalışmaz. </a:t>
            </a:r>
          </a:p>
          <a:p>
            <a:r>
              <a:rPr lang="tr-TR" dirty="0" smtClean="0"/>
              <a:t>Sektörün en iyi uygulamalarını belirlemeyi ve uygulamayı daha etkili buluyoruz. </a:t>
            </a:r>
          </a:p>
          <a:p>
            <a:r>
              <a:rPr lang="tr-TR" dirty="0" smtClean="0"/>
              <a:t>En iyi uygulama yaklaşımı, yazılım araç kitinizi çeşitli sorunlara uygulayabileceğiniz çeşitli tekniklerle stoklar.</a:t>
            </a:r>
            <a:endParaRPr lang="tr-TR" dirty="0"/>
          </a:p>
        </p:txBody>
      </p:sp>
    </p:spTree>
    <p:extLst>
      <p:ext uri="{BB962C8B-B14F-4D97-AF65-F5344CB8AC3E}">
        <p14:creationId xmlns:p14="http://schemas.microsoft.com/office/powerpoint/2010/main" val="2748729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sözlüğü oluşturma </a:t>
            </a:r>
            <a:endParaRPr lang="tr-TR" dirty="0"/>
          </a:p>
        </p:txBody>
      </p:sp>
      <p:sp>
        <p:nvSpPr>
          <p:cNvPr id="3" name="İçerik Yer Tutucusu 2"/>
          <p:cNvSpPr>
            <a:spLocks noGrp="1"/>
          </p:cNvSpPr>
          <p:nvPr>
            <p:ph idx="1"/>
          </p:nvPr>
        </p:nvSpPr>
        <p:spPr/>
        <p:txBody>
          <a:bodyPr/>
          <a:lstStyle/>
          <a:p>
            <a:r>
              <a:rPr lang="tr-TR" dirty="0" smtClean="0"/>
              <a:t>Veri öğelerinin ve sistemle ilişkili yapıların tanımları veri sözlüğünde bulunur. </a:t>
            </a:r>
          </a:p>
          <a:p>
            <a:r>
              <a:rPr lang="tr-TR" dirty="0" smtClean="0"/>
              <a:t>Bu, proje üzerinde çalışan herkesin tutarlı veri tanımları kullanmasını sağlar. </a:t>
            </a:r>
          </a:p>
          <a:p>
            <a:r>
              <a:rPr lang="tr-TR" dirty="0" smtClean="0"/>
              <a:t>Gereksinimler geliştirildikçe, müşteriler ve geliştirme ekibi arasındaki iletişimi kolaylaştırmak için veri sözlüğü problem alanındaki veri öğelerini tanımlamalıdır. </a:t>
            </a:r>
          </a:p>
          <a:p>
            <a:r>
              <a:rPr lang="tr-TR" dirty="0" smtClean="0"/>
              <a:t>Daha fazla bilgi için bkz. Bölüm 13, "Veri gereksinimlerinin belirtilmesi".</a:t>
            </a:r>
            <a:endParaRPr lang="tr-TR" dirty="0"/>
          </a:p>
        </p:txBody>
      </p:sp>
    </p:spTree>
    <p:extLst>
      <p:ext uri="{BB962C8B-B14F-4D97-AF65-F5344CB8AC3E}">
        <p14:creationId xmlns:p14="http://schemas.microsoft.com/office/powerpoint/2010/main" val="2462316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Gereksinimleri modelleyin </a:t>
            </a:r>
            <a:endParaRPr lang="tr-TR" dirty="0"/>
          </a:p>
        </p:txBody>
      </p:sp>
      <p:sp>
        <p:nvSpPr>
          <p:cNvPr id="3" name="İçerik Yer Tutucusu 2"/>
          <p:cNvSpPr>
            <a:spLocks noGrp="1"/>
          </p:cNvSpPr>
          <p:nvPr>
            <p:ph idx="1"/>
          </p:nvPr>
        </p:nvSpPr>
        <p:spPr/>
        <p:txBody>
          <a:bodyPr/>
          <a:lstStyle/>
          <a:p>
            <a:r>
              <a:rPr lang="tr-TR" dirty="0" smtClean="0"/>
              <a:t>Bir analiz modeli, işlevsel gereksinimler listesinin </a:t>
            </a:r>
            <a:r>
              <a:rPr lang="tr-TR" dirty="0" err="1" smtClean="0"/>
              <a:t>metinsel</a:t>
            </a:r>
            <a:r>
              <a:rPr lang="tr-TR" dirty="0" smtClean="0"/>
              <a:t> sunumunun aksine gereksinimleri görsel olarak gösteren bir diyagramdır. </a:t>
            </a:r>
          </a:p>
          <a:p>
            <a:r>
              <a:rPr lang="tr-TR" dirty="0" smtClean="0"/>
              <a:t>Modeller yanlış, tutarsız, eksik ve gereksiz gereksinimleri ortaya çıkarabilir. </a:t>
            </a:r>
          </a:p>
          <a:p>
            <a:r>
              <a:rPr lang="tr-TR" dirty="0" smtClean="0"/>
              <a:t>Bu tür modeller arasında veri akış diyagramları, varlık-ilişki diyagramları, durum geçiş diyagramları, durum tabloları, diyalog haritaları, karar ağaçları ve diğerleri bulunur (</a:t>
            </a:r>
            <a:r>
              <a:rPr lang="tr-TR" dirty="0" err="1" smtClean="0"/>
              <a:t>Beatty</a:t>
            </a:r>
            <a:r>
              <a:rPr lang="tr-TR" dirty="0" smtClean="0"/>
              <a:t> ve </a:t>
            </a:r>
            <a:r>
              <a:rPr lang="tr-TR" dirty="0" err="1" smtClean="0"/>
              <a:t>Chen</a:t>
            </a:r>
            <a:r>
              <a:rPr lang="tr-TR" dirty="0" smtClean="0"/>
              <a:t> 2012). </a:t>
            </a:r>
          </a:p>
          <a:p>
            <a:r>
              <a:rPr lang="tr-TR" dirty="0" smtClean="0"/>
              <a:t>Modelleme hakkında daha fazla bilgi için Bölüm 5, 12 ve 13'e bakın.</a:t>
            </a:r>
            <a:endParaRPr lang="tr-TR" dirty="0"/>
          </a:p>
        </p:txBody>
      </p:sp>
    </p:spTree>
    <p:extLst>
      <p:ext uri="{BB962C8B-B14F-4D97-AF65-F5344CB8AC3E}">
        <p14:creationId xmlns:p14="http://schemas.microsoft.com/office/powerpoint/2010/main" val="3485382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Sisteminiz ve dış dünya arasındaki arabirimleri analiz edin </a:t>
            </a:r>
            <a:endParaRPr lang="tr-TR" dirty="0"/>
          </a:p>
        </p:txBody>
      </p:sp>
      <p:sp>
        <p:nvSpPr>
          <p:cNvPr id="3" name="İçerik Yer Tutucusu 2"/>
          <p:cNvSpPr>
            <a:spLocks noGrp="1"/>
          </p:cNvSpPr>
          <p:nvPr>
            <p:ph idx="1"/>
          </p:nvPr>
        </p:nvSpPr>
        <p:spPr/>
        <p:txBody>
          <a:bodyPr>
            <a:normAutofit lnSpcReduction="10000"/>
          </a:bodyPr>
          <a:lstStyle/>
          <a:p>
            <a:r>
              <a:rPr lang="tr-TR" dirty="0" smtClean="0"/>
              <a:t>Tüm yazılım sistemlerinin, dünyanın diğer bölgeleriyle harici arabirimler aracılığıyla bağlantıları vardır. </a:t>
            </a:r>
          </a:p>
          <a:p>
            <a:r>
              <a:rPr lang="tr-TR" dirty="0" smtClean="0"/>
              <a:t>Bilgi sistemlerinin kullanıcı </a:t>
            </a:r>
            <a:r>
              <a:rPr lang="tr-TR" dirty="0" err="1" smtClean="0"/>
              <a:t>arayüzleri</a:t>
            </a:r>
            <a:r>
              <a:rPr lang="tr-TR" dirty="0" smtClean="0"/>
              <a:t> vardır ve genellikle diğer yazılım sistemleriyle veri alışverişi yapar. </a:t>
            </a:r>
          </a:p>
          <a:p>
            <a:r>
              <a:rPr lang="tr-TR" dirty="0" smtClean="0"/>
              <a:t>Gömülü sistemler, yazılım ve donanım bileşenleri arasındaki ara bağlantıları içerir. </a:t>
            </a:r>
          </a:p>
          <a:p>
            <a:r>
              <a:rPr lang="tr-TR" dirty="0" smtClean="0"/>
              <a:t>Ağa bağlı uygulamaların iletişim </a:t>
            </a:r>
            <a:r>
              <a:rPr lang="tr-TR" dirty="0" err="1" smtClean="0"/>
              <a:t>arayüzleri</a:t>
            </a:r>
            <a:r>
              <a:rPr lang="tr-TR" dirty="0" smtClean="0"/>
              <a:t> vardır. </a:t>
            </a:r>
          </a:p>
          <a:p>
            <a:r>
              <a:rPr lang="tr-TR" dirty="0" smtClean="0"/>
              <a:t>Bunları analiz etmek, uygulamanızın ortamına sorunsuz bir şekilde sığmasını sağlamaya yardımcı olur. </a:t>
            </a:r>
          </a:p>
          <a:p>
            <a:r>
              <a:rPr lang="tr-TR" dirty="0" smtClean="0"/>
              <a:t>Daha fazla bilgi için bkz. Bölüm 10, "Gereksinimlerin belgelenmesi".</a:t>
            </a:r>
          </a:p>
        </p:txBody>
      </p:sp>
    </p:spTree>
    <p:extLst>
      <p:ext uri="{BB962C8B-B14F-4D97-AF65-F5344CB8AC3E}">
        <p14:creationId xmlns:p14="http://schemas.microsoft.com/office/powerpoint/2010/main" val="4040616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Gereksinimleri alt sistemlere dağıtın </a:t>
            </a:r>
            <a:endParaRPr lang="tr-TR" dirty="0"/>
          </a:p>
        </p:txBody>
      </p:sp>
      <p:sp>
        <p:nvSpPr>
          <p:cNvPr id="3" name="İçerik Yer Tutucusu 2"/>
          <p:cNvSpPr>
            <a:spLocks noGrp="1"/>
          </p:cNvSpPr>
          <p:nvPr>
            <p:ph idx="1"/>
          </p:nvPr>
        </p:nvSpPr>
        <p:spPr/>
        <p:txBody>
          <a:bodyPr/>
          <a:lstStyle/>
          <a:p>
            <a:r>
              <a:rPr lang="tr-TR" dirty="0" smtClean="0"/>
              <a:t>Birden çok alt sistem içeren karmaşık bir ürün için gereksinimler, çeşitli yazılım, donanım ve insan alt sistemleri ve bileşenleri arasında paylaştırılmalıdır. </a:t>
            </a:r>
          </a:p>
          <a:p>
            <a:r>
              <a:rPr lang="tr-TR" dirty="0" smtClean="0"/>
              <a:t>Böyle bir ürüne örnek olarak, manyetik veya optik rozetler, tarayıcılar, video kameralar ve kaydediciler, kapı kilitleri ve insan koruyucular içeren güvenli bir binaya erişim sistemi verilebilir. </a:t>
            </a:r>
          </a:p>
          <a:p>
            <a:r>
              <a:rPr lang="tr-TR" dirty="0" smtClean="0"/>
              <a:t>Daha fazla bilgi için Bölüm 26, “Gömülü ve diğer gerçek zamanlı sistem </a:t>
            </a:r>
            <a:r>
              <a:rPr lang="tr-TR" dirty="0" err="1" smtClean="0"/>
              <a:t>projeleri”ne</a:t>
            </a:r>
            <a:r>
              <a:rPr lang="tr-TR" dirty="0" smtClean="0"/>
              <a:t> bakın.</a:t>
            </a:r>
          </a:p>
          <a:p>
            <a:endParaRPr lang="tr-TR" dirty="0"/>
          </a:p>
        </p:txBody>
      </p:sp>
    </p:spTree>
    <p:extLst>
      <p:ext uri="{BB962C8B-B14F-4D97-AF65-F5344CB8AC3E}">
        <p14:creationId xmlns:p14="http://schemas.microsoft.com/office/powerpoint/2010/main" val="1703202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Gereksinimlerin belirtimi</a:t>
            </a:r>
            <a:endParaRPr lang="tr-TR" dirty="0"/>
          </a:p>
        </p:txBody>
      </p:sp>
      <p:sp>
        <p:nvSpPr>
          <p:cNvPr id="3" name="İçerik Yer Tutucusu 2"/>
          <p:cNvSpPr>
            <a:spLocks noGrp="1"/>
          </p:cNvSpPr>
          <p:nvPr>
            <p:ph idx="1"/>
          </p:nvPr>
        </p:nvSpPr>
        <p:spPr/>
        <p:txBody>
          <a:bodyPr/>
          <a:lstStyle/>
          <a:p>
            <a:r>
              <a:rPr lang="tr-TR" dirty="0" smtClean="0"/>
              <a:t>Gereksinim belirtimlerinin özü, farklı türlerdeki gereksinimleri hedef kitle tarafından kolaylıkla anlaşılabilecek şekilde tutarlı, erişilebilir ve gözden geçirilebilir bir şekilde belgelemektir. </a:t>
            </a:r>
          </a:p>
          <a:p>
            <a:r>
              <a:rPr lang="tr-TR" dirty="0" smtClean="0"/>
              <a:t>İş gereksinimlerini bir vizyon ve kapsam belgesine kaydedebilirsiniz. </a:t>
            </a:r>
          </a:p>
          <a:p>
            <a:r>
              <a:rPr lang="tr-TR" dirty="0" smtClean="0"/>
              <a:t>Kullanıcı gereksinimleri tipik olarak kullanım senaryoları veya kullanıcı hikayeleri şeklinde temsil edilir. </a:t>
            </a:r>
          </a:p>
          <a:p>
            <a:r>
              <a:rPr lang="tr-TR" dirty="0" smtClean="0"/>
              <a:t>Ayrıntılı yazılım işlevsel ve işlevsel olmayan gereksinimler, bir yazılım gereksinimleri belirtimine (SRS) veya gereksinim yönetimi aracı gibi alternatif bir havuza kaydedilir.</a:t>
            </a:r>
            <a:endParaRPr lang="tr-TR" dirty="0"/>
          </a:p>
        </p:txBody>
      </p:sp>
    </p:spTree>
    <p:extLst>
      <p:ext uri="{BB962C8B-B14F-4D97-AF65-F5344CB8AC3E}">
        <p14:creationId xmlns:p14="http://schemas.microsoft.com/office/powerpoint/2010/main" val="3911334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belge şablonlarını benimseyin </a:t>
            </a:r>
            <a:endParaRPr lang="tr-TR" dirty="0"/>
          </a:p>
        </p:txBody>
      </p:sp>
      <p:sp>
        <p:nvSpPr>
          <p:cNvPr id="3" name="İçerik Yer Tutucusu 2"/>
          <p:cNvSpPr>
            <a:spLocks noGrp="1"/>
          </p:cNvSpPr>
          <p:nvPr>
            <p:ph idx="1"/>
          </p:nvPr>
        </p:nvSpPr>
        <p:spPr/>
        <p:txBody>
          <a:bodyPr>
            <a:normAutofit/>
          </a:bodyPr>
          <a:lstStyle/>
          <a:p>
            <a:r>
              <a:rPr lang="tr-TR" dirty="0" smtClean="0"/>
              <a:t>Kuruluşunuzdaki gereksinimleri belgelemek için Bölüm 5'teki vizyon ve kapsam belgesi şablonu, Bölüm 8'deki kullanım senaryosu şablonu ve Bölüm 10'daki SRS şablonu gibi standart şablonları benimseyin. </a:t>
            </a:r>
          </a:p>
          <a:p>
            <a:r>
              <a:rPr lang="tr-TR" dirty="0" smtClean="0"/>
              <a:t>Şablonlar, kayıt için tutarlı bir yapı sağlar. gereksinimlerle ilgili çeşitli bilgi grupları. </a:t>
            </a:r>
          </a:p>
          <a:p>
            <a:r>
              <a:rPr lang="tr-TR" dirty="0" smtClean="0"/>
              <a:t>Gereksinimleri geleneksel belge biçiminde saklamasanız bile, şablon size keşfetmeniz ve kaydetmeniz gereken çeşitli gereksinim bilgilerini hatırlatır.</a:t>
            </a:r>
          </a:p>
        </p:txBody>
      </p:sp>
    </p:spTree>
    <p:extLst>
      <p:ext uri="{BB962C8B-B14F-4D97-AF65-F5344CB8AC3E}">
        <p14:creationId xmlns:p14="http://schemas.microsoft.com/office/powerpoint/2010/main" val="3176886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kökenlerini belirleyin </a:t>
            </a:r>
            <a:endParaRPr lang="tr-TR" dirty="0"/>
          </a:p>
        </p:txBody>
      </p:sp>
      <p:sp>
        <p:nvSpPr>
          <p:cNvPr id="3" name="İçerik Yer Tutucusu 2"/>
          <p:cNvSpPr>
            <a:spLocks noGrp="1"/>
          </p:cNvSpPr>
          <p:nvPr>
            <p:ph idx="1"/>
          </p:nvPr>
        </p:nvSpPr>
        <p:spPr/>
        <p:txBody>
          <a:bodyPr>
            <a:normAutofit lnSpcReduction="10000"/>
          </a:bodyPr>
          <a:lstStyle/>
          <a:p>
            <a:r>
              <a:rPr lang="tr-TR" dirty="0" smtClean="0"/>
              <a:t>Tüm paydaşların her gereksinime neden ihtiyaç duyulduğunu bilmelerini sağlamak için her birini kaynağına kadar izleyin. </a:t>
            </a:r>
          </a:p>
          <a:p>
            <a:r>
              <a:rPr lang="tr-TR" dirty="0" smtClean="0"/>
              <a:t>Bu bir kullanım durumu veya başka bir müşteri girdisi, üst düzey bir sistem gereksinimi veya bir iş kuralı olabilir. </a:t>
            </a:r>
          </a:p>
          <a:p>
            <a:r>
              <a:rPr lang="tr-TR" dirty="0" smtClean="0"/>
              <a:t>Her gereksinimden etkilenen paydaşların kaydedilmesi, bir değişiklik talep edildiğinde kiminle iletişime geçeceğinizi söyler. </a:t>
            </a:r>
          </a:p>
          <a:p>
            <a:r>
              <a:rPr lang="tr-TR" dirty="0" smtClean="0"/>
              <a:t>Gereksinim kaynakları, izlenebilirlik bağlantıları aracılığıyla veya bu amaç için bir gereksinim özniteliği tanımlanarak belirlenebilir. </a:t>
            </a:r>
          </a:p>
          <a:p>
            <a:r>
              <a:rPr lang="tr-TR" dirty="0" smtClean="0"/>
              <a:t>Gereksinim nitelikleri hakkında daha fazla bilgi için Bölüm 27, "Gereksinim yönetimi </a:t>
            </a:r>
            <a:r>
              <a:rPr lang="tr-TR" dirty="0" err="1" smtClean="0"/>
              <a:t>uygulamaları"na</a:t>
            </a:r>
            <a:r>
              <a:rPr lang="tr-TR" dirty="0" smtClean="0"/>
              <a:t> bakın.</a:t>
            </a:r>
          </a:p>
          <a:p>
            <a:endParaRPr lang="tr-TR" dirty="0"/>
          </a:p>
        </p:txBody>
      </p:sp>
    </p:spTree>
    <p:extLst>
      <p:ext uri="{BB962C8B-B14F-4D97-AF65-F5344CB8AC3E}">
        <p14:creationId xmlns:p14="http://schemas.microsoft.com/office/powerpoint/2010/main" val="1962785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Her gereksinimi benzersiz bir şekilde etiketleyin </a:t>
            </a:r>
          </a:p>
        </p:txBody>
      </p:sp>
      <p:sp>
        <p:nvSpPr>
          <p:cNvPr id="3" name="İçerik Yer Tutucusu 2"/>
          <p:cNvSpPr>
            <a:spLocks noGrp="1"/>
          </p:cNvSpPr>
          <p:nvPr>
            <p:ph idx="1"/>
          </p:nvPr>
        </p:nvSpPr>
        <p:spPr/>
        <p:txBody>
          <a:bodyPr>
            <a:normAutofit/>
          </a:bodyPr>
          <a:lstStyle/>
          <a:p>
            <a:r>
              <a:rPr lang="tr-TR" dirty="0" smtClean="0"/>
              <a:t>Her gereksinime benzersiz bir tanımlayıcı etiket vermek için bir kural tanımlayın. </a:t>
            </a:r>
          </a:p>
          <a:p>
            <a:r>
              <a:rPr lang="tr-TR" dirty="0" smtClean="0"/>
              <a:t>Sözleşme, zaman içinde gereksinimlerde yapılan eklemelere, silmelere ve değişikliklere dayanacak kadar sağlam olmalıdır. </a:t>
            </a:r>
          </a:p>
          <a:p>
            <a:r>
              <a:rPr lang="tr-TR" dirty="0" smtClean="0"/>
              <a:t>Gereksinimlerin etiketlenmesi, gereksinimlerin izlenebilirliğine ve yapılan değişikliklerin kaydedilmesine izin verir. </a:t>
            </a:r>
          </a:p>
          <a:p>
            <a:r>
              <a:rPr lang="tr-TR" dirty="0" smtClean="0"/>
              <a:t>Daha fazla bilgi için Bölüm 10'a bakın.</a:t>
            </a:r>
          </a:p>
        </p:txBody>
      </p:sp>
    </p:spTree>
    <p:extLst>
      <p:ext uri="{BB962C8B-B14F-4D97-AF65-F5344CB8AC3E}">
        <p14:creationId xmlns:p14="http://schemas.microsoft.com/office/powerpoint/2010/main" val="48538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 kurallarını kaydedin </a:t>
            </a:r>
            <a:endParaRPr lang="tr-TR" dirty="0"/>
          </a:p>
        </p:txBody>
      </p:sp>
      <p:sp>
        <p:nvSpPr>
          <p:cNvPr id="3" name="İçerik Yer Tutucusu 2"/>
          <p:cNvSpPr>
            <a:spLocks noGrp="1"/>
          </p:cNvSpPr>
          <p:nvPr>
            <p:ph idx="1"/>
          </p:nvPr>
        </p:nvSpPr>
        <p:spPr>
          <a:xfrm>
            <a:off x="838200" y="1825625"/>
            <a:ext cx="10515600" cy="4478460"/>
          </a:xfrm>
        </p:spPr>
        <p:txBody>
          <a:bodyPr>
            <a:normAutofit lnSpcReduction="10000"/>
          </a:bodyPr>
          <a:lstStyle/>
          <a:p>
            <a:r>
              <a:rPr lang="tr-TR" dirty="0" smtClean="0"/>
              <a:t>İş kuralları, şirket politikalarını, resmi düzenlemeleri, standartları ve hesaplama algoritmalarını içerir. </a:t>
            </a:r>
          </a:p>
          <a:p>
            <a:r>
              <a:rPr lang="tr-TR" dirty="0" smtClean="0"/>
              <a:t>İş kurallarınızı bir projenin gereksinimlerinden ayrı olarak belgeleyin, çünkü bunlar genellikle belirli bir projenin kapsamı dışındadır. </a:t>
            </a:r>
          </a:p>
          <a:p>
            <a:r>
              <a:rPr lang="tr-TR" dirty="0" smtClean="0"/>
              <a:t>Yani, iş kurallarını proje düzeyinde bir varlık olarak değil, kurumsal düzeyde bir varlık olarak ele alın. </a:t>
            </a:r>
          </a:p>
          <a:p>
            <a:r>
              <a:rPr lang="tr-TR" dirty="0" smtClean="0"/>
              <a:t>Bazı kurallar, onları zorunlu kılan işlevsel gereksinimlere yol açacaktır, bu nedenle bu gereksinimler ile karşılık gelen kurallar arasındaki izlenebilirlik bağlantılarını tanımlayın. </a:t>
            </a:r>
          </a:p>
          <a:p>
            <a:r>
              <a:rPr lang="tr-TR" dirty="0" smtClean="0"/>
              <a:t>Daha fazla bilgi için Bölüm 9, "Kurallara göre oynamak" konusuna bakın.</a:t>
            </a:r>
          </a:p>
          <a:p>
            <a:endParaRPr lang="tr-TR" dirty="0"/>
          </a:p>
        </p:txBody>
      </p:sp>
    </p:spTree>
    <p:extLst>
      <p:ext uri="{BB962C8B-B14F-4D97-AF65-F5344CB8AC3E}">
        <p14:creationId xmlns:p14="http://schemas.microsoft.com/office/powerpoint/2010/main" val="1396446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İşlevsel olmayan gereksinimleri belirtin</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Tam olarak yapması gerekeni yapan ancak kullanıcıların kalite beklentilerini karşılamayan bir çözüm uygulamak mümkündür. </a:t>
            </a:r>
          </a:p>
          <a:p>
            <a:r>
              <a:rPr lang="tr-TR" dirty="0" smtClean="0"/>
              <a:t>Bu sorunu önlemek için, başarı için önemli olan kalite özelliklerini anlamak için işlevsellik tartışmasının ötesine geçmeniz gerekir. </a:t>
            </a:r>
          </a:p>
          <a:p>
            <a:r>
              <a:rPr lang="tr-TR" dirty="0" smtClean="0"/>
              <a:t>Bu özellikler performans, güvenilirlik, kullanılabilirlik, </a:t>
            </a:r>
            <a:r>
              <a:rPr lang="tr-TR" dirty="0" err="1" smtClean="0"/>
              <a:t>değiştirilebilirlik</a:t>
            </a:r>
            <a:r>
              <a:rPr lang="tr-TR" dirty="0" smtClean="0"/>
              <a:t> ve diğerlerini içerir. </a:t>
            </a:r>
          </a:p>
          <a:p>
            <a:r>
              <a:rPr lang="tr-TR" dirty="0" smtClean="0"/>
              <a:t>Bu kalite özelliklerinin göreli önemine ilişkin müşteri girdisi, geliştiricinin uygun tasarım kararları vermesine olanak tanır. </a:t>
            </a:r>
          </a:p>
          <a:p>
            <a:r>
              <a:rPr lang="tr-TR" dirty="0" smtClean="0"/>
              <a:t>Ayrıca harici arabirim gereksinimlerini, tasarım ve uygulama kısıtlamalarını, </a:t>
            </a:r>
            <a:r>
              <a:rPr lang="tr-TR" dirty="0" err="1" smtClean="0"/>
              <a:t>uluslararasılaştırma</a:t>
            </a:r>
            <a:r>
              <a:rPr lang="tr-TR" dirty="0" smtClean="0"/>
              <a:t> sorunlarını ve diğer işlevsel olmayan gereksinimleri belirtin. </a:t>
            </a:r>
          </a:p>
          <a:p>
            <a:r>
              <a:rPr lang="tr-TR" dirty="0" smtClean="0"/>
              <a:t>Daha fazla bilgi için bkz. Bölüm 14, "İşlevselliğin ötesinde".</a:t>
            </a:r>
            <a:endParaRPr lang="tr-TR" dirty="0"/>
          </a:p>
        </p:txBody>
      </p:sp>
    </p:spTree>
    <p:extLst>
      <p:ext uri="{BB962C8B-B14F-4D97-AF65-F5344CB8AC3E}">
        <p14:creationId xmlns:p14="http://schemas.microsoft.com/office/powerpoint/2010/main" val="189959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En iyi uygulamalar kavramı tartışmalıdır: neyin “en iyi” olduğuna kim ve neye dayanarak karar verir? </a:t>
            </a:r>
          </a:p>
          <a:p>
            <a:r>
              <a:rPr lang="tr-TR" dirty="0" smtClean="0"/>
              <a:t>Yaklaşımlardan biri, birçok kuruluşun projelerini analiz etmek için endüstri uzmanlarından oluşan bir grup toplamaktır. </a:t>
            </a:r>
          </a:p>
          <a:p>
            <a:r>
              <a:rPr lang="tr-TR" dirty="0" smtClean="0"/>
              <a:t>Bu uzmanlar, etkili performansı başarılı projelerle ilişkilendirilen ve başarısız projelerde yetersiz veya hiç uygulanmayan uygulamaları ararlar. </a:t>
            </a:r>
          </a:p>
          <a:p>
            <a:r>
              <a:rPr lang="tr-TR" dirty="0" smtClean="0"/>
              <a:t>Bu araçlar sayesinde uzmanlar, sürekli olarak üstün sonuçlar veren faaliyetler üzerinde fikir birliğine varır ve bunları en iyi uygulamalar olarak etiketler.</a:t>
            </a:r>
            <a:endParaRPr lang="tr-TR" dirty="0"/>
          </a:p>
        </p:txBody>
      </p:sp>
    </p:spTree>
    <p:extLst>
      <p:ext uri="{BB962C8B-B14F-4D97-AF65-F5344CB8AC3E}">
        <p14:creationId xmlns:p14="http://schemas.microsoft.com/office/powerpoint/2010/main" val="2743628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Gereksinim doğrulaması</a:t>
            </a:r>
            <a:endParaRPr lang="tr-TR" dirty="0"/>
          </a:p>
        </p:txBody>
      </p:sp>
      <p:sp>
        <p:nvSpPr>
          <p:cNvPr id="3" name="İçerik Yer Tutucusu 2"/>
          <p:cNvSpPr>
            <a:spLocks noGrp="1"/>
          </p:cNvSpPr>
          <p:nvPr>
            <p:ph idx="1"/>
          </p:nvPr>
        </p:nvSpPr>
        <p:spPr/>
        <p:txBody>
          <a:bodyPr/>
          <a:lstStyle/>
          <a:p>
            <a:r>
              <a:rPr lang="tr-TR" dirty="0" smtClean="0"/>
              <a:t>Doğrulama, gereksinimlerin doğru olmasını, istenen kalite özelliklerini göstermesini ve müşteri ihtiyaçlarını karşılamasını sağlar. </a:t>
            </a:r>
          </a:p>
          <a:p>
            <a:r>
              <a:rPr lang="tr-TR" dirty="0" smtClean="0"/>
              <a:t>Okuduğunuzda iyi görünen gereksinimler, geliştiriciler onlarla çalışmaya çalıştığında belirsizliklere ve boşluklara dönüşebilir. </a:t>
            </a:r>
          </a:p>
          <a:p>
            <a:r>
              <a:rPr lang="tr-TR" dirty="0" smtClean="0"/>
              <a:t>Gereksinimler, tasarım ve nihai sistem testi ve kullanıcı kabul testi için güvenilir bir temel olarak hizmet edecekse, bu sorunları düzeltmelisiniz. </a:t>
            </a:r>
          </a:p>
          <a:p>
            <a:r>
              <a:rPr lang="tr-TR" dirty="0" smtClean="0"/>
              <a:t>Bölüm 17, "Gereksinimlerin doğrulanması", bu konuyu daha ayrıntılı olarak ele almaktadır.</a:t>
            </a:r>
            <a:endParaRPr lang="tr-TR" dirty="0"/>
          </a:p>
        </p:txBody>
      </p:sp>
    </p:spTree>
    <p:extLst>
      <p:ext uri="{BB962C8B-B14F-4D97-AF65-F5344CB8AC3E}">
        <p14:creationId xmlns:p14="http://schemas.microsoft.com/office/powerpoint/2010/main" val="2242964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Gereksinimleri gözden geçirin</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Gereksinimlerin akran incelemesi, özellikle inceleme adı verilen titiz inceleme türü, mevcut en yüksek değerli yazılım kalitesi uygulamalarından biridir (</a:t>
            </a:r>
            <a:r>
              <a:rPr lang="tr-TR" dirty="0" err="1" smtClean="0"/>
              <a:t>Wiegers</a:t>
            </a:r>
            <a:r>
              <a:rPr lang="tr-TR" dirty="0" smtClean="0"/>
              <a:t> 2002). </a:t>
            </a:r>
          </a:p>
          <a:p>
            <a:r>
              <a:rPr lang="tr-TR" dirty="0" smtClean="0"/>
              <a:t>Farklı bakış açılarını (analist, müşteri, geliştirici ve testçi gibi) temsil eden küçük bir inceleme ekibi oluşturun ve yazılı gereksinimleri, analiz modellerini ve hatalar için ilgili bilgileri dikkatlice inceleyin. </a:t>
            </a:r>
          </a:p>
          <a:p>
            <a:r>
              <a:rPr lang="tr-TR" dirty="0" smtClean="0"/>
              <a:t>Gereksinim geliştirme sırasında gayri resmi ön incelemeler de değerlidir. </a:t>
            </a:r>
          </a:p>
          <a:p>
            <a:r>
              <a:rPr lang="tr-TR" dirty="0" smtClean="0"/>
              <a:t>Ekip üyelerini, etkili gereksinim incelemelerini nasıl gerçekleştirecekleri ve kuruluşunuz için bir inceleme sürecini nasıl benimseyecekleri konusunda eğitmek önemlidir. </a:t>
            </a:r>
          </a:p>
          <a:p>
            <a:r>
              <a:rPr lang="tr-TR" dirty="0" smtClean="0"/>
              <a:t>Daha fazla bilgi için Bölüm 17'ye bakın.</a:t>
            </a:r>
          </a:p>
        </p:txBody>
      </p:sp>
    </p:spTree>
    <p:extLst>
      <p:ext uri="{BB962C8B-B14F-4D97-AF65-F5344CB8AC3E}">
        <p14:creationId xmlns:p14="http://schemas.microsoft.com/office/powerpoint/2010/main" val="892018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Gereksinimleri test edin</a:t>
            </a:r>
            <a:endParaRPr lang="tr-TR" dirty="0"/>
          </a:p>
        </p:txBody>
      </p:sp>
      <p:sp>
        <p:nvSpPr>
          <p:cNvPr id="3" name="İçerik Yer Tutucusu 2"/>
          <p:cNvSpPr>
            <a:spLocks noGrp="1"/>
          </p:cNvSpPr>
          <p:nvPr>
            <p:ph idx="1"/>
          </p:nvPr>
        </p:nvSpPr>
        <p:spPr>
          <a:xfrm>
            <a:off x="838200" y="1825624"/>
            <a:ext cx="10515600" cy="4636722"/>
          </a:xfrm>
        </p:spPr>
        <p:txBody>
          <a:bodyPr>
            <a:normAutofit fontScale="85000" lnSpcReduction="20000"/>
          </a:bodyPr>
          <a:lstStyle/>
          <a:p>
            <a:r>
              <a:rPr lang="tr-TR" dirty="0" smtClean="0"/>
              <a:t>Testler, gereksinimlerin alternatif bir görünümünü oluşturur. </a:t>
            </a:r>
          </a:p>
          <a:p>
            <a:r>
              <a:rPr lang="tr-TR" dirty="0" smtClean="0"/>
              <a:t>Test yazmak, beklenen işlevselliğin doğru bir şekilde uygulanıp uygulanmadığını nasıl anlayacağınızı düşünmenizi gerektirir. </a:t>
            </a:r>
          </a:p>
          <a:p>
            <a:r>
              <a:rPr lang="tr-TR" dirty="0" smtClean="0"/>
              <a:t>Belirli koşullar altında ürünün beklenen davranışını belgelemek için kullanıcı gereksinimlerinden testler türetin. </a:t>
            </a:r>
          </a:p>
          <a:p>
            <a:r>
              <a:rPr lang="tr-TR" dirty="0" smtClean="0"/>
              <a:t>Kullanıcı beklentilerini yansıttıklarından emin olmak için müşterilerle testleri gözden geçirin. </a:t>
            </a:r>
          </a:p>
          <a:p>
            <a:r>
              <a:rPr lang="tr-TR" dirty="0" smtClean="0"/>
              <a:t>Hiçbir gereksinimin gözden kaçırılmadığından ve hepsinin karşılık gelen testlere sahip olduğundan emin olmak için testleri işlevsel gereksinimlerle eşleştirin. </a:t>
            </a:r>
          </a:p>
          <a:p>
            <a:r>
              <a:rPr lang="tr-TR" dirty="0" smtClean="0"/>
              <a:t>Analiz modellerinin ve prototiplerin doğruluğunu doğrulamak için testleri kullanın. </a:t>
            </a:r>
          </a:p>
          <a:p>
            <a:r>
              <a:rPr lang="tr-TR" dirty="0" smtClean="0"/>
              <a:t>Çevik projeler genellikle ayrıntılı işlevsel gereksinimler yerine kabul testleri oluşturur. </a:t>
            </a:r>
          </a:p>
          <a:p>
            <a:r>
              <a:rPr lang="tr-TR" dirty="0" smtClean="0"/>
              <a:t>Daha fazla bilgi için Bölüm 17'ye bakın.</a:t>
            </a:r>
          </a:p>
          <a:p>
            <a:endParaRPr lang="tr-TR" dirty="0"/>
          </a:p>
        </p:txBody>
      </p:sp>
    </p:spTree>
    <p:extLst>
      <p:ext uri="{BB962C8B-B14F-4D97-AF65-F5344CB8AC3E}">
        <p14:creationId xmlns:p14="http://schemas.microsoft.com/office/powerpoint/2010/main" val="535273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Kabul kriterlerini tanımlayın</a:t>
            </a:r>
            <a:endParaRPr lang="tr-TR" dirty="0"/>
          </a:p>
        </p:txBody>
      </p:sp>
      <p:sp>
        <p:nvSpPr>
          <p:cNvPr id="3" name="İçerik Yer Tutucusu 2"/>
          <p:cNvSpPr>
            <a:spLocks noGrp="1"/>
          </p:cNvSpPr>
          <p:nvPr>
            <p:ph idx="1"/>
          </p:nvPr>
        </p:nvSpPr>
        <p:spPr>
          <a:xfrm>
            <a:off x="838200" y="1825625"/>
            <a:ext cx="10515600" cy="4663098"/>
          </a:xfrm>
        </p:spPr>
        <p:txBody>
          <a:bodyPr>
            <a:normAutofit/>
          </a:bodyPr>
          <a:lstStyle/>
          <a:p>
            <a:r>
              <a:rPr lang="tr-TR" dirty="0" smtClean="0"/>
              <a:t>Kullanıcılardan, çözümün ihtiyaçlarını karşılayıp karşılamadığına ve kullanıma uygun olup olmadığına nasıl karar vereceklerini açıklamalarını isteyin. </a:t>
            </a:r>
          </a:p>
          <a:p>
            <a:r>
              <a:rPr lang="tr-TR" dirty="0" smtClean="0"/>
              <a:t>Kabul kriterleri, </a:t>
            </a:r>
            <a:endParaRPr lang="tr-TR" dirty="0" smtClean="0"/>
          </a:p>
          <a:p>
            <a:pPr lvl="1"/>
            <a:r>
              <a:rPr lang="tr-TR" dirty="0" smtClean="0"/>
              <a:t>yazılımın </a:t>
            </a:r>
            <a:r>
              <a:rPr lang="tr-TR" dirty="0" smtClean="0"/>
              <a:t>kullanıcı gereksinimlerine dayalı olarak tanımlanmış bir dizi kabul testinden geçmesi, </a:t>
            </a:r>
            <a:endParaRPr lang="tr-TR" dirty="0" smtClean="0"/>
          </a:p>
          <a:p>
            <a:pPr lvl="1"/>
            <a:r>
              <a:rPr lang="tr-TR" dirty="0" smtClean="0"/>
              <a:t>işlevsel </a:t>
            </a:r>
            <a:r>
              <a:rPr lang="tr-TR" dirty="0" smtClean="0"/>
              <a:t>olmayan belirli gereksinimlerin karşılandığını göstermesi, </a:t>
            </a:r>
            <a:endParaRPr lang="tr-TR" dirty="0" smtClean="0"/>
          </a:p>
          <a:p>
            <a:pPr lvl="1"/>
            <a:r>
              <a:rPr lang="tr-TR" dirty="0" smtClean="0"/>
              <a:t>açık </a:t>
            </a:r>
            <a:r>
              <a:rPr lang="tr-TR" dirty="0" smtClean="0"/>
              <a:t>kusurları ve sorunları izlemesi, </a:t>
            </a:r>
            <a:endParaRPr lang="tr-TR" dirty="0" smtClean="0"/>
          </a:p>
          <a:p>
            <a:pPr lvl="1"/>
            <a:r>
              <a:rPr lang="tr-TR" dirty="0" smtClean="0"/>
              <a:t>başarılı </a:t>
            </a:r>
            <a:r>
              <a:rPr lang="tr-TR" dirty="0" smtClean="0"/>
              <a:t>bir devreye alma için altyapıya ve </a:t>
            </a:r>
            <a:r>
              <a:rPr lang="tr-TR" dirty="0" smtClean="0"/>
              <a:t>eğitime </a:t>
            </a:r>
            <a:r>
              <a:rPr lang="tr-TR" dirty="0" smtClean="0"/>
              <a:t>sahip olması </a:t>
            </a:r>
            <a:endParaRPr lang="tr-TR" dirty="0" smtClean="0"/>
          </a:p>
          <a:p>
            <a:pPr lvl="1"/>
            <a:r>
              <a:rPr lang="tr-TR" dirty="0" smtClean="0"/>
              <a:t>ve </a:t>
            </a:r>
            <a:r>
              <a:rPr lang="tr-TR" dirty="0" smtClean="0"/>
              <a:t>daha fazlasını içerir. </a:t>
            </a:r>
          </a:p>
          <a:p>
            <a:r>
              <a:rPr lang="tr-TR" dirty="0" smtClean="0"/>
              <a:t>Daha fazla bilgi için Bölüm 17'ye bakın.</a:t>
            </a:r>
          </a:p>
        </p:txBody>
      </p:sp>
    </p:spTree>
    <p:extLst>
      <p:ext uri="{BB962C8B-B14F-4D97-AF65-F5344CB8AC3E}">
        <p14:creationId xmlns:p14="http://schemas.microsoft.com/office/powerpoint/2010/main" val="3373559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Gereksinimleri </a:t>
            </a:r>
            <a:r>
              <a:rPr lang="tr-TR" dirty="0" err="1" smtClean="0"/>
              <a:t>simüle</a:t>
            </a:r>
            <a:r>
              <a:rPr lang="tr-TR" dirty="0" smtClean="0"/>
              <a:t> edin</a:t>
            </a:r>
            <a:endParaRPr lang="tr-TR" dirty="0"/>
          </a:p>
        </p:txBody>
      </p:sp>
      <p:sp>
        <p:nvSpPr>
          <p:cNvPr id="3" name="İçerik Yer Tutucusu 2"/>
          <p:cNvSpPr>
            <a:spLocks noGrp="1"/>
          </p:cNvSpPr>
          <p:nvPr>
            <p:ph idx="1"/>
          </p:nvPr>
        </p:nvSpPr>
        <p:spPr>
          <a:xfrm>
            <a:off x="838200" y="1825625"/>
            <a:ext cx="10714892" cy="4351338"/>
          </a:xfrm>
        </p:spPr>
        <p:txBody>
          <a:bodyPr>
            <a:normAutofit lnSpcReduction="10000"/>
          </a:bodyPr>
          <a:lstStyle/>
          <a:p>
            <a:r>
              <a:rPr lang="tr-TR" dirty="0"/>
              <a:t>P</a:t>
            </a:r>
            <a:r>
              <a:rPr lang="tr-TR" dirty="0" smtClean="0"/>
              <a:t>roje </a:t>
            </a:r>
            <a:r>
              <a:rPr lang="tr-TR" dirty="0" smtClean="0"/>
              <a:t>ekibinin önerilen bir sistemi yazılı gereksinim </a:t>
            </a:r>
            <a:r>
              <a:rPr lang="tr-TR" dirty="0" err="1" smtClean="0"/>
              <a:t>spesifikasyonlarının</a:t>
            </a:r>
            <a:r>
              <a:rPr lang="tr-TR" dirty="0" smtClean="0"/>
              <a:t> yerine veya bunları artırmak için </a:t>
            </a:r>
            <a:r>
              <a:rPr lang="tr-TR" dirty="0" err="1" smtClean="0"/>
              <a:t>simüle</a:t>
            </a:r>
            <a:r>
              <a:rPr lang="tr-TR" dirty="0" smtClean="0"/>
              <a:t> etmesine izin veren ticari araçlar mevcuttur. </a:t>
            </a:r>
          </a:p>
          <a:p>
            <a:r>
              <a:rPr lang="tr-TR" dirty="0" smtClean="0"/>
              <a:t>Simülasyon, </a:t>
            </a:r>
            <a:r>
              <a:rPr lang="tr-TR" dirty="0" err="1" smtClean="0"/>
              <a:t>BA'ların</a:t>
            </a:r>
            <a:r>
              <a:rPr lang="tr-TR" dirty="0" smtClean="0"/>
              <a:t> bir sistemin yürütülebilir modellerini hızla oluşturmak için kullanıcılarla çalışmasına izin vererek prototip oluşturmayı bir sonraki seviyeye taşıyor. </a:t>
            </a:r>
          </a:p>
          <a:p>
            <a:r>
              <a:rPr lang="tr-TR" dirty="0" smtClean="0"/>
              <a:t>Kullanıcılar, gereksinimleri doğrulamak ve tasarım seçimleri yapmak için </a:t>
            </a:r>
            <a:r>
              <a:rPr lang="tr-TR" dirty="0" err="1" smtClean="0"/>
              <a:t>simüle</a:t>
            </a:r>
            <a:r>
              <a:rPr lang="tr-TR" dirty="0" smtClean="0"/>
              <a:t> edilmiş sistemle etkileşim kurabilir ve gereksinimleri somut koda dönüştürülmeden önce hayata geçirebilir. </a:t>
            </a:r>
          </a:p>
          <a:p>
            <a:r>
              <a:rPr lang="tr-TR" dirty="0" smtClean="0"/>
              <a:t>Simülasyon, gereksinimlerin dikkatli bir şekilde ortaya çıkarılması ve analizinin yerine geçmez, ancak güçlü bir ek sağlar.</a:t>
            </a:r>
          </a:p>
          <a:p>
            <a:endParaRPr lang="tr-TR" dirty="0"/>
          </a:p>
        </p:txBody>
      </p:sp>
    </p:spTree>
    <p:extLst>
      <p:ext uri="{BB962C8B-B14F-4D97-AF65-F5344CB8AC3E}">
        <p14:creationId xmlns:p14="http://schemas.microsoft.com/office/powerpoint/2010/main" val="482411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Gereksinim yönetimi</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Bir çalışma grubu için ilk gereklilikleri elde ettikten sonra, geliştirme sırasında müşterilerin, yöneticilerin, pazarlamanın, geliştirme ekibinin ve diğerlerinin talep ettiği kaçınılmaz değişikliklerle başa çıkmalısınız. </a:t>
            </a:r>
          </a:p>
          <a:p>
            <a:r>
              <a:rPr lang="tr-TR" dirty="0" smtClean="0"/>
              <a:t>Etkili değişiklik yönetimi, değişiklik teklif etmek, bunların potansiyel maliyetini ve proje üzerindeki etkisini değerlendirmek ve uygun paydaşların önerilen değişikliklerden hangilerinin dahil edileceği konusunda mantıklı iş kararları vermesini sağlamak için bir süreç gerektirir.</a:t>
            </a:r>
          </a:p>
          <a:p>
            <a:r>
              <a:rPr lang="tr-TR" dirty="0" smtClean="0"/>
              <a:t>Yerleşik yapılandırma yönetimi uygulamaları, etkili gereksinim yönetimi için bir ön koşuldur. </a:t>
            </a:r>
          </a:p>
          <a:p>
            <a:r>
              <a:rPr lang="tr-TR" dirty="0" smtClean="0"/>
              <a:t>Kod tabanınızı kontrol etmek için kullandığınız aynı sürüm kontrol araçları, gereksinim belgelerinizi yönetebilir. </a:t>
            </a:r>
          </a:p>
          <a:p>
            <a:r>
              <a:rPr lang="tr-TR" dirty="0" smtClean="0"/>
              <a:t>Daha da iyisi, gereksinimleri, bu uygulamaları gerçekleştirmek için birçok yetenek sağlayan bir gereksinim yönetimi aracında depolayın.</a:t>
            </a:r>
            <a:endParaRPr lang="tr-TR" dirty="0"/>
          </a:p>
        </p:txBody>
      </p:sp>
    </p:spTree>
    <p:extLst>
      <p:ext uri="{BB962C8B-B14F-4D97-AF65-F5344CB8AC3E}">
        <p14:creationId xmlns:p14="http://schemas.microsoft.com/office/powerpoint/2010/main" val="1751144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 gereksinim değişikliği kontrol süreci oluşturun</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Değişimi boğmak veya değişmemesini ummak yerine, olacağı gerçeğini kabul edin ve aşırı değişimlerin kaosa neden olmasını önleyecek bir mekanizma oluşturun. </a:t>
            </a:r>
          </a:p>
          <a:p>
            <a:r>
              <a:rPr lang="tr-TR" dirty="0" smtClean="0"/>
              <a:t>Değişiklik süreciniz, gereksinim değişikliklerinin nasıl önerildiğini, analiz edildiğini ve çözüldüğünü tanımlamalıdır. </a:t>
            </a:r>
          </a:p>
          <a:p>
            <a:r>
              <a:rPr lang="tr-TR" dirty="0" smtClean="0"/>
              <a:t>Bu süreçte önerilen tüm değişiklikleri yönetin. </a:t>
            </a:r>
          </a:p>
          <a:p>
            <a:r>
              <a:rPr lang="tr-TR" dirty="0" smtClean="0"/>
              <a:t>Kusur izleme araçları, değişiklik kontrol sürecini destekleyebilir. </a:t>
            </a:r>
          </a:p>
          <a:p>
            <a:r>
              <a:rPr lang="tr-TR" dirty="0" smtClean="0"/>
              <a:t>Önerilen gereksinim değişikliklerini değerlendirmek, hangilerinin kabul edileceğine karar vermek ve uygulama önceliklerini veya hedef sürümleri belirlemek için küçük bir proje paydaş grubunu bir değişiklik kontrol kurulu (CCB) olarak belirleyin. </a:t>
            </a:r>
          </a:p>
          <a:p>
            <a:r>
              <a:rPr lang="tr-TR" dirty="0" smtClean="0"/>
              <a:t>Daha fazla bilgi için bkz. Bölüm 28, “Değişim olur”.</a:t>
            </a:r>
          </a:p>
        </p:txBody>
      </p:sp>
    </p:spTree>
    <p:extLst>
      <p:ext uri="{BB962C8B-B14F-4D97-AF65-F5344CB8AC3E}">
        <p14:creationId xmlns:p14="http://schemas.microsoft.com/office/powerpoint/2010/main" val="87679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değişiklikleri üzerinde etki analizi gerçekleştirin</a:t>
            </a:r>
            <a:endParaRPr lang="tr-TR" dirty="0"/>
          </a:p>
        </p:txBody>
      </p:sp>
      <p:sp>
        <p:nvSpPr>
          <p:cNvPr id="3" name="İçerik Yer Tutucusu 2"/>
          <p:cNvSpPr>
            <a:spLocks noGrp="1"/>
          </p:cNvSpPr>
          <p:nvPr>
            <p:ph idx="1"/>
          </p:nvPr>
        </p:nvSpPr>
        <p:spPr/>
        <p:txBody>
          <a:bodyPr>
            <a:normAutofit lnSpcReduction="10000"/>
          </a:bodyPr>
          <a:lstStyle/>
          <a:p>
            <a:r>
              <a:rPr lang="tr-TR" dirty="0" smtClean="0"/>
              <a:t>Etki analizi, </a:t>
            </a:r>
            <a:r>
              <a:rPr lang="tr-TR" dirty="0" err="1" smtClean="0"/>
              <a:t>CCB'nin</a:t>
            </a:r>
            <a:r>
              <a:rPr lang="tr-TR" dirty="0" smtClean="0"/>
              <a:t> bilinçli iş kararları almasına yardımcı olan değişim sürecinin önemli bir unsurudur. </a:t>
            </a:r>
          </a:p>
          <a:p>
            <a:r>
              <a:rPr lang="tr-TR" dirty="0" smtClean="0"/>
              <a:t>Proje üzerinde sahip olacağı etkiyi değerlendirmek için önerilen her gereksinim değişikliğini değerlendirin. </a:t>
            </a:r>
          </a:p>
          <a:p>
            <a:r>
              <a:rPr lang="tr-TR" dirty="0" smtClean="0"/>
              <a:t>Değiştirmeniz gerekebilecek diğer gereksinimleri, tasarım öğelerini, kaynak kodunu ve testleri belirlemek için gereksinim izlenebilirlik matrisini kullanın. </a:t>
            </a:r>
          </a:p>
          <a:p>
            <a:r>
              <a:rPr lang="tr-TR" dirty="0" smtClean="0"/>
              <a:t>Değişikliği uygulamak için gereken görevleri belirleyin ve bu görevleri gerçekleştirmek için gereken çabayı tahmin edin. </a:t>
            </a:r>
          </a:p>
          <a:p>
            <a:r>
              <a:rPr lang="tr-TR" dirty="0" smtClean="0"/>
              <a:t>Daha fazla bilgi için Bölüm 28'e bakın.</a:t>
            </a:r>
          </a:p>
          <a:p>
            <a:endParaRPr lang="tr-TR" dirty="0"/>
          </a:p>
        </p:txBody>
      </p:sp>
    </p:spTree>
    <p:extLst>
      <p:ext uri="{BB962C8B-B14F-4D97-AF65-F5344CB8AC3E}">
        <p14:creationId xmlns:p14="http://schemas.microsoft.com/office/powerpoint/2010/main" val="991974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kümelerinin temellerini ve kontrol sürümlerini oluşturun</a:t>
            </a:r>
            <a:endParaRPr lang="tr-TR" dirty="0"/>
          </a:p>
        </p:txBody>
      </p:sp>
      <p:sp>
        <p:nvSpPr>
          <p:cNvPr id="3" name="İçerik Yer Tutucusu 2"/>
          <p:cNvSpPr>
            <a:spLocks noGrp="1"/>
          </p:cNvSpPr>
          <p:nvPr>
            <p:ph idx="1"/>
          </p:nvPr>
        </p:nvSpPr>
        <p:spPr/>
        <p:txBody>
          <a:bodyPr>
            <a:normAutofit/>
          </a:bodyPr>
          <a:lstStyle/>
          <a:p>
            <a:r>
              <a:rPr lang="tr-TR" dirty="0" smtClean="0"/>
              <a:t>Temel, genellikle belirli bir sürüm veya yineleme için üzerinde anlaşmaya varılan bir dizi gereksinimi tanımlar. </a:t>
            </a:r>
          </a:p>
          <a:p>
            <a:r>
              <a:rPr lang="tr-TR" dirty="0" smtClean="0"/>
              <a:t>Gereksinimler temel alındıktan sonra, değişiklikler yalnızca projenin değişiklik kontrol süreci aracılığıyla yapılmalıdır. </a:t>
            </a:r>
          </a:p>
          <a:p>
            <a:r>
              <a:rPr lang="tr-TR" dirty="0" smtClean="0"/>
              <a:t>Taslaklar ve temel çizgiler ile önceki ve mevcut sürümler arasındaki karışıklığı önlemek için gereksinim belirtiminin her sürümüne benzersiz bir tanımlayıcı verin. </a:t>
            </a:r>
          </a:p>
          <a:p>
            <a:r>
              <a:rPr lang="tr-TR" dirty="0" smtClean="0"/>
              <a:t>Daha fazla bilgi için Bölüm 2, "Müşterinin bakış açısından gereksinimler" ve Bölüm 27'ye bakın. </a:t>
            </a:r>
          </a:p>
        </p:txBody>
      </p:sp>
    </p:spTree>
    <p:extLst>
      <p:ext uri="{BB962C8B-B14F-4D97-AF65-F5344CB8AC3E}">
        <p14:creationId xmlns:p14="http://schemas.microsoft.com/office/powerpoint/2010/main" val="986852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değişikliklerinin geçmişini koruyun</a:t>
            </a:r>
            <a:endParaRPr lang="tr-TR" dirty="0"/>
          </a:p>
        </p:txBody>
      </p:sp>
      <p:sp>
        <p:nvSpPr>
          <p:cNvPr id="3" name="İçerik Yer Tutucusu 2"/>
          <p:cNvSpPr>
            <a:spLocks noGrp="1"/>
          </p:cNvSpPr>
          <p:nvPr>
            <p:ph idx="1"/>
          </p:nvPr>
        </p:nvSpPr>
        <p:spPr/>
        <p:txBody>
          <a:bodyPr/>
          <a:lstStyle/>
          <a:p>
            <a:r>
              <a:rPr lang="tr-TR" dirty="0" smtClean="0"/>
              <a:t>Bireysel gereksinimlerde yapılan değişikliklerin geçmişini saklayın. </a:t>
            </a:r>
          </a:p>
          <a:p>
            <a:r>
              <a:rPr lang="tr-TR" dirty="0" smtClean="0"/>
              <a:t>Bazen bir gereksinimin önceki bir sürümüne geri dönmeniz veya bir gereksinimin mevcut haliyle nasıl ortaya çıktığını bilmek istemeniz gerekir. </a:t>
            </a:r>
          </a:p>
          <a:p>
            <a:r>
              <a:rPr lang="tr-TR" dirty="0" smtClean="0"/>
              <a:t>Gereksinimlerin değiştirildiği tarihleri, yapılan değişiklikleri, her değişikliği kimin ve neden yaptığını kaydedin. </a:t>
            </a:r>
          </a:p>
          <a:p>
            <a:r>
              <a:rPr lang="tr-TR" dirty="0" smtClean="0"/>
              <a:t>Bir sürüm kontrol aracı veya gereksinim yönetimi aracı bu görevlerde yardımcı olabilir.</a:t>
            </a:r>
          </a:p>
          <a:p>
            <a:endParaRPr lang="tr-TR" dirty="0"/>
          </a:p>
        </p:txBody>
      </p:sp>
    </p:spTree>
    <p:extLst>
      <p:ext uri="{BB962C8B-B14F-4D97-AF65-F5344CB8AC3E}">
        <p14:creationId xmlns:p14="http://schemas.microsoft.com/office/powerpoint/2010/main" val="1058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smtClean="0"/>
              <a:t>Tablo 3-1, tüm geliştirme ekiplerinin gereksinim faaliyetlerinde daha iyi bir iş çıkarmasına yardımcı olabilecek 7 kategoride gruplandırılmış 50'den fazla uygulamayı listeler. </a:t>
            </a:r>
          </a:p>
          <a:p>
            <a:r>
              <a:rPr lang="tr-TR" dirty="0" smtClean="0"/>
              <a:t>Uygulamaların birçoğu birden fazla kategoriye katkıda bulunur, ancak her uygulama tabloda yalnızca bir kez görünür. </a:t>
            </a:r>
          </a:p>
          <a:p>
            <a:r>
              <a:rPr lang="tr-TR" dirty="0" smtClean="0"/>
              <a:t>Bu uygulamaların çoğu, proje paydaşları arasında daha etkili iletişime katkıda bulunur. </a:t>
            </a:r>
          </a:p>
          <a:p>
            <a:r>
              <a:rPr lang="tr-TR" dirty="0" smtClean="0"/>
              <a:t>Bu bölümün başlığının "En iyi uygulamalar" değil, "Gereksinim mühendisliği için iyi uygulamalar" olduğunu unutmayın. </a:t>
            </a:r>
          </a:p>
          <a:p>
            <a:r>
              <a:rPr lang="tr-TR" dirty="0" smtClean="0"/>
              <a:t>Tüm bu uygulamaların sistematik olarak bu amaçla değerlendirilip değerlendirilmeyeceği şüphelidir. </a:t>
            </a:r>
          </a:p>
          <a:p>
            <a:r>
              <a:rPr lang="tr-TR" dirty="0" smtClean="0"/>
              <a:t>Bununla birlikte, diğer birçok uygulayıcı bu tekniklerin etkili olduğunu bulmuştur (</a:t>
            </a:r>
            <a:r>
              <a:rPr lang="tr-TR" dirty="0" err="1" smtClean="0"/>
              <a:t>Sommerville</a:t>
            </a:r>
            <a:r>
              <a:rPr lang="tr-TR" dirty="0" smtClean="0"/>
              <a:t> ve </a:t>
            </a:r>
            <a:r>
              <a:rPr lang="tr-TR" dirty="0" err="1" smtClean="0"/>
              <a:t>Sawyer</a:t>
            </a:r>
            <a:r>
              <a:rPr lang="tr-TR" dirty="0" smtClean="0"/>
              <a:t> 1997; </a:t>
            </a:r>
            <a:r>
              <a:rPr lang="tr-TR" dirty="0" err="1" smtClean="0"/>
              <a:t>Hofmann</a:t>
            </a:r>
            <a:r>
              <a:rPr lang="tr-TR" dirty="0" smtClean="0"/>
              <a:t> ve </a:t>
            </a:r>
            <a:r>
              <a:rPr lang="tr-TR" dirty="0" err="1" smtClean="0"/>
              <a:t>Lehner</a:t>
            </a:r>
            <a:r>
              <a:rPr lang="tr-TR" dirty="0" smtClean="0"/>
              <a:t> 2001; </a:t>
            </a:r>
            <a:r>
              <a:rPr lang="tr-TR" dirty="0" err="1" smtClean="0"/>
              <a:t>Gottesdiener</a:t>
            </a:r>
            <a:r>
              <a:rPr lang="tr-TR" dirty="0" smtClean="0"/>
              <a:t> 2005; IIBA 2009).</a:t>
            </a:r>
            <a:endParaRPr lang="tr-TR" dirty="0"/>
          </a:p>
        </p:txBody>
      </p:sp>
    </p:spTree>
    <p:extLst>
      <p:ext uri="{BB962C8B-B14F-4D97-AF65-F5344CB8AC3E}">
        <p14:creationId xmlns:p14="http://schemas.microsoft.com/office/powerpoint/2010/main" val="187133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Her gereksinimin durumunu izleyin</a:t>
            </a:r>
            <a:endParaRPr lang="tr-TR" dirty="0"/>
          </a:p>
        </p:txBody>
      </p:sp>
      <p:sp>
        <p:nvSpPr>
          <p:cNvPr id="3" name="İçerik Yer Tutucusu 2"/>
          <p:cNvSpPr>
            <a:spLocks noGrp="1"/>
          </p:cNvSpPr>
          <p:nvPr>
            <p:ph idx="1"/>
          </p:nvPr>
        </p:nvSpPr>
        <p:spPr/>
        <p:txBody>
          <a:bodyPr>
            <a:normAutofit/>
          </a:bodyPr>
          <a:lstStyle/>
          <a:p>
            <a:r>
              <a:rPr lang="tr-TR" dirty="0" smtClean="0"/>
              <a:t>Uygulamayı etkileyen herhangi bir türden her ayrı gereksinim için bir kayıt içeren bir havuz oluşturun. </a:t>
            </a:r>
          </a:p>
          <a:p>
            <a:r>
              <a:rPr lang="tr-TR" dirty="0" smtClean="0"/>
              <a:t>Durumu (önerilen, onaylanan, uygulanan veya doğrulanan gibi) dahil olmak üzere her gereksinimle ilgili temel nitelikleri depolayın, böylece istediğiniz zaman her durum kategorisindeki gereksinimlerin sayısını izleyebilirsiniz. </a:t>
            </a:r>
          </a:p>
          <a:p>
            <a:r>
              <a:rPr lang="tr-TR" dirty="0" smtClean="0"/>
              <a:t>Geliştirme ve sistem testi boyunca ilerlerken her gereksinimin durumunu izlemek, genel proje durumu hakkında bilgi sağlar. </a:t>
            </a:r>
          </a:p>
          <a:p>
            <a:r>
              <a:rPr lang="tr-TR" dirty="0" smtClean="0"/>
              <a:t>Daha fazla bilgi için Bölüm 27'ye bakın.</a:t>
            </a:r>
          </a:p>
        </p:txBody>
      </p:sp>
    </p:spTree>
    <p:extLst>
      <p:ext uri="{BB962C8B-B14F-4D97-AF65-F5344CB8AC3E}">
        <p14:creationId xmlns:p14="http://schemas.microsoft.com/office/powerpoint/2010/main" val="3965424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sorunlarını izleme</a:t>
            </a:r>
            <a:endParaRPr lang="tr-TR" dirty="0"/>
          </a:p>
        </p:txBody>
      </p:sp>
      <p:sp>
        <p:nvSpPr>
          <p:cNvPr id="3" name="İçerik Yer Tutucusu 2"/>
          <p:cNvSpPr>
            <a:spLocks noGrp="1"/>
          </p:cNvSpPr>
          <p:nvPr>
            <p:ph idx="1"/>
          </p:nvPr>
        </p:nvSpPr>
        <p:spPr/>
        <p:txBody>
          <a:bodyPr/>
          <a:lstStyle/>
          <a:p>
            <a:r>
              <a:rPr lang="tr-TR" dirty="0" smtClean="0"/>
              <a:t>Meşgul insanlar karmaşık bir proje üzerinde çalışırken, çözülmesi gereken gereksinimler hakkındaki sorular, ortadan kaldırılması gereken boşluklar ve gereksinimlerin gözden geçirilmesinden kaynaklanan sorunlar da dahil olmak üzere ortaya çıkan birçok sorunu gözden kaçırmak kolaydır. </a:t>
            </a:r>
          </a:p>
          <a:p>
            <a:r>
              <a:rPr lang="tr-TR" dirty="0" smtClean="0"/>
              <a:t>Sorun izleme araçları, bu öğelerin gözden kaçmasını engelleyebilir. Her sayıya tek bir sahip atayın. </a:t>
            </a:r>
          </a:p>
          <a:p>
            <a:r>
              <a:rPr lang="tr-TR" dirty="0" smtClean="0"/>
              <a:t>Gereksinimlerin genel durumunu belirlemek için gereksinim sorunlarının durumunu izleyin. </a:t>
            </a:r>
          </a:p>
          <a:p>
            <a:r>
              <a:rPr lang="tr-TR" dirty="0" smtClean="0"/>
              <a:t>Daha fazla bilgi için Bölüm 27'ye bakın.</a:t>
            </a:r>
          </a:p>
          <a:p>
            <a:endParaRPr lang="tr-TR" dirty="0"/>
          </a:p>
        </p:txBody>
      </p:sp>
    </p:spTree>
    <p:extLst>
      <p:ext uri="{BB962C8B-B14F-4D97-AF65-F5344CB8AC3E}">
        <p14:creationId xmlns:p14="http://schemas.microsoft.com/office/powerpoint/2010/main" val="40764339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izlenebilirlik matrisini koruyun</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Her işlevsel gereksinimi, onu uygulayan tasarım ve kod öğelerine ve onu doğrulayan testlere bağlayan bir dizi bağlantı oluşturmak genellikle değerlidir ve bazen gereklidir. </a:t>
            </a:r>
          </a:p>
          <a:p>
            <a:r>
              <a:rPr lang="tr-TR" dirty="0" smtClean="0"/>
              <a:t>Böyle bir gereksinim izlenebilirlik matrisi, tüm gereksinimlerin uygulandığını ve doğrulandığını doğrulamak için yararlıdır. </a:t>
            </a:r>
          </a:p>
          <a:p>
            <a:r>
              <a:rPr lang="tr-TR" dirty="0" smtClean="0"/>
              <a:t>Bir gereksinimin değiştirilmesi gerektiğinde bakım sırasında da kullanışlıdır. </a:t>
            </a:r>
          </a:p>
          <a:p>
            <a:r>
              <a:rPr lang="tr-TR" dirty="0" smtClean="0"/>
              <a:t>Gereksinim izlenebilirlik matrisi, işlevsel gereksinimleri türetildiği üst düzey gereksinimlere ve diğer ilgili gereksinimlere de bağlayabilir. </a:t>
            </a:r>
          </a:p>
          <a:p>
            <a:r>
              <a:rPr lang="tr-TR" dirty="0" smtClean="0"/>
              <a:t>Bu matrisi geliştirme sırasında doldurun, sonunda değil. </a:t>
            </a:r>
          </a:p>
          <a:p>
            <a:r>
              <a:rPr lang="tr-TR" dirty="0" smtClean="0"/>
              <a:t>Araç desteği, en küçük projeler dışında hepsi için gereklidir. </a:t>
            </a:r>
          </a:p>
          <a:p>
            <a:r>
              <a:rPr lang="tr-TR" dirty="0" smtClean="0"/>
              <a:t>Daha fazla bilgi için bkz. Bölüm 29, "Gereksinim zincirindeki bağlantılar".</a:t>
            </a:r>
          </a:p>
        </p:txBody>
      </p:sp>
    </p:spTree>
    <p:extLst>
      <p:ext uri="{BB962C8B-B14F-4D97-AF65-F5344CB8AC3E}">
        <p14:creationId xmlns:p14="http://schemas.microsoft.com/office/powerpoint/2010/main" val="31188124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 gereksinim yönetimi aracı kullanın</a:t>
            </a:r>
            <a:endParaRPr lang="tr-TR" dirty="0"/>
          </a:p>
        </p:txBody>
      </p:sp>
      <p:sp>
        <p:nvSpPr>
          <p:cNvPr id="3" name="İçerik Yer Tutucusu 2"/>
          <p:cNvSpPr>
            <a:spLocks noGrp="1"/>
          </p:cNvSpPr>
          <p:nvPr>
            <p:ph idx="1"/>
          </p:nvPr>
        </p:nvSpPr>
        <p:spPr/>
        <p:txBody>
          <a:bodyPr/>
          <a:lstStyle/>
          <a:p>
            <a:r>
              <a:rPr lang="tr-TR" dirty="0" smtClean="0"/>
              <a:t>Ticari gereksinim yönetimi araçları, çeşitli gereksinim türlerini bir </a:t>
            </a:r>
            <a:r>
              <a:rPr lang="tr-TR" dirty="0" err="1" smtClean="0"/>
              <a:t>veritabanında</a:t>
            </a:r>
            <a:r>
              <a:rPr lang="tr-TR" dirty="0" smtClean="0"/>
              <a:t> saklamanıza olanak tanır. </a:t>
            </a:r>
          </a:p>
          <a:p>
            <a:r>
              <a:rPr lang="tr-TR" dirty="0" smtClean="0"/>
              <a:t>Bu tür araçlar, bu bölümde açıklanan diğer gereksinim yönetimi uygulamalarının birçoğunu uygulamanıza ve otomatikleştirmenize yardımcı olur. </a:t>
            </a:r>
          </a:p>
          <a:p>
            <a:r>
              <a:rPr lang="tr-TR" dirty="0" smtClean="0"/>
              <a:t>Daha fazla bilgi için bkz. Bölüm 30, "Gereksinim mühendisliği için araçlar".</a:t>
            </a:r>
          </a:p>
          <a:p>
            <a:endParaRPr lang="tr-TR" dirty="0"/>
          </a:p>
        </p:txBody>
      </p:sp>
    </p:spTree>
    <p:extLst>
      <p:ext uri="{BB962C8B-B14F-4D97-AF65-F5344CB8AC3E}">
        <p14:creationId xmlns:p14="http://schemas.microsoft.com/office/powerpoint/2010/main" val="4077002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Bilgi</a:t>
            </a:r>
            <a:endParaRPr lang="tr-TR" dirty="0"/>
          </a:p>
        </p:txBody>
      </p:sp>
      <p:sp>
        <p:nvSpPr>
          <p:cNvPr id="3" name="İçerik Yer Tutucusu 2"/>
          <p:cNvSpPr>
            <a:spLocks noGrp="1"/>
          </p:cNvSpPr>
          <p:nvPr>
            <p:ph idx="1"/>
          </p:nvPr>
        </p:nvSpPr>
        <p:spPr/>
        <p:txBody>
          <a:bodyPr>
            <a:normAutofit fontScale="92500"/>
          </a:bodyPr>
          <a:lstStyle/>
          <a:p>
            <a:r>
              <a:rPr lang="tr-TR" dirty="0" smtClean="0"/>
              <a:t>Çeşitli ekip üyeleri, belirli bir projede iş analisti rolünü üstlenebilir, ancak çok az yazılım uygulayıcısı, gereksinim mühendisliği konusunda resmi eğitim alır. </a:t>
            </a:r>
          </a:p>
          <a:p>
            <a:r>
              <a:rPr lang="tr-TR" dirty="0" smtClean="0"/>
              <a:t>İş analizi, kendi bilgi birikimiyle uzmanlaşmış ve zorlu bir roldür (IIBA 2009). </a:t>
            </a:r>
          </a:p>
          <a:p>
            <a:r>
              <a:rPr lang="tr-TR" dirty="0" smtClean="0"/>
              <a:t>Tüm teknik disiplinlerde olduğu gibi, deneyimin yerini hiçbir şey tutamaz. </a:t>
            </a:r>
          </a:p>
          <a:p>
            <a:r>
              <a:rPr lang="tr-TR" dirty="0" smtClean="0"/>
              <a:t>Tüm insanların gereksinim mühendisliğinin yoğun iletişim gerektiren görevlerinde içgüdüsel olarak yetkin olmasını beklemek makul değildir. </a:t>
            </a:r>
          </a:p>
          <a:p>
            <a:r>
              <a:rPr lang="tr-TR" dirty="0" smtClean="0"/>
              <a:t>Eğitim, analist olarak görev yapanların yeterliliğini ve rahatlık düzeyini artırabilir, ancak kişilerarası becerilerin eksikliğini veya role ilgi eksikliğini telafi edemez.</a:t>
            </a:r>
            <a:endParaRPr lang="tr-TR" dirty="0"/>
          </a:p>
        </p:txBody>
      </p:sp>
    </p:spTree>
    <p:extLst>
      <p:ext uri="{BB962C8B-B14F-4D97-AF65-F5344CB8AC3E}">
        <p14:creationId xmlns:p14="http://schemas.microsoft.com/office/powerpoint/2010/main" val="2684038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 analistlerini eğitin</a:t>
            </a:r>
            <a:endParaRPr lang="tr-TR" dirty="0"/>
          </a:p>
        </p:txBody>
      </p:sp>
      <p:sp>
        <p:nvSpPr>
          <p:cNvPr id="3" name="İçerik Yer Tutucusu 2"/>
          <p:cNvSpPr>
            <a:spLocks noGrp="1"/>
          </p:cNvSpPr>
          <p:nvPr>
            <p:ph idx="1"/>
          </p:nvPr>
        </p:nvSpPr>
        <p:spPr/>
        <p:txBody>
          <a:bodyPr>
            <a:normAutofit fontScale="92500"/>
          </a:bodyPr>
          <a:lstStyle/>
          <a:p>
            <a:r>
              <a:rPr lang="tr-TR" dirty="0" smtClean="0"/>
              <a:t>BA görevlerini yerine getirecek tüm ekip üyeleri, “iş analisti” iş unvanına sahip olsun ya da olmasın, gereksinim mühendisliği eğitimi almalıdır. </a:t>
            </a:r>
          </a:p>
          <a:p>
            <a:r>
              <a:rPr lang="tr-TR" dirty="0" smtClean="0"/>
              <a:t>İş analisti uzmanları, </a:t>
            </a:r>
            <a:r>
              <a:rPr lang="tr-TR" dirty="0" err="1" smtClean="0"/>
              <a:t>BA'ların</a:t>
            </a:r>
            <a:r>
              <a:rPr lang="tr-TR" dirty="0" smtClean="0"/>
              <a:t> tipik olarak gerçekleştirdiği çeşitli faaliyetlerde birkaç günlük eğitime ihtiyaç duyar. </a:t>
            </a:r>
          </a:p>
          <a:p>
            <a:r>
              <a:rPr lang="tr-TR" dirty="0" smtClean="0"/>
              <a:t>Bu onlara kendi deneyimlerini ve ileri eğitimlerini geliştirmeleri için sağlam bir temel sağlayacaktır.</a:t>
            </a:r>
          </a:p>
          <a:p>
            <a:r>
              <a:rPr lang="tr-TR" dirty="0" smtClean="0"/>
              <a:t>Tekniklerden oluşan kapsamlı bir araç kitine sahip olmanın yanı sıra, yetenekli analist sabırlıdır ve iyi organize olmuştur, etkili kişilerarası ve iletişim becerilerine sahiptir ve uygulama alanını anlar. </a:t>
            </a:r>
          </a:p>
          <a:p>
            <a:r>
              <a:rPr lang="tr-TR" dirty="0" smtClean="0"/>
              <a:t>Bu önemli rol hakkında daha fazla bilgi için Bölüm 4, “İş </a:t>
            </a:r>
            <a:r>
              <a:rPr lang="tr-TR" dirty="0" err="1" smtClean="0"/>
              <a:t>analisti”ne</a:t>
            </a:r>
            <a:r>
              <a:rPr lang="tr-TR" dirty="0" smtClean="0"/>
              <a:t> bakın.</a:t>
            </a:r>
            <a:endParaRPr lang="tr-TR" dirty="0"/>
          </a:p>
        </p:txBody>
      </p:sp>
    </p:spTree>
    <p:extLst>
      <p:ext uri="{BB962C8B-B14F-4D97-AF65-F5344CB8AC3E}">
        <p14:creationId xmlns:p14="http://schemas.microsoft.com/office/powerpoint/2010/main" val="781371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Paydaşları gereksinimler hakkında eğitin </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En etkili gereksinimler eğitim sınıfları, yalnızca </a:t>
            </a:r>
            <a:r>
              <a:rPr lang="tr-TR" dirty="0" err="1" smtClean="0"/>
              <a:t>BA'ları</a:t>
            </a:r>
            <a:r>
              <a:rPr lang="tr-TR" dirty="0" smtClean="0"/>
              <a:t> değil, birden çok proje işlevsel alanını kapsayan bir izleyici kitlesine sahiptir. </a:t>
            </a:r>
          </a:p>
          <a:p>
            <a:r>
              <a:rPr lang="tr-TR" dirty="0" smtClean="0"/>
              <a:t>Yazılım geliştirmeye katılacak kullanıcılar, terminolojiyi, temel kavramları ve uygulamaları ve bunun proje başarısına neden bu kadar önemli bir katkı sağladığını anlamak için gereksinimler hakkında bir veya iki günlük eğitim almalıdır. </a:t>
            </a:r>
          </a:p>
          <a:p>
            <a:r>
              <a:rPr lang="tr-TR" dirty="0" smtClean="0"/>
              <a:t>Geliştirme yöneticileri ve müşteri yöneticileri de bu bilgiyi yararlı bulacaktır. </a:t>
            </a:r>
          </a:p>
          <a:p>
            <a:r>
              <a:rPr lang="tr-TR" dirty="0" smtClean="0"/>
              <a:t>Yazılım gereksinimleriyle ilgili bir ders için çeşitli paydaşları bir araya getirmek, etkili bir ekip oluşturma etkinliği olabilir. </a:t>
            </a:r>
          </a:p>
          <a:p>
            <a:r>
              <a:rPr lang="tr-TR" dirty="0" smtClean="0"/>
              <a:t>Tüm taraflar, meslektaşlarının karşılaştığı zorlukları ve tüm ekibin başarılı olması için katılımcıların birbirlerinden beklentilerini daha iyi anlayacaktır. </a:t>
            </a:r>
          </a:p>
          <a:p>
            <a:r>
              <a:rPr lang="tr-TR" dirty="0" smtClean="0"/>
              <a:t>Gereksinimler derslerimize katılan bazı kullanıcılar, yazılım geliştiricilere daha fazla sempati duyduklarını söylediler.</a:t>
            </a:r>
            <a:endParaRPr lang="tr-TR" dirty="0"/>
          </a:p>
        </p:txBody>
      </p:sp>
    </p:spTree>
    <p:extLst>
      <p:ext uri="{BB962C8B-B14F-4D97-AF65-F5344CB8AC3E}">
        <p14:creationId xmlns:p14="http://schemas.microsoft.com/office/powerpoint/2010/main" val="2514190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Geliştiricileri uygulama alanı hakkında eğitin</a:t>
            </a:r>
            <a:endParaRPr lang="tr-TR" dirty="0"/>
          </a:p>
        </p:txBody>
      </p:sp>
      <p:sp>
        <p:nvSpPr>
          <p:cNvPr id="3" name="İçerik Yer Tutucusu 2"/>
          <p:cNvSpPr>
            <a:spLocks noGrp="1"/>
          </p:cNvSpPr>
          <p:nvPr>
            <p:ph idx="1"/>
          </p:nvPr>
        </p:nvSpPr>
        <p:spPr/>
        <p:txBody>
          <a:bodyPr>
            <a:normAutofit fontScale="92500"/>
          </a:bodyPr>
          <a:lstStyle/>
          <a:p>
            <a:r>
              <a:rPr lang="tr-TR" dirty="0" smtClean="0"/>
              <a:t>Geliştiricilere uygulama alanıyla ilgili temel bir anlayış kazandırmaya yardımcı olmak için müşterinin ticari faaliyetleri, terminolojisi ve yaratılan ürünle ilgili hedefler hakkında bir seminer düzenleyin. </a:t>
            </a:r>
          </a:p>
          <a:p>
            <a:r>
              <a:rPr lang="tr-TR" dirty="0" smtClean="0"/>
              <a:t>Bu, kafa karışıklığını, yanlış iletişimi ve ileride yeniden çalışmayı azaltabilir. </a:t>
            </a:r>
          </a:p>
          <a:p>
            <a:r>
              <a:rPr lang="tr-TR" dirty="0" smtClean="0"/>
              <a:t>Geliştiricilerin, işlerini nasıl gerçekleştirdiklerini görmek için kullanıcılara eşlik ettiği "Hayatın içinde bir gün" deneyimleri, sağlam yatırımlardır. </a:t>
            </a:r>
          </a:p>
          <a:p>
            <a:r>
              <a:rPr lang="tr-TR" dirty="0" smtClean="0"/>
              <a:t>Ayrıca, jargonu çevirmek ve iş kavramlarını açıklamak için her geliştiriciyi proje süresince bir "kullanıcı arkadaşı" ile eşleştirebilirsiniz. </a:t>
            </a:r>
          </a:p>
          <a:p>
            <a:r>
              <a:rPr lang="tr-TR" dirty="0" smtClean="0"/>
              <a:t>Ürün şampiyonu, Bölüm 6'da açıklandığı gibi bu rolü oynayabilir.</a:t>
            </a:r>
            <a:endParaRPr lang="tr-TR" dirty="0"/>
          </a:p>
        </p:txBody>
      </p:sp>
    </p:spTree>
    <p:extLst>
      <p:ext uri="{BB962C8B-B14F-4D97-AF65-F5344CB8AC3E}">
        <p14:creationId xmlns:p14="http://schemas.microsoft.com/office/powerpoint/2010/main" val="13957396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 gereksinim mühendisliği süreci tanımlayın</a:t>
            </a:r>
            <a:endParaRPr lang="tr-TR" dirty="0"/>
          </a:p>
        </p:txBody>
      </p:sp>
      <p:sp>
        <p:nvSpPr>
          <p:cNvPr id="3" name="İçerik Yer Tutucusu 2"/>
          <p:cNvSpPr>
            <a:spLocks noGrp="1"/>
          </p:cNvSpPr>
          <p:nvPr>
            <p:ph idx="1"/>
          </p:nvPr>
        </p:nvSpPr>
        <p:spPr/>
        <p:txBody>
          <a:bodyPr>
            <a:normAutofit lnSpcReduction="10000"/>
          </a:bodyPr>
          <a:lstStyle/>
          <a:p>
            <a:r>
              <a:rPr lang="tr-TR" dirty="0" smtClean="0"/>
              <a:t>Gereksinimleri ortaya çıkarmak, analiz etmek, belirlemek, doğrulamak ve yönetmek için kuruluşunuzun izlediği adımları belgeleyin. </a:t>
            </a:r>
          </a:p>
          <a:p>
            <a:r>
              <a:rPr lang="tr-TR" dirty="0" smtClean="0"/>
              <a:t>Temel adımların nasıl gerçekleştirileceğine ilişkin rehberlik sağlamak, analistlerin sürekli olarak iyi bir iş çıkarmasına yardımcı olacaktır. </a:t>
            </a:r>
          </a:p>
          <a:p>
            <a:r>
              <a:rPr lang="tr-TR" dirty="0" smtClean="0"/>
              <a:t>Ayrıca, her projenin gereksinim geliştirme ve yönetim görevlerini, zamanlamasını ve gerekli kaynakları planlamayı kolaylaştıracaktır. </a:t>
            </a:r>
          </a:p>
          <a:p>
            <a:r>
              <a:rPr lang="tr-TR" dirty="0" smtClean="0"/>
              <a:t>Proje yöneticisi, gereksinim faaliyetlerini proje planına ayrı görevler olarak dahil etmelidir. </a:t>
            </a:r>
          </a:p>
          <a:p>
            <a:r>
              <a:rPr lang="tr-TR" dirty="0" smtClean="0"/>
              <a:t>Daha fazla bilgi için bkz. Bölüm 31, "Gereksinim süreçlerinizi iyileştirme".</a:t>
            </a:r>
            <a:endParaRPr lang="tr-TR" dirty="0"/>
          </a:p>
        </p:txBody>
      </p:sp>
    </p:spTree>
    <p:extLst>
      <p:ext uri="{BB962C8B-B14F-4D97-AF65-F5344CB8AC3E}">
        <p14:creationId xmlns:p14="http://schemas.microsoft.com/office/powerpoint/2010/main" val="196889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 sözlük oluşturun </a:t>
            </a:r>
            <a:endParaRPr lang="tr-TR" dirty="0"/>
          </a:p>
        </p:txBody>
      </p:sp>
      <p:sp>
        <p:nvSpPr>
          <p:cNvPr id="3" name="İçerik Yer Tutucusu 2"/>
          <p:cNvSpPr>
            <a:spLocks noGrp="1"/>
          </p:cNvSpPr>
          <p:nvPr>
            <p:ph idx="1"/>
          </p:nvPr>
        </p:nvSpPr>
        <p:spPr/>
        <p:txBody>
          <a:bodyPr/>
          <a:lstStyle/>
          <a:p>
            <a:r>
              <a:rPr lang="tr-TR" dirty="0" smtClean="0"/>
              <a:t>Uygulama alanından özel terimleri tanımlayan bir sözlük, yanlış anlamaları en aza indirecektir. </a:t>
            </a:r>
          </a:p>
          <a:p>
            <a:r>
              <a:rPr lang="tr-TR" dirty="0" smtClean="0"/>
              <a:t>Eşanlamlıları, kısaltmaları veya kısaltmaları, birden çok anlama gelebilecek terimleri ve hem alana özgü hem de günlük anlamları olan terimleri dahil edin. </a:t>
            </a:r>
          </a:p>
          <a:p>
            <a:r>
              <a:rPr lang="tr-TR" dirty="0" smtClean="0"/>
              <a:t>Bir sözlük, kurumsal düzeyde yeniden kullanılabilir bir varlık olabilir. </a:t>
            </a:r>
          </a:p>
          <a:p>
            <a:r>
              <a:rPr lang="tr-TR" dirty="0" smtClean="0"/>
              <a:t>Bir sözlük geliştirmek, yeni ekip üyeleri için bir etkinlik olabilir, çünkü alışılmadık terminoloji yüzünden kafası en çok karışanlar onlardır. </a:t>
            </a:r>
          </a:p>
          <a:p>
            <a:r>
              <a:rPr lang="tr-TR" dirty="0" smtClean="0"/>
              <a:t>Sözlük hakkında daha fazla bilgi için Bölüm 10'a bakın.</a:t>
            </a:r>
            <a:endParaRPr lang="tr-TR" dirty="0"/>
          </a:p>
        </p:txBody>
      </p:sp>
    </p:spTree>
    <p:extLst>
      <p:ext uri="{BB962C8B-B14F-4D97-AF65-F5344CB8AC3E}">
        <p14:creationId xmlns:p14="http://schemas.microsoft.com/office/powerpoint/2010/main" val="92411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81160"/>
          </a:xfrm>
        </p:spPr>
        <p:txBody>
          <a:bodyPr>
            <a:normAutofit fontScale="90000"/>
          </a:bodyPr>
          <a:lstStyle/>
          <a:p>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151" y="0"/>
            <a:ext cx="6920402" cy="6864594"/>
          </a:xfrm>
        </p:spPr>
      </p:pic>
    </p:spTree>
    <p:extLst>
      <p:ext uri="{BB962C8B-B14F-4D97-AF65-F5344CB8AC3E}">
        <p14:creationId xmlns:p14="http://schemas.microsoft.com/office/powerpoint/2010/main" val="2242657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İyi uygulamalar: Proje yönetimi</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Yazılım proje yönetimi yaklaşımları, bir projenin gereksinim süreçleriyle sıkı bir şekilde bağlantılıdır. </a:t>
            </a:r>
          </a:p>
          <a:p>
            <a:r>
              <a:rPr lang="tr-TR" dirty="0" smtClean="0"/>
              <a:t>Proje yöneticisi, proje programlarını, kaynaklarını ve taahhütlerini uygulanacak gereksinimlere dayandırmalıdır. </a:t>
            </a:r>
          </a:p>
          <a:p>
            <a:r>
              <a:rPr lang="tr-TR" dirty="0" smtClean="0"/>
              <a:t>Alternatif bir strateji, ekibin sabit süreli bir yinelemeye sığdırabilecekleri işin kapsamını tahmin etmesi için zaman çerçevesi geliştirme döngüleridir. </a:t>
            </a:r>
          </a:p>
          <a:p>
            <a:r>
              <a:rPr lang="tr-TR" dirty="0" smtClean="0"/>
              <a:t>Çevik geliştirme projelerinin benimsediği yaklaşım budur. </a:t>
            </a:r>
          </a:p>
          <a:p>
            <a:r>
              <a:rPr lang="tr-TR" dirty="0" smtClean="0"/>
              <a:t>Kapsam, program dahilinde tartışılabilir olarak kabul edilir. </a:t>
            </a:r>
          </a:p>
          <a:p>
            <a:r>
              <a:rPr lang="tr-TR" dirty="0" smtClean="0"/>
              <a:t>Bu, kapsam kaymasını "kapsam seçimine" dönüştürür; ürün sahibi istediği her şeyi isteyebilir, ancak buna öncelik vermelidir ve ekip, süreleri dolduğunda geliştirmeyi bırakır. </a:t>
            </a:r>
          </a:p>
          <a:p>
            <a:r>
              <a:rPr lang="tr-TR" dirty="0" smtClean="0"/>
              <a:t>Ardından ekip, kalan gereksinimler için sonraki bir sürümü planlar.</a:t>
            </a:r>
            <a:endParaRPr lang="tr-TR" dirty="0"/>
          </a:p>
        </p:txBody>
      </p:sp>
    </p:spTree>
    <p:extLst>
      <p:ext uri="{BB962C8B-B14F-4D97-AF65-F5344CB8AC3E}">
        <p14:creationId xmlns:p14="http://schemas.microsoft.com/office/powerpoint/2010/main" val="30975787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Uygun bir yazılım geliştirme yaşam döngüsü seçin</a:t>
            </a:r>
          </a:p>
        </p:txBody>
      </p:sp>
      <p:sp>
        <p:nvSpPr>
          <p:cNvPr id="3" name="İçerik Yer Tutucusu 2"/>
          <p:cNvSpPr>
            <a:spLocks noGrp="1"/>
          </p:cNvSpPr>
          <p:nvPr>
            <p:ph idx="1"/>
          </p:nvPr>
        </p:nvSpPr>
        <p:spPr/>
        <p:txBody>
          <a:bodyPr>
            <a:normAutofit/>
          </a:bodyPr>
          <a:lstStyle/>
          <a:p>
            <a:r>
              <a:rPr lang="tr-TR" dirty="0" smtClean="0"/>
              <a:t>Kuruluşunuz</a:t>
            </a:r>
            <a:r>
              <a:rPr lang="tr-TR" dirty="0"/>
              <a:t>, çeşitli proje türleri ve farklı gereksinim belirsizliği dereceleri için uygun olan birkaç geliştirme yaşam döngüsü tanımlamalıdır (</a:t>
            </a:r>
            <a:r>
              <a:rPr lang="tr-TR" dirty="0" err="1"/>
              <a:t>Boehm</a:t>
            </a:r>
            <a:r>
              <a:rPr lang="tr-TR" dirty="0"/>
              <a:t> ve </a:t>
            </a:r>
            <a:r>
              <a:rPr lang="tr-TR" dirty="0" err="1"/>
              <a:t>Turner</a:t>
            </a:r>
            <a:r>
              <a:rPr lang="tr-TR" dirty="0"/>
              <a:t> 2004). </a:t>
            </a:r>
            <a:endParaRPr lang="tr-TR" dirty="0" smtClean="0"/>
          </a:p>
          <a:p>
            <a:r>
              <a:rPr lang="tr-TR" dirty="0" smtClean="0"/>
              <a:t>Her </a:t>
            </a:r>
            <a:r>
              <a:rPr lang="tr-TR" dirty="0"/>
              <a:t>proje yöneticisi, projesine en uygun yaşam döngüsünü seçmeli ve uyarlamalıdır. </a:t>
            </a:r>
            <a:endParaRPr lang="tr-TR" dirty="0" smtClean="0"/>
          </a:p>
          <a:p>
            <a:r>
              <a:rPr lang="tr-TR" dirty="0" smtClean="0"/>
              <a:t>Yaşam </a:t>
            </a:r>
            <a:r>
              <a:rPr lang="tr-TR" dirty="0"/>
              <a:t>döngüsü tanımlarınıza gereksinim etkinliklerini dahil edin. </a:t>
            </a:r>
            <a:endParaRPr lang="tr-TR" dirty="0" smtClean="0"/>
          </a:p>
          <a:p>
            <a:r>
              <a:rPr lang="tr-TR" dirty="0" smtClean="0"/>
              <a:t>Mümkün </a:t>
            </a:r>
            <a:r>
              <a:rPr lang="tr-TR" dirty="0"/>
              <a:t>olduğunda, yararlı yazılımları müşteriye olabildiğince erken teslim edebilmeniz için işlevsellik kümelerini aşamalı olarak belirleyin ve uygulayın (</a:t>
            </a:r>
            <a:r>
              <a:rPr lang="tr-TR" dirty="0" err="1"/>
              <a:t>Larman</a:t>
            </a:r>
            <a:r>
              <a:rPr lang="tr-TR" dirty="0"/>
              <a:t> 2004; </a:t>
            </a:r>
            <a:r>
              <a:rPr lang="tr-TR" dirty="0" err="1"/>
              <a:t>Schwaber</a:t>
            </a:r>
            <a:r>
              <a:rPr lang="tr-TR" dirty="0"/>
              <a:t> 2004; </a:t>
            </a:r>
            <a:r>
              <a:rPr lang="tr-TR" dirty="0" err="1"/>
              <a:t>Leffingwell</a:t>
            </a:r>
            <a:r>
              <a:rPr lang="tr-TR" dirty="0"/>
              <a:t> 2011</a:t>
            </a:r>
            <a:r>
              <a:rPr lang="tr-TR" dirty="0" smtClean="0"/>
              <a:t>).</a:t>
            </a:r>
          </a:p>
        </p:txBody>
      </p:sp>
    </p:spTree>
    <p:extLst>
      <p:ext uri="{BB962C8B-B14F-4D97-AF65-F5344CB8AC3E}">
        <p14:creationId xmlns:p14="http://schemas.microsoft.com/office/powerpoint/2010/main" val="133023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Plan gereksinimleri yaklaşımı</a:t>
            </a:r>
          </a:p>
        </p:txBody>
      </p:sp>
      <p:sp>
        <p:nvSpPr>
          <p:cNvPr id="3" name="İçerik Yer Tutucusu 2"/>
          <p:cNvSpPr>
            <a:spLocks noGrp="1"/>
          </p:cNvSpPr>
          <p:nvPr>
            <p:ph idx="1"/>
          </p:nvPr>
        </p:nvSpPr>
        <p:spPr/>
        <p:txBody>
          <a:bodyPr/>
          <a:lstStyle/>
          <a:p>
            <a:r>
              <a:rPr lang="tr-TR" dirty="0" smtClean="0"/>
              <a:t>Her </a:t>
            </a:r>
            <a:r>
              <a:rPr lang="tr-TR" dirty="0"/>
              <a:t>proje ekibi, gereksinim geliştirme ve yönetim faaliyetlerini nasıl ele alacağını planlamalıdır. </a:t>
            </a:r>
            <a:endParaRPr lang="tr-TR" dirty="0" smtClean="0"/>
          </a:p>
          <a:p>
            <a:r>
              <a:rPr lang="tr-TR" dirty="0" smtClean="0"/>
              <a:t>Ortaya </a:t>
            </a:r>
            <a:r>
              <a:rPr lang="tr-TR" dirty="0"/>
              <a:t>çıkarma planı, en uygun teknikleri kullanarak projenin doğru aşamalarında uygun paydaşları belirlemenize ve onlardan girdi almanıza yardımcı olur. </a:t>
            </a:r>
            <a:endParaRPr lang="tr-TR" dirty="0" smtClean="0"/>
          </a:p>
          <a:p>
            <a:r>
              <a:rPr lang="tr-TR" dirty="0" smtClean="0"/>
              <a:t>BA </a:t>
            </a:r>
            <a:r>
              <a:rPr lang="tr-TR" dirty="0"/>
              <a:t>ve proje yöneticisi, gereksinim mühendisliği ile ilgili görevlerin ve çıktıların proje yönetim planında görünmesini sağlamak için birlikte çalışmalıdır. </a:t>
            </a:r>
            <a:endParaRPr lang="tr-TR" dirty="0" smtClean="0"/>
          </a:p>
          <a:p>
            <a:r>
              <a:rPr lang="tr-TR" dirty="0" smtClean="0"/>
              <a:t>Daha </a:t>
            </a:r>
            <a:r>
              <a:rPr lang="tr-TR" dirty="0"/>
              <a:t>fazla bilgi için Bölüm 7'ye bakın.</a:t>
            </a:r>
          </a:p>
          <a:p>
            <a:endParaRPr lang="tr-TR" dirty="0"/>
          </a:p>
        </p:txBody>
      </p:sp>
    </p:spTree>
    <p:extLst>
      <p:ext uri="{BB962C8B-B14F-4D97-AF65-F5344CB8AC3E}">
        <p14:creationId xmlns:p14="http://schemas.microsoft.com/office/powerpoint/2010/main" val="19678288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çabasını tahmin etme</a:t>
            </a:r>
          </a:p>
        </p:txBody>
      </p:sp>
      <p:sp>
        <p:nvSpPr>
          <p:cNvPr id="3" name="İçerik Yer Tutucusu 2"/>
          <p:cNvSpPr>
            <a:spLocks noGrp="1"/>
          </p:cNvSpPr>
          <p:nvPr>
            <p:ph idx="1"/>
          </p:nvPr>
        </p:nvSpPr>
        <p:spPr/>
        <p:txBody>
          <a:bodyPr>
            <a:normAutofit/>
          </a:bodyPr>
          <a:lstStyle/>
          <a:p>
            <a:r>
              <a:rPr lang="tr-TR" dirty="0" smtClean="0"/>
              <a:t>Paydaşlar </a:t>
            </a:r>
            <a:r>
              <a:rPr lang="tr-TR" dirty="0"/>
              <a:t>genellikle bir proje için gereksinimleri geliştirmenin ne kadar süreceğini ve toplam çabalarının yüzde kaçının gereksinim geliştirme ve yönetimine ayrılması gerektiğini bilmek isterler. </a:t>
            </a:r>
            <a:endParaRPr lang="tr-TR" dirty="0" smtClean="0"/>
          </a:p>
          <a:p>
            <a:r>
              <a:rPr lang="tr-TR" dirty="0" smtClean="0"/>
              <a:t>Doğal </a:t>
            </a:r>
            <a:r>
              <a:rPr lang="tr-TR" dirty="0"/>
              <a:t>olarak, bu birçok faktöre bağlıdır. </a:t>
            </a:r>
            <a:endParaRPr lang="tr-TR" dirty="0" smtClean="0"/>
          </a:p>
          <a:p>
            <a:r>
              <a:rPr lang="tr-TR" dirty="0" smtClean="0"/>
              <a:t>Gereksinimlerin </a:t>
            </a:r>
            <a:r>
              <a:rPr lang="tr-TR" dirty="0"/>
              <a:t>geliştirme için sağlam bir temel oluşturmasını sağlamak için ortalamadan daha fazla veya daha az zaman harcamanız gerektiğini gösteren faktörleri göz önünde bulundurun (</a:t>
            </a:r>
            <a:r>
              <a:rPr lang="tr-TR" dirty="0" err="1"/>
              <a:t>Wiegers</a:t>
            </a:r>
            <a:r>
              <a:rPr lang="tr-TR" dirty="0"/>
              <a:t> 2006). </a:t>
            </a:r>
            <a:endParaRPr lang="tr-TR" dirty="0" smtClean="0"/>
          </a:p>
          <a:p>
            <a:r>
              <a:rPr lang="tr-TR" dirty="0" smtClean="0"/>
              <a:t>Daha </a:t>
            </a:r>
            <a:r>
              <a:rPr lang="tr-TR" dirty="0"/>
              <a:t>fazla bilgi için bkz. Bölüm 19, "Gereksinimlerin ötesinde geliştirme</a:t>
            </a:r>
            <a:r>
              <a:rPr lang="tr-TR" dirty="0" smtClean="0"/>
              <a:t>".</a:t>
            </a:r>
          </a:p>
        </p:txBody>
      </p:sp>
    </p:spTree>
    <p:extLst>
      <p:ext uri="{BB962C8B-B14F-4D97-AF65-F5344CB8AC3E}">
        <p14:creationId xmlns:p14="http://schemas.microsoft.com/office/powerpoint/2010/main" val="24177548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planlarını gereksinimlere göre temel alın</a:t>
            </a:r>
          </a:p>
        </p:txBody>
      </p:sp>
      <p:sp>
        <p:nvSpPr>
          <p:cNvPr id="3" name="İçerik Yer Tutucusu 2"/>
          <p:cNvSpPr>
            <a:spLocks noGrp="1"/>
          </p:cNvSpPr>
          <p:nvPr>
            <p:ph idx="1"/>
          </p:nvPr>
        </p:nvSpPr>
        <p:spPr/>
        <p:txBody>
          <a:bodyPr>
            <a:normAutofit fontScale="92500" lnSpcReduction="20000"/>
          </a:bodyPr>
          <a:lstStyle/>
          <a:p>
            <a:r>
              <a:rPr lang="tr-TR" dirty="0" smtClean="0"/>
              <a:t>Kapsam </a:t>
            </a:r>
            <a:r>
              <a:rPr lang="tr-TR" dirty="0"/>
              <a:t>ve ayrıntılı gereksinimler netleştikçe projeniz için yinelemeli olarak planlar ve çizelgeler geliştirin. </a:t>
            </a:r>
            <a:endParaRPr lang="tr-TR" dirty="0" smtClean="0"/>
          </a:p>
          <a:p>
            <a:r>
              <a:rPr lang="tr-TR" dirty="0" smtClean="0"/>
              <a:t>İlk </a:t>
            </a:r>
            <a:r>
              <a:rPr lang="tr-TR" dirty="0"/>
              <a:t>ürün vizyonu ve proje kapsamından kullanıcı gereksinimlerini geliştirmek için gereken çabayı tahmin ederek başlayın. </a:t>
            </a:r>
            <a:endParaRPr lang="tr-TR" dirty="0" smtClean="0"/>
          </a:p>
          <a:p>
            <a:r>
              <a:rPr lang="tr-TR" dirty="0" smtClean="0"/>
              <a:t>Bulanık </a:t>
            </a:r>
            <a:r>
              <a:rPr lang="tr-TR" dirty="0"/>
              <a:t>gereksinimlere dayalı erken maliyet ve program tahminleri oldukça belirsiz olacaktır, ancak gereksinimleri anlamanız geliştikçe tahminleri iyileştirebilirsiniz. </a:t>
            </a:r>
            <a:endParaRPr lang="tr-TR" dirty="0" smtClean="0"/>
          </a:p>
          <a:p>
            <a:r>
              <a:rPr lang="tr-TR" dirty="0" smtClean="0"/>
              <a:t>Çevik </a:t>
            </a:r>
            <a:r>
              <a:rPr lang="tr-TR" dirty="0"/>
              <a:t>projelerde, yinelemelerin zaman sınırlı doğası, planlamanın kapsamın sabit zaman çizelgesine ve kaynak kısıtlamalarına uyacak şekilde ayarlanmasını içerdiği anlamına gelir. </a:t>
            </a:r>
            <a:endParaRPr lang="tr-TR" dirty="0" smtClean="0"/>
          </a:p>
          <a:p>
            <a:r>
              <a:rPr lang="tr-TR" dirty="0" smtClean="0"/>
              <a:t>Daha </a:t>
            </a:r>
            <a:r>
              <a:rPr lang="tr-TR" dirty="0"/>
              <a:t>fazla bilgi için Bölüm 19, "Gereksinimlerin ötesinde geliştirme" ve Bölüm 20, "Çevik </a:t>
            </a:r>
            <a:r>
              <a:rPr lang="tr-TR" dirty="0" err="1"/>
              <a:t>projeler"e</a:t>
            </a:r>
            <a:r>
              <a:rPr lang="tr-TR" dirty="0"/>
              <a:t> bakın.</a:t>
            </a:r>
          </a:p>
          <a:p>
            <a:endParaRPr lang="tr-TR" dirty="0"/>
          </a:p>
        </p:txBody>
      </p:sp>
    </p:spTree>
    <p:extLst>
      <p:ext uri="{BB962C8B-B14F-4D97-AF65-F5344CB8AC3E}">
        <p14:creationId xmlns:p14="http://schemas.microsoft.com/office/powerpoint/2010/main" val="34711254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Gereksinimleri belirle karar vericiler</a:t>
            </a:r>
          </a:p>
        </p:txBody>
      </p:sp>
      <p:sp>
        <p:nvSpPr>
          <p:cNvPr id="3" name="İçerik Yer Tutucusu 2"/>
          <p:cNvSpPr>
            <a:spLocks noGrp="1"/>
          </p:cNvSpPr>
          <p:nvPr>
            <p:ph idx="1"/>
          </p:nvPr>
        </p:nvSpPr>
        <p:spPr/>
        <p:txBody>
          <a:bodyPr>
            <a:normAutofit/>
          </a:bodyPr>
          <a:lstStyle/>
          <a:p>
            <a:r>
              <a:rPr lang="tr-TR" dirty="0" smtClean="0"/>
              <a:t>Yazılım </a:t>
            </a:r>
            <a:r>
              <a:rPr lang="tr-TR" dirty="0"/>
              <a:t>geliştirme birçok karar vermeyi içerir. </a:t>
            </a:r>
            <a:endParaRPr lang="tr-TR" dirty="0" smtClean="0"/>
          </a:p>
          <a:p>
            <a:r>
              <a:rPr lang="tr-TR" dirty="0" smtClean="0"/>
              <a:t>Çakışan </a:t>
            </a:r>
            <a:r>
              <a:rPr lang="tr-TR" dirty="0"/>
              <a:t>kullanıcı girdileri çözülmeli, ticari paket bileşenleri seçilmeli, değişiklik talepleri değerlendirilmeli ve böyle devam eder. </a:t>
            </a:r>
            <a:endParaRPr lang="tr-TR" dirty="0" smtClean="0"/>
          </a:p>
          <a:p>
            <a:r>
              <a:rPr lang="tr-TR" dirty="0" smtClean="0"/>
              <a:t>Pek </a:t>
            </a:r>
            <a:r>
              <a:rPr lang="tr-TR" dirty="0"/>
              <a:t>çok karar, gereksinim konularını içerdiğinden, proje ekibinin, tercihen ilk önemli kararlarıyla yüzleşmeden önce, karar vericilerin gereksinimleri belirlemesi ve yetkilendirmesi önemlidir. </a:t>
            </a:r>
            <a:endParaRPr lang="tr-TR" dirty="0" smtClean="0"/>
          </a:p>
          <a:p>
            <a:r>
              <a:rPr lang="tr-TR" dirty="0" smtClean="0"/>
              <a:t>Daha </a:t>
            </a:r>
            <a:r>
              <a:rPr lang="tr-TR" dirty="0"/>
              <a:t>fazla bilgi için Bölüm 2'ye bakın</a:t>
            </a:r>
            <a:r>
              <a:rPr lang="tr-TR" dirty="0" smtClean="0"/>
              <a:t>.</a:t>
            </a:r>
          </a:p>
        </p:txBody>
      </p:sp>
    </p:spTree>
    <p:extLst>
      <p:ext uri="{BB962C8B-B14F-4D97-AF65-F5344CB8AC3E}">
        <p14:creationId xmlns:p14="http://schemas.microsoft.com/office/powerpoint/2010/main" val="17719354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değiştiğinde proje taahhütlerini yeniden müzakere edin</a:t>
            </a:r>
          </a:p>
        </p:txBody>
      </p:sp>
      <p:sp>
        <p:nvSpPr>
          <p:cNvPr id="3" name="İçerik Yer Tutucusu 2"/>
          <p:cNvSpPr>
            <a:spLocks noGrp="1"/>
          </p:cNvSpPr>
          <p:nvPr>
            <p:ph idx="1"/>
          </p:nvPr>
        </p:nvSpPr>
        <p:spPr/>
        <p:txBody>
          <a:bodyPr/>
          <a:lstStyle/>
          <a:p>
            <a:r>
              <a:rPr lang="tr-TR" dirty="0" smtClean="0"/>
              <a:t>Bir </a:t>
            </a:r>
            <a:r>
              <a:rPr lang="tr-TR" dirty="0"/>
              <a:t>proje ekibi, belirli bir program ve bütçe dahilinde belirli gereksinimleri yerine getirme taahhüdünde bulunur. </a:t>
            </a:r>
            <a:endParaRPr lang="tr-TR" dirty="0" smtClean="0"/>
          </a:p>
          <a:p>
            <a:r>
              <a:rPr lang="tr-TR" dirty="0" smtClean="0"/>
              <a:t>Yeni </a:t>
            </a:r>
            <a:r>
              <a:rPr lang="tr-TR" dirty="0"/>
              <a:t>gereksinimleri projeye dahil ederken, mevcut kaynaklarla mevcut taahhütleri yerine getirip getiremeyeceğinizi değerlendirin. </a:t>
            </a:r>
            <a:endParaRPr lang="tr-TR" dirty="0" smtClean="0"/>
          </a:p>
          <a:p>
            <a:r>
              <a:rPr lang="tr-TR" dirty="0" smtClean="0"/>
              <a:t>Değilse</a:t>
            </a:r>
            <a:r>
              <a:rPr lang="tr-TR" dirty="0"/>
              <a:t>, proje gerçeklerini yönetime iletin ve yeni, gerçekçi bir şekilde ulaşılabilir taahhütler üzerinde pazarlık yapın (</a:t>
            </a:r>
            <a:r>
              <a:rPr lang="tr-TR" dirty="0" err="1"/>
              <a:t>Wiegers</a:t>
            </a:r>
            <a:r>
              <a:rPr lang="tr-TR" dirty="0"/>
              <a:t> 2007; </a:t>
            </a:r>
            <a:r>
              <a:rPr lang="tr-TR" dirty="0" err="1"/>
              <a:t>Fisher</a:t>
            </a:r>
            <a:r>
              <a:rPr lang="tr-TR" dirty="0"/>
              <a:t>, </a:t>
            </a:r>
            <a:r>
              <a:rPr lang="tr-TR" dirty="0" err="1"/>
              <a:t>Ury</a:t>
            </a:r>
            <a:r>
              <a:rPr lang="tr-TR" dirty="0"/>
              <a:t> ve </a:t>
            </a:r>
            <a:r>
              <a:rPr lang="tr-TR" dirty="0" err="1"/>
              <a:t>Patton</a:t>
            </a:r>
            <a:r>
              <a:rPr lang="tr-TR" dirty="0"/>
              <a:t> 2011). </a:t>
            </a:r>
            <a:endParaRPr lang="tr-TR" dirty="0" smtClean="0"/>
          </a:p>
          <a:p>
            <a:r>
              <a:rPr lang="tr-TR" dirty="0" smtClean="0"/>
              <a:t>Ayrıca</a:t>
            </a:r>
            <a:r>
              <a:rPr lang="tr-TR" dirty="0"/>
              <a:t>, gereksinimler belirsiz başlangıçlarından net, doğrulanmış gereksinimlere doğru ilk uygulama tahminleriyle geliştikçe taahhütleri yeniden müzakere etmeniz gerekebilir.</a:t>
            </a:r>
          </a:p>
          <a:p>
            <a:endParaRPr lang="tr-TR" dirty="0"/>
          </a:p>
        </p:txBody>
      </p:sp>
    </p:spTree>
    <p:extLst>
      <p:ext uri="{BB962C8B-B14F-4D97-AF65-F5344CB8AC3E}">
        <p14:creationId xmlns:p14="http://schemas.microsoft.com/office/powerpoint/2010/main" val="19828790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Gereksinimlerle ilgili riskleri analiz edin, belgeleyin ve yönetin</a:t>
            </a:r>
          </a:p>
        </p:txBody>
      </p:sp>
      <p:sp>
        <p:nvSpPr>
          <p:cNvPr id="3" name="İçerik Yer Tutucusu 2"/>
          <p:cNvSpPr>
            <a:spLocks noGrp="1"/>
          </p:cNvSpPr>
          <p:nvPr>
            <p:ph idx="1"/>
          </p:nvPr>
        </p:nvSpPr>
        <p:spPr/>
        <p:txBody>
          <a:bodyPr>
            <a:normAutofit/>
          </a:bodyPr>
          <a:lstStyle/>
          <a:p>
            <a:r>
              <a:rPr lang="tr-TR" dirty="0" smtClean="0"/>
              <a:t>Beklenmedik </a:t>
            </a:r>
            <a:r>
              <a:rPr lang="tr-TR" dirty="0"/>
              <a:t>olaylar ve koşullar, hazırlıksız bir projeye zarar verebilir. </a:t>
            </a:r>
            <a:endParaRPr lang="tr-TR" dirty="0" smtClean="0"/>
          </a:p>
          <a:p>
            <a:r>
              <a:rPr lang="tr-TR" dirty="0" smtClean="0"/>
              <a:t>Projenin </a:t>
            </a:r>
            <a:r>
              <a:rPr lang="tr-TR" dirty="0"/>
              <a:t>risk yönetimi faaliyetlerinin bir parçası olarak gereksinimlerle ilgili riskleri belirleyin ve belgeleyin. </a:t>
            </a:r>
            <a:endParaRPr lang="tr-TR" dirty="0" smtClean="0"/>
          </a:p>
          <a:p>
            <a:r>
              <a:rPr lang="tr-TR" dirty="0" smtClean="0"/>
              <a:t>Bu </a:t>
            </a:r>
            <a:r>
              <a:rPr lang="tr-TR" dirty="0"/>
              <a:t>riskleri azaltmak veya önlemek için beyin fırtınası yaklaşımları, azaltma eylemlerini uygulayın ve bunların ilerlemesini ve etkinliğini izleyin. </a:t>
            </a:r>
            <a:endParaRPr lang="tr-TR" dirty="0" smtClean="0"/>
          </a:p>
          <a:p>
            <a:r>
              <a:rPr lang="tr-TR" dirty="0" smtClean="0"/>
              <a:t>Daha </a:t>
            </a:r>
            <a:r>
              <a:rPr lang="tr-TR" dirty="0"/>
              <a:t>fazla bilgi için bkz. Bölüm 32, “Yazılım gereksinimleri ve risk yönetimi</a:t>
            </a:r>
            <a:r>
              <a:rPr lang="tr-TR" dirty="0" smtClean="0"/>
              <a:t>”.</a:t>
            </a:r>
          </a:p>
        </p:txBody>
      </p:sp>
    </p:spTree>
    <p:extLst>
      <p:ext uri="{BB962C8B-B14F-4D97-AF65-F5344CB8AC3E}">
        <p14:creationId xmlns:p14="http://schemas.microsoft.com/office/powerpoint/2010/main" val="30802642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için harcanan çabayı takip edin</a:t>
            </a:r>
          </a:p>
        </p:txBody>
      </p:sp>
      <p:sp>
        <p:nvSpPr>
          <p:cNvPr id="3" name="İçerik Yer Tutucusu 2"/>
          <p:cNvSpPr>
            <a:spLocks noGrp="1"/>
          </p:cNvSpPr>
          <p:nvPr>
            <p:ph idx="1"/>
          </p:nvPr>
        </p:nvSpPr>
        <p:spPr/>
        <p:txBody>
          <a:bodyPr/>
          <a:lstStyle/>
          <a:p>
            <a:r>
              <a:rPr lang="tr-TR" dirty="0" smtClean="0"/>
              <a:t>Gelecekteki </a:t>
            </a:r>
            <a:r>
              <a:rPr lang="tr-TR" dirty="0"/>
              <a:t>projelerde gereksinim çalışmaları için gereken kaynakları tahmin etme becerinizi geliştirmek için, ekibinizin gereksinim geliştirme ve yönetim faaliyetleri için harcadığı çabayı kaydedin (</a:t>
            </a:r>
            <a:r>
              <a:rPr lang="tr-TR" dirty="0" err="1"/>
              <a:t>Wiegers</a:t>
            </a:r>
            <a:r>
              <a:rPr lang="tr-TR" dirty="0"/>
              <a:t> 2006). </a:t>
            </a:r>
            <a:endParaRPr lang="tr-TR" dirty="0" smtClean="0"/>
          </a:p>
          <a:p>
            <a:r>
              <a:rPr lang="tr-TR" dirty="0" smtClean="0"/>
              <a:t>Gereksinim </a:t>
            </a:r>
            <a:r>
              <a:rPr lang="tr-TR" dirty="0"/>
              <a:t>mühendisliğine yaptığınız yatırımın geri dönüşünü değerlendirmeye yardımcı olması için gereksinim faaliyetlerinizin proje üzerindeki etkisini izleyin. </a:t>
            </a:r>
            <a:endParaRPr lang="tr-TR" dirty="0" smtClean="0"/>
          </a:p>
          <a:p>
            <a:r>
              <a:rPr lang="tr-TR" dirty="0" smtClean="0"/>
              <a:t>Daha </a:t>
            </a:r>
            <a:r>
              <a:rPr lang="tr-TR" dirty="0"/>
              <a:t>fazla bilgi için Bölüm 27'ye bakın.</a:t>
            </a:r>
          </a:p>
          <a:p>
            <a:endParaRPr lang="tr-TR" dirty="0"/>
          </a:p>
        </p:txBody>
      </p:sp>
    </p:spTree>
    <p:extLst>
      <p:ext uri="{BB962C8B-B14F-4D97-AF65-F5344CB8AC3E}">
        <p14:creationId xmlns:p14="http://schemas.microsoft.com/office/powerpoint/2010/main" val="26697507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Diğer projelerdeki gerekliliklerle ilgili öğrenilen dersleri gözden geçirin</a:t>
            </a:r>
          </a:p>
        </p:txBody>
      </p:sp>
      <p:sp>
        <p:nvSpPr>
          <p:cNvPr id="3" name="İçerik Yer Tutucusu 2"/>
          <p:cNvSpPr>
            <a:spLocks noGrp="1"/>
          </p:cNvSpPr>
          <p:nvPr>
            <p:ph idx="1"/>
          </p:nvPr>
        </p:nvSpPr>
        <p:spPr/>
        <p:txBody>
          <a:bodyPr/>
          <a:lstStyle/>
          <a:p>
            <a:r>
              <a:rPr lang="tr-TR" dirty="0" smtClean="0"/>
              <a:t>Öğrenen </a:t>
            </a:r>
            <a:r>
              <a:rPr lang="tr-TR" dirty="0"/>
              <a:t>bir organizasyon, tamamlanmış projelerden veya mevcut projenin önceki yinelemelerinden öğrenilen dersleri toplamak için periyodik retrospektifler yürütür (</a:t>
            </a:r>
            <a:r>
              <a:rPr lang="tr-TR" dirty="0" err="1"/>
              <a:t>Kerth</a:t>
            </a:r>
            <a:r>
              <a:rPr lang="tr-TR" dirty="0"/>
              <a:t> 2001; </a:t>
            </a:r>
            <a:r>
              <a:rPr lang="tr-TR" dirty="0" err="1"/>
              <a:t>Derby</a:t>
            </a:r>
            <a:r>
              <a:rPr lang="tr-TR" dirty="0"/>
              <a:t> ve </a:t>
            </a:r>
            <a:r>
              <a:rPr lang="tr-TR" dirty="0" err="1"/>
              <a:t>Larsen</a:t>
            </a:r>
            <a:r>
              <a:rPr lang="tr-TR" dirty="0"/>
              <a:t> 2006; </a:t>
            </a:r>
            <a:r>
              <a:rPr lang="tr-TR" dirty="0" err="1"/>
              <a:t>Wiegers</a:t>
            </a:r>
            <a:r>
              <a:rPr lang="tr-TR" dirty="0"/>
              <a:t> 2007). </a:t>
            </a:r>
            <a:endParaRPr lang="tr-TR" dirty="0" smtClean="0"/>
          </a:p>
          <a:p>
            <a:r>
              <a:rPr lang="tr-TR" dirty="0" smtClean="0"/>
              <a:t>Önceki </a:t>
            </a:r>
            <a:r>
              <a:rPr lang="tr-TR" dirty="0"/>
              <a:t>gereksinim deneyimlerinden çıkarılan dersleri incelemek, proje yöneticilerinin ve iş analistlerinin gelecekte daha güvenli bir yol izlemelerine yardımcı olabilir.</a:t>
            </a:r>
          </a:p>
        </p:txBody>
      </p:sp>
    </p:spTree>
    <p:extLst>
      <p:ext uri="{BB962C8B-B14F-4D97-AF65-F5344CB8AC3E}">
        <p14:creationId xmlns:p14="http://schemas.microsoft.com/office/powerpoint/2010/main" val="305293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Bu bölüm, her iyi uygulamayı kısaca açıklar ve bu kitaptaki diğer bölümlere veya teknik hakkında daha fazla bilgi edinebileceğiniz diğer kaynaklara referanslar sağlar. </a:t>
            </a:r>
          </a:p>
          <a:p>
            <a:r>
              <a:rPr lang="tr-TR" dirty="0" smtClean="0"/>
              <a:t>Bu uygulamalar her durum için uygun değildir, bu nedenle iyi muhakeme, sağduyu ve deneyim kullanın. </a:t>
            </a:r>
          </a:p>
          <a:p>
            <a:r>
              <a:rPr lang="tr-TR" dirty="0" smtClean="0"/>
              <a:t>En iyi uygulamaların bile yetenekli iş analistleri tarafından seçilmesi, uygulanması ve düşünceli bir şekilde uygun durumlara uyarlanması gerekir. </a:t>
            </a:r>
          </a:p>
          <a:p>
            <a:r>
              <a:rPr lang="tr-TR" dirty="0" smtClean="0"/>
              <a:t>Belirli bir projenin farklı bölümlerinin gereksinimlerini anlamak için farklı uygulamalar en uygun olabilir. </a:t>
            </a:r>
          </a:p>
          <a:p>
            <a:r>
              <a:rPr lang="tr-TR" dirty="0" smtClean="0"/>
              <a:t>Kullanım durumları ve kullanıcı arabirimi prototipleri istemci tarafında yardımcı olabilirken, örneğin sunucu tarafında arabirim analizi daha değerlidir.</a:t>
            </a:r>
            <a:endParaRPr lang="tr-TR" dirty="0"/>
          </a:p>
        </p:txBody>
      </p:sp>
    </p:spTree>
    <p:extLst>
      <p:ext uri="{BB962C8B-B14F-4D97-AF65-F5344CB8AC3E}">
        <p14:creationId xmlns:p14="http://schemas.microsoft.com/office/powerpoint/2010/main" val="32977445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Yeni uygulamalara başlarken</a:t>
            </a:r>
          </a:p>
        </p:txBody>
      </p:sp>
      <p:sp>
        <p:nvSpPr>
          <p:cNvPr id="3" name="İçerik Yer Tutucusu 2"/>
          <p:cNvSpPr>
            <a:spLocks noGrp="1"/>
          </p:cNvSpPr>
          <p:nvPr>
            <p:ph idx="1"/>
          </p:nvPr>
        </p:nvSpPr>
        <p:spPr/>
        <p:txBody>
          <a:bodyPr/>
          <a:lstStyle/>
          <a:p>
            <a:r>
              <a:rPr lang="tr-TR" dirty="0" smtClean="0"/>
              <a:t>Tablo </a:t>
            </a:r>
            <a:r>
              <a:rPr lang="tr-TR" dirty="0"/>
              <a:t>3-2, bu bölümde açıklanan gereksinim mühendisliği iyi uygulamalarını, çoğu projeye sağlayabilecekleri göreli değere ve göreli uygulama zorluklarına göre gruplandırır. </a:t>
            </a:r>
            <a:endParaRPr lang="tr-TR" dirty="0" smtClean="0"/>
          </a:p>
          <a:p>
            <a:r>
              <a:rPr lang="tr-TR" dirty="0" smtClean="0"/>
              <a:t>Bu </a:t>
            </a:r>
            <a:r>
              <a:rPr lang="tr-TR" dirty="0"/>
              <a:t>sınıflandırmalar mutlak değildir; deneyimleriniz farklı olabilir. </a:t>
            </a:r>
            <a:endParaRPr lang="tr-TR" dirty="0" smtClean="0"/>
          </a:p>
          <a:p>
            <a:r>
              <a:rPr lang="tr-TR" dirty="0" smtClean="0"/>
              <a:t>Tüm </a:t>
            </a:r>
            <a:r>
              <a:rPr lang="tr-TR" dirty="0"/>
              <a:t>uygulamalar faydalı olabilse de, proje başarısı üzerinde etkisi yüksek olan ve uygulanması nispeten kolay olan uygulamalarla başlayabilirsiniz.</a:t>
            </a:r>
          </a:p>
        </p:txBody>
      </p:sp>
    </p:spTree>
    <p:extLst>
      <p:ext uri="{BB962C8B-B14F-4D97-AF65-F5344CB8AC3E}">
        <p14:creationId xmlns:p14="http://schemas.microsoft.com/office/powerpoint/2010/main" val="28064983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362" y="-1"/>
            <a:ext cx="6611029" cy="6866527"/>
          </a:xfrm>
        </p:spPr>
      </p:pic>
    </p:spTree>
    <p:extLst>
      <p:ext uri="{BB962C8B-B14F-4D97-AF65-F5344CB8AC3E}">
        <p14:creationId xmlns:p14="http://schemas.microsoft.com/office/powerpoint/2010/main" val="2845424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15600" cy="4548798"/>
          </a:xfrm>
        </p:spPr>
        <p:txBody>
          <a:bodyPr>
            <a:normAutofit fontScale="70000" lnSpcReduction="20000"/>
          </a:bodyPr>
          <a:lstStyle/>
          <a:p>
            <a:r>
              <a:rPr lang="tr-TR" dirty="0"/>
              <a:t>Tüm bu teknikleri bir sonraki projenizde uygulamaya çalışmayın. </a:t>
            </a:r>
            <a:endParaRPr lang="tr-TR" dirty="0" smtClean="0"/>
          </a:p>
          <a:p>
            <a:r>
              <a:rPr lang="tr-TR" dirty="0" smtClean="0"/>
              <a:t>Bunun </a:t>
            </a:r>
            <a:r>
              <a:rPr lang="tr-TR" dirty="0"/>
              <a:t>yerine, bu iyi uygulamaları gereksinimler araç setiniz için yeni öğeler olarak düşünün. </a:t>
            </a:r>
            <a:endParaRPr lang="tr-TR" dirty="0" smtClean="0"/>
          </a:p>
          <a:p>
            <a:r>
              <a:rPr lang="tr-TR" dirty="0" smtClean="0"/>
              <a:t>Projeniz </a:t>
            </a:r>
            <a:r>
              <a:rPr lang="tr-TR" dirty="0"/>
              <a:t>geliştirme döngüsünün neresinde olursa olsun, değişiklik yönetimi ile ilgili olanlar gibi belirli uygulamaları kullanmaya başlayabilirsiniz. </a:t>
            </a:r>
            <a:endParaRPr lang="tr-TR" dirty="0" smtClean="0"/>
          </a:p>
          <a:p>
            <a:r>
              <a:rPr lang="tr-TR" dirty="0" smtClean="0"/>
              <a:t>Ortaya </a:t>
            </a:r>
            <a:r>
              <a:rPr lang="tr-TR" dirty="0"/>
              <a:t>çıkarma uygulamaları, bir sonraki projeye veya yinelemeye başladığınızda daha faydalı olacaktır. </a:t>
            </a:r>
            <a:endParaRPr lang="tr-TR" dirty="0" smtClean="0"/>
          </a:p>
          <a:p>
            <a:r>
              <a:rPr lang="tr-TR" dirty="0" smtClean="0"/>
              <a:t>Yine </a:t>
            </a:r>
            <a:r>
              <a:rPr lang="tr-TR" dirty="0"/>
              <a:t>de diğerleri mevcut projenize, kuruluş kültürünüze veya kaynak kullanılabilirliğinize uymayabilir. </a:t>
            </a:r>
            <a:endParaRPr lang="tr-TR" dirty="0" smtClean="0"/>
          </a:p>
          <a:p>
            <a:r>
              <a:rPr lang="tr-TR" dirty="0" smtClean="0"/>
              <a:t>Bölüm </a:t>
            </a:r>
            <a:r>
              <a:rPr lang="tr-TR" dirty="0"/>
              <a:t>31 ve Ek A, kuruluşunuzun mevcut gereksinim mühendisliği uygulamalarını değerlendirmenin yollarını açıklar. </a:t>
            </a:r>
            <a:endParaRPr lang="tr-TR" dirty="0" smtClean="0"/>
          </a:p>
          <a:p>
            <a:r>
              <a:rPr lang="tr-TR" dirty="0" smtClean="0"/>
              <a:t>Bölüm </a:t>
            </a:r>
            <a:r>
              <a:rPr lang="tr-TR" dirty="0"/>
              <a:t>31, bu bölümde açıklanan uygulamalara dayalı olarak gereksinimler sürecinizde seçilen iyileştirmeleri uygulamak için bir yol haritası tasarlamanıza yardımcı olacaktır. </a:t>
            </a:r>
            <a:endParaRPr lang="tr-TR" dirty="0" smtClean="0"/>
          </a:p>
          <a:p>
            <a:r>
              <a:rPr lang="tr-TR" dirty="0" smtClean="0"/>
              <a:t>Daha </a:t>
            </a:r>
            <a:r>
              <a:rPr lang="tr-TR" dirty="0"/>
              <a:t>iyi uygulamaların pilot uygulamasını, devreye alınmasını ve benimsenmesini kolaylaştırmak için değişim liderliğine güvenerek, yeni gereksinim tekniklerinin benimsenmesini kuruluşunuzun yazılım süreci iyileştirme faaliyetlerine dahil edin. </a:t>
            </a:r>
            <a:endParaRPr lang="tr-TR" dirty="0" smtClean="0"/>
          </a:p>
          <a:p>
            <a:r>
              <a:rPr lang="tr-TR" dirty="0" smtClean="0"/>
              <a:t>Geliştirme </a:t>
            </a:r>
            <a:r>
              <a:rPr lang="tr-TR" dirty="0"/>
              <a:t>ekiplerinizden her birinin her fırsatta yeni ve daha iyi bir şey denediğinden emin olun.</a:t>
            </a:r>
          </a:p>
        </p:txBody>
      </p:sp>
    </p:spTree>
    <p:extLst>
      <p:ext uri="{BB962C8B-B14F-4D97-AF65-F5344CB8AC3E}">
        <p14:creationId xmlns:p14="http://schemas.microsoft.com/office/powerpoint/2010/main" val="89121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Bu uygulamaları gerçekleştiren veya başrolü üstlenen kişiler, uygulamadan uygulamaya ve projeden projeye değişecektir. </a:t>
            </a:r>
          </a:p>
          <a:p>
            <a:r>
              <a:rPr lang="tr-TR" dirty="0" smtClean="0"/>
              <a:t>İş analisti (BA), birçoğunda önemli bir rol oynayacaktır, ancak her projenin bir </a:t>
            </a:r>
            <a:r>
              <a:rPr lang="tr-TR" dirty="0" err="1" smtClean="0"/>
              <a:t>BA'sı</a:t>
            </a:r>
            <a:r>
              <a:rPr lang="tr-TR" dirty="0" smtClean="0"/>
              <a:t> yoktur. </a:t>
            </a:r>
          </a:p>
          <a:p>
            <a:r>
              <a:rPr lang="tr-TR" dirty="0" smtClean="0"/>
              <a:t>Ürün sahibi, çevik bir projede bazı uygulamaları gerçekleştirebilir. </a:t>
            </a:r>
          </a:p>
          <a:p>
            <a:r>
              <a:rPr lang="tr-TR" dirty="0" smtClean="0"/>
              <a:t>Yine diğer uygulamalar, proje yöneticisinin ilgi alanıdır. </a:t>
            </a:r>
          </a:p>
          <a:p>
            <a:r>
              <a:rPr lang="tr-TR" dirty="0" smtClean="0"/>
              <a:t>Bir sonraki projeniz için seçtiğiniz uygulamalara liderlik edecek veya bunlara katılacak ekibinizdeki doğru kişilerin kimler olduğunu düşünün.</a:t>
            </a:r>
            <a:endParaRPr lang="tr-TR" dirty="0"/>
          </a:p>
        </p:txBody>
      </p:sp>
    </p:spTree>
    <p:extLst>
      <p:ext uri="{BB962C8B-B14F-4D97-AF65-F5344CB8AC3E}">
        <p14:creationId xmlns:p14="http://schemas.microsoft.com/office/powerpoint/2010/main" val="300507909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6568</Words>
  <Application>Microsoft Office PowerPoint</Application>
  <PresentationFormat>Geniş ekran</PresentationFormat>
  <Paragraphs>429</Paragraphs>
  <Slides>82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82</vt:i4>
      </vt:variant>
    </vt:vector>
  </HeadingPairs>
  <TitlesOfParts>
    <vt:vector size="86" baseType="lpstr">
      <vt:lpstr>Arial</vt:lpstr>
      <vt:lpstr>Calibri</vt:lpstr>
      <vt:lpstr>Calibri Light</vt:lpstr>
      <vt:lpstr>Office Teması</vt:lpstr>
      <vt:lpstr>Gereksinim mühendisliği için iyi uygulamalar</vt:lpstr>
      <vt:lpstr>PowerPoint Sunusu</vt:lpstr>
      <vt:lpstr>PowerPoint Sunusu</vt:lpstr>
      <vt:lpstr>PowerPoint Sunusu</vt:lpstr>
      <vt:lpstr>PowerPoint Sunusu</vt:lpstr>
      <vt:lpstr>PowerPoint Sunusu</vt:lpstr>
      <vt:lpstr>PowerPoint Sunusu</vt:lpstr>
      <vt:lpstr>PowerPoint Sunusu</vt:lpstr>
      <vt:lpstr>PowerPoint Sunusu</vt:lpstr>
      <vt:lpstr>Önemli </vt:lpstr>
      <vt:lpstr>Bir gereksinim geliştirme süreci çerçevesi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İyi uygulamalar: Gereksinimlerin ortaya çıkarılması</vt:lpstr>
      <vt:lpstr>Ürün vizyonunu ve proje kapsamını tanımlayın </vt:lpstr>
      <vt:lpstr>Kullanıcı sınıflarını ve özelliklerini belirleyin </vt:lpstr>
      <vt:lpstr>Her kullanıcı sınıfı için bir ürün şampiyonu seçin </vt:lpstr>
      <vt:lpstr>Tipik kullanıcılarla odak grupları yürütün </vt:lpstr>
      <vt:lpstr>Kullanıcı gereksinimlerini belirlemek için kullanıcı temsilcileriyle birlikte çalışın </vt:lpstr>
      <vt:lpstr>Sistem olaylarını ve yanıtlarını tanımlayın </vt:lpstr>
      <vt:lpstr>Ortaya çıkarma görüşmeleri yapın </vt:lpstr>
      <vt:lpstr>Kolaylaştırılmış ortaya çıkarma çalıştayları düzenleyin </vt:lpstr>
      <vt:lpstr>Kullanıcıları işlerini yaparken gözlemleyin </vt:lpstr>
      <vt:lpstr>Anketleri dağıtın </vt:lpstr>
      <vt:lpstr>Belge analizi gerçekleştirin </vt:lpstr>
      <vt:lpstr>Gereksinim fikirleri için mevcut sistemlerin sorun raporlarını inceleyin </vt:lpstr>
      <vt:lpstr>Mevcut gereksinimleri yeniden kullanın </vt:lpstr>
      <vt:lpstr>İyi uygulamalar: Gereksinim analizi</vt:lpstr>
      <vt:lpstr>Uygulama ortamını modelleyin </vt:lpstr>
      <vt:lpstr>Kullanıcı arabirimi ve teknik prototipler oluşturun </vt:lpstr>
      <vt:lpstr>Gereksinim fizibilitesini analiz edin </vt:lpstr>
      <vt:lpstr>Gereksinimlere öncelik verin </vt:lpstr>
      <vt:lpstr>Veri sözlüğü oluşturma </vt:lpstr>
      <vt:lpstr>Gereksinimleri modelleyin </vt:lpstr>
      <vt:lpstr>Sisteminiz ve dış dünya arasındaki arabirimleri analiz edin </vt:lpstr>
      <vt:lpstr>Gereksinimleri alt sistemlere dağıtın </vt:lpstr>
      <vt:lpstr>İyi uygulamalar: Gereksinimlerin belirtimi</vt:lpstr>
      <vt:lpstr>Gereksinim belge şablonlarını benimseyin </vt:lpstr>
      <vt:lpstr>Gereksinim kökenlerini belirleyin </vt:lpstr>
      <vt:lpstr>Her gereksinimi benzersiz bir şekilde etiketleyin </vt:lpstr>
      <vt:lpstr>İş kurallarını kaydedin </vt:lpstr>
      <vt:lpstr>İşlevsel olmayan gereksinimleri belirtin</vt:lpstr>
      <vt:lpstr>İyi uygulamalar: Gereksinim doğrulaması</vt:lpstr>
      <vt:lpstr>Gereksinimleri gözden geçirin</vt:lpstr>
      <vt:lpstr>Gereksinimleri test edin</vt:lpstr>
      <vt:lpstr>Kabul kriterlerini tanımlayın</vt:lpstr>
      <vt:lpstr>Gereksinimleri simüle edin</vt:lpstr>
      <vt:lpstr>İyi uygulamalar: Gereksinim yönetimi</vt:lpstr>
      <vt:lpstr>Bir gereksinim değişikliği kontrol süreci oluşturun</vt:lpstr>
      <vt:lpstr>Gereksinim değişiklikleri üzerinde etki analizi gerçekleştirin</vt:lpstr>
      <vt:lpstr>Gereksinim kümelerinin temellerini ve kontrol sürümlerini oluşturun</vt:lpstr>
      <vt:lpstr>Gereksinim değişikliklerinin geçmişini koruyun</vt:lpstr>
      <vt:lpstr>Her gereksinimin durumunu izleyin</vt:lpstr>
      <vt:lpstr>Gereksinim sorunlarını izleme</vt:lpstr>
      <vt:lpstr>Gereksinim izlenebilirlik matrisini koruyun</vt:lpstr>
      <vt:lpstr>Bir gereksinim yönetimi aracı kullanın</vt:lpstr>
      <vt:lpstr>İyi uygulamalar: Bilgi</vt:lpstr>
      <vt:lpstr>İş analistlerini eğitin</vt:lpstr>
      <vt:lpstr>Paydaşları gereksinimler hakkında eğitin </vt:lpstr>
      <vt:lpstr>Geliştiricileri uygulama alanı hakkında eğitin</vt:lpstr>
      <vt:lpstr>Bir gereksinim mühendisliği süreci tanımlayın</vt:lpstr>
      <vt:lpstr>Bir sözlük oluşturun </vt:lpstr>
      <vt:lpstr>İyi uygulamalar: Proje yönetimi</vt:lpstr>
      <vt:lpstr>Uygun bir yazılım geliştirme yaşam döngüsü seçin</vt:lpstr>
      <vt:lpstr>Plan gereksinimleri yaklaşımı</vt:lpstr>
      <vt:lpstr>Gereksinim çabasını tahmin etme</vt:lpstr>
      <vt:lpstr>Proje planlarını gereksinimlere göre temel alın</vt:lpstr>
      <vt:lpstr>Gereksinimleri belirle karar vericiler</vt:lpstr>
      <vt:lpstr>Gereksinimler değiştiğinde proje taahhütlerini yeniden müzakere edin</vt:lpstr>
      <vt:lpstr>Gereksinimlerle ilgili riskleri analiz edin, belgeleyin ve yönetin</vt:lpstr>
      <vt:lpstr>Gereksinimler için harcanan çabayı takip edin</vt:lpstr>
      <vt:lpstr>Diğer projelerdeki gerekliliklerle ilgili öğrenilen dersleri gözden geçirin</vt:lpstr>
      <vt:lpstr>Yeni uygulamalara başlarken</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rmb</dc:creator>
  <cp:lastModifiedBy>rmb</cp:lastModifiedBy>
  <cp:revision>26</cp:revision>
  <dcterms:created xsi:type="dcterms:W3CDTF">2023-04-18T19:29:58Z</dcterms:created>
  <dcterms:modified xsi:type="dcterms:W3CDTF">2024-04-05T03:52:02Z</dcterms:modified>
</cp:coreProperties>
</file>