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8" r:id="rId51"/>
    <p:sldId id="309" r:id="rId52"/>
    <p:sldId id="310" r:id="rId53"/>
    <p:sldId id="311" r:id="rId54"/>
    <p:sldId id="312" r:id="rId55"/>
    <p:sldId id="313" r:id="rId56"/>
    <p:sldId id="314" r:id="rId57"/>
    <p:sldId id="315" r:id="rId58"/>
    <p:sldId id="305" r:id="rId59"/>
    <p:sldId id="316" r:id="rId60"/>
    <p:sldId id="317" r:id="rId61"/>
    <p:sldId id="318" r:id="rId62"/>
    <p:sldId id="319" r:id="rId63"/>
    <p:sldId id="320" r:id="rId64"/>
    <p:sldId id="321" r:id="rId65"/>
    <p:sldId id="322" r:id="rId66"/>
    <p:sldId id="323" r:id="rId67"/>
    <p:sldId id="324" r:id="rId68"/>
    <p:sldId id="307"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6" r:id="rId97"/>
    <p:sldId id="352" r:id="rId98"/>
    <p:sldId id="353" r:id="rId99"/>
    <p:sldId id="354" r:id="rId100"/>
    <p:sldId id="355" r:id="rId10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D538BDDE-AE3D-4508-A620-74BFBEFB4480}" type="datetimeFigureOut">
              <a:rPr lang="tr-TR" smtClean="0"/>
              <a:t>26.04.2024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C37488B-761D-433D-AF2A-06C10E476ECD}" type="slidenum">
              <a:rPr lang="tr-TR" smtClean="0"/>
              <a:t>‹#›</a:t>
            </a:fld>
            <a:endParaRPr lang="tr-TR"/>
          </a:p>
        </p:txBody>
      </p:sp>
    </p:spTree>
    <p:extLst>
      <p:ext uri="{BB962C8B-B14F-4D97-AF65-F5344CB8AC3E}">
        <p14:creationId xmlns:p14="http://schemas.microsoft.com/office/powerpoint/2010/main" val="374599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538BDDE-AE3D-4508-A620-74BFBEFB4480}" type="datetimeFigureOut">
              <a:rPr lang="tr-TR" smtClean="0"/>
              <a:t>26.04.2024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C37488B-761D-433D-AF2A-06C10E476ECD}" type="slidenum">
              <a:rPr lang="tr-TR" smtClean="0"/>
              <a:t>‹#›</a:t>
            </a:fld>
            <a:endParaRPr lang="tr-TR"/>
          </a:p>
        </p:txBody>
      </p:sp>
    </p:spTree>
    <p:extLst>
      <p:ext uri="{BB962C8B-B14F-4D97-AF65-F5344CB8AC3E}">
        <p14:creationId xmlns:p14="http://schemas.microsoft.com/office/powerpoint/2010/main" val="342098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538BDDE-AE3D-4508-A620-74BFBEFB4480}" type="datetimeFigureOut">
              <a:rPr lang="tr-TR" smtClean="0"/>
              <a:t>26.04.2024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C37488B-761D-433D-AF2A-06C10E476ECD}" type="slidenum">
              <a:rPr lang="tr-TR" smtClean="0"/>
              <a:t>‹#›</a:t>
            </a:fld>
            <a:endParaRPr lang="tr-TR"/>
          </a:p>
        </p:txBody>
      </p:sp>
    </p:spTree>
    <p:extLst>
      <p:ext uri="{BB962C8B-B14F-4D97-AF65-F5344CB8AC3E}">
        <p14:creationId xmlns:p14="http://schemas.microsoft.com/office/powerpoint/2010/main" val="216330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538BDDE-AE3D-4508-A620-74BFBEFB4480}" type="datetimeFigureOut">
              <a:rPr lang="tr-TR" smtClean="0"/>
              <a:t>26.04.2024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C37488B-761D-433D-AF2A-06C10E476ECD}" type="slidenum">
              <a:rPr lang="tr-TR" smtClean="0"/>
              <a:t>‹#›</a:t>
            </a:fld>
            <a:endParaRPr lang="tr-TR"/>
          </a:p>
        </p:txBody>
      </p:sp>
    </p:spTree>
    <p:extLst>
      <p:ext uri="{BB962C8B-B14F-4D97-AF65-F5344CB8AC3E}">
        <p14:creationId xmlns:p14="http://schemas.microsoft.com/office/powerpoint/2010/main" val="3869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D538BDDE-AE3D-4508-A620-74BFBEFB4480}" type="datetimeFigureOut">
              <a:rPr lang="tr-TR" smtClean="0"/>
              <a:t>26.04.2024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C37488B-761D-433D-AF2A-06C10E476ECD}" type="slidenum">
              <a:rPr lang="tr-TR" smtClean="0"/>
              <a:t>‹#›</a:t>
            </a:fld>
            <a:endParaRPr lang="tr-TR"/>
          </a:p>
        </p:txBody>
      </p:sp>
    </p:spTree>
    <p:extLst>
      <p:ext uri="{BB962C8B-B14F-4D97-AF65-F5344CB8AC3E}">
        <p14:creationId xmlns:p14="http://schemas.microsoft.com/office/powerpoint/2010/main" val="166668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538BDDE-AE3D-4508-A620-74BFBEFB4480}" type="datetimeFigureOut">
              <a:rPr lang="tr-TR" smtClean="0"/>
              <a:t>26.04.2024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C37488B-761D-433D-AF2A-06C10E476ECD}" type="slidenum">
              <a:rPr lang="tr-TR" smtClean="0"/>
              <a:t>‹#›</a:t>
            </a:fld>
            <a:endParaRPr lang="tr-TR"/>
          </a:p>
        </p:txBody>
      </p:sp>
    </p:spTree>
    <p:extLst>
      <p:ext uri="{BB962C8B-B14F-4D97-AF65-F5344CB8AC3E}">
        <p14:creationId xmlns:p14="http://schemas.microsoft.com/office/powerpoint/2010/main" val="307574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538BDDE-AE3D-4508-A620-74BFBEFB4480}" type="datetimeFigureOut">
              <a:rPr lang="tr-TR" smtClean="0"/>
              <a:t>26.04.2024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C37488B-761D-433D-AF2A-06C10E476ECD}" type="slidenum">
              <a:rPr lang="tr-TR" smtClean="0"/>
              <a:t>‹#›</a:t>
            </a:fld>
            <a:endParaRPr lang="tr-TR"/>
          </a:p>
        </p:txBody>
      </p:sp>
    </p:spTree>
    <p:extLst>
      <p:ext uri="{BB962C8B-B14F-4D97-AF65-F5344CB8AC3E}">
        <p14:creationId xmlns:p14="http://schemas.microsoft.com/office/powerpoint/2010/main" val="409361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538BDDE-AE3D-4508-A620-74BFBEFB4480}" type="datetimeFigureOut">
              <a:rPr lang="tr-TR" smtClean="0"/>
              <a:t>26.04.2024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BC37488B-761D-433D-AF2A-06C10E476ECD}" type="slidenum">
              <a:rPr lang="tr-TR" smtClean="0"/>
              <a:t>‹#›</a:t>
            </a:fld>
            <a:endParaRPr lang="tr-TR"/>
          </a:p>
        </p:txBody>
      </p:sp>
    </p:spTree>
    <p:extLst>
      <p:ext uri="{BB962C8B-B14F-4D97-AF65-F5344CB8AC3E}">
        <p14:creationId xmlns:p14="http://schemas.microsoft.com/office/powerpoint/2010/main" val="95765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538BDDE-AE3D-4508-A620-74BFBEFB4480}" type="datetimeFigureOut">
              <a:rPr lang="tr-TR" smtClean="0"/>
              <a:t>26.04.2024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C37488B-761D-433D-AF2A-06C10E476ECD}" type="slidenum">
              <a:rPr lang="tr-TR" smtClean="0"/>
              <a:t>‹#›</a:t>
            </a:fld>
            <a:endParaRPr lang="tr-TR"/>
          </a:p>
        </p:txBody>
      </p:sp>
    </p:spTree>
    <p:extLst>
      <p:ext uri="{BB962C8B-B14F-4D97-AF65-F5344CB8AC3E}">
        <p14:creationId xmlns:p14="http://schemas.microsoft.com/office/powerpoint/2010/main" val="98844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538BDDE-AE3D-4508-A620-74BFBEFB4480}" type="datetimeFigureOut">
              <a:rPr lang="tr-TR" smtClean="0"/>
              <a:t>26.04.2024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C37488B-761D-433D-AF2A-06C10E476ECD}" type="slidenum">
              <a:rPr lang="tr-TR" smtClean="0"/>
              <a:t>‹#›</a:t>
            </a:fld>
            <a:endParaRPr lang="tr-TR"/>
          </a:p>
        </p:txBody>
      </p:sp>
    </p:spTree>
    <p:extLst>
      <p:ext uri="{BB962C8B-B14F-4D97-AF65-F5344CB8AC3E}">
        <p14:creationId xmlns:p14="http://schemas.microsoft.com/office/powerpoint/2010/main" val="367102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538BDDE-AE3D-4508-A620-74BFBEFB4480}" type="datetimeFigureOut">
              <a:rPr lang="tr-TR" smtClean="0"/>
              <a:t>26.04.2024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C37488B-761D-433D-AF2A-06C10E476ECD}" type="slidenum">
              <a:rPr lang="tr-TR" smtClean="0"/>
              <a:t>‹#›</a:t>
            </a:fld>
            <a:endParaRPr lang="tr-TR"/>
          </a:p>
        </p:txBody>
      </p:sp>
    </p:spTree>
    <p:extLst>
      <p:ext uri="{BB962C8B-B14F-4D97-AF65-F5344CB8AC3E}">
        <p14:creationId xmlns:p14="http://schemas.microsoft.com/office/powerpoint/2010/main" val="424747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8BDDE-AE3D-4508-A620-74BFBEFB4480}" type="datetimeFigureOut">
              <a:rPr lang="tr-TR" smtClean="0"/>
              <a:t>26.04.2024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7488B-761D-433D-AF2A-06C10E476ECD}" type="slidenum">
              <a:rPr lang="tr-TR" smtClean="0"/>
              <a:t>‹#›</a:t>
            </a:fld>
            <a:endParaRPr lang="tr-TR"/>
          </a:p>
        </p:txBody>
      </p:sp>
    </p:spTree>
    <p:extLst>
      <p:ext uri="{BB962C8B-B14F-4D97-AF65-F5344CB8AC3E}">
        <p14:creationId xmlns:p14="http://schemas.microsoft.com/office/powerpoint/2010/main" val="753132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Gereksinimlerin ortaya çıkarılması</a:t>
            </a:r>
            <a:endParaRPr lang="tr-TR" dirty="0"/>
          </a:p>
        </p:txBody>
      </p:sp>
      <p:sp>
        <p:nvSpPr>
          <p:cNvPr id="3" name="Alt Başlık 2"/>
          <p:cNvSpPr>
            <a:spLocks noGrp="1"/>
          </p:cNvSpPr>
          <p:nvPr>
            <p:ph type="subTitle" idx="1"/>
          </p:nvPr>
        </p:nvSpPr>
        <p:spPr/>
        <p:txBody>
          <a:bodyPr>
            <a:normAutofit lnSpcReduction="10000"/>
          </a:bodyPr>
          <a:lstStyle/>
          <a:p>
            <a:pPr algn="r"/>
            <a:r>
              <a:rPr lang="tr-TR" dirty="0" smtClean="0"/>
              <a:t>Dr. </a:t>
            </a:r>
            <a:r>
              <a:rPr lang="tr-TR" dirty="0" err="1" smtClean="0"/>
              <a:t>Öğr</a:t>
            </a:r>
            <a:r>
              <a:rPr lang="tr-TR" dirty="0" smtClean="0"/>
              <a:t>. Üyesi Selman YAKUT</a:t>
            </a:r>
          </a:p>
          <a:p>
            <a:endParaRPr lang="tr-TR" dirty="0" smtClean="0"/>
          </a:p>
          <a:p>
            <a:r>
              <a:rPr lang="tr-TR" dirty="0" smtClean="0"/>
              <a:t>Kaynak: </a:t>
            </a:r>
            <a:r>
              <a:rPr lang="en-US" dirty="0" smtClean="0"/>
              <a:t>Software Requirements, Third Edition, Karl E. </a:t>
            </a:r>
            <a:r>
              <a:rPr lang="en-US" dirty="0" err="1" smtClean="0"/>
              <a:t>Wiegers</a:t>
            </a:r>
            <a:r>
              <a:rPr lang="en-US" dirty="0" smtClean="0"/>
              <a:t>, Microsoft Press, 2013</a:t>
            </a:r>
            <a:endParaRPr lang="tr-TR" dirty="0" smtClean="0"/>
          </a:p>
          <a:p>
            <a:endParaRPr lang="tr-TR" dirty="0"/>
          </a:p>
        </p:txBody>
      </p:sp>
    </p:spTree>
    <p:extLst>
      <p:ext uri="{BB962C8B-B14F-4D97-AF65-F5344CB8AC3E}">
        <p14:creationId xmlns:p14="http://schemas.microsoft.com/office/powerpoint/2010/main" val="1888073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dirty="0" smtClean="0"/>
              <a:t>Ortaya çıkarma teknikleri, gereksinimleri ortaya çıkarmak için paydaşlarla etkileşime girdiğiniz kolaylaştırılmış etkinlikleri ve bilgileri keşfetmek için kendi başınıza çalıştığınız bağımsız etkinlikleri içerir. </a:t>
            </a:r>
          </a:p>
          <a:p>
            <a:r>
              <a:rPr lang="tr-TR" dirty="0" smtClean="0"/>
              <a:t>Kolaylaştırılmış faaliyetler öncelikle iş ve kullanıcı gereksinimlerini keşfetmeye odaklanır. </a:t>
            </a:r>
          </a:p>
          <a:p>
            <a:r>
              <a:rPr lang="tr-TR" dirty="0" smtClean="0"/>
              <a:t>Kullanıcı gereksinimleri, kullanıcıların sistemle gerçekleştirmesi gereken görevleri kapsadığından, kullanıcılarla doğrudan çalışmak gereklidir. </a:t>
            </a:r>
          </a:p>
          <a:p>
            <a:r>
              <a:rPr lang="tr-TR" dirty="0" smtClean="0"/>
              <a:t>İş gereksinimlerini ortaya çıkarmak için, proje sponsoru gibi kişilerle çalışmanız gerekecektir. </a:t>
            </a:r>
          </a:p>
          <a:p>
            <a:r>
              <a:rPr lang="tr-TR" dirty="0" smtClean="0"/>
              <a:t>Bağımsız çıkarım teknikleri, kullanıcıların sunduğu gereksinimleri tamamlar ve son kullanıcıların farkında olmayabilecekleri gerekli işlevselliği ortaya çıkarır. </a:t>
            </a:r>
          </a:p>
          <a:p>
            <a:r>
              <a:rPr lang="tr-TR" dirty="0" smtClean="0"/>
              <a:t>Çoğu proje, hem kolaylaştırılmış hem de bağımsız çıkarım faaliyetlerinin bir kombinasyonunu kullanacaktır. </a:t>
            </a:r>
          </a:p>
          <a:p>
            <a:r>
              <a:rPr lang="tr-TR" dirty="0" smtClean="0"/>
              <a:t>Her teknik, gereksinimlerin farklı bir şekilde keşfedilmesini sağlar ve hatta tamamen farklı gereksinimleri ortaya çıkarabilir. </a:t>
            </a:r>
          </a:p>
          <a:p>
            <a:r>
              <a:rPr lang="tr-TR" dirty="0" smtClean="0"/>
              <a:t>Aşağıdaki bölümlerde, gereksinimleri ortaya çıkarmak için yaygın olarak kullanılan çeşitli teknikler açıklanmaktadır.</a:t>
            </a:r>
            <a:endParaRPr lang="tr-TR" dirty="0"/>
          </a:p>
        </p:txBody>
      </p:sp>
    </p:spTree>
    <p:extLst>
      <p:ext uri="{BB962C8B-B14F-4D97-AF65-F5344CB8AC3E}">
        <p14:creationId xmlns:p14="http://schemas.microsoft.com/office/powerpoint/2010/main" val="23880047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Tuzak</a:t>
            </a:r>
            <a:r>
              <a:rPr lang="tr-TR" dirty="0"/>
              <a:t> Herhangi bir gereksinimi kaçırmamak için gereksinimlerin ortaya çıkarılmasına çok fazla zaman harcayan korkunç analiz felcine dikkat edin</a:t>
            </a:r>
            <a:r>
              <a:rPr lang="tr-TR" dirty="0" smtClean="0"/>
              <a:t>.</a:t>
            </a:r>
          </a:p>
          <a:p>
            <a:r>
              <a:rPr lang="tr-TR" dirty="0" smtClean="0"/>
              <a:t>Muhtemelen </a:t>
            </a:r>
            <a:r>
              <a:rPr lang="tr-TR" dirty="0"/>
              <a:t>ürününüz için tüm gereksinimleri asla keşfedemeyeceksiniz, ancak hemen hemen her yazılım ekibi, bu bölümde açıklanan uygulamaları uygulayarak gereksinimleri ortaya çıkarma konusunda daha iyi bir iş çıkarabilir.</a:t>
            </a:r>
          </a:p>
        </p:txBody>
      </p:sp>
    </p:spTree>
    <p:extLst>
      <p:ext uri="{BB962C8B-B14F-4D97-AF65-F5344CB8AC3E}">
        <p14:creationId xmlns:p14="http://schemas.microsoft.com/office/powerpoint/2010/main" val="304008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Röportajlar</a:t>
            </a:r>
            <a:endParaRPr lang="tr-TR" dirty="0"/>
          </a:p>
        </p:txBody>
      </p:sp>
      <p:sp>
        <p:nvSpPr>
          <p:cNvPr id="3" name="İçerik Yer Tutucusu 2"/>
          <p:cNvSpPr>
            <a:spLocks noGrp="1"/>
          </p:cNvSpPr>
          <p:nvPr>
            <p:ph idx="1"/>
          </p:nvPr>
        </p:nvSpPr>
        <p:spPr/>
        <p:txBody>
          <a:bodyPr>
            <a:normAutofit lnSpcReduction="10000"/>
          </a:bodyPr>
          <a:lstStyle/>
          <a:p>
            <a:r>
              <a:rPr lang="tr-TR" dirty="0" smtClean="0"/>
              <a:t>Bir yazılım sisteminin kullanıcılarının neye ihtiyacı olduğunu öğrenmenin en bariz yolu onlara sormaktır. </a:t>
            </a:r>
          </a:p>
          <a:p>
            <a:r>
              <a:rPr lang="tr-TR" dirty="0" smtClean="0"/>
              <a:t>Mülakatlar, tüm yazılım geliştirme yaklaşımlarında hem ticari ürünler hem de bilgi sistemleri için geleneksel bir gereksinim girdisi kaynağıdır. </a:t>
            </a:r>
          </a:p>
          <a:p>
            <a:r>
              <a:rPr lang="tr-TR" dirty="0" err="1" smtClean="0"/>
              <a:t>BA'ların</a:t>
            </a:r>
            <a:r>
              <a:rPr lang="tr-TR" dirty="0" smtClean="0"/>
              <a:t> çoğu, projelerindeki gereksinimleri ortaya çıkarmak için bir tür bireysel veya küçük grup görüşmelerini kolaylaştıracaktır. </a:t>
            </a:r>
          </a:p>
          <a:p>
            <a:r>
              <a:rPr lang="tr-TR" dirty="0" smtClean="0"/>
              <a:t>Çevik projeler, doğrudan kullanıcı katılımını sağlamak için bir mekanizma olarak görüşmeleri kapsamlı bir şekilde kullanır. </a:t>
            </a:r>
          </a:p>
          <a:p>
            <a:r>
              <a:rPr lang="tr-TR" dirty="0" smtClean="0"/>
              <a:t>Mülakatları planlamak ve yönetmek, ihtiyaç atölyeleri gibi büyük grup etkinliklerinden daha kolaydır.</a:t>
            </a:r>
            <a:endParaRPr lang="tr-TR" dirty="0"/>
          </a:p>
        </p:txBody>
      </p:sp>
    </p:spTree>
    <p:extLst>
      <p:ext uri="{BB962C8B-B14F-4D97-AF65-F5344CB8AC3E}">
        <p14:creationId xmlns:p14="http://schemas.microsoft.com/office/powerpoint/2010/main" val="137458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Bir uygulama alanında yeniyseniz, uzmanlarla yapılan görüşmeler hızlı bir şekilde hız kazanmanıza yardımcı olabilir. </a:t>
            </a:r>
          </a:p>
          <a:p>
            <a:r>
              <a:rPr lang="tr-TR" dirty="0" smtClean="0"/>
              <a:t>Bu, diğer görüşmelerde veya </a:t>
            </a:r>
            <a:r>
              <a:rPr lang="tr-TR" dirty="0" err="1" smtClean="0"/>
              <a:t>çalıştaylarda</a:t>
            </a:r>
            <a:r>
              <a:rPr lang="tr-TR" dirty="0" smtClean="0"/>
              <a:t> kullanmak üzere taslak gereksinimler ve modeller hazırlamanıza olanak tanır. </a:t>
            </a:r>
          </a:p>
          <a:p>
            <a:r>
              <a:rPr lang="tr-TR" dirty="0" smtClean="0"/>
              <a:t>Görüşülen kişilerle yakınlık kurabilirseniz, özellikle hassas konularda, daha büyük bir atölye çalışmasındansa bire bir veya küçük bir grupla düşüncelerini paylaşırken kendilerini daha güvende hissedeceklerdir. </a:t>
            </a:r>
          </a:p>
          <a:p>
            <a:r>
              <a:rPr lang="tr-TR" dirty="0" smtClean="0"/>
              <a:t>Bire bir veya küçük grup görüşmeleri sırasında projeye katılma veya mevcut gereksinimleri gözden geçirme konusunda kullanıcıların katılımını sağlamak, büyük bir grup ortamından daha kolaydır. </a:t>
            </a:r>
          </a:p>
          <a:p>
            <a:r>
              <a:rPr lang="tr-TR" dirty="0" smtClean="0"/>
              <a:t>Görüşmeler, karşılamak için fazla zamanı olmayan yöneticilerden iş gereksinimlerini ortaya çıkarmak için uygundur.</a:t>
            </a:r>
            <a:endParaRPr lang="tr-TR" dirty="0"/>
          </a:p>
        </p:txBody>
      </p:sp>
    </p:spTree>
    <p:extLst>
      <p:ext uri="{BB962C8B-B14F-4D97-AF65-F5344CB8AC3E}">
        <p14:creationId xmlns:p14="http://schemas.microsoft.com/office/powerpoint/2010/main" val="215721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5"/>
            <a:ext cx="10591800" cy="4351338"/>
          </a:xfrm>
        </p:spPr>
        <p:txBody>
          <a:bodyPr/>
          <a:lstStyle/>
          <a:p>
            <a:r>
              <a:rPr lang="tr-TR" dirty="0" smtClean="0"/>
              <a:t>Kullanıcı görüşmelerinin nasıl yürütüleceğine ilişkin rehberlik için bkz. </a:t>
            </a:r>
            <a:r>
              <a:rPr lang="tr-TR" dirty="0" err="1" smtClean="0"/>
              <a:t>Ian</a:t>
            </a:r>
            <a:r>
              <a:rPr lang="tr-TR" dirty="0" smtClean="0"/>
              <a:t> Alexander ve </a:t>
            </a:r>
            <a:r>
              <a:rPr lang="tr-TR" dirty="0" err="1" smtClean="0"/>
              <a:t>Ljerka</a:t>
            </a:r>
            <a:r>
              <a:rPr lang="tr-TR" dirty="0" smtClean="0"/>
              <a:t> </a:t>
            </a:r>
            <a:r>
              <a:rPr lang="tr-TR" dirty="0" err="1" smtClean="0"/>
              <a:t>Beus-Dukic</a:t>
            </a:r>
            <a:r>
              <a:rPr lang="tr-TR" dirty="0" smtClean="0"/>
              <a:t> (2009) ve </a:t>
            </a:r>
            <a:r>
              <a:rPr lang="tr-TR" dirty="0" err="1" smtClean="0"/>
              <a:t>Howard</a:t>
            </a:r>
            <a:r>
              <a:rPr lang="tr-TR" dirty="0" smtClean="0"/>
              <a:t> </a:t>
            </a:r>
            <a:r>
              <a:rPr lang="tr-TR" dirty="0" err="1" smtClean="0"/>
              <a:t>Podeswa</a:t>
            </a:r>
            <a:r>
              <a:rPr lang="tr-TR" dirty="0" smtClean="0"/>
              <a:t> (2009). </a:t>
            </a:r>
          </a:p>
          <a:p>
            <a:r>
              <a:rPr lang="tr-TR" dirty="0" smtClean="0"/>
              <a:t>Mülakat yapmak için birkaç öneri aşağıdadır. </a:t>
            </a:r>
          </a:p>
          <a:p>
            <a:r>
              <a:rPr lang="tr-TR" dirty="0" smtClean="0"/>
              <a:t>Bunlar, ortaya çıkarma atölyeleri yürütmek için de faydalı ipuçlarıdır.</a:t>
            </a:r>
          </a:p>
          <a:p>
            <a:r>
              <a:rPr lang="tr-TR" b="1" dirty="0" smtClean="0"/>
              <a:t>Yakınlık kurun: </a:t>
            </a:r>
            <a:r>
              <a:rPr lang="tr-TR" dirty="0" smtClean="0"/>
              <a:t>Bir görüşmeye başlamak için, katılımcılar sizi zaten tanımıyorsa kendinizi tanıtın, gündemi gözden geçirin, katılımcılara oturumun hedeflerini hatırlatın ve katılımcıların ön sorularını veya endişelerini dile getirin.</a:t>
            </a:r>
            <a:endParaRPr lang="tr-TR" dirty="0"/>
          </a:p>
        </p:txBody>
      </p:sp>
    </p:spTree>
    <p:extLst>
      <p:ext uri="{BB962C8B-B14F-4D97-AF65-F5344CB8AC3E}">
        <p14:creationId xmlns:p14="http://schemas.microsoft.com/office/powerpoint/2010/main" val="119465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b="1" dirty="0" smtClean="0"/>
              <a:t>Kapsam içinde kalın: </a:t>
            </a:r>
            <a:r>
              <a:rPr lang="tr-TR" dirty="0" smtClean="0"/>
              <a:t>Herhangi bir ortaya çıkarma oturumunda olduğu gibi, tartışmayı amacına odaklayın. </a:t>
            </a:r>
          </a:p>
          <a:p>
            <a:r>
              <a:rPr lang="tr-TR" dirty="0" smtClean="0"/>
              <a:t>Sadece bir kişiyle veya küçük bir grupla konuşurken bile, röportajın konunun dışına çıkma olasılığı vardır.</a:t>
            </a:r>
          </a:p>
          <a:p>
            <a:r>
              <a:rPr lang="tr-TR" b="1" dirty="0" smtClean="0"/>
              <a:t>Soruları ve çöp adam modellerini önceden hazırlayın: </a:t>
            </a:r>
            <a:r>
              <a:rPr lang="tr-TR" dirty="0" smtClean="0"/>
              <a:t>Sohbete rehberlik edecek bir soru listesi gibi elinizden gelen her türlü materyali önceden hazırlayarak mülakatlara hazırlanın. </a:t>
            </a:r>
          </a:p>
          <a:p>
            <a:r>
              <a:rPr lang="tr-TR" dirty="0" smtClean="0"/>
              <a:t>Taslak materyaller, kullanıcılarınıza üzerinde düşünmeleri için bir başlangıç noktası sağlayacaktır. </a:t>
            </a:r>
          </a:p>
          <a:p>
            <a:r>
              <a:rPr lang="tr-TR" dirty="0" smtClean="0"/>
              <a:t>İnsanlar genellikle içeriği oluşturabileceklerinden daha kolay bir şekilde eleştirebilirler. </a:t>
            </a:r>
          </a:p>
          <a:p>
            <a:r>
              <a:rPr lang="tr-TR" dirty="0" smtClean="0"/>
              <a:t>Soruların hazırlanması ve çöp adam modellerinin hazırlanması, bu bölümün ilerleyen kısımlarında yer alan "Ortaya çıkarma için hazırlık" bölümünde daha ayrıntılı olarak açıklanmaktadır.</a:t>
            </a:r>
            <a:endParaRPr lang="tr-TR" dirty="0"/>
          </a:p>
        </p:txBody>
      </p:sp>
    </p:spTree>
    <p:extLst>
      <p:ext uri="{BB962C8B-B14F-4D97-AF65-F5344CB8AC3E}">
        <p14:creationId xmlns:p14="http://schemas.microsoft.com/office/powerpoint/2010/main" val="220414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b="1" dirty="0" smtClean="0"/>
              <a:t>Fikir önerin: </a:t>
            </a:r>
            <a:r>
              <a:rPr lang="tr-TR" dirty="0" smtClean="0"/>
              <a:t>Müşterilerin söylediklerini basitçe yazıya dökmek yerine, yaratıcı bir BA, ortaya çıkarma sırasında fikirler ve alternatifler önerir. </a:t>
            </a:r>
          </a:p>
          <a:p>
            <a:r>
              <a:rPr lang="tr-TR" dirty="0" smtClean="0"/>
              <a:t>Bazen kullanıcılar, geliştiricilerin sağlayabileceği yeteneklerin farkına varmazlar; Sistemi özellikle değerli kılacak işlevler önerdiğinizde heyecanlanabilirler. </a:t>
            </a:r>
          </a:p>
          <a:p>
            <a:r>
              <a:rPr lang="tr-TR" dirty="0" smtClean="0"/>
              <a:t>Kullanıcılar neye ihtiyaç duyduklarını gerçekten ifade edemediklerinde, belki onların çalışmasını izleyebilir ve işin bölümlerini otomatikleştirmenin yollarını önerebilirsiniz (bu bölümün ilerisindeki "Gözlemler" bölümüne bakın). </a:t>
            </a:r>
          </a:p>
          <a:p>
            <a:r>
              <a:rPr lang="tr-TR" dirty="0" err="1" smtClean="0"/>
              <a:t>BA'lar</a:t>
            </a:r>
            <a:r>
              <a:rPr lang="tr-TR" dirty="0" smtClean="0"/>
              <a:t>, problem alanına çok yakın olan insanları sınırlayan zihinsel kutunun dışında düşünebilirler.</a:t>
            </a:r>
          </a:p>
          <a:p>
            <a:r>
              <a:rPr lang="tr-TR" b="1" dirty="0" smtClean="0"/>
              <a:t>Aktif bir şekilde dinleyin: </a:t>
            </a:r>
            <a:r>
              <a:rPr lang="tr-TR" dirty="0" smtClean="0"/>
              <a:t>Aktif dinleme (öne eğilme, sabır gösterme, sözlü geri bildirimde bulunma ve net olmayan bir şey olduğunda sorma) ve başka kelimelerle ifade etme (bir konuşmacının mesajının ana fikrini o mesajı anladığınızı göstermek için yeniden ifade etme) tekniklerini uygulayın.</a:t>
            </a:r>
            <a:endParaRPr lang="tr-TR" dirty="0"/>
          </a:p>
        </p:txBody>
      </p:sp>
    </p:spTree>
    <p:extLst>
      <p:ext uri="{BB962C8B-B14F-4D97-AF65-F5344CB8AC3E}">
        <p14:creationId xmlns:p14="http://schemas.microsoft.com/office/powerpoint/2010/main" val="98090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Çalıştaylar</a:t>
            </a:r>
            <a:endParaRPr lang="tr-TR" dirty="0"/>
          </a:p>
        </p:txBody>
      </p:sp>
      <p:sp>
        <p:nvSpPr>
          <p:cNvPr id="3" name="İçerik Yer Tutucusu 2"/>
          <p:cNvSpPr>
            <a:spLocks noGrp="1"/>
          </p:cNvSpPr>
          <p:nvPr>
            <p:ph idx="1"/>
          </p:nvPr>
        </p:nvSpPr>
        <p:spPr/>
        <p:txBody>
          <a:bodyPr>
            <a:normAutofit fontScale="77500" lnSpcReduction="20000"/>
          </a:bodyPr>
          <a:lstStyle/>
          <a:p>
            <a:r>
              <a:rPr lang="tr-TR" dirty="0" err="1" smtClean="0"/>
              <a:t>Çalıştaylar</a:t>
            </a:r>
            <a:r>
              <a:rPr lang="tr-TR" dirty="0" smtClean="0"/>
              <a:t>, gereksinimlerin tanımlanmasında paydaş işbirliğini teşvik eder. </a:t>
            </a:r>
          </a:p>
          <a:p>
            <a:r>
              <a:rPr lang="tr-TR" dirty="0" smtClean="0"/>
              <a:t>Ellen </a:t>
            </a:r>
            <a:r>
              <a:rPr lang="tr-TR" dirty="0" err="1" smtClean="0"/>
              <a:t>Gottesdiener</a:t>
            </a:r>
            <a:r>
              <a:rPr lang="tr-TR" dirty="0" smtClean="0"/>
              <a:t> (2002) bir gereksinim </a:t>
            </a:r>
            <a:r>
              <a:rPr lang="tr-TR" dirty="0" err="1" smtClean="0"/>
              <a:t>çalıştayını</a:t>
            </a:r>
            <a:r>
              <a:rPr lang="tr-TR" dirty="0" smtClean="0"/>
              <a:t> “dikkatle seçilmiş bir paydaş grubu ve içerik uzmanlarının, kullanıcı gereksinimlerini temsil eden çıktıları (modeller ve belgeler gibi) tanımlamak, oluşturmak, iyileştirmek ve üzerinde sonuca ulaşmak için birlikte çalıştıkları yapılandırılmış bir toplantı” olarak tanımlar. ” </a:t>
            </a:r>
          </a:p>
          <a:p>
            <a:r>
              <a:rPr lang="tr-TR" dirty="0" err="1" smtClean="0"/>
              <a:t>Çalıştaylar</a:t>
            </a:r>
            <a:r>
              <a:rPr lang="tr-TR" dirty="0" smtClean="0"/>
              <a:t>, birden fazla paydaşın ve kolaylaştırıcı ve yazar gibi resmi rollerin yer aldığı kolaylaştırılmış oturumlardır. </a:t>
            </a:r>
          </a:p>
          <a:p>
            <a:r>
              <a:rPr lang="tr-TR" dirty="0" err="1" smtClean="0"/>
              <a:t>Çalıştaylar</a:t>
            </a:r>
            <a:r>
              <a:rPr lang="tr-TR" dirty="0" smtClean="0"/>
              <a:t> genellikle kullanıcılardan geliştiricilere ve test uzmanlarına kadar çeşitli paydaş türlerini içerir. </a:t>
            </a:r>
          </a:p>
          <a:p>
            <a:r>
              <a:rPr lang="tr-TR" dirty="0" smtClean="0"/>
              <a:t>Aynı anda birden fazla paydaştan gereksinimleri ortaya çıkarmak için kullanılırlar. Bir grup içinde çalışmak, anlaşmazlıkları çözmek için insanlarla bireysel olarak konuşmaktan daha etkilidir. </a:t>
            </a:r>
          </a:p>
          <a:p>
            <a:r>
              <a:rPr lang="tr-TR" dirty="0" smtClean="0"/>
              <a:t>Ayrıca, program kısıtlamaları nedeniyle hızlı sonuç alma geri dönüşü gerektiğinde atölye çalışmaları yararlıdır.</a:t>
            </a:r>
            <a:endParaRPr lang="tr-TR" dirty="0"/>
          </a:p>
        </p:txBody>
      </p:sp>
    </p:spTree>
    <p:extLst>
      <p:ext uri="{BB962C8B-B14F-4D97-AF65-F5344CB8AC3E}">
        <p14:creationId xmlns:p14="http://schemas.microsoft.com/office/powerpoint/2010/main" val="394388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dirty="0" smtClean="0"/>
              <a:t>Bir otoriteye göre, "Kolaylaştırma, dahil olan herkesin katılımını, sahipliğini ve üretkenliğini teşvik edecek şekilde, üzerinde anlaşmaya varılan hedeflere doğru süreçler aracılığıyla insanları yönlendirme sanatıdır" (</a:t>
            </a:r>
            <a:r>
              <a:rPr lang="tr-TR" dirty="0" err="1" smtClean="0"/>
              <a:t>Sibbet</a:t>
            </a:r>
            <a:r>
              <a:rPr lang="tr-TR" dirty="0" smtClean="0"/>
              <a:t> 1994). </a:t>
            </a:r>
          </a:p>
          <a:p>
            <a:r>
              <a:rPr lang="tr-TR" dirty="0" smtClean="0"/>
              <a:t>Kolaylaştırıcı, </a:t>
            </a:r>
            <a:r>
              <a:rPr lang="tr-TR" dirty="0" err="1" smtClean="0"/>
              <a:t>çalıştayın</a:t>
            </a:r>
            <a:r>
              <a:rPr lang="tr-TR" dirty="0" smtClean="0"/>
              <a:t> planlanmasında, katılımcıların seçilmesinde ve başarılı bir sonuca yönlendirilmesinde kritik bir rol oynar. </a:t>
            </a:r>
          </a:p>
          <a:p>
            <a:r>
              <a:rPr lang="tr-TR" dirty="0" smtClean="0"/>
              <a:t>İş analistleri sıklıkla ortaya çıkarma </a:t>
            </a:r>
            <a:r>
              <a:rPr lang="tr-TR" dirty="0" err="1" smtClean="0"/>
              <a:t>çalıştaylarını</a:t>
            </a:r>
            <a:r>
              <a:rPr lang="tr-TR" dirty="0" smtClean="0"/>
              <a:t> kolaylaştırır. </a:t>
            </a:r>
          </a:p>
          <a:p>
            <a:r>
              <a:rPr lang="tr-TR" dirty="0" smtClean="0"/>
              <a:t>Bir ekip gereksinimlerin ortaya çıkarılmasına yönelik yeni yaklaşımlara başlarken, ilk </a:t>
            </a:r>
            <a:r>
              <a:rPr lang="tr-TR" dirty="0" err="1" smtClean="0"/>
              <a:t>çalıştayları</a:t>
            </a:r>
            <a:r>
              <a:rPr lang="tr-TR" dirty="0" smtClean="0"/>
              <a:t> kolaylaştırmak için dışarıdan bir kolaylaştırıcıya veya ikinci bir </a:t>
            </a:r>
            <a:r>
              <a:rPr lang="tr-TR" dirty="0" err="1" smtClean="0"/>
              <a:t>BA'ya</a:t>
            </a:r>
            <a:r>
              <a:rPr lang="tr-TR" dirty="0" smtClean="0"/>
              <a:t> sahip olmayı düşünün. </a:t>
            </a:r>
          </a:p>
          <a:p>
            <a:r>
              <a:rPr lang="tr-TR" dirty="0" smtClean="0"/>
              <a:t>Bu şekilde lider BA tüm dikkatini tartışmaya verebilir. </a:t>
            </a:r>
          </a:p>
          <a:p>
            <a:r>
              <a:rPr lang="tr-TR" dirty="0" smtClean="0"/>
              <a:t>Tek BA aynı zamanda kolaylaştırıcı olarak da hareket ediyorsa, ne zaman kolaylaştırıcı olarak konuştuğuna ve ne zaman tartışmaya katıldığına dikkat etmesi gerekir. </a:t>
            </a:r>
          </a:p>
          <a:p>
            <a:r>
              <a:rPr lang="tr-TR" dirty="0" smtClean="0"/>
              <a:t>Bir katip, tartışma sırasında ortaya çıkan noktaları yakalayarak kolaylaştırıcıya yardımcı olur. </a:t>
            </a:r>
          </a:p>
          <a:p>
            <a:r>
              <a:rPr lang="tr-TR" dirty="0" smtClean="0"/>
              <a:t>Aynı anda kolaylaştırmak, yazmak ve katılmak ve üçünde de iyi bir iş çıkarmak son derece zordur.</a:t>
            </a:r>
            <a:endParaRPr lang="tr-TR" dirty="0"/>
          </a:p>
        </p:txBody>
      </p:sp>
    </p:spTree>
    <p:extLst>
      <p:ext uri="{BB962C8B-B14F-4D97-AF65-F5344CB8AC3E}">
        <p14:creationId xmlns:p14="http://schemas.microsoft.com/office/powerpoint/2010/main" val="2155756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err="1" smtClean="0"/>
              <a:t>Çalıştaylar</a:t>
            </a:r>
            <a:r>
              <a:rPr lang="tr-TR" dirty="0" smtClean="0"/>
              <a:t>, bazen bir seferde birkaç gün boyunca çok sayıda katılımcıyı gerektirecek şekilde yoğun kaynak tüketebilir. </a:t>
            </a:r>
          </a:p>
          <a:p>
            <a:r>
              <a:rPr lang="tr-TR" dirty="0" smtClean="0"/>
              <a:t>Zaman kaybetmemek için iyi planlanmaları gerekir. </a:t>
            </a:r>
          </a:p>
          <a:p>
            <a:r>
              <a:rPr lang="tr-TR" dirty="0" smtClean="0"/>
              <a:t>Önceden hazırlanmış malzeme taslakları ile bir atölyeye gelerek boşa harcanan zamanı en aza indirin. </a:t>
            </a:r>
          </a:p>
          <a:p>
            <a:r>
              <a:rPr lang="tr-TR" dirty="0" smtClean="0"/>
              <a:t>Örneğin, tüm grubun birlikte taslak oluşturması yerine, bir grup olarak incelenebilecek kullanım senaryoları taslağı hazırlayabilirsiniz. </a:t>
            </a:r>
          </a:p>
          <a:p>
            <a:r>
              <a:rPr lang="tr-TR" dirty="0" smtClean="0"/>
              <a:t>Bir atölyeye tamamen boş bir sayfayla başlamak nadiren mantıklıdır. </a:t>
            </a:r>
          </a:p>
          <a:p>
            <a:r>
              <a:rPr lang="tr-TR" dirty="0" err="1" smtClean="0"/>
              <a:t>Çalıştaylardan</a:t>
            </a:r>
            <a:r>
              <a:rPr lang="tr-TR" dirty="0" smtClean="0"/>
              <a:t> önce diğer çıkarım tekniklerini kullanın ve ardından paydaşları yalnızca gerekli alanlarda çalışmak üzere bir araya getirin.</a:t>
            </a:r>
            <a:endParaRPr lang="tr-TR" dirty="0"/>
          </a:p>
        </p:txBody>
      </p:sp>
    </p:spTree>
    <p:extLst>
      <p:ext uri="{BB962C8B-B14F-4D97-AF65-F5344CB8AC3E}">
        <p14:creationId xmlns:p14="http://schemas.microsoft.com/office/powerpoint/2010/main" val="1232189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Genel kolaylaştırma uygulamaları, gereksinimlerin ortaya çıkarılması için geçerlidir (</a:t>
            </a:r>
            <a:r>
              <a:rPr lang="tr-TR" dirty="0" err="1" smtClean="0"/>
              <a:t>Schwarz</a:t>
            </a:r>
            <a:r>
              <a:rPr lang="tr-TR" dirty="0" smtClean="0"/>
              <a:t> 2002). </a:t>
            </a:r>
          </a:p>
          <a:p>
            <a:r>
              <a:rPr lang="tr-TR" dirty="0" smtClean="0"/>
              <a:t>Gereksinimleri ortaya çıkarma </a:t>
            </a:r>
            <a:r>
              <a:rPr lang="tr-TR" dirty="0" err="1" smtClean="0"/>
              <a:t>çalıştaylarını</a:t>
            </a:r>
            <a:r>
              <a:rPr lang="tr-TR" dirty="0" smtClean="0"/>
              <a:t> kolaylaştırmaya özgü kesin bir kaynak, </a:t>
            </a:r>
            <a:r>
              <a:rPr lang="tr-TR" dirty="0" err="1" smtClean="0"/>
              <a:t>Gottesdiener'in</a:t>
            </a:r>
            <a:r>
              <a:rPr lang="tr-TR" dirty="0" smtClean="0"/>
              <a:t> </a:t>
            </a:r>
            <a:r>
              <a:rPr lang="tr-TR" dirty="0" err="1" smtClean="0"/>
              <a:t>Requirements</a:t>
            </a:r>
            <a:r>
              <a:rPr lang="tr-TR" dirty="0" smtClean="0"/>
              <a:t> </a:t>
            </a:r>
            <a:r>
              <a:rPr lang="tr-TR" dirty="0" err="1" smtClean="0"/>
              <a:t>by</a:t>
            </a:r>
            <a:r>
              <a:rPr lang="tr-TR" dirty="0" smtClean="0"/>
              <a:t> Collaboration (2002) adlı kitabıdır. </a:t>
            </a:r>
          </a:p>
          <a:p>
            <a:r>
              <a:rPr lang="tr-TR" dirty="0" smtClean="0"/>
              <a:t>Atölye kolaylaştırma için zengin teknikler ve araçlar açıklıyor. </a:t>
            </a:r>
          </a:p>
          <a:p>
            <a:r>
              <a:rPr lang="tr-TR" dirty="0" smtClean="0"/>
              <a:t>Aşağıda, birçoğu mülakatlar için de geçerli olan etkili çıkarım atölyeleri yürütmek için birkaç ipucu bulunmaktadır.</a:t>
            </a:r>
            <a:endParaRPr lang="tr-TR" dirty="0"/>
          </a:p>
        </p:txBody>
      </p:sp>
    </p:spTree>
    <p:extLst>
      <p:ext uri="{BB962C8B-B14F-4D97-AF65-F5344CB8AC3E}">
        <p14:creationId xmlns:p14="http://schemas.microsoft.com/office/powerpoint/2010/main" val="13749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r>
              <a:rPr lang="tr-TR" dirty="0" smtClean="0"/>
              <a:t>Gereksinim geliştirmenin kalbi, bir yazılım sistemi için çeşitli paydaşların ihtiyaçlarını ve kısıtlamalarını belirleme süreci olan ortaya çıkarmadır. </a:t>
            </a:r>
          </a:p>
          <a:p>
            <a:r>
              <a:rPr lang="tr-TR" dirty="0" smtClean="0"/>
              <a:t>Ortaya çıkarma, "gereksinimleri toplama" ile aynı şey değildir. </a:t>
            </a:r>
          </a:p>
          <a:p>
            <a:r>
              <a:rPr lang="tr-TR" dirty="0" smtClean="0"/>
              <a:t>Kullanıcıların söylediklerini tam olarak yazıya dökmek de basit bir mesele değildir. </a:t>
            </a:r>
          </a:p>
          <a:p>
            <a:r>
              <a:rPr lang="tr-TR" dirty="0" smtClean="0"/>
              <a:t>Ortaya çıkarma, </a:t>
            </a:r>
            <a:r>
              <a:rPr lang="tr-TR" b="1" dirty="0" smtClean="0"/>
              <a:t>gereksinimleri</a:t>
            </a:r>
            <a:r>
              <a:rPr lang="tr-TR" dirty="0" smtClean="0"/>
              <a:t> </a:t>
            </a:r>
            <a:r>
              <a:rPr lang="tr-TR" b="1" dirty="0" smtClean="0"/>
              <a:t>toplama, keşfetme, ayıklama ve tanımlama faaliyetlerini içeren işbirlikçi ve analitik bir süreçtir</a:t>
            </a:r>
            <a:r>
              <a:rPr lang="tr-TR" dirty="0" smtClean="0"/>
              <a:t>. </a:t>
            </a:r>
          </a:p>
          <a:p>
            <a:r>
              <a:rPr lang="tr-TR" dirty="0" smtClean="0"/>
              <a:t>Ortaya çıkarma, diğer bilgi türleri ile birlikte </a:t>
            </a:r>
            <a:r>
              <a:rPr lang="tr-TR" b="1" dirty="0" smtClean="0"/>
              <a:t>iş, kullanıcı, işlevsel ve işlevsel olmayan gereksinimleri </a:t>
            </a:r>
            <a:r>
              <a:rPr lang="tr-TR" dirty="0" smtClean="0"/>
              <a:t>keşfetmek için kullanılır. </a:t>
            </a:r>
          </a:p>
          <a:p>
            <a:r>
              <a:rPr lang="tr-TR" dirty="0" smtClean="0"/>
              <a:t>Gereksinimlerin ortaya çıkarılması, yazılım geliştirmenin belki de </a:t>
            </a:r>
            <a:r>
              <a:rPr lang="tr-TR" b="1" dirty="0" smtClean="0"/>
              <a:t>en zorlu, kritik, hataya açık ve iletişim açısından yoğun yönüdür</a:t>
            </a:r>
            <a:r>
              <a:rPr lang="tr-TR" dirty="0" smtClean="0"/>
              <a:t>.</a:t>
            </a:r>
            <a:endParaRPr lang="tr-TR" dirty="0"/>
          </a:p>
        </p:txBody>
      </p:sp>
    </p:spTree>
    <p:extLst>
      <p:ext uri="{BB962C8B-B14F-4D97-AF65-F5344CB8AC3E}">
        <p14:creationId xmlns:p14="http://schemas.microsoft.com/office/powerpoint/2010/main" val="3580346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b="1" dirty="0" smtClean="0"/>
              <a:t>Temel kurallar oluşturun ve uygulayın </a:t>
            </a:r>
          </a:p>
          <a:p>
            <a:r>
              <a:rPr lang="tr-TR" dirty="0" err="1" smtClean="0"/>
              <a:t>Çalıştay</a:t>
            </a:r>
            <a:r>
              <a:rPr lang="tr-TR" dirty="0" smtClean="0"/>
              <a:t> katılımcıları bazı temel çalışma ilkeleri üzerinde anlaşmalıdır. </a:t>
            </a:r>
          </a:p>
          <a:p>
            <a:r>
              <a:rPr lang="tr-TR" dirty="0" smtClean="0"/>
              <a:t>Örnekler arasında zamanında başlama ve bitiş; molalardan hemen dönmek; elektronik cihazların susturulması; her seferinde bir konuşma yapmak; herkesin katkıda bulunmasını beklemek; ve yorum ve eleştirileri bireylerden çok konulara odaklamak. </a:t>
            </a:r>
          </a:p>
          <a:p>
            <a:r>
              <a:rPr lang="tr-TR" dirty="0" smtClean="0"/>
              <a:t>Kurallar belirlendikten sonra, katılımcıların bunlara uymasını sağlayın.</a:t>
            </a:r>
          </a:p>
          <a:p>
            <a:r>
              <a:rPr lang="tr-TR" b="1" dirty="0" smtClean="0"/>
              <a:t>Tüm ekip rollerini doldurun </a:t>
            </a:r>
          </a:p>
          <a:p>
            <a:r>
              <a:rPr lang="tr-TR" dirty="0" smtClean="0"/>
              <a:t>Bir kolaylaştırıcı, aşağıdaki görevlerin atölyedeki kişiler tarafından kapsandığından emin olmalıdır: not alma, zaman tutma, kapsam yönetimi, temel kural yönetimi ve herkesin duyulmasını sağlama. </a:t>
            </a:r>
          </a:p>
          <a:p>
            <a:r>
              <a:rPr lang="tr-TR" dirty="0" smtClean="0"/>
              <a:t>Bir katip olup biteni kaydedebilir, bir başkası ise saati seyredebilir.</a:t>
            </a:r>
            <a:endParaRPr lang="tr-TR" dirty="0"/>
          </a:p>
        </p:txBody>
      </p:sp>
    </p:spTree>
    <p:extLst>
      <p:ext uri="{BB962C8B-B14F-4D97-AF65-F5344CB8AC3E}">
        <p14:creationId xmlns:p14="http://schemas.microsoft.com/office/powerpoint/2010/main" val="14783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b="1" dirty="0" smtClean="0"/>
              <a:t>Bir gündem planlayın </a:t>
            </a:r>
          </a:p>
          <a:p>
            <a:r>
              <a:rPr lang="tr-TR" dirty="0" smtClean="0"/>
              <a:t>Her </a:t>
            </a:r>
            <a:r>
              <a:rPr lang="tr-TR" dirty="0" err="1" smtClean="0"/>
              <a:t>çalıştayın</a:t>
            </a:r>
            <a:r>
              <a:rPr lang="tr-TR" dirty="0" smtClean="0"/>
              <a:t>, bu bölümün ilerleyen kısımlarında yer alan "Ortaya çıkarma için hazırlık" bölümünde tartışıldığı gibi net bir plana ihtiyacı vardır. </a:t>
            </a:r>
          </a:p>
          <a:p>
            <a:r>
              <a:rPr lang="tr-TR" dirty="0" smtClean="0"/>
              <a:t>Planı ve </a:t>
            </a:r>
            <a:r>
              <a:rPr lang="tr-TR" dirty="0" err="1" smtClean="0"/>
              <a:t>çalıştay</a:t>
            </a:r>
            <a:r>
              <a:rPr lang="tr-TR" dirty="0" smtClean="0"/>
              <a:t> gündemini önceden oluşturun ve bunları katılımcılara iletin, böylece hedefleri ve ne bekleyeceklerini bilirler ve buna göre hazırlanabilirler.</a:t>
            </a:r>
          </a:p>
          <a:p>
            <a:r>
              <a:rPr lang="tr-TR" b="1" dirty="0" smtClean="0"/>
              <a:t>Kapsam içinde kalın </a:t>
            </a:r>
          </a:p>
          <a:p>
            <a:r>
              <a:rPr lang="tr-TR" dirty="0" smtClean="0"/>
              <a:t>Önerilen kullanıcı gereksinimlerinin mevcut proje kapsamı içinde olup olmadığını doğrulamak için iş gereksinimlerine bakın. </a:t>
            </a:r>
          </a:p>
          <a:p>
            <a:r>
              <a:rPr lang="tr-TR" dirty="0" smtClean="0"/>
              <a:t>Her </a:t>
            </a:r>
            <a:r>
              <a:rPr lang="tr-TR" dirty="0" err="1" smtClean="0"/>
              <a:t>çalıştayın</a:t>
            </a:r>
            <a:r>
              <a:rPr lang="tr-TR" dirty="0" smtClean="0"/>
              <a:t>, o oturumun hedefleri için doğru soyutlama düzeyine odaklanmasını sağlayın. </a:t>
            </a:r>
          </a:p>
          <a:p>
            <a:r>
              <a:rPr lang="tr-TR" dirty="0" smtClean="0"/>
              <a:t>Gruplar, gereksinim tartışmaları sırasında kolayca dikkat dağıtıcı ayrıntılara dalarlar. Bu tartışmalar, grubun kullanıcı gereksinimlerine ilişkin daha üst düzey bir anlayış geliştirmek için harcaması gereken zamanı tüketir; detaylar daha sonra gelecek. </a:t>
            </a:r>
          </a:p>
          <a:p>
            <a:r>
              <a:rPr lang="tr-TR" dirty="0" smtClean="0"/>
              <a:t>Kolaylaştırıcının, ortaya çıkarma katılımcılarını konuyla ilgili tutmak için periyodik olarak ikna etmesi gerekecektir.</a:t>
            </a:r>
            <a:endParaRPr lang="tr-TR" dirty="0"/>
          </a:p>
        </p:txBody>
      </p:sp>
    </p:spTree>
    <p:extLst>
      <p:ext uri="{BB962C8B-B14F-4D97-AF65-F5344CB8AC3E}">
        <p14:creationId xmlns:p14="http://schemas.microsoft.com/office/powerpoint/2010/main" val="3283733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r>
              <a:rPr lang="tr-TR" b="1" dirty="0" smtClean="0"/>
              <a:t>Öğeleri daha sonra değerlendirmek üzere yakalamak için otoparkları kullanın </a:t>
            </a:r>
          </a:p>
          <a:p>
            <a:r>
              <a:rPr lang="tr-TR" dirty="0" smtClean="0"/>
              <a:t>Ortaya çıkarma tartışmaları sırasında bir dizi rastgele ama önemli bilgi su yüzüne çıkacaktır: kalite özellikleri, iş kuralları, kullanıcı arabirimi fikirleri ve daha fazlası. </a:t>
            </a:r>
          </a:p>
          <a:p>
            <a:r>
              <a:rPr lang="tr-TR" dirty="0" smtClean="0"/>
              <a:t>Bu bilgileri kağıtlı sunum tahtalarında (park yerlerinde) düzenleyin, böylece onu kaybetmezsiniz ve konuyu gündeme getiren katılımcıya saygı gösterirsiniz. </a:t>
            </a:r>
          </a:p>
          <a:p>
            <a:r>
              <a:rPr lang="tr-TR" dirty="0" smtClean="0"/>
              <a:t>Gösterici olmadıkları ortaya çıkmadıkça, konu dışı ayrıntıları tartışarak dikkatinizi dağıtmayın. </a:t>
            </a:r>
          </a:p>
          <a:p>
            <a:r>
              <a:rPr lang="tr-TR" dirty="0" smtClean="0"/>
              <a:t>Toplantının ardından otopark sorunlarına ne olacağını açıklayın.</a:t>
            </a:r>
            <a:endParaRPr lang="tr-TR" dirty="0"/>
          </a:p>
        </p:txBody>
      </p:sp>
    </p:spTree>
    <p:extLst>
      <p:ext uri="{BB962C8B-B14F-4D97-AF65-F5344CB8AC3E}">
        <p14:creationId xmlns:p14="http://schemas.microsoft.com/office/powerpoint/2010/main" val="3137075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err="1" smtClean="0"/>
              <a:t>Timebox</a:t>
            </a:r>
            <a:r>
              <a:rPr lang="tr-TR" b="1" dirty="0" smtClean="0"/>
              <a:t> tartışmaları </a:t>
            </a:r>
          </a:p>
          <a:p>
            <a:r>
              <a:rPr lang="tr-TR" dirty="0" smtClean="0"/>
              <a:t>Her tartışma konusuna sabit bir süre ayırmayı düşünün. </a:t>
            </a:r>
          </a:p>
          <a:p>
            <a:r>
              <a:rPr lang="tr-TR" dirty="0" smtClean="0"/>
              <a:t>Tartışmanın daha sonra tamamlanması gerekebilir, ancak zaman sınırlaması, ilk konu üzerinde amaçlanandan çok daha fazla zaman harcama ve diğer önemli konuları tamamen ihmal etme tuzağından kaçınmaya yardımcı olur. </a:t>
            </a:r>
          </a:p>
          <a:p>
            <a:r>
              <a:rPr lang="tr-TR" dirty="0" smtClean="0"/>
              <a:t>Zaman sınırlı bir tartışmayı kapatırken, konudan ayrılmadan önce durumu ve sonraki adımları özetleyin.</a:t>
            </a:r>
            <a:endParaRPr lang="tr-TR" dirty="0"/>
          </a:p>
        </p:txBody>
      </p:sp>
    </p:spTree>
    <p:extLst>
      <p:ext uri="{BB962C8B-B14F-4D97-AF65-F5344CB8AC3E}">
        <p14:creationId xmlns:p14="http://schemas.microsoft.com/office/powerpoint/2010/main" val="242689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r>
              <a:rPr lang="tr-TR" b="1" dirty="0" smtClean="0"/>
              <a:t>Ekibi küçük tutun ama doğru paydaşları dahil edin </a:t>
            </a:r>
          </a:p>
          <a:p>
            <a:r>
              <a:rPr lang="tr-TR" dirty="0" smtClean="0"/>
              <a:t>Küçük gruplar, büyük ekiplerden çok daha hızlı çalışabilir. Beş veya altıdan fazla aktif katılımcının yer aldığı ortaya çıkarma atölyeleri, yan gezilere, eşzamanlı konuşmalara ve çekişmelere saplanıp kalabilir. </a:t>
            </a:r>
          </a:p>
          <a:p>
            <a:r>
              <a:rPr lang="tr-TR" dirty="0" smtClean="0"/>
              <a:t>Farklı kullanıcı sınıflarının gereksinimlerini keşfetmek için birden çok atölye çalışmasını paralel olarak yürütmeyi düşünün. </a:t>
            </a:r>
          </a:p>
          <a:p>
            <a:r>
              <a:rPr lang="tr-TR" dirty="0" err="1" smtClean="0"/>
              <a:t>Çalıştay</a:t>
            </a:r>
            <a:r>
              <a:rPr lang="tr-TR" dirty="0" smtClean="0"/>
              <a:t> katılımcıları arasında ürün şampiyonu ve diğer kullanıcı temsilcileri, belki bir konu uzmanı, bir BA, bir geliştirici ve bir testçi yer alabilir. </a:t>
            </a:r>
          </a:p>
          <a:p>
            <a:r>
              <a:rPr lang="tr-TR" dirty="0" smtClean="0"/>
              <a:t>Bilgi, deneyim ve karar verme yetkisi, çıkarım atölyelerine katılmak için niteliklerdir.</a:t>
            </a:r>
            <a:endParaRPr lang="tr-TR" dirty="0"/>
          </a:p>
        </p:txBody>
      </p:sp>
    </p:spTree>
    <p:extLst>
      <p:ext uri="{BB962C8B-B14F-4D97-AF65-F5344CB8AC3E}">
        <p14:creationId xmlns:p14="http://schemas.microsoft.com/office/powerpoint/2010/main" val="421947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r>
              <a:rPr lang="tr-TR" dirty="0" smtClean="0"/>
              <a:t>Herkesi meşgul edin </a:t>
            </a:r>
          </a:p>
          <a:p>
            <a:r>
              <a:rPr lang="tr-TR" dirty="0" smtClean="0"/>
              <a:t>Bazen bazı katılımcılar tartışmaya katkıda bulunmayı bırakır. </a:t>
            </a:r>
          </a:p>
          <a:p>
            <a:r>
              <a:rPr lang="tr-TR" dirty="0" smtClean="0"/>
              <a:t>Bu insanlar çeşitli nedenlerle hayal kırıklığına uğrayabilirler. </a:t>
            </a:r>
          </a:p>
          <a:p>
            <a:r>
              <a:rPr lang="tr-TR" dirty="0" smtClean="0"/>
              <a:t>Belki diğer katılımcılar endişelerini ilginç bulmadıkları veya grubun şimdiye kadar tamamladığı işi bozmak istemedikleri için katkıları ciddiye alınmıyordur. </a:t>
            </a:r>
          </a:p>
          <a:p>
            <a:r>
              <a:rPr lang="tr-TR" dirty="0" smtClean="0"/>
              <a:t>Belki de geri çekilen paydaş, daha agresif katılımcılara veya otoriter bir analiste boyun eğiyor. </a:t>
            </a:r>
          </a:p>
          <a:p>
            <a:r>
              <a:rPr lang="tr-TR" dirty="0" smtClean="0"/>
              <a:t>Kolaylaştırıcı vücut dilini okumalı (göz teması eksikliği, kıpırdanma, iç çekme, saati kontrol etme), birinin neden süreçten vazgeçtiğini anlamalı ve kişiyi yeniden meşgul etmeye çalışmalıdır. </a:t>
            </a:r>
          </a:p>
          <a:p>
            <a:r>
              <a:rPr lang="tr-TR" dirty="0" smtClean="0"/>
              <a:t>Bir telekonferans yoluyla kolaylaştırıcılık yaparken görsel ipuçları yoktur, bu nedenle kimlerin katılmadığını ve kullanılan tonları öğrenmek için dikkatlice dinlemelisiniz. </a:t>
            </a:r>
          </a:p>
          <a:p>
            <a:r>
              <a:rPr lang="tr-TR" dirty="0" smtClean="0"/>
              <a:t>Bu sessiz kişilere, paylaşmak istedikleri tartışma hakkında herhangi bir düşünceleri olup olmadığını doğrudan sorabilirsiniz. Kolaylaştırıcı, herkesin duyulmasını sağlamalıdır.</a:t>
            </a:r>
            <a:endParaRPr lang="tr-TR" dirty="0"/>
          </a:p>
        </p:txBody>
      </p:sp>
    </p:spTree>
    <p:extLst>
      <p:ext uri="{BB962C8B-B14F-4D97-AF65-F5344CB8AC3E}">
        <p14:creationId xmlns:p14="http://schemas.microsoft.com/office/powerpoint/2010/main" val="4031062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Odak grupları</a:t>
            </a:r>
            <a:endParaRPr lang="tr-TR" dirty="0"/>
          </a:p>
        </p:txBody>
      </p:sp>
      <p:sp>
        <p:nvSpPr>
          <p:cNvPr id="3" name="İçerik Yer Tutucusu 2"/>
          <p:cNvSpPr>
            <a:spLocks noGrp="1"/>
          </p:cNvSpPr>
          <p:nvPr>
            <p:ph idx="1"/>
          </p:nvPr>
        </p:nvSpPr>
        <p:spPr/>
        <p:txBody>
          <a:bodyPr/>
          <a:lstStyle/>
          <a:p>
            <a:r>
              <a:rPr lang="tr-TR" dirty="0" smtClean="0"/>
              <a:t>Odak grubu, bir ürünün işlevsel ve kalite gereklilikleri hakkında girdi ve fikir üretmek için kolaylaştırılmış bir açıklama etkinliğinde bir araya gelen temsili bir kullanıcı grubudur. </a:t>
            </a:r>
          </a:p>
          <a:p>
            <a:r>
              <a:rPr lang="tr-TR" dirty="0" smtClean="0"/>
              <a:t>Odak grup oturumları etkileşimli olmalı ve tüm kullanıcılara düşüncelerini dile getirme şansı tanımalıdır. </a:t>
            </a:r>
          </a:p>
          <a:p>
            <a:r>
              <a:rPr lang="tr-TR" dirty="0" smtClean="0"/>
              <a:t>Odak grupları, kullanıcıların tutumlarını, izlenimlerini, tercihlerini ve ihtiyaçlarını keşfetmek için kullanışlıdır (IIBA 2009). </a:t>
            </a:r>
          </a:p>
          <a:p>
            <a:r>
              <a:rPr lang="tr-TR" dirty="0" smtClean="0"/>
              <a:t>Ticari ürünler geliştiriyorsanız ve şirketinizdeki son kullanıcılara hazır erişiminiz yoksa özellikle değerlidirler.</a:t>
            </a:r>
            <a:endParaRPr lang="tr-TR" dirty="0"/>
          </a:p>
        </p:txBody>
      </p:sp>
    </p:spTree>
    <p:extLst>
      <p:ext uri="{BB962C8B-B14F-4D97-AF65-F5344CB8AC3E}">
        <p14:creationId xmlns:p14="http://schemas.microsoft.com/office/powerpoint/2010/main" val="4242490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Çoğu zaman, yararlanabileceğiniz geniş ve çeşitli bir kullanıcı tabanınız olacaktır, bu nedenle odak grup üyelerini dikkatli bir şekilde seçin. </a:t>
            </a:r>
          </a:p>
          <a:p>
            <a:r>
              <a:rPr lang="tr-TR" dirty="0" smtClean="0"/>
              <a:t>Uyguladığınıza benzer önceki sürümleri veya ürünleri kullanmış olan kullanıcıları dahil edin. </a:t>
            </a:r>
          </a:p>
          <a:p>
            <a:r>
              <a:rPr lang="tr-TR" dirty="0" smtClean="0"/>
              <a:t>Ya aynı türden bir kullanıcı havuzu seçin (ve farklı kullanıcı sınıfları için birden çok odak grubu tutun) ya da herkesin eşit şekilde temsil edilmesi için tüm kullanıcı sınıflarını temsil eden bir havuz seçin.</a:t>
            </a:r>
            <a:endParaRPr lang="tr-TR" dirty="0"/>
          </a:p>
        </p:txBody>
      </p:sp>
    </p:spTree>
    <p:extLst>
      <p:ext uri="{BB962C8B-B14F-4D97-AF65-F5344CB8AC3E}">
        <p14:creationId xmlns:p14="http://schemas.microsoft.com/office/powerpoint/2010/main" val="1120274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Odak grupları kolaylaştırılmalıdır. </a:t>
            </a:r>
          </a:p>
          <a:p>
            <a:r>
              <a:rPr lang="tr-TR" dirty="0" smtClean="0"/>
              <a:t>Bunları konu üzerinde tutmanız gerekecek, ancak ifade edilen fikirleri etkilemeden. </a:t>
            </a:r>
          </a:p>
          <a:p>
            <a:r>
              <a:rPr lang="tr-TR" dirty="0" smtClean="0"/>
              <a:t>Geri dönüp yorumları dikkatlice dinleyebilmek için oturumu kaydetmek isteyebilirsiniz. </a:t>
            </a:r>
          </a:p>
          <a:p>
            <a:r>
              <a:rPr lang="tr-TR" dirty="0" smtClean="0"/>
              <a:t>Odak gruplarından niceliksel analiz beklemeyin, bunun yerine gereksinimler geliştirildikçe daha fazla değerlendirilebilecek ve </a:t>
            </a:r>
            <a:r>
              <a:rPr lang="tr-TR" dirty="0" err="1" smtClean="0"/>
              <a:t>önceliklendirilebilecek</a:t>
            </a:r>
            <a:r>
              <a:rPr lang="tr-TR" dirty="0" smtClean="0"/>
              <a:t> çok sayıda öznel geri bildirim bekleyin. </a:t>
            </a:r>
          </a:p>
          <a:p>
            <a:r>
              <a:rPr lang="tr-TR" dirty="0" smtClean="0"/>
              <a:t>Odak gruplarıyla ortaya çıkarma oturumları, daha önce </a:t>
            </a:r>
            <a:r>
              <a:rPr lang="tr-TR" dirty="0" err="1" smtClean="0"/>
              <a:t>çalıştaylar</a:t>
            </a:r>
            <a:r>
              <a:rPr lang="tr-TR" dirty="0" smtClean="0"/>
              <a:t> için açıklanan aynı ipuçlarının çoğundan yararlanır. </a:t>
            </a:r>
          </a:p>
          <a:p>
            <a:r>
              <a:rPr lang="tr-TR" dirty="0" smtClean="0"/>
              <a:t>Odak gruplarındaki katılımcılar, normalde gereksinimler için karar verme yetkisine sahip değildir.</a:t>
            </a:r>
            <a:endParaRPr lang="tr-TR" dirty="0"/>
          </a:p>
        </p:txBody>
      </p:sp>
    </p:spTree>
    <p:extLst>
      <p:ext uri="{BB962C8B-B14F-4D97-AF65-F5344CB8AC3E}">
        <p14:creationId xmlns:p14="http://schemas.microsoft.com/office/powerpoint/2010/main" val="3664500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Gözlemler</a:t>
            </a:r>
            <a:endParaRPr lang="tr-TR" dirty="0"/>
          </a:p>
        </p:txBody>
      </p:sp>
      <p:sp>
        <p:nvSpPr>
          <p:cNvPr id="3" name="İçerik Yer Tutucusu 2"/>
          <p:cNvSpPr>
            <a:spLocks noGrp="1"/>
          </p:cNvSpPr>
          <p:nvPr>
            <p:ph idx="1"/>
          </p:nvPr>
        </p:nvSpPr>
        <p:spPr/>
        <p:txBody>
          <a:bodyPr>
            <a:normAutofit lnSpcReduction="10000"/>
          </a:bodyPr>
          <a:lstStyle/>
          <a:p>
            <a:r>
              <a:rPr lang="tr-TR" dirty="0" smtClean="0"/>
              <a:t>Kullanıcılardan işlerini nasıl yaptıklarını açıklamalarını istediğinizde, muhtemelen kesin olmakta zorlanacaklar; ayrıntılar eksik veya yanlış olabilir. </a:t>
            </a:r>
          </a:p>
          <a:p>
            <a:r>
              <a:rPr lang="tr-TR" dirty="0" smtClean="0"/>
              <a:t>Bunun nedeni genellikle görevlerin karmaşık olması ve her dakika ayrıntısını hatırlamanın zor olmasıdır. </a:t>
            </a:r>
          </a:p>
          <a:p>
            <a:r>
              <a:rPr lang="tr-TR" dirty="0" smtClean="0"/>
              <a:t>Diğer durumlarda bunun nedeni, kullanıcıların bir görevi yürütmeye o kadar aşina olmalarıdır ki, yaptıkları her şeyi ifade edemezler. </a:t>
            </a:r>
          </a:p>
          <a:p>
            <a:r>
              <a:rPr lang="tr-TR" dirty="0" smtClean="0"/>
              <a:t>Belki de görev o kadar alışılmış ki, bunu düşünmüyorlar bile. </a:t>
            </a:r>
          </a:p>
          <a:p>
            <a:r>
              <a:rPr lang="tr-TR" dirty="0" smtClean="0"/>
              <a:t>Bazen kullanıcıların görevlerini tam olarak nasıl yerine getirdiklerini gözlemleyerek çok şey öğrenebilirsiniz.</a:t>
            </a:r>
            <a:endParaRPr lang="tr-TR" dirty="0"/>
          </a:p>
        </p:txBody>
      </p:sp>
    </p:spTree>
    <p:extLst>
      <p:ext uri="{BB962C8B-B14F-4D97-AF65-F5344CB8AC3E}">
        <p14:creationId xmlns:p14="http://schemas.microsoft.com/office/powerpoint/2010/main" val="401479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Kullanıcıları ortaya çıkarma sürecine dahil etmek, proje için destek ve sahiplik kazanmanın bir yoludur. </a:t>
            </a:r>
          </a:p>
          <a:p>
            <a:r>
              <a:rPr lang="tr-TR" dirty="0" smtClean="0"/>
              <a:t>İş analistiyseniz, kullanıcıların belirttiği gereksinimlerin ardındaki düşünce süreçlerini anlamaya çalışın. </a:t>
            </a:r>
          </a:p>
          <a:p>
            <a:r>
              <a:rPr lang="tr-TR" dirty="0" smtClean="0"/>
              <a:t>Kullanıcıların işleriyle ilgili kararlar almak için takip ettikleri süreçleri gözden geçirin ve altında yatan mantığı çıkarın. </a:t>
            </a:r>
          </a:p>
          <a:p>
            <a:r>
              <a:rPr lang="tr-TR" dirty="0" smtClean="0"/>
              <a:t>Sistemin neden belirli işlevleri yerine getirmesi gerektiğini herkesin anladığından emin olun. </a:t>
            </a:r>
          </a:p>
          <a:p>
            <a:r>
              <a:rPr lang="tr-TR" dirty="0" smtClean="0"/>
              <a:t>Eski veya etkisiz iş süreçlerini veya yeni bir sisteme dahil edilmemesi gereken kuralları yansıtan önerilen gereksinimleri arayın.</a:t>
            </a:r>
            <a:endParaRPr lang="tr-TR" dirty="0"/>
          </a:p>
        </p:txBody>
      </p:sp>
    </p:spTree>
    <p:extLst>
      <p:ext uri="{BB962C8B-B14F-4D97-AF65-F5344CB8AC3E}">
        <p14:creationId xmlns:p14="http://schemas.microsoft.com/office/powerpoint/2010/main" val="3350531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Gözlemler zaman alıcıdır, dolayısıyla her kullanıcı veya her görev için uygun değildir. </a:t>
            </a:r>
          </a:p>
          <a:p>
            <a:r>
              <a:rPr lang="tr-TR" dirty="0" smtClean="0"/>
              <a:t>Kullanıcıların düzenli olarak atanmış iş aktivitelerini kesintiye uğratmamak için, her bir gözlem süresini iki saat veya daha az ile sınırlandırın. </a:t>
            </a:r>
          </a:p>
          <a:p>
            <a:r>
              <a:rPr lang="tr-TR" dirty="0" smtClean="0"/>
              <a:t>Gözlemler için önemli veya yüksek riskli görevleri ve birden çok kullanıcı sınıfını seçin. </a:t>
            </a:r>
          </a:p>
          <a:p>
            <a:r>
              <a:rPr lang="tr-TR" dirty="0" smtClean="0"/>
              <a:t>Çevik projelerde gözlem kullanıyorsanız, kullanıcının yalnızca gelecek yinelemeyle ilgili belirli görevleri göstermesini sağlayın.</a:t>
            </a:r>
            <a:endParaRPr lang="tr-TR" dirty="0"/>
          </a:p>
        </p:txBody>
      </p:sp>
    </p:spTree>
    <p:extLst>
      <p:ext uri="{BB962C8B-B14F-4D97-AF65-F5344CB8AC3E}">
        <p14:creationId xmlns:p14="http://schemas.microsoft.com/office/powerpoint/2010/main" val="223658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Bir kullanıcının iş akışını görev ortamında gözlemlemek, </a:t>
            </a:r>
          </a:p>
          <a:p>
            <a:pPr lvl="1"/>
            <a:r>
              <a:rPr lang="tr-TR" dirty="0" err="1" smtClean="0"/>
              <a:t>BA'nın</a:t>
            </a:r>
            <a:r>
              <a:rPr lang="tr-TR" dirty="0" smtClean="0"/>
              <a:t> diğer kaynaklardan toplanan bilgileri doğrulamasına, </a:t>
            </a:r>
          </a:p>
          <a:p>
            <a:pPr lvl="1"/>
            <a:r>
              <a:rPr lang="tr-TR" dirty="0" smtClean="0"/>
              <a:t>görüşmeler için yeni konular belirlemesine, </a:t>
            </a:r>
          </a:p>
          <a:p>
            <a:pPr lvl="1"/>
            <a:r>
              <a:rPr lang="tr-TR" dirty="0" smtClean="0"/>
              <a:t>mevcut sistemle ilgili sorunları görmesine </a:t>
            </a:r>
          </a:p>
          <a:p>
            <a:pPr lvl="1"/>
            <a:r>
              <a:rPr lang="tr-TR" dirty="0" smtClean="0"/>
              <a:t>ve yeni sistemin iş akışını daha iyi destekleyebileceği yolları belirlemesine olanak tanır. </a:t>
            </a:r>
          </a:p>
          <a:p>
            <a:r>
              <a:rPr lang="tr-TR" dirty="0" smtClean="0"/>
              <a:t>BA, yakalanan gereksinimlerin yalnızca o kişiye değil, bir bütün olarak kullanıcı sınıfına uygulanmasını sağlamak için gözlemlenen kullanıcının etkinliklerini soyutlamalı ve genelleştirmelidir. </a:t>
            </a:r>
          </a:p>
          <a:p>
            <a:r>
              <a:rPr lang="tr-TR" dirty="0" smtClean="0"/>
              <a:t>Yetenekli bir BA, kullanıcının mevcut iş süreçlerini iyileştirmeye yönelik fikirler de önerebilir.</a:t>
            </a:r>
            <a:endParaRPr lang="tr-TR" dirty="0"/>
          </a:p>
        </p:txBody>
      </p:sp>
    </p:spTree>
    <p:extLst>
      <p:ext uri="{BB962C8B-B14F-4D97-AF65-F5344CB8AC3E}">
        <p14:creationId xmlns:p14="http://schemas.microsoft.com/office/powerpoint/2010/main" val="904655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r>
              <a:rPr lang="tr-TR" dirty="0" smtClean="0"/>
              <a:t>Gözlemler sessiz veya etkileşimli olabilir. </a:t>
            </a:r>
          </a:p>
          <a:p>
            <a:r>
              <a:rPr lang="tr-TR" dirty="0" smtClean="0"/>
              <a:t>Sessiz gözlemler, meşgul kullanıcıların kesintiye uğramadığı durumlarda uygundur. </a:t>
            </a:r>
          </a:p>
          <a:p>
            <a:r>
              <a:rPr lang="tr-TR" dirty="0" smtClean="0"/>
              <a:t>Etkileşimli gözlemler, </a:t>
            </a:r>
            <a:r>
              <a:rPr lang="tr-TR" dirty="0" err="1" smtClean="0"/>
              <a:t>BA'nın</a:t>
            </a:r>
            <a:r>
              <a:rPr lang="tr-TR" dirty="0" smtClean="0"/>
              <a:t> kullanıcıyı görev ortasında kesmesine ve bir soru sormasına izin verir. </a:t>
            </a:r>
          </a:p>
          <a:p>
            <a:r>
              <a:rPr lang="tr-TR" dirty="0" smtClean="0"/>
              <a:t>Bu, bir kullanıcının neden bir seçim yaptığını hemen anlamak veya ona bir eylemde bulunduğunda ne düşündüğünü sormak için kullanışlıdır. </a:t>
            </a:r>
          </a:p>
          <a:p>
            <a:r>
              <a:rPr lang="tr-TR" dirty="0" smtClean="0"/>
              <a:t>Oturumdan sonra daha fazla analiz için gözlemlediklerinizi belgeleyin. </a:t>
            </a:r>
          </a:p>
          <a:p>
            <a:r>
              <a:rPr lang="tr-TR" dirty="0" smtClean="0"/>
              <a:t>Politikalar izin veriyorsa, oturumu videoya kaydetmeyi de düşünebilirsiniz, böylece daha sonra hafızanızı tazeleyebilirsiniz.</a:t>
            </a:r>
            <a:endParaRPr lang="tr-TR" dirty="0"/>
          </a:p>
        </p:txBody>
      </p:sp>
    </p:spTree>
    <p:extLst>
      <p:ext uri="{BB962C8B-B14F-4D97-AF65-F5344CB8AC3E}">
        <p14:creationId xmlns:p14="http://schemas.microsoft.com/office/powerpoint/2010/main" val="2290930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Müşterilerin sipariş etmek istediği ürünleri bulmak için basılı katalogları karıştırmaya alışmış müşteri hizmetleri temsilcileri (</a:t>
            </a:r>
            <a:r>
              <a:rPr lang="tr-TR" dirty="0" err="1" smtClean="0"/>
              <a:t>CSR'ler</a:t>
            </a:r>
            <a:r>
              <a:rPr lang="tr-TR" dirty="0" smtClean="0"/>
              <a:t>) için bir çağrı merkezi uygulaması geliştiriyordum. </a:t>
            </a:r>
          </a:p>
          <a:p>
            <a:r>
              <a:rPr lang="tr-TR" dirty="0" smtClean="0"/>
              <a:t>BA ekibi, yeni uygulama için kullanım durumlarını ortaya çıkarmak için birkaç CSR ile bir araya geldi. </a:t>
            </a:r>
          </a:p>
          <a:p>
            <a:r>
              <a:rPr lang="tr-TR" dirty="0" smtClean="0"/>
              <a:t>Her biri, bir müşterinin tam olarak hangi üründen bahsettiğini bulmak için birden fazla katalogda gezinmek zorunda olmanın ne kadar zor olduğunu söyledi. </a:t>
            </a:r>
          </a:p>
          <a:p>
            <a:r>
              <a:rPr lang="tr-TR" dirty="0" smtClean="0"/>
              <a:t>Her BA, farklı bir CSR ile otururken, </a:t>
            </a:r>
            <a:r>
              <a:rPr lang="tr-TR" dirty="0" err="1" smtClean="0"/>
              <a:t>CSR'ler</a:t>
            </a:r>
            <a:r>
              <a:rPr lang="tr-TR" dirty="0" smtClean="0"/>
              <a:t> telefonla emir aldı. </a:t>
            </a:r>
          </a:p>
          <a:p>
            <a:r>
              <a:rPr lang="tr-TR" dirty="0" smtClean="0"/>
              <a:t>Önce tarihe göre kataloğu bulmaya çalıştıklarını, ardından doğru ürünü bulmaya çalıştıklarını izleyerek karşılaştıkları zorluğu gördük. </a:t>
            </a:r>
          </a:p>
          <a:p>
            <a:r>
              <a:rPr lang="tr-TR" dirty="0" smtClean="0"/>
              <a:t>Gözlem oturumları, bir çevrimiçi ürün kataloğunda hangi özelliklere ihtiyaç duyacaklarını anlamamıza yardımcı oldu.</a:t>
            </a:r>
            <a:endParaRPr lang="tr-TR" dirty="0"/>
          </a:p>
        </p:txBody>
      </p:sp>
    </p:spTree>
    <p:extLst>
      <p:ext uri="{BB962C8B-B14F-4D97-AF65-F5344CB8AC3E}">
        <p14:creationId xmlns:p14="http://schemas.microsoft.com/office/powerpoint/2010/main" val="1995488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Anketler</a:t>
            </a:r>
          </a:p>
        </p:txBody>
      </p:sp>
      <p:sp>
        <p:nvSpPr>
          <p:cNvPr id="3" name="İçerik Yer Tutucusu 2"/>
          <p:cNvSpPr>
            <a:spLocks noGrp="1"/>
          </p:cNvSpPr>
          <p:nvPr>
            <p:ph idx="1"/>
          </p:nvPr>
        </p:nvSpPr>
        <p:spPr/>
        <p:txBody>
          <a:bodyPr>
            <a:normAutofit fontScale="92500" lnSpcReduction="20000"/>
          </a:bodyPr>
          <a:lstStyle/>
          <a:p>
            <a:r>
              <a:rPr lang="tr-TR" dirty="0"/>
              <a:t>Anketler, ihtiyaçlarını anlamak için büyük kullanıcı gruplarını incelemenin bir yoludur. </a:t>
            </a:r>
            <a:endParaRPr lang="tr-TR" dirty="0" smtClean="0"/>
          </a:p>
          <a:p>
            <a:r>
              <a:rPr lang="tr-TR" dirty="0" smtClean="0"/>
              <a:t>Ucuz </a:t>
            </a:r>
            <a:r>
              <a:rPr lang="tr-TR" dirty="0"/>
              <a:t>olmaları, onları büyük kullanıcı popülasyonlarından bilgi elde etmek için mantıklı bir seçim haline getirir ve coğrafi sınırlar boyunca kolaylıkla yönetilebilirler. </a:t>
            </a:r>
            <a:endParaRPr lang="tr-TR" dirty="0" smtClean="0"/>
          </a:p>
          <a:p>
            <a:r>
              <a:rPr lang="tr-TR" dirty="0" smtClean="0"/>
              <a:t>Anketlerin </a:t>
            </a:r>
            <a:r>
              <a:rPr lang="tr-TR" dirty="0"/>
              <a:t>analiz edilen sonuçları, diğer çıkarım tekniklerine girdi olarak kullanılabilir. </a:t>
            </a:r>
            <a:endParaRPr lang="tr-TR" dirty="0" smtClean="0"/>
          </a:p>
          <a:p>
            <a:r>
              <a:rPr lang="tr-TR" dirty="0" smtClean="0"/>
              <a:t>Örneğin</a:t>
            </a:r>
            <a:r>
              <a:rPr lang="tr-TR" dirty="0"/>
              <a:t>, kullanıcıların mevcut bir sistemle ilgili en büyük sıkıntılarını belirlemek için bir anket kullanabilir, ardından sonuçları bir </a:t>
            </a:r>
            <a:r>
              <a:rPr lang="tr-TR" dirty="0" err="1"/>
              <a:t>çalıştayda</a:t>
            </a:r>
            <a:r>
              <a:rPr lang="tr-TR" dirty="0"/>
              <a:t> karar vericilerle </a:t>
            </a:r>
            <a:r>
              <a:rPr lang="tr-TR" dirty="0" err="1"/>
              <a:t>önceliklendirmeyi</a:t>
            </a:r>
            <a:r>
              <a:rPr lang="tr-TR" dirty="0"/>
              <a:t> tartışmak için kullanabilirsiniz. </a:t>
            </a:r>
            <a:endParaRPr lang="tr-TR" dirty="0" smtClean="0"/>
          </a:p>
          <a:p>
            <a:r>
              <a:rPr lang="tr-TR" dirty="0" smtClean="0"/>
              <a:t>Ticari </a:t>
            </a:r>
            <a:r>
              <a:rPr lang="tr-TR" dirty="0"/>
              <a:t>ürün kullanıcılarına geri bildirim almak için anket yapmak için anketleri de kullanabilirsiniz.</a:t>
            </a:r>
          </a:p>
        </p:txBody>
      </p:sp>
    </p:spTree>
    <p:extLst>
      <p:ext uri="{BB962C8B-B14F-4D97-AF65-F5344CB8AC3E}">
        <p14:creationId xmlns:p14="http://schemas.microsoft.com/office/powerpoint/2010/main" val="3350949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r>
              <a:rPr lang="tr-TR" dirty="0"/>
              <a:t>İyi yazılmış sorular hazırlamak, anketlerle ilgili en büyük zorluktur. </a:t>
            </a:r>
            <a:endParaRPr lang="tr-TR" dirty="0" smtClean="0"/>
          </a:p>
          <a:p>
            <a:r>
              <a:rPr lang="tr-TR" dirty="0" smtClean="0"/>
              <a:t>Anket </a:t>
            </a:r>
            <a:r>
              <a:rPr lang="tr-TR" dirty="0"/>
              <a:t>yazmak için pek çok ipucu mevcuttur (Colorado Eyalet Üniversitesi 2013) ve en önemlilerini burada öneriyoruz</a:t>
            </a:r>
            <a:r>
              <a:rPr lang="tr-TR" dirty="0" smtClean="0"/>
              <a:t>:</a:t>
            </a:r>
          </a:p>
          <a:p>
            <a:pPr lvl="1"/>
            <a:r>
              <a:rPr lang="tr-TR" dirty="0"/>
              <a:t>Tüm olası yanıtları kapsayan yanıt seçenekleri sağlayın</a:t>
            </a:r>
            <a:r>
              <a:rPr lang="tr-TR" dirty="0" smtClean="0"/>
              <a:t>.</a:t>
            </a:r>
          </a:p>
          <a:p>
            <a:pPr lvl="1"/>
            <a:r>
              <a:rPr lang="tr-TR" dirty="0" smtClean="0"/>
              <a:t>Yanıt </a:t>
            </a:r>
            <a:r>
              <a:rPr lang="tr-TR" dirty="0"/>
              <a:t>seçimlerini hem birbirini dışlayan (sayısal aralıklarda çakışma yok) hem de kapsamlı (olası tüm seçenekleri listeleyin ve/veya aklınıza gelmeyen bir seçenek için bir yazma noktasına sahip olun) yapın</a:t>
            </a:r>
            <a:r>
              <a:rPr lang="tr-TR" dirty="0" smtClean="0"/>
              <a:t>.</a:t>
            </a:r>
          </a:p>
          <a:p>
            <a:pPr lvl="1"/>
            <a:r>
              <a:rPr lang="tr-TR" dirty="0" smtClean="0"/>
              <a:t>Bir </a:t>
            </a:r>
            <a:r>
              <a:rPr lang="tr-TR" dirty="0"/>
              <a:t>soruyu “doğru” bir cevap ima edecek şekilde ifade etmeyin</a:t>
            </a:r>
            <a:r>
              <a:rPr lang="tr-TR" dirty="0" smtClean="0"/>
              <a:t>.</a:t>
            </a:r>
          </a:p>
          <a:p>
            <a:pPr lvl="1"/>
            <a:r>
              <a:rPr lang="tr-TR" dirty="0" smtClean="0"/>
              <a:t>Ölçek </a:t>
            </a:r>
            <a:r>
              <a:rPr lang="tr-TR" dirty="0"/>
              <a:t>kullanıyorsanız, bunları anket boyunca tutarlı bir şekilde kullanın</a:t>
            </a:r>
            <a:r>
              <a:rPr lang="tr-TR" dirty="0" smtClean="0"/>
              <a:t>.</a:t>
            </a:r>
          </a:p>
          <a:p>
            <a:pPr lvl="1"/>
            <a:r>
              <a:rPr lang="tr-TR" dirty="0" smtClean="0"/>
              <a:t>Anket </a:t>
            </a:r>
            <a:r>
              <a:rPr lang="tr-TR" dirty="0"/>
              <a:t>sonuçlarını istatistiksel analiz için kullanmak istiyorsanız, iki veya daha fazla belirli seçenek içeren kapalı sorular kullanın. Açık uçlu sorular, kullanıcıların istedikleri gibi yanıt vermelerine olanak tanır, bu nedenle sonuçlarda ortak yönler aramak zordur</a:t>
            </a:r>
            <a:r>
              <a:rPr lang="tr-TR" dirty="0" smtClean="0"/>
              <a:t>.</a:t>
            </a:r>
          </a:p>
          <a:p>
            <a:pPr lvl="1"/>
            <a:r>
              <a:rPr lang="tr-TR" dirty="0" smtClean="0"/>
              <a:t>Doğru </a:t>
            </a:r>
            <a:r>
              <a:rPr lang="tr-TR" dirty="0"/>
              <a:t>kişilere doğru soruları sorduğunuzdan emin olmak için anket tasarımı ve yönetimi konusunda bir uzmana danışmayı düşünün</a:t>
            </a:r>
            <a:r>
              <a:rPr lang="tr-TR" dirty="0" smtClean="0"/>
              <a:t>.</a:t>
            </a:r>
          </a:p>
          <a:p>
            <a:pPr lvl="1"/>
            <a:r>
              <a:rPr lang="tr-TR" dirty="0" smtClean="0"/>
              <a:t>Bir </a:t>
            </a:r>
            <a:r>
              <a:rPr lang="tr-TR" dirty="0"/>
              <a:t>anketi dağıtmadan önce her zaman test edin. Bir sorunun belirsiz bir şekilde ifade edildiğini çok geç keşfetmek veya önemli bir sorunun atlandığını fark etmek sinir bozucu</a:t>
            </a:r>
            <a:r>
              <a:rPr lang="tr-TR" dirty="0" smtClean="0"/>
              <a:t>.</a:t>
            </a:r>
          </a:p>
          <a:p>
            <a:pPr lvl="1"/>
            <a:r>
              <a:rPr lang="tr-TR" dirty="0" smtClean="0"/>
              <a:t>Çok </a:t>
            </a:r>
            <a:r>
              <a:rPr lang="tr-TR" dirty="0"/>
              <a:t>fazla soru sormayın, aksi takdirde insanlar yanıt vermez.</a:t>
            </a:r>
          </a:p>
        </p:txBody>
      </p:sp>
    </p:spTree>
    <p:extLst>
      <p:ext uri="{BB962C8B-B14F-4D97-AF65-F5344CB8AC3E}">
        <p14:creationId xmlns:p14="http://schemas.microsoft.com/office/powerpoint/2010/main" val="176559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Sistem </a:t>
            </a:r>
            <a:r>
              <a:rPr lang="tr-TR" dirty="0" err="1"/>
              <a:t>arayüzü</a:t>
            </a:r>
            <a:r>
              <a:rPr lang="tr-TR" dirty="0"/>
              <a:t> analizi</a:t>
            </a:r>
          </a:p>
        </p:txBody>
      </p:sp>
      <p:sp>
        <p:nvSpPr>
          <p:cNvPr id="3" name="İçerik Yer Tutucusu 2"/>
          <p:cNvSpPr>
            <a:spLocks noGrp="1"/>
          </p:cNvSpPr>
          <p:nvPr>
            <p:ph idx="1"/>
          </p:nvPr>
        </p:nvSpPr>
        <p:spPr/>
        <p:txBody>
          <a:bodyPr/>
          <a:lstStyle/>
          <a:p>
            <a:r>
              <a:rPr lang="tr-TR" dirty="0" err="1" smtClean="0"/>
              <a:t>Arayüz</a:t>
            </a:r>
            <a:r>
              <a:rPr lang="tr-TR" dirty="0" smtClean="0"/>
              <a:t> </a:t>
            </a:r>
            <a:r>
              <a:rPr lang="tr-TR" dirty="0"/>
              <a:t>analizi, sisteminizin bağlandığı sistemleri incelemeyi gerektiren bağımsız bir çıkarım tekniğidir. </a:t>
            </a:r>
            <a:endParaRPr lang="tr-TR" dirty="0" smtClean="0"/>
          </a:p>
          <a:p>
            <a:r>
              <a:rPr lang="tr-TR" dirty="0" smtClean="0"/>
              <a:t>Sistem </a:t>
            </a:r>
            <a:r>
              <a:rPr lang="tr-TR" dirty="0" err="1"/>
              <a:t>arayüzü</a:t>
            </a:r>
            <a:r>
              <a:rPr lang="tr-TR" dirty="0"/>
              <a:t> analizi, sistemler arasında veri ve hizmet alışverişi ile ilgili işlevsel gereksinimleri ortaya çıkarır (IIBA 2009). </a:t>
            </a:r>
            <a:endParaRPr lang="tr-TR" dirty="0" smtClean="0"/>
          </a:p>
          <a:p>
            <a:r>
              <a:rPr lang="tr-TR" dirty="0" smtClean="0"/>
              <a:t>Bağlam </a:t>
            </a:r>
            <a:r>
              <a:rPr lang="tr-TR" dirty="0"/>
              <a:t>diyagramları ve ekosistem haritaları (bkz. Bölüm 5, "İş gereksinimlerinin oluşturulması"), daha fazla çalışma için </a:t>
            </a:r>
            <a:r>
              <a:rPr lang="tr-TR" dirty="0" err="1"/>
              <a:t>arayüzler</a:t>
            </a:r>
            <a:r>
              <a:rPr lang="tr-TR" dirty="0"/>
              <a:t> bulmaya başlamak için bariz bir seçimdir. </a:t>
            </a:r>
            <a:endParaRPr lang="tr-TR" dirty="0" smtClean="0"/>
          </a:p>
          <a:p>
            <a:r>
              <a:rPr lang="tr-TR" dirty="0" smtClean="0"/>
              <a:t>Aslında</a:t>
            </a:r>
            <a:r>
              <a:rPr lang="tr-TR" dirty="0"/>
              <a:t>, ilişkili gereksinimleri olan ve bu diyagramlardan birinde temsil edilmeyen bir </a:t>
            </a:r>
            <a:r>
              <a:rPr lang="tr-TR" dirty="0" err="1"/>
              <a:t>arayüz</a:t>
            </a:r>
            <a:r>
              <a:rPr lang="tr-TR" dirty="0"/>
              <a:t> bulursanız, diyagramlar eksiktir.</a:t>
            </a:r>
          </a:p>
        </p:txBody>
      </p:sp>
    </p:spTree>
    <p:extLst>
      <p:ext uri="{BB962C8B-B14F-4D97-AF65-F5344CB8AC3E}">
        <p14:creationId xmlns:p14="http://schemas.microsoft.com/office/powerpoint/2010/main" val="2215778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a:t>Sizinkiyle </a:t>
            </a:r>
            <a:r>
              <a:rPr lang="tr-TR" dirty="0" err="1"/>
              <a:t>arayüz</a:t>
            </a:r>
            <a:r>
              <a:rPr lang="tr-TR" dirty="0"/>
              <a:t> oluşturan her sistem için, diğer sistemdeki sizin sisteminiz için gereksinimlere yol açabilecek işlevleri tanımlayın. </a:t>
            </a:r>
            <a:endParaRPr lang="tr-TR" dirty="0" smtClean="0"/>
          </a:p>
          <a:p>
            <a:r>
              <a:rPr lang="tr-TR" dirty="0" smtClean="0"/>
              <a:t>Bu </a:t>
            </a:r>
            <a:r>
              <a:rPr lang="tr-TR" dirty="0"/>
              <a:t>gereksinimler, hangi verilerin diğer sisteme iletileceğini, ondan hangi verilerin alınacağını ve doğrulama kriterleri gibi bu verilerle ilgili kuralları açıklayabilir. </a:t>
            </a:r>
            <a:endParaRPr lang="tr-TR" dirty="0" smtClean="0"/>
          </a:p>
          <a:p>
            <a:r>
              <a:rPr lang="tr-TR" dirty="0" smtClean="0"/>
              <a:t>Sisteminizde </a:t>
            </a:r>
            <a:r>
              <a:rPr lang="tr-TR" dirty="0"/>
              <a:t>uygulamanız gerekmeyen mevcut işlevleri de keşfedebilirsiniz. </a:t>
            </a:r>
            <a:endParaRPr lang="tr-TR" dirty="0" smtClean="0"/>
          </a:p>
          <a:p>
            <a:r>
              <a:rPr lang="tr-TR" dirty="0" smtClean="0"/>
              <a:t>Bir </a:t>
            </a:r>
            <a:r>
              <a:rPr lang="tr-TR" dirty="0"/>
              <a:t>e-ticaret web sitesindeki bir alışveriş sepeti siparişini sipariş yönetim sistemine geçirmeden önce doğrulama kurallarını uygulamanız gerektiğini düşündüğünüzü varsayalım. </a:t>
            </a:r>
            <a:endParaRPr lang="tr-TR" dirty="0" smtClean="0"/>
          </a:p>
          <a:p>
            <a:r>
              <a:rPr lang="tr-TR" dirty="0" smtClean="0"/>
              <a:t>Sistem </a:t>
            </a:r>
            <a:r>
              <a:rPr lang="tr-TR" dirty="0"/>
              <a:t>arabirimi analizi yoluyla, birden çok sistemin siparişleri, doğrulamayı gerçekleştiren sipariş yönetim sistemine ilettiğini öğrenebilirsiniz, bu nedenle bu işlevi oluşturmanıza gerek yoktur.</a:t>
            </a:r>
          </a:p>
        </p:txBody>
      </p:sp>
    </p:spTree>
    <p:extLst>
      <p:ext uri="{BB962C8B-B14F-4D97-AF65-F5344CB8AC3E}">
        <p14:creationId xmlns:p14="http://schemas.microsoft.com/office/powerpoint/2010/main" val="3534601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Kullanıcı </a:t>
            </a:r>
            <a:r>
              <a:rPr lang="tr-TR" dirty="0" err="1"/>
              <a:t>arayüzü</a:t>
            </a:r>
            <a:r>
              <a:rPr lang="tr-TR" dirty="0"/>
              <a:t> analizi</a:t>
            </a:r>
          </a:p>
        </p:txBody>
      </p:sp>
      <p:sp>
        <p:nvSpPr>
          <p:cNvPr id="3" name="İçerik Yer Tutucusu 2"/>
          <p:cNvSpPr>
            <a:spLocks noGrp="1"/>
          </p:cNvSpPr>
          <p:nvPr>
            <p:ph idx="1"/>
          </p:nvPr>
        </p:nvSpPr>
        <p:spPr/>
        <p:txBody>
          <a:bodyPr/>
          <a:lstStyle/>
          <a:p>
            <a:r>
              <a:rPr lang="tr-TR" dirty="0" smtClean="0"/>
              <a:t>Kullanıcı </a:t>
            </a:r>
            <a:r>
              <a:rPr lang="tr-TR" dirty="0"/>
              <a:t>arabirimi (UI) analizi, kullanıcı ve işlevsel gereksinimleri keşfetmek için mevcut sistemleri incelediğiniz bağımsız bir çıkarım tekniğidir. </a:t>
            </a:r>
            <a:endParaRPr lang="tr-TR" dirty="0" smtClean="0"/>
          </a:p>
          <a:p>
            <a:r>
              <a:rPr lang="tr-TR" dirty="0" smtClean="0"/>
              <a:t>Mevcut </a:t>
            </a:r>
            <a:r>
              <a:rPr lang="tr-TR" dirty="0"/>
              <a:t>sistemlerle doğrudan etkileşim kurmak en iyisidir, ancak gerekirse ekran görüntülerini kullanabilirsiniz. </a:t>
            </a:r>
            <a:endParaRPr lang="tr-TR" dirty="0" smtClean="0"/>
          </a:p>
          <a:p>
            <a:r>
              <a:rPr lang="tr-TR" dirty="0" smtClean="0"/>
              <a:t>Satın </a:t>
            </a:r>
            <a:r>
              <a:rPr lang="tr-TR" dirty="0"/>
              <a:t>alınan paket yazılım uygulamalarına yönelik kullanıcı kılavuzları, genellikle başlangıç noktası olarak iyi çalışacak ekran görüntüleri içerir. </a:t>
            </a:r>
            <a:endParaRPr lang="tr-TR" dirty="0" smtClean="0"/>
          </a:p>
          <a:p>
            <a:r>
              <a:rPr lang="tr-TR" dirty="0" smtClean="0"/>
              <a:t>Mevcut </a:t>
            </a:r>
            <a:r>
              <a:rPr lang="tr-TR" dirty="0"/>
              <a:t>bir sistem yoksa, benzer ürünlerin kullanıcı </a:t>
            </a:r>
            <a:r>
              <a:rPr lang="tr-TR" dirty="0" err="1"/>
              <a:t>arayüzlerine</a:t>
            </a:r>
            <a:r>
              <a:rPr lang="tr-TR" dirty="0"/>
              <a:t> bakmanız mümkün olabilir.</a:t>
            </a:r>
          </a:p>
        </p:txBody>
      </p:sp>
    </p:spTree>
    <p:extLst>
      <p:ext uri="{BB962C8B-B14F-4D97-AF65-F5344CB8AC3E}">
        <p14:creationId xmlns:p14="http://schemas.microsoft.com/office/powerpoint/2010/main" val="1203879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r>
              <a:rPr lang="tr-TR" dirty="0"/>
              <a:t>Paket çözümlerle veya mevcut bir sistemle çalışırken, UI analizi, potansiyel özellikleri keşfetmenize yardımcı olacak eksiksiz bir ekran listesi belirlemenize yardımcı olabilir. </a:t>
            </a:r>
            <a:endParaRPr lang="tr-TR" dirty="0" smtClean="0"/>
          </a:p>
          <a:p>
            <a:r>
              <a:rPr lang="tr-TR" dirty="0" smtClean="0"/>
              <a:t>Mevcut </a:t>
            </a:r>
            <a:r>
              <a:rPr lang="tr-TR" dirty="0"/>
              <a:t>kullanıcı </a:t>
            </a:r>
            <a:r>
              <a:rPr lang="tr-TR" dirty="0" err="1"/>
              <a:t>arayüzünde</a:t>
            </a:r>
            <a:r>
              <a:rPr lang="tr-TR" dirty="0"/>
              <a:t> gezinerek, kullanıcıların sistemde gerçekleştirdiği ortak adımlar hakkında bilgi edinebilir ve kullanıcılarla birlikte gözden geçirmek için kullanım senaryoları taslağı oluşturabilirsiniz. </a:t>
            </a:r>
            <a:endParaRPr lang="tr-TR" dirty="0" smtClean="0"/>
          </a:p>
          <a:p>
            <a:r>
              <a:rPr lang="tr-TR" dirty="0" smtClean="0"/>
              <a:t>UI </a:t>
            </a:r>
            <a:r>
              <a:rPr lang="tr-TR" dirty="0"/>
              <a:t>analizi, kullanıcıların görmesi gereken veri parçalarını ortaya çıkarabilir. </a:t>
            </a:r>
            <a:endParaRPr lang="tr-TR" dirty="0" smtClean="0"/>
          </a:p>
          <a:p>
            <a:r>
              <a:rPr lang="tr-TR" dirty="0" smtClean="0"/>
              <a:t>Mevcut </a:t>
            </a:r>
            <a:r>
              <a:rPr lang="tr-TR" dirty="0"/>
              <a:t>bir sistemin nasıl çalıştığı konusunda hız kazanmanın harika bir yolu (bunu yapmak için çok fazla eğitime ihtiyacınız yoksa). </a:t>
            </a:r>
            <a:endParaRPr lang="tr-TR" dirty="0" smtClean="0"/>
          </a:p>
          <a:p>
            <a:r>
              <a:rPr lang="tr-TR" dirty="0" smtClean="0"/>
              <a:t>Kullanıcılara </a:t>
            </a:r>
            <a:r>
              <a:rPr lang="tr-TR" dirty="0"/>
              <a:t>sistemle nasıl etkileşime geçtiklerini ve hangi adımları attıklarını sormak yerine, belki de ilk anlayışa kendiniz ulaşabilirsiniz</a:t>
            </a:r>
            <a:r>
              <a:rPr lang="tr-TR" dirty="0" smtClean="0"/>
              <a:t>.</a:t>
            </a:r>
          </a:p>
          <a:p>
            <a:r>
              <a:rPr lang="tr-TR" dirty="0" smtClean="0"/>
              <a:t>Sırf </a:t>
            </a:r>
            <a:r>
              <a:rPr lang="tr-TR" dirty="0"/>
              <a:t>mevcut sistemde buldunuz diye yeni sistemde belirli işlevlerin gerekli olduğunu varsaymayın. </a:t>
            </a:r>
            <a:endParaRPr lang="tr-TR" dirty="0" smtClean="0"/>
          </a:p>
          <a:p>
            <a:r>
              <a:rPr lang="tr-TR" dirty="0" smtClean="0"/>
              <a:t>Ayrıca</a:t>
            </a:r>
            <a:r>
              <a:rPr lang="tr-TR" dirty="0"/>
              <a:t>, kullanıcı </a:t>
            </a:r>
            <a:r>
              <a:rPr lang="tr-TR" dirty="0" err="1"/>
              <a:t>arayüzü</a:t>
            </a:r>
            <a:r>
              <a:rPr lang="tr-TR" dirty="0"/>
              <a:t> mevcut sistemde belirli bir şekilde göründüğü veya aktığı için gelecekteki sistemde bu şekilde uygulanması gerektiğini varsaymayın.</a:t>
            </a:r>
          </a:p>
        </p:txBody>
      </p:sp>
    </p:spTree>
    <p:extLst>
      <p:ext uri="{BB962C8B-B14F-4D97-AF65-F5344CB8AC3E}">
        <p14:creationId xmlns:p14="http://schemas.microsoft.com/office/powerpoint/2010/main" val="200340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BA, belirtilen ürünün kapsamlı bir şekilde araştırılmasına elverişli bir ortam yaratmalıdır. </a:t>
            </a:r>
          </a:p>
          <a:p>
            <a:r>
              <a:rPr lang="tr-TR" dirty="0" smtClean="0"/>
              <a:t>Net iletişimi kolaylaştırmak için, müşterileri teknik jargonu anlamaya zorlamak yerine iş alanının sözcük dağarcığını kullanın. </a:t>
            </a:r>
          </a:p>
          <a:p>
            <a:r>
              <a:rPr lang="tr-TR" dirty="0" smtClean="0"/>
              <a:t>Tüm katılımcıların aynı tanımları paylaştığını varsaymak yerine, önemli uygulama alanı terimlerini bir sözlükte kaydedin. </a:t>
            </a:r>
          </a:p>
          <a:p>
            <a:r>
              <a:rPr lang="tr-TR" dirty="0" smtClean="0"/>
              <a:t>Müşteriler, olası işlevsellik hakkındaki tartışmanın, onu ürüne dahil etme taahhüdü olmadığını anlamalıdır. </a:t>
            </a:r>
          </a:p>
          <a:p>
            <a:r>
              <a:rPr lang="tr-TR" dirty="0" smtClean="0"/>
              <a:t>Beyin fırtınası yapmak ve olasılıkları hayal etmek, öncelikleri, fizibiliteyi ve kısıtlayıcı gerçekleri analiz etmekten ayrı bir konudur. </a:t>
            </a:r>
          </a:p>
          <a:p>
            <a:r>
              <a:rPr lang="tr-TR" dirty="0" smtClean="0"/>
              <a:t>Paydaşların, hiçbir zaman yararlı bir şey sunmayan devasa bir projeyi tanımlamaktan kaçınmak için mavi gök dilek listelerine öncelik vermeleri için asla erken değildir.</a:t>
            </a:r>
            <a:endParaRPr lang="tr-TR" dirty="0"/>
          </a:p>
        </p:txBody>
      </p:sp>
    </p:spTree>
    <p:extLst>
      <p:ext uri="{BB962C8B-B14F-4D97-AF65-F5344CB8AC3E}">
        <p14:creationId xmlns:p14="http://schemas.microsoft.com/office/powerpoint/2010/main" val="3714072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Doküman analizi</a:t>
            </a:r>
          </a:p>
        </p:txBody>
      </p:sp>
      <p:sp>
        <p:nvSpPr>
          <p:cNvPr id="3" name="İçerik Yer Tutucusu 2"/>
          <p:cNvSpPr>
            <a:spLocks noGrp="1"/>
          </p:cNvSpPr>
          <p:nvPr>
            <p:ph idx="1"/>
          </p:nvPr>
        </p:nvSpPr>
        <p:spPr/>
        <p:txBody>
          <a:bodyPr>
            <a:normAutofit fontScale="70000" lnSpcReduction="20000"/>
          </a:bodyPr>
          <a:lstStyle/>
          <a:p>
            <a:r>
              <a:rPr lang="tr-TR" dirty="0"/>
              <a:t>Doküman analizi, potansiyel yazılım gereksinimleri için mevcut dokümantasyonun incelenmesini gerektirir. </a:t>
            </a:r>
            <a:endParaRPr lang="tr-TR" dirty="0" smtClean="0"/>
          </a:p>
          <a:p>
            <a:r>
              <a:rPr lang="tr-TR" dirty="0" smtClean="0"/>
              <a:t>En </a:t>
            </a:r>
            <a:r>
              <a:rPr lang="tr-TR" dirty="0"/>
              <a:t>yararlı belgeler, gereksinim belirtimlerini, iş süreçlerini, çıkarılan dersler koleksiyonlarını ve mevcut veya benzer uygulamalar için kullanıcı kılavuzlarını içerir. </a:t>
            </a:r>
            <a:endParaRPr lang="tr-TR" dirty="0" smtClean="0"/>
          </a:p>
          <a:p>
            <a:r>
              <a:rPr lang="tr-TR" dirty="0" smtClean="0"/>
              <a:t>Belgeler</a:t>
            </a:r>
            <a:r>
              <a:rPr lang="tr-TR" dirty="0"/>
              <a:t>, uyulması gereken şirket veya endüstri standartlarını veya ürünün uyması gereken düzenlemeleri açıklayabilir. </a:t>
            </a:r>
            <a:endParaRPr lang="tr-TR" dirty="0" smtClean="0"/>
          </a:p>
          <a:p>
            <a:r>
              <a:rPr lang="tr-TR" dirty="0" smtClean="0"/>
              <a:t>Mevcut </a:t>
            </a:r>
            <a:r>
              <a:rPr lang="tr-TR" dirty="0"/>
              <a:t>bir sistemi değiştirirken, geçmiş belgeler, muhafaza edilmesi gerekebilecek işlevlerin yanı sıra eskimiş işlevleri de ortaya çıkarabilir. </a:t>
            </a:r>
            <a:endParaRPr lang="tr-TR" dirty="0" smtClean="0"/>
          </a:p>
          <a:p>
            <a:r>
              <a:rPr lang="tr-TR" dirty="0" smtClean="0"/>
              <a:t>Paket </a:t>
            </a:r>
            <a:r>
              <a:rPr lang="tr-TR" dirty="0"/>
              <a:t>çözüm uygulamaları için satıcı belgeleri, kullanıcılarınızın ihtiyaç duyabileceği işlevlerden bahseder, ancak bunu hedef ortamda tam olarak nasıl uygulayacağınızı daha fazla araştırmanız gerekebilir. </a:t>
            </a:r>
            <a:endParaRPr lang="tr-TR" dirty="0" smtClean="0"/>
          </a:p>
          <a:p>
            <a:r>
              <a:rPr lang="tr-TR" dirty="0" smtClean="0"/>
              <a:t>Karşılaştırmalı </a:t>
            </a:r>
            <a:r>
              <a:rPr lang="tr-TR" dirty="0"/>
              <a:t>incelemeler, rekabet avantajı elde etmek için ele alabileceğiniz diğer ürünlerdeki eksikliklere işaret eder. </a:t>
            </a:r>
            <a:endParaRPr lang="tr-TR" dirty="0" smtClean="0"/>
          </a:p>
          <a:p>
            <a:r>
              <a:rPr lang="tr-TR" dirty="0" smtClean="0"/>
              <a:t>Yardım </a:t>
            </a:r>
            <a:r>
              <a:rPr lang="tr-TR" dirty="0"/>
              <a:t>masası ve saha destek personeli tarafından kullanıcılardan toplanan sorun raporları ve iyileştirme talepleri, sistemin gelecekteki sürümlerde iyileştirilmesi için fikirler sunabilir.</a:t>
            </a:r>
          </a:p>
        </p:txBody>
      </p:sp>
    </p:spTree>
    <p:extLst>
      <p:ext uri="{BB962C8B-B14F-4D97-AF65-F5344CB8AC3E}">
        <p14:creationId xmlns:p14="http://schemas.microsoft.com/office/powerpoint/2010/main" val="2862025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5"/>
            <a:ext cx="10515600" cy="4443290"/>
          </a:xfrm>
        </p:spPr>
        <p:txBody>
          <a:bodyPr>
            <a:normAutofit fontScale="85000" lnSpcReduction="20000"/>
          </a:bodyPr>
          <a:lstStyle/>
          <a:p>
            <a:r>
              <a:rPr lang="tr-TR" dirty="0"/>
              <a:t>Doküman analizi, mevcut bir sistemde veya yeni bir alanda hız kazanmanın bir yoludur. </a:t>
            </a:r>
            <a:endParaRPr lang="tr-TR" dirty="0" smtClean="0"/>
          </a:p>
          <a:p>
            <a:r>
              <a:rPr lang="tr-TR" dirty="0" smtClean="0"/>
              <a:t>Önceden </a:t>
            </a:r>
            <a:r>
              <a:rPr lang="tr-TR" dirty="0"/>
              <a:t>biraz araştırma yapmak ve bazı gereksinimleri taslak haline getirmek, ihtiyaç duyulan açıklama toplantısı süresini azaltır. </a:t>
            </a:r>
            <a:endParaRPr lang="tr-TR" dirty="0" smtClean="0"/>
          </a:p>
          <a:p>
            <a:r>
              <a:rPr lang="tr-TR" dirty="0" smtClean="0"/>
              <a:t>Doküman </a:t>
            </a:r>
            <a:r>
              <a:rPr lang="tr-TR" dirty="0"/>
              <a:t>analizi, insanların düşünmedikleri veya farkında olmadıkları için size söylemedikleri bilgileri ortaya çıkarabilir. </a:t>
            </a:r>
            <a:endParaRPr lang="tr-TR" dirty="0" smtClean="0"/>
          </a:p>
          <a:p>
            <a:r>
              <a:rPr lang="tr-TR" dirty="0" smtClean="0"/>
              <a:t>Örneğin</a:t>
            </a:r>
            <a:r>
              <a:rPr lang="tr-TR" dirty="0"/>
              <a:t>, yeni bir çağrı merkezi uygulaması oluşturuyorsanız, mevcut bir uygulamanın kullanım kılavuzunda açıklanan bazı karmaşık iş mantıkları bulabilirsiniz. </a:t>
            </a:r>
            <a:endParaRPr lang="tr-TR" dirty="0" smtClean="0"/>
          </a:p>
          <a:p>
            <a:r>
              <a:rPr lang="tr-TR" dirty="0" smtClean="0"/>
              <a:t>Belki </a:t>
            </a:r>
            <a:r>
              <a:rPr lang="tr-TR" dirty="0"/>
              <a:t>de kullanıcılar bu mantığı bilmiyor bile. </a:t>
            </a:r>
            <a:r>
              <a:rPr lang="tr-TR" dirty="0" smtClean="0"/>
              <a:t>Bu </a:t>
            </a:r>
            <a:r>
              <a:rPr lang="tr-TR" dirty="0"/>
              <a:t>analizin sonuçlarını kullanıcı görüşmelerinde girdi olarak kullanabilirsiniz</a:t>
            </a:r>
            <a:r>
              <a:rPr lang="tr-TR" dirty="0" smtClean="0"/>
              <a:t>.</a:t>
            </a:r>
          </a:p>
          <a:p>
            <a:r>
              <a:rPr lang="tr-TR" dirty="0"/>
              <a:t>Bu tekniğin bir riski, mevcut belgelerin güncel olmamasıdır. </a:t>
            </a:r>
            <a:endParaRPr lang="tr-TR" dirty="0" smtClean="0"/>
          </a:p>
          <a:p>
            <a:r>
              <a:rPr lang="tr-TR" dirty="0" smtClean="0"/>
              <a:t>Özellikler </a:t>
            </a:r>
            <a:r>
              <a:rPr lang="tr-TR" dirty="0"/>
              <a:t>güncellenmeden gereksinimler değişmiş olabilir veya yeni bir sistemde gerekmeyen işlevsellik belgelenmiş olabilir.</a:t>
            </a:r>
          </a:p>
        </p:txBody>
      </p:sp>
    </p:spTree>
    <p:extLst>
      <p:ext uri="{BB962C8B-B14F-4D97-AF65-F5344CB8AC3E}">
        <p14:creationId xmlns:p14="http://schemas.microsoft.com/office/powerpoint/2010/main" val="2642745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Projenizde ortaya çıkarma planlaması</a:t>
            </a:r>
          </a:p>
        </p:txBody>
      </p:sp>
      <p:sp>
        <p:nvSpPr>
          <p:cNvPr id="3" name="İçerik Yer Tutucusu 2"/>
          <p:cNvSpPr>
            <a:spLocks noGrp="1"/>
          </p:cNvSpPr>
          <p:nvPr>
            <p:ph idx="1"/>
          </p:nvPr>
        </p:nvSpPr>
        <p:spPr/>
        <p:txBody>
          <a:bodyPr>
            <a:normAutofit fontScale="92500" lnSpcReduction="20000"/>
          </a:bodyPr>
          <a:lstStyle/>
          <a:p>
            <a:r>
              <a:rPr lang="tr-TR" dirty="0" smtClean="0"/>
              <a:t>Bir </a:t>
            </a:r>
            <a:r>
              <a:rPr lang="tr-TR" dirty="0"/>
              <a:t>projenin başlarında, iş analisti, projenin gereksinimlerin ortaya çıkarılmasına yönelik yaklaşımını planlamalıdır. </a:t>
            </a:r>
            <a:endParaRPr lang="tr-TR" dirty="0" smtClean="0"/>
          </a:p>
          <a:p>
            <a:r>
              <a:rPr lang="tr-TR" dirty="0" smtClean="0"/>
              <a:t>Basit </a:t>
            </a:r>
            <a:r>
              <a:rPr lang="tr-TR" dirty="0"/>
              <a:t>bir eylem planı bile başarı şansını artırır ve paydaşlar için gerçekçi beklentiler oluşturur. </a:t>
            </a:r>
            <a:endParaRPr lang="tr-TR" dirty="0" smtClean="0"/>
          </a:p>
          <a:p>
            <a:r>
              <a:rPr lang="tr-TR" dirty="0" smtClean="0"/>
              <a:t>Yalnızca </a:t>
            </a:r>
            <a:r>
              <a:rPr lang="tr-TR" dirty="0"/>
              <a:t>ortaya çıkarma kaynakları, zamanlama ve teslimatlar konusunda açık bir taahhüt alarak, katılımcıların başka işler yapmak üzere çekilmesini önleyebilirsiniz. </a:t>
            </a:r>
            <a:endParaRPr lang="tr-TR" dirty="0" smtClean="0"/>
          </a:p>
          <a:p>
            <a:r>
              <a:rPr lang="tr-TR" dirty="0" smtClean="0"/>
              <a:t>Bir </a:t>
            </a:r>
            <a:r>
              <a:rPr lang="tr-TR" dirty="0"/>
              <a:t>ortaya çıkarma planı, kullanacağınız teknikleri, bunları ne zaman ve ne amaçla kullanmayı planladığınızı içerir. </a:t>
            </a:r>
            <a:endParaRPr lang="tr-TR" dirty="0" smtClean="0"/>
          </a:p>
          <a:p>
            <a:r>
              <a:rPr lang="tr-TR" dirty="0" smtClean="0"/>
              <a:t>Herhangi </a:t>
            </a:r>
            <a:r>
              <a:rPr lang="tr-TR" dirty="0"/>
              <a:t>bir planda olduğu gibi, onu proje boyunca bir rehber ve hatırlatıcı olarak kullanın, ancak proje boyunca planı değiştirmeniz gerekebileceğini unutmayın. </a:t>
            </a:r>
            <a:endParaRPr lang="tr-TR" dirty="0" smtClean="0"/>
          </a:p>
          <a:p>
            <a:r>
              <a:rPr lang="tr-TR" dirty="0" smtClean="0"/>
              <a:t>Planınız </a:t>
            </a:r>
            <a:r>
              <a:rPr lang="tr-TR" dirty="0"/>
              <a:t>aşağıdaki öğeleri ele almalıdır:</a:t>
            </a:r>
          </a:p>
        </p:txBody>
      </p:sp>
    </p:spTree>
    <p:extLst>
      <p:ext uri="{BB962C8B-B14F-4D97-AF65-F5344CB8AC3E}">
        <p14:creationId xmlns:p14="http://schemas.microsoft.com/office/powerpoint/2010/main" val="2223989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Projenizde ortaya çıkarma planlaması</a:t>
            </a:r>
          </a:p>
        </p:txBody>
      </p:sp>
      <p:sp>
        <p:nvSpPr>
          <p:cNvPr id="3" name="İçerik Yer Tutucusu 2"/>
          <p:cNvSpPr>
            <a:spLocks noGrp="1"/>
          </p:cNvSpPr>
          <p:nvPr>
            <p:ph idx="1"/>
          </p:nvPr>
        </p:nvSpPr>
        <p:spPr>
          <a:xfrm>
            <a:off x="838200" y="1825624"/>
            <a:ext cx="10515600" cy="4645514"/>
          </a:xfrm>
        </p:spPr>
        <p:txBody>
          <a:bodyPr>
            <a:normAutofit fontScale="85000" lnSpcReduction="20000"/>
          </a:bodyPr>
          <a:lstStyle/>
          <a:p>
            <a:r>
              <a:rPr lang="tr-TR" b="1" dirty="0"/>
              <a:t>Ortaya çıkarma hedefleri: </a:t>
            </a:r>
            <a:r>
              <a:rPr lang="tr-TR" dirty="0"/>
              <a:t>Tüm proje için ortaya çıkarma hedeflerini ve planlanan her bir ortaya çıkarma faaliyeti için hedefleri planlayın</a:t>
            </a:r>
            <a:r>
              <a:rPr lang="tr-TR" dirty="0" smtClean="0"/>
              <a:t>.</a:t>
            </a:r>
          </a:p>
          <a:p>
            <a:r>
              <a:rPr lang="tr-TR" b="1" dirty="0" smtClean="0"/>
              <a:t>Ortaya </a:t>
            </a:r>
            <a:r>
              <a:rPr lang="tr-TR" b="1" dirty="0"/>
              <a:t>çıkarma stratejisi ve planlanan teknikler: </a:t>
            </a:r>
            <a:r>
              <a:rPr lang="tr-TR" dirty="0"/>
              <a:t>Farklı paydaş gruplarıyla hangi tekniklerin kullanılacağına karar verin. </a:t>
            </a:r>
            <a:endParaRPr lang="tr-TR" dirty="0" smtClean="0"/>
          </a:p>
          <a:p>
            <a:r>
              <a:rPr lang="tr-TR" dirty="0" smtClean="0"/>
              <a:t>Paydaşlara </a:t>
            </a:r>
            <a:r>
              <a:rPr lang="tr-TR" dirty="0"/>
              <a:t>erişiminiz, zaman kısıtlamaları ve mevcut sistem hakkındaki bilginize bağlı olarak anketler, </a:t>
            </a:r>
            <a:r>
              <a:rPr lang="tr-TR" dirty="0" err="1"/>
              <a:t>çalıştaylar</a:t>
            </a:r>
            <a:r>
              <a:rPr lang="tr-TR" dirty="0"/>
              <a:t>, müşteri ziyaretleri, bireysel görüşmeler ve diğer tekniklerin bazı kombinasyonlarını kullanabilirsiniz</a:t>
            </a:r>
            <a:r>
              <a:rPr lang="tr-TR" dirty="0" smtClean="0"/>
              <a:t>.</a:t>
            </a:r>
          </a:p>
          <a:p>
            <a:r>
              <a:rPr lang="tr-TR" b="1" dirty="0" smtClean="0"/>
              <a:t>Zamanlama </a:t>
            </a:r>
            <a:r>
              <a:rPr lang="tr-TR" b="1" dirty="0"/>
              <a:t>ve kaynak tahminleri: </a:t>
            </a:r>
            <a:r>
              <a:rPr lang="tr-TR" dirty="0"/>
              <a:t>Gereken çaba ve takvim süresine ilişkin tahminlerle birlikte, çeşitli ortaya çıkarma etkinlikleri için hem müşteri hem de geliştirme katılımcılarını tanımlayın. </a:t>
            </a:r>
            <a:endParaRPr lang="tr-TR" dirty="0" smtClean="0"/>
          </a:p>
          <a:p>
            <a:r>
              <a:rPr lang="tr-TR" dirty="0" smtClean="0"/>
              <a:t>Önceden </a:t>
            </a:r>
            <a:r>
              <a:rPr lang="tr-TR" dirty="0"/>
              <a:t>belirli bireyleri değil, yalnızca kullanıcı sınıflarını tanımlayabilirsiniz, ancak bu, yöneticilerin yaklaşan kaynak ihtiyaçları için planlamaya başlamasına olanak tanır. </a:t>
            </a:r>
            <a:endParaRPr lang="tr-TR" dirty="0" smtClean="0"/>
          </a:p>
          <a:p>
            <a:r>
              <a:rPr lang="tr-TR" dirty="0" smtClean="0"/>
              <a:t>Ortaya </a:t>
            </a:r>
            <a:r>
              <a:rPr lang="tr-TR" dirty="0"/>
              <a:t>çıkarmaya hazırlanmak ve takip analizi yapmak için geçen süre dahil olmak üzere BA süresini tahmin edin:</a:t>
            </a:r>
          </a:p>
        </p:txBody>
      </p:sp>
    </p:spTree>
    <p:extLst>
      <p:ext uri="{BB962C8B-B14F-4D97-AF65-F5344CB8AC3E}">
        <p14:creationId xmlns:p14="http://schemas.microsoft.com/office/powerpoint/2010/main" val="573639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Projenizde ortaya çıkarma planlaması</a:t>
            </a:r>
          </a:p>
        </p:txBody>
      </p:sp>
      <p:sp>
        <p:nvSpPr>
          <p:cNvPr id="3" name="İçerik Yer Tutucusu 2"/>
          <p:cNvSpPr>
            <a:spLocks noGrp="1"/>
          </p:cNvSpPr>
          <p:nvPr>
            <p:ph idx="1"/>
          </p:nvPr>
        </p:nvSpPr>
        <p:spPr/>
        <p:txBody>
          <a:bodyPr>
            <a:normAutofit fontScale="85000" lnSpcReduction="20000"/>
          </a:bodyPr>
          <a:lstStyle/>
          <a:p>
            <a:r>
              <a:rPr lang="tr-TR" b="1" dirty="0"/>
              <a:t>Bağımsız çıkarım için gereken belgeler ve </a:t>
            </a:r>
            <a:r>
              <a:rPr lang="tr-TR" b="1" dirty="0" smtClean="0"/>
              <a:t>sistemler:</a:t>
            </a:r>
            <a:r>
              <a:rPr lang="tr-TR" dirty="0" smtClean="0"/>
              <a:t> </a:t>
            </a:r>
            <a:r>
              <a:rPr lang="tr-TR" dirty="0"/>
              <a:t>Belge, sistem arabirimi veya kullanıcı arabirimi analizi yürütüyorsanız, ihtiyaç duyduğunuzda elinizde olduğundan emin olmak için gereken malzemeleri belirleyin</a:t>
            </a:r>
            <a:r>
              <a:rPr lang="tr-TR" dirty="0" smtClean="0"/>
              <a:t>.</a:t>
            </a:r>
          </a:p>
          <a:p>
            <a:r>
              <a:rPr lang="tr-TR" b="1" dirty="0" smtClean="0"/>
              <a:t>Ortaya </a:t>
            </a:r>
            <a:r>
              <a:rPr lang="tr-TR" b="1" dirty="0"/>
              <a:t>çıkarma çabalarının beklenen </a:t>
            </a:r>
            <a:r>
              <a:rPr lang="tr-TR" b="1" dirty="0" smtClean="0"/>
              <a:t>ürünleri:</a:t>
            </a:r>
            <a:r>
              <a:rPr lang="tr-TR" dirty="0" smtClean="0"/>
              <a:t> </a:t>
            </a:r>
            <a:r>
              <a:rPr lang="tr-TR" dirty="0"/>
              <a:t>Bir kullanım örnekleri listesi, bir SRS, anket sonuçlarının bir analizi veya kalite özelliği belirtimleri oluşturacağınızı bilmek, çıkarım sırasında doğru paydaşları, konuları ve ayrıntıları hedeflediğinizden emin olmanıza yardımcı olur</a:t>
            </a:r>
            <a:r>
              <a:rPr lang="tr-TR" dirty="0" smtClean="0"/>
              <a:t>.</a:t>
            </a:r>
          </a:p>
          <a:p>
            <a:r>
              <a:rPr lang="tr-TR" b="1" dirty="0" smtClean="0"/>
              <a:t>Ortaya </a:t>
            </a:r>
            <a:r>
              <a:rPr lang="tr-TR" b="1" dirty="0"/>
              <a:t>çıkarma </a:t>
            </a:r>
            <a:r>
              <a:rPr lang="tr-TR" b="1" dirty="0" smtClean="0"/>
              <a:t>riskleri:</a:t>
            </a:r>
            <a:r>
              <a:rPr lang="tr-TR" dirty="0" smtClean="0"/>
              <a:t> </a:t>
            </a:r>
            <a:r>
              <a:rPr lang="tr-TR" dirty="0"/>
              <a:t>Ortaya çıkarma faaliyetlerini amaçlandığı gibi tamamlama becerinizi engelleyebilecek faktörleri tanımlayın, her bir riskin ciddiyetini tahmin edin ve onu nasıl azaltabileceğinize veya kontrol edebileceğinize karar verin. </a:t>
            </a:r>
            <a:endParaRPr lang="tr-TR" dirty="0" smtClean="0"/>
          </a:p>
          <a:p>
            <a:r>
              <a:rPr lang="tr-TR" dirty="0" smtClean="0"/>
              <a:t>Risk </a:t>
            </a:r>
            <a:r>
              <a:rPr lang="tr-TR" dirty="0"/>
              <a:t>yönetimi hakkında daha fazla bilgi için Bölüm 32, “Yazılım gereksinimleri ve risk </a:t>
            </a:r>
            <a:r>
              <a:rPr lang="tr-TR" dirty="0" err="1"/>
              <a:t>yönetimi”ne</a:t>
            </a:r>
            <a:r>
              <a:rPr lang="tr-TR" dirty="0"/>
              <a:t> bakın. </a:t>
            </a:r>
            <a:endParaRPr lang="tr-TR" dirty="0" smtClean="0"/>
          </a:p>
          <a:p>
            <a:r>
              <a:rPr lang="tr-TR" dirty="0" smtClean="0"/>
              <a:t>Semptomlar</a:t>
            </a:r>
            <a:r>
              <a:rPr lang="tr-TR" dirty="0"/>
              <a:t>, temel nedenler ve yaygın ortaya çıkarma sorunlarının olası çözümleri için Ek B, "Gereksinim giderme </a:t>
            </a:r>
            <a:r>
              <a:rPr lang="tr-TR" dirty="0" err="1"/>
              <a:t>kılavuzu"na</a:t>
            </a:r>
            <a:r>
              <a:rPr lang="tr-TR" dirty="0"/>
              <a:t> bakın.</a:t>
            </a:r>
          </a:p>
        </p:txBody>
      </p:sp>
    </p:spTree>
    <p:extLst>
      <p:ext uri="{BB962C8B-B14F-4D97-AF65-F5344CB8AC3E}">
        <p14:creationId xmlns:p14="http://schemas.microsoft.com/office/powerpoint/2010/main" val="1567425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Projenizde ortaya çıkarma planlaması</a:t>
            </a:r>
          </a:p>
        </p:txBody>
      </p:sp>
      <p:sp>
        <p:nvSpPr>
          <p:cNvPr id="3" name="İçerik Yer Tutucusu 2"/>
          <p:cNvSpPr>
            <a:spLocks noGrp="1"/>
          </p:cNvSpPr>
          <p:nvPr>
            <p:ph idx="1"/>
          </p:nvPr>
        </p:nvSpPr>
        <p:spPr/>
        <p:txBody>
          <a:bodyPr/>
          <a:lstStyle/>
          <a:p>
            <a:r>
              <a:rPr lang="tr-TR" dirty="0"/>
              <a:t>Birçok </a:t>
            </a:r>
            <a:r>
              <a:rPr lang="tr-TR" dirty="0" err="1"/>
              <a:t>BA'nın</a:t>
            </a:r>
            <a:r>
              <a:rPr lang="tr-TR" dirty="0"/>
              <a:t> kendi "uygun" çıkarım teknikleri vardır - genellikle mülakatlar ve </a:t>
            </a:r>
            <a:r>
              <a:rPr lang="tr-TR" dirty="0" err="1"/>
              <a:t>çalıştaylar</a:t>
            </a:r>
            <a:r>
              <a:rPr lang="tr-TR" dirty="0"/>
              <a:t> - ve kaynak ihtiyaçlarını azaltabilecek veya keşfedilen bilgilerin kalitesini artırabilecek diğer teknikleri kullanmayı düşünmezler. </a:t>
            </a:r>
            <a:endParaRPr lang="tr-TR" dirty="0" smtClean="0"/>
          </a:p>
          <a:p>
            <a:r>
              <a:rPr lang="tr-TR" dirty="0" smtClean="0"/>
              <a:t>Nadiren </a:t>
            </a:r>
            <a:r>
              <a:rPr lang="tr-TR" dirty="0"/>
              <a:t>bir BA, bir projede yalnızca bir çıkarım tekniği kullanarak en iyi sonuçları alır. </a:t>
            </a:r>
            <a:endParaRPr lang="tr-TR" dirty="0" smtClean="0"/>
          </a:p>
          <a:p>
            <a:r>
              <a:rPr lang="tr-TR" dirty="0" smtClean="0"/>
              <a:t>Ortaya </a:t>
            </a:r>
            <a:r>
              <a:rPr lang="tr-TR" dirty="0"/>
              <a:t>çıkarma teknikleri, geliştirme yaklaşımları yelpazesinde geçerlidir. Ortaya çıkarma tekniklerinin seçimi, projenin özelliklerine dayanmalıdır.</a:t>
            </a:r>
          </a:p>
        </p:txBody>
      </p:sp>
    </p:spTree>
    <p:extLst>
      <p:ext uri="{BB962C8B-B14F-4D97-AF65-F5344CB8AC3E}">
        <p14:creationId xmlns:p14="http://schemas.microsoft.com/office/powerpoint/2010/main" val="529982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5"/>
            <a:ext cx="10515600" cy="4487252"/>
          </a:xfrm>
        </p:spPr>
        <p:txBody>
          <a:bodyPr>
            <a:normAutofit fontScale="85000" lnSpcReduction="20000"/>
          </a:bodyPr>
          <a:lstStyle/>
          <a:p>
            <a:r>
              <a:rPr lang="tr-TR" dirty="0"/>
              <a:t>Şekil 7-3, çeşitli proje türleri için yararlı olma olasılığı en yüksek olan ortaya çıkarma tekniklerini göstermektedir. </a:t>
            </a:r>
            <a:endParaRPr lang="tr-TR" dirty="0" smtClean="0"/>
          </a:p>
          <a:p>
            <a:r>
              <a:rPr lang="tr-TR" dirty="0" smtClean="0"/>
              <a:t>Projenizin </a:t>
            </a:r>
            <a:r>
              <a:rPr lang="tr-TR" dirty="0"/>
              <a:t>özelliklerini temsil eden satırı veya satırları seçin ve hangi çıkarım tekniklerinin yararlı olma olasılığının yüksek olduğunu (X ile işaretlenmiş) görmek için sağa doğru okuyun. </a:t>
            </a:r>
            <a:endParaRPr lang="tr-TR" dirty="0" smtClean="0"/>
          </a:p>
          <a:p>
            <a:r>
              <a:rPr lang="tr-TR" dirty="0" smtClean="0"/>
              <a:t>Örneğin</a:t>
            </a:r>
            <a:r>
              <a:rPr lang="tr-TR" dirty="0"/>
              <a:t>, yeni bir uygulama geliştiriyorsanız, en iyi sonuçları paydaş görüşmeleri, </a:t>
            </a:r>
            <a:r>
              <a:rPr lang="tr-TR" dirty="0" err="1"/>
              <a:t>çalıştaylar</a:t>
            </a:r>
            <a:r>
              <a:rPr lang="tr-TR" dirty="0"/>
              <a:t> ve sistem </a:t>
            </a:r>
            <a:r>
              <a:rPr lang="tr-TR" dirty="0" err="1"/>
              <a:t>arayüzü</a:t>
            </a:r>
            <a:r>
              <a:rPr lang="tr-TR" dirty="0"/>
              <a:t> analizi kombinasyonuyla almanız muhtemeldir. </a:t>
            </a:r>
            <a:endParaRPr lang="tr-TR" dirty="0" smtClean="0"/>
          </a:p>
          <a:p>
            <a:r>
              <a:rPr lang="tr-TR" dirty="0" smtClean="0"/>
              <a:t>Çoğu </a:t>
            </a:r>
            <a:r>
              <a:rPr lang="tr-TR" dirty="0"/>
              <a:t>projede görüşmeler ve </a:t>
            </a:r>
            <a:r>
              <a:rPr lang="tr-TR" dirty="0" err="1"/>
              <a:t>çalıştaylar</a:t>
            </a:r>
            <a:r>
              <a:rPr lang="tr-TR" dirty="0"/>
              <a:t> kullanılabilir. </a:t>
            </a:r>
            <a:endParaRPr lang="tr-TR" dirty="0" smtClean="0"/>
          </a:p>
          <a:p>
            <a:r>
              <a:rPr lang="tr-TR" dirty="0" smtClean="0"/>
              <a:t>Odak </a:t>
            </a:r>
            <a:r>
              <a:rPr lang="tr-TR" dirty="0"/>
              <a:t>grupları, büyük bir harici kullanıcı tabanınız olduğu, ancak temsilcilere sınırlı erişiminiz olduğu için, kitlesel pazar yazılımları için atölye çalışmalarından daha uygundur. </a:t>
            </a:r>
            <a:endParaRPr lang="tr-TR" dirty="0" smtClean="0"/>
          </a:p>
          <a:p>
            <a:r>
              <a:rPr lang="tr-TR" dirty="0" smtClean="0"/>
              <a:t>Ortaya </a:t>
            </a:r>
            <a:r>
              <a:rPr lang="tr-TR" dirty="0"/>
              <a:t>çıkarma teknikleri için bu öneriler sadece önerilerdir. </a:t>
            </a:r>
            <a:endParaRPr lang="tr-TR" dirty="0" smtClean="0"/>
          </a:p>
          <a:p>
            <a:r>
              <a:rPr lang="tr-TR" dirty="0" smtClean="0"/>
              <a:t>Örneğin</a:t>
            </a:r>
            <a:r>
              <a:rPr lang="tr-TR" dirty="0"/>
              <a:t>, kullanıcı </a:t>
            </a:r>
            <a:r>
              <a:rPr lang="tr-TR" dirty="0" err="1"/>
              <a:t>arayüzü</a:t>
            </a:r>
            <a:r>
              <a:rPr lang="tr-TR" dirty="0"/>
              <a:t> analizini toplu pazar yazılım projelerine uygulamak istediğiniz sonucuna varabilirsiniz.</a:t>
            </a:r>
          </a:p>
        </p:txBody>
      </p:sp>
    </p:spTree>
    <p:extLst>
      <p:ext uri="{BB962C8B-B14F-4D97-AF65-F5344CB8AC3E}">
        <p14:creationId xmlns:p14="http://schemas.microsoft.com/office/powerpoint/2010/main" val="4014500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Projenizde ortaya çıkarma planlaması</a:t>
            </a:r>
          </a:p>
        </p:txBody>
      </p:sp>
      <p:pic>
        <p:nvPicPr>
          <p:cNvPr id="4" name="İçerik Yer Tutucusu 3"/>
          <p:cNvPicPr>
            <a:picLocks noGrp="1" noChangeAspect="1"/>
          </p:cNvPicPr>
          <p:nvPr>
            <p:ph idx="1"/>
          </p:nvPr>
        </p:nvPicPr>
        <p:blipFill>
          <a:blip r:embed="rId2"/>
          <a:stretch>
            <a:fillRect/>
          </a:stretch>
        </p:blipFill>
        <p:spPr>
          <a:xfrm>
            <a:off x="1577636" y="1825625"/>
            <a:ext cx="9036727" cy="4351338"/>
          </a:xfrm>
          <a:prstGeom prst="rect">
            <a:avLst/>
          </a:prstGeom>
        </p:spPr>
      </p:pic>
    </p:spTree>
    <p:extLst>
      <p:ext uri="{BB962C8B-B14F-4D97-AF65-F5344CB8AC3E}">
        <p14:creationId xmlns:p14="http://schemas.microsoft.com/office/powerpoint/2010/main" val="541186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Ortaya çıkarma için hazırlanıyor</a:t>
            </a:r>
          </a:p>
        </p:txBody>
      </p:sp>
      <p:sp>
        <p:nvSpPr>
          <p:cNvPr id="3" name="İçerik Yer Tutucusu 2"/>
          <p:cNvSpPr>
            <a:spLocks noGrp="1"/>
          </p:cNvSpPr>
          <p:nvPr>
            <p:ph idx="1"/>
          </p:nvPr>
        </p:nvSpPr>
        <p:spPr>
          <a:xfrm>
            <a:off x="838200" y="1825625"/>
            <a:ext cx="10515600" cy="2412267"/>
          </a:xfrm>
        </p:spPr>
        <p:txBody>
          <a:bodyPr/>
          <a:lstStyle/>
          <a:p>
            <a:r>
              <a:rPr lang="tr-TR" dirty="0"/>
              <a:t>Kolaylaştırılmış açıklama oturumları, herkesin zamanını en iyi şekilde kullanmak için hazırlık gerektirir. </a:t>
            </a:r>
            <a:endParaRPr lang="tr-TR" dirty="0" smtClean="0"/>
          </a:p>
          <a:p>
            <a:r>
              <a:rPr lang="tr-TR" dirty="0" smtClean="0"/>
              <a:t>Oturuma </a:t>
            </a:r>
            <a:r>
              <a:rPr lang="tr-TR" dirty="0"/>
              <a:t>katılan grup ne kadar büyükse hazırlık o kadar önemlidir. </a:t>
            </a:r>
            <a:endParaRPr lang="tr-TR" dirty="0" smtClean="0"/>
          </a:p>
          <a:p>
            <a:r>
              <a:rPr lang="tr-TR" dirty="0" smtClean="0"/>
              <a:t>Şekilde, </a:t>
            </a:r>
            <a:r>
              <a:rPr lang="tr-TR" dirty="0"/>
              <a:t>tek bir gereksinim belirleme oturumuna hazırlanmak için etkinlikleri vurgulamaktadır</a:t>
            </a:r>
            <a:r>
              <a:rPr lang="tr-TR" dirty="0" smtClean="0"/>
              <a:t>.</a:t>
            </a:r>
          </a:p>
          <a:p>
            <a:endParaRPr lang="tr-TR" dirty="0"/>
          </a:p>
        </p:txBody>
      </p:sp>
      <p:pic>
        <p:nvPicPr>
          <p:cNvPr id="4" name="Resim 3"/>
          <p:cNvPicPr>
            <a:picLocks noChangeAspect="1"/>
          </p:cNvPicPr>
          <p:nvPr/>
        </p:nvPicPr>
        <p:blipFill>
          <a:blip r:embed="rId2"/>
          <a:stretch>
            <a:fillRect/>
          </a:stretch>
        </p:blipFill>
        <p:spPr>
          <a:xfrm>
            <a:off x="838200" y="4237892"/>
            <a:ext cx="9862879" cy="2462971"/>
          </a:xfrm>
          <a:prstGeom prst="rect">
            <a:avLst/>
          </a:prstGeom>
        </p:spPr>
      </p:pic>
    </p:spTree>
    <p:extLst>
      <p:ext uri="{BB962C8B-B14F-4D97-AF65-F5344CB8AC3E}">
        <p14:creationId xmlns:p14="http://schemas.microsoft.com/office/powerpoint/2010/main" val="3807093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Oturumun kapsamına karar vererek, bir gündem ileterek, sorular hazırlayarak ve oturum sırasında yararlı olabilecek materyaller hazırlayarak her oturuma hazırlanın. </a:t>
            </a:r>
            <a:endParaRPr lang="tr-TR" dirty="0" smtClean="0"/>
          </a:p>
          <a:p>
            <a:r>
              <a:rPr lang="tr-TR" dirty="0" smtClean="0"/>
              <a:t>Aşağıdaki </a:t>
            </a:r>
            <a:r>
              <a:rPr lang="tr-TR" dirty="0"/>
              <a:t>ipuçları, ortaya çıkarma için hazırlanmanıza yardımcı olacaktır</a:t>
            </a:r>
            <a:r>
              <a:rPr lang="tr-TR" dirty="0" smtClean="0"/>
              <a:t>.</a:t>
            </a:r>
          </a:p>
          <a:p>
            <a:pPr lvl="1"/>
            <a:r>
              <a:rPr lang="tr-TR" dirty="0"/>
              <a:t>Oturum kapsamını ve gündemini </a:t>
            </a:r>
            <a:r>
              <a:rPr lang="tr-TR" dirty="0" smtClean="0"/>
              <a:t>planlayın</a:t>
            </a:r>
          </a:p>
          <a:p>
            <a:pPr lvl="1"/>
            <a:r>
              <a:rPr lang="tr-TR" dirty="0" smtClean="0"/>
              <a:t>Kaynakları hazırlayın</a:t>
            </a:r>
          </a:p>
          <a:p>
            <a:pPr lvl="1"/>
            <a:r>
              <a:rPr lang="tr-TR" dirty="0" smtClean="0"/>
              <a:t>Paydaşlar </a:t>
            </a:r>
            <a:r>
              <a:rPr lang="tr-TR" dirty="0"/>
              <a:t>hakkında bilgi </a:t>
            </a:r>
            <a:r>
              <a:rPr lang="tr-TR" dirty="0" smtClean="0"/>
              <a:t>edinin</a:t>
            </a:r>
          </a:p>
          <a:p>
            <a:pPr lvl="1"/>
            <a:r>
              <a:rPr lang="tr-TR" dirty="0" smtClean="0"/>
              <a:t>Soruları hazırlayın</a:t>
            </a:r>
          </a:p>
          <a:p>
            <a:pPr lvl="1"/>
            <a:r>
              <a:rPr lang="tr-TR" dirty="0" smtClean="0"/>
              <a:t>Çöp </a:t>
            </a:r>
            <a:r>
              <a:rPr lang="tr-TR" dirty="0"/>
              <a:t>adam modellerini hazırlayın</a:t>
            </a:r>
          </a:p>
        </p:txBody>
      </p:sp>
    </p:spTree>
    <p:extLst>
      <p:ext uri="{BB962C8B-B14F-4D97-AF65-F5344CB8AC3E}">
        <p14:creationId xmlns:p14="http://schemas.microsoft.com/office/powerpoint/2010/main" val="163760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Gereksinim geliştirmenin çıktısı, çeşitli proje paydaşları tarafından tutulan ihtiyaçların ortak bir anlayışıdır. </a:t>
            </a:r>
          </a:p>
          <a:p>
            <a:r>
              <a:rPr lang="tr-TR" dirty="0" smtClean="0"/>
              <a:t>Geliştiriciler bu ihtiyaçları anladıklarında, bunları ele almak için alternatif çözümler keşfedebilirler. </a:t>
            </a:r>
          </a:p>
          <a:p>
            <a:r>
              <a:rPr lang="tr-TR" dirty="0" smtClean="0"/>
              <a:t>Ortaya çıkarma katılımcıları, sorunu anlayana kadar sistemi tasarlama dürtüsüne direnmelidir. </a:t>
            </a:r>
          </a:p>
          <a:p>
            <a:r>
              <a:rPr lang="tr-TR" dirty="0" smtClean="0"/>
              <a:t>Aksi takdirde, gereksinimler daha iyi tanımlandıkça önemli ölçüde yeniden tasarım çalışması yapmayı bekleyebilirler. </a:t>
            </a:r>
          </a:p>
          <a:p>
            <a:r>
              <a:rPr lang="tr-TR" dirty="0" smtClean="0"/>
              <a:t>Kullanıcı </a:t>
            </a:r>
            <a:r>
              <a:rPr lang="tr-TR" dirty="0" err="1" smtClean="0"/>
              <a:t>arayüzleri</a:t>
            </a:r>
            <a:r>
              <a:rPr lang="tr-TR" dirty="0" smtClean="0"/>
              <a:t> yerine kullanıcı görevlerini vurgulamak ve ifade edilen isteklerden çok gerçek ihtiyaçlara odaklanmak, ekibin tasarım ayrıntılarını zamanından önce belirleyerek dikkatinin dağılmasını önlemeye yardımcı olur.</a:t>
            </a:r>
            <a:endParaRPr lang="tr-TR" dirty="0"/>
          </a:p>
        </p:txBody>
      </p:sp>
    </p:spTree>
    <p:extLst>
      <p:ext uri="{BB962C8B-B14F-4D97-AF65-F5344CB8AC3E}">
        <p14:creationId xmlns:p14="http://schemas.microsoft.com/office/powerpoint/2010/main" val="4124267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Oturum kapsamını ve gündemini planlayın: </a:t>
            </a:r>
          </a:p>
        </p:txBody>
      </p:sp>
      <p:sp>
        <p:nvSpPr>
          <p:cNvPr id="3" name="İçerik Yer Tutucusu 2"/>
          <p:cNvSpPr>
            <a:spLocks noGrp="1"/>
          </p:cNvSpPr>
          <p:nvPr>
            <p:ph idx="1"/>
          </p:nvPr>
        </p:nvSpPr>
        <p:spPr/>
        <p:txBody>
          <a:bodyPr>
            <a:normAutofit fontScale="92500" lnSpcReduction="10000"/>
          </a:bodyPr>
          <a:lstStyle/>
          <a:p>
            <a:r>
              <a:rPr lang="tr-TR" dirty="0" smtClean="0"/>
              <a:t>Ne </a:t>
            </a:r>
            <a:r>
              <a:rPr lang="tr-TR" dirty="0"/>
              <a:t>kadar zamanın mevcut olduğunu göz önünde bulundurarak, ortaya çıkarma oturumunun kapsamına karar verin. </a:t>
            </a:r>
            <a:endParaRPr lang="tr-TR" dirty="0" smtClean="0"/>
          </a:p>
          <a:p>
            <a:r>
              <a:rPr lang="tr-TR" dirty="0" smtClean="0"/>
              <a:t>Bir </a:t>
            </a:r>
            <a:r>
              <a:rPr lang="tr-TR" dirty="0"/>
              <a:t>dizi konu veya soru kullanarak oturum kapsamını tanımlayabilir veya keşfedilecek belirli bir süreç akışları veya kullanım durumları kümesi listeleyebilirsiniz. </a:t>
            </a:r>
            <a:endParaRPr lang="tr-TR" dirty="0" smtClean="0"/>
          </a:p>
          <a:p>
            <a:r>
              <a:rPr lang="tr-TR" dirty="0" smtClean="0"/>
              <a:t>Oturumun </a:t>
            </a:r>
            <a:r>
              <a:rPr lang="tr-TR" dirty="0"/>
              <a:t>kapsamını iş gereksinimlerinde tanımlanan genel proje kapsamıyla uyumlu hale getirin, böylece görüşmeyi konu üzerinde sürdürebilirsiniz. </a:t>
            </a:r>
            <a:endParaRPr lang="tr-TR" dirty="0" smtClean="0"/>
          </a:p>
          <a:p>
            <a:r>
              <a:rPr lang="tr-TR" dirty="0" smtClean="0"/>
              <a:t>Gündem</a:t>
            </a:r>
            <a:r>
              <a:rPr lang="tr-TR" dirty="0"/>
              <a:t>, hangi konuların ele alınacağını, her konu için uygun zamanı ve hedeflenen hedefleri listelemelidir. </a:t>
            </a:r>
            <a:endParaRPr lang="tr-TR" dirty="0" smtClean="0"/>
          </a:p>
          <a:p>
            <a:r>
              <a:rPr lang="tr-TR" dirty="0" smtClean="0"/>
              <a:t>Oturum </a:t>
            </a:r>
            <a:r>
              <a:rPr lang="tr-TR" dirty="0"/>
              <a:t>gündemini paydaşlarla önceden paylaşın.</a:t>
            </a:r>
          </a:p>
        </p:txBody>
      </p:sp>
    </p:spTree>
    <p:extLst>
      <p:ext uri="{BB962C8B-B14F-4D97-AF65-F5344CB8AC3E}">
        <p14:creationId xmlns:p14="http://schemas.microsoft.com/office/powerpoint/2010/main" val="3448351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Kaynakları hazırlayın: </a:t>
            </a:r>
          </a:p>
        </p:txBody>
      </p:sp>
      <p:sp>
        <p:nvSpPr>
          <p:cNvPr id="3" name="İçerik Yer Tutucusu 2"/>
          <p:cNvSpPr>
            <a:spLocks noGrp="1"/>
          </p:cNvSpPr>
          <p:nvPr>
            <p:ph idx="1"/>
          </p:nvPr>
        </p:nvSpPr>
        <p:spPr/>
        <p:txBody>
          <a:bodyPr>
            <a:normAutofit lnSpcReduction="10000"/>
          </a:bodyPr>
          <a:lstStyle/>
          <a:p>
            <a:r>
              <a:rPr lang="tr-TR" dirty="0" smtClean="0"/>
              <a:t>Odalar</a:t>
            </a:r>
            <a:r>
              <a:rPr lang="tr-TR" dirty="0"/>
              <a:t>, projektörler, telekonferans numaraları ve video konferans ekipmanı gibi ihtiyaç duyulan fiziksel kaynakları planlayın. </a:t>
            </a:r>
            <a:endParaRPr lang="tr-TR" dirty="0" smtClean="0"/>
          </a:p>
          <a:p>
            <a:r>
              <a:rPr lang="tr-TR" dirty="0" smtClean="0"/>
              <a:t>Ayrıca</a:t>
            </a:r>
            <a:r>
              <a:rPr lang="tr-TR" dirty="0"/>
              <a:t>, hepiniz aynı yerde değilseniz saat dilimi farklılıklarına duyarlı olarak katılımcıları planlayın. </a:t>
            </a:r>
            <a:endParaRPr lang="tr-TR" dirty="0" smtClean="0"/>
          </a:p>
          <a:p>
            <a:r>
              <a:rPr lang="tr-TR" dirty="0" smtClean="0"/>
              <a:t>Coğrafi </a:t>
            </a:r>
            <a:r>
              <a:rPr lang="tr-TR" dirty="0"/>
              <a:t>olarak dağınık gruplar için, her buluştuğunuzda programı değiştirin, böylece oturumlar dünyanın belirli bir bölgesindeki aynı insanları her zaman rahatsız etmez. </a:t>
            </a:r>
            <a:endParaRPr lang="tr-TR" dirty="0" smtClean="0"/>
          </a:p>
          <a:p>
            <a:r>
              <a:rPr lang="tr-TR" dirty="0" smtClean="0"/>
              <a:t>Çeşitli </a:t>
            </a:r>
            <a:r>
              <a:rPr lang="tr-TR" dirty="0"/>
              <a:t>kaynaklardan belgeler toplayın. </a:t>
            </a:r>
            <a:endParaRPr lang="tr-TR" dirty="0" smtClean="0"/>
          </a:p>
          <a:p>
            <a:r>
              <a:rPr lang="tr-TR" dirty="0" smtClean="0"/>
              <a:t>Gerektiğinde </a:t>
            </a:r>
            <a:r>
              <a:rPr lang="tr-TR" dirty="0"/>
              <a:t>sistemlere erişim sağlayın. </a:t>
            </a:r>
            <a:endParaRPr lang="tr-TR" dirty="0" smtClean="0"/>
          </a:p>
          <a:p>
            <a:r>
              <a:rPr lang="tr-TR" dirty="0" smtClean="0"/>
              <a:t>Mevcut </a:t>
            </a:r>
            <a:r>
              <a:rPr lang="tr-TR" dirty="0"/>
              <a:t>sistemler hakkında bilgi edinmek için çevrimiçi eğitim alın.</a:t>
            </a:r>
          </a:p>
        </p:txBody>
      </p:sp>
    </p:spTree>
    <p:extLst>
      <p:ext uri="{BB962C8B-B14F-4D97-AF65-F5344CB8AC3E}">
        <p14:creationId xmlns:p14="http://schemas.microsoft.com/office/powerpoint/2010/main" val="3180950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Paydaşlar hakkında bilgi edinin </a:t>
            </a:r>
          </a:p>
        </p:txBody>
      </p:sp>
      <p:sp>
        <p:nvSpPr>
          <p:cNvPr id="3" name="İçerik Yer Tutucusu 2"/>
          <p:cNvSpPr>
            <a:spLocks noGrp="1"/>
          </p:cNvSpPr>
          <p:nvPr>
            <p:ph idx="1"/>
          </p:nvPr>
        </p:nvSpPr>
        <p:spPr/>
        <p:txBody>
          <a:bodyPr/>
          <a:lstStyle/>
          <a:p>
            <a:r>
              <a:rPr lang="tr-TR" dirty="0" smtClean="0"/>
              <a:t>Oturum </a:t>
            </a:r>
            <a:r>
              <a:rPr lang="tr-TR" dirty="0"/>
              <a:t>için ilgili paydaşları </a:t>
            </a:r>
            <a:r>
              <a:rPr lang="tr-TR" dirty="0" smtClean="0"/>
              <a:t>belirleyin. </a:t>
            </a:r>
          </a:p>
          <a:p>
            <a:r>
              <a:rPr lang="tr-TR" dirty="0" smtClean="0"/>
              <a:t>Paydaşların </a:t>
            </a:r>
            <a:r>
              <a:rPr lang="tr-TR" dirty="0"/>
              <a:t>toplantılar için kültürel ve bölgesel tercihleri hakkında bilgi edinin. </a:t>
            </a:r>
            <a:r>
              <a:rPr lang="tr-TR" dirty="0" smtClean="0"/>
              <a:t> </a:t>
            </a:r>
          </a:p>
          <a:p>
            <a:r>
              <a:rPr lang="tr-TR" dirty="0" smtClean="0"/>
              <a:t>Katılımcılardan </a:t>
            </a:r>
            <a:r>
              <a:rPr lang="tr-TR" dirty="0"/>
              <a:t>bazılarının anadili oturumun yürütüleceği dil değilse, ileriyi okuyabilmeleri veya takip edebilmeleri için onlara slaytlar gibi destekleyici belgeleri önceden sağlamayı düşünün. </a:t>
            </a:r>
            <a:endParaRPr lang="tr-TR" dirty="0" smtClean="0"/>
          </a:p>
          <a:p>
            <a:r>
              <a:rPr lang="tr-TR" dirty="0" smtClean="0"/>
              <a:t>Slaytlar</a:t>
            </a:r>
            <a:r>
              <a:rPr lang="tr-TR" dirty="0"/>
              <a:t>, soracağınız belirli soruları listeleyebilir veya yalnızca sözlü olarak da açıklayabileceğiniz oturum için bağlam sağlayabilir. </a:t>
            </a:r>
            <a:endParaRPr lang="tr-TR" dirty="0" smtClean="0"/>
          </a:p>
          <a:p>
            <a:r>
              <a:rPr lang="tr-TR" dirty="0" smtClean="0"/>
              <a:t>"</a:t>
            </a:r>
            <a:r>
              <a:rPr lang="tr-TR" dirty="0" err="1"/>
              <a:t>Biz"e</a:t>
            </a:r>
            <a:r>
              <a:rPr lang="tr-TR" dirty="0"/>
              <a:t> karşı "onlar" gerilimi yaratmaktan kaçının.</a:t>
            </a:r>
          </a:p>
        </p:txBody>
      </p:sp>
    </p:spTree>
    <p:extLst>
      <p:ext uri="{BB962C8B-B14F-4D97-AF65-F5344CB8AC3E}">
        <p14:creationId xmlns:p14="http://schemas.microsoft.com/office/powerpoint/2010/main" val="22445856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Soruları hazırlayın: </a:t>
            </a:r>
          </a:p>
        </p:txBody>
      </p:sp>
      <p:sp>
        <p:nvSpPr>
          <p:cNvPr id="3" name="İçerik Yer Tutucusu 2"/>
          <p:cNvSpPr>
            <a:spLocks noGrp="1"/>
          </p:cNvSpPr>
          <p:nvPr>
            <p:ph idx="1"/>
          </p:nvPr>
        </p:nvSpPr>
        <p:spPr>
          <a:xfrm>
            <a:off x="838200" y="1825624"/>
            <a:ext cx="10515600" cy="4575175"/>
          </a:xfrm>
        </p:spPr>
        <p:txBody>
          <a:bodyPr>
            <a:normAutofit fontScale="70000" lnSpcReduction="20000"/>
          </a:bodyPr>
          <a:lstStyle/>
          <a:p>
            <a:r>
              <a:rPr lang="tr-TR" dirty="0" smtClean="0"/>
              <a:t>Her </a:t>
            </a:r>
            <a:r>
              <a:rPr lang="tr-TR" dirty="0"/>
              <a:t>kolaylaştırılmış açıklama oturumuna bir dizi hazırlanmış soruyla gidin. </a:t>
            </a:r>
            <a:endParaRPr lang="tr-TR" dirty="0" smtClean="0"/>
          </a:p>
          <a:p>
            <a:r>
              <a:rPr lang="tr-TR" dirty="0" smtClean="0"/>
              <a:t>Çöp </a:t>
            </a:r>
            <a:r>
              <a:rPr lang="tr-TR" dirty="0"/>
              <a:t>adam </a:t>
            </a:r>
            <a:r>
              <a:rPr lang="tr-TR" dirty="0" smtClean="0"/>
              <a:t>belirsizlik </a:t>
            </a:r>
            <a:r>
              <a:rPr lang="tr-TR" dirty="0"/>
              <a:t>alanlarını soru kaynağı olarak kullanın. </a:t>
            </a:r>
            <a:endParaRPr lang="tr-TR" dirty="0" smtClean="0"/>
          </a:p>
          <a:p>
            <a:r>
              <a:rPr lang="tr-TR" dirty="0" smtClean="0"/>
              <a:t>Bir </a:t>
            </a:r>
            <a:r>
              <a:rPr lang="tr-TR" dirty="0"/>
              <a:t>görüşmeye veya </a:t>
            </a:r>
            <a:r>
              <a:rPr lang="tr-TR" dirty="0" err="1"/>
              <a:t>çalıştaya</a:t>
            </a:r>
            <a:r>
              <a:rPr lang="tr-TR" dirty="0"/>
              <a:t> hazırlanıyorsanız, çözülmemiş soruları belirlemek için diğer çıkarım tekniklerinden elde edilen sonuçları kullanın. </a:t>
            </a:r>
            <a:endParaRPr lang="tr-TR" dirty="0" smtClean="0"/>
          </a:p>
          <a:p>
            <a:r>
              <a:rPr lang="tr-TR" dirty="0" smtClean="0"/>
              <a:t>Ortaya </a:t>
            </a:r>
            <a:r>
              <a:rPr lang="tr-TR" dirty="0"/>
              <a:t>çıkarmak için önerilen birçok soru kaynağı vardır.(</a:t>
            </a:r>
            <a:r>
              <a:rPr lang="tr-TR" dirty="0" err="1"/>
              <a:t>Wiegers</a:t>
            </a:r>
            <a:r>
              <a:rPr lang="tr-TR" dirty="0"/>
              <a:t> 2006; Miller 2009</a:t>
            </a:r>
            <a:r>
              <a:rPr lang="tr-TR" dirty="0" smtClean="0"/>
              <a:t>).</a:t>
            </a:r>
          </a:p>
          <a:p>
            <a:r>
              <a:rPr lang="tr-TR" dirty="0" smtClean="0"/>
              <a:t>Müşterileri </a:t>
            </a:r>
            <a:r>
              <a:rPr lang="tr-TR" dirty="0"/>
              <a:t>istenmeyen bir yola veya belirli bir cevaba yönlendirmekten kaçınmak için sorularınızı ifade edin. </a:t>
            </a:r>
            <a:endParaRPr lang="tr-TR" dirty="0" smtClean="0"/>
          </a:p>
          <a:p>
            <a:r>
              <a:rPr lang="tr-TR" dirty="0" smtClean="0"/>
              <a:t>Bir </a:t>
            </a:r>
            <a:r>
              <a:rPr lang="tr-TR" dirty="0"/>
              <a:t>analist olarak, gerçek ihtiyaçlarını anlamak için müşterilerin sunduğu gereksinimlerin yüzeyini araştırmanız gerekir. </a:t>
            </a:r>
            <a:endParaRPr lang="tr-TR" dirty="0" smtClean="0"/>
          </a:p>
          <a:p>
            <a:r>
              <a:rPr lang="tr-TR" dirty="0" smtClean="0"/>
              <a:t>Kullanıcılara </a:t>
            </a:r>
            <a:r>
              <a:rPr lang="tr-TR" dirty="0"/>
              <a:t>"Ne istiyorsun?" analistin bocalamasına neden olan bir yığın rastgele bilgi üretir. "Ne yapman gerek?" çok daha iyi bir soru. </a:t>
            </a:r>
            <a:endParaRPr lang="tr-TR" dirty="0" smtClean="0"/>
          </a:p>
          <a:p>
            <a:r>
              <a:rPr lang="tr-TR" dirty="0" smtClean="0"/>
              <a:t>Birkaç </a:t>
            </a:r>
            <a:r>
              <a:rPr lang="tr-TR" dirty="0"/>
              <a:t>kez “neden” sorusunu sormak, tartışmayı sunulan bir çözümden çözülmesi gereken sorunun sağlam bir şekilde anlaşılmasına taşıyabilir. </a:t>
            </a:r>
            <a:endParaRPr lang="tr-TR" dirty="0" smtClean="0"/>
          </a:p>
          <a:p>
            <a:r>
              <a:rPr lang="tr-TR" dirty="0" smtClean="0"/>
              <a:t>Kullanıcıların </a:t>
            </a:r>
            <a:r>
              <a:rPr lang="tr-TR" dirty="0"/>
              <a:t>mevcut iş süreçlerini anlamanıza ve yeni sistemin performanslarını nasıl iyileştirebileceğini görmenize yardımcı olacak açık uçlu sorular sorun.</a:t>
            </a:r>
          </a:p>
        </p:txBody>
      </p:sp>
    </p:spTree>
    <p:extLst>
      <p:ext uri="{BB962C8B-B14F-4D97-AF65-F5344CB8AC3E}">
        <p14:creationId xmlns:p14="http://schemas.microsoft.com/office/powerpoint/2010/main" val="3144680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Soruları hazırlayın: </a:t>
            </a:r>
          </a:p>
        </p:txBody>
      </p:sp>
      <p:sp>
        <p:nvSpPr>
          <p:cNvPr id="3" name="İçerik Yer Tutucusu 2"/>
          <p:cNvSpPr>
            <a:spLocks noGrp="1"/>
          </p:cNvSpPr>
          <p:nvPr>
            <p:ph idx="1"/>
          </p:nvPr>
        </p:nvSpPr>
        <p:spPr/>
        <p:txBody>
          <a:bodyPr>
            <a:normAutofit fontScale="85000" lnSpcReduction="20000"/>
          </a:bodyPr>
          <a:lstStyle/>
          <a:p>
            <a:r>
              <a:rPr lang="tr-TR" dirty="0"/>
              <a:t>Kullanıcının işini öğrendiğinizi hayal edin veya işi gerçekten kullanıcının yönlendirmesi altında yapın. </a:t>
            </a:r>
            <a:endParaRPr lang="tr-TR" dirty="0" smtClean="0"/>
          </a:p>
          <a:p>
            <a:r>
              <a:rPr lang="tr-TR" dirty="0" smtClean="0"/>
              <a:t>Hangi </a:t>
            </a:r>
            <a:r>
              <a:rPr lang="tr-TR" dirty="0"/>
              <a:t>görevleri yerine getirirsiniz? Hangi soruların olurdu? Başka bir yaklaşım, usta bir kullanıcıdan öğrenen bir çırak rolünü oynamaktır. </a:t>
            </a:r>
            <a:endParaRPr lang="tr-TR" dirty="0" smtClean="0"/>
          </a:p>
          <a:p>
            <a:r>
              <a:rPr lang="tr-TR" dirty="0" smtClean="0"/>
              <a:t>Görüşme </a:t>
            </a:r>
            <a:r>
              <a:rPr lang="tr-TR" dirty="0"/>
              <a:t>yaptığınız kullanıcı daha sonra tartışmayı yönlendirir ve tartışma için önemli konular olarak gördüğü konuları açıklar</a:t>
            </a:r>
            <a:r>
              <a:rPr lang="tr-TR" dirty="0" smtClean="0"/>
              <a:t>.</a:t>
            </a:r>
          </a:p>
          <a:p>
            <a:r>
              <a:rPr lang="tr-TR" dirty="0" smtClean="0"/>
              <a:t>İstisnaları </a:t>
            </a:r>
            <a:r>
              <a:rPr lang="tr-TR" dirty="0"/>
              <a:t>araştırın. Kullanıcının bir görevi başarıyla tamamlamasını ne engelleyebilir? Sistem çeşitli hata koşullarına nasıl yanıt vermelidir? "Başka ne olabilir" ile başlayan sorular sorun. . . ,” “Ne zaman olur . . . ,” “Hiç ihtiyacın olur mu . . . ," "Nereden alırsın . . . ,” “Neden yapıyorsun (ya da yapmıyorsun) . . . ,” ve “Hiç kimse . . ” </a:t>
            </a:r>
            <a:endParaRPr lang="tr-TR" dirty="0" smtClean="0"/>
          </a:p>
          <a:p>
            <a:r>
              <a:rPr lang="tr-TR" dirty="0" smtClean="0"/>
              <a:t>Gerektiğinde </a:t>
            </a:r>
            <a:r>
              <a:rPr lang="tr-TR" dirty="0"/>
              <a:t>daha fazla açıklama elde edebilmek ve geliştirme faaliyetlerini belirli müşteri kaynaklarına kadar takip edebilmek için her gereksinimin kaynağını belgeleyin.</a:t>
            </a:r>
          </a:p>
        </p:txBody>
      </p:sp>
    </p:spTree>
    <p:extLst>
      <p:ext uri="{BB962C8B-B14F-4D97-AF65-F5344CB8AC3E}">
        <p14:creationId xmlns:p14="http://schemas.microsoft.com/office/powerpoint/2010/main" val="2241767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Soruları hazırlayın: </a:t>
            </a:r>
          </a:p>
        </p:txBody>
      </p:sp>
      <p:sp>
        <p:nvSpPr>
          <p:cNvPr id="3" name="İçerik Yer Tutucusu 2"/>
          <p:cNvSpPr>
            <a:spLocks noGrp="1"/>
          </p:cNvSpPr>
          <p:nvPr>
            <p:ph idx="1"/>
          </p:nvPr>
        </p:nvSpPr>
        <p:spPr/>
        <p:txBody>
          <a:bodyPr>
            <a:normAutofit fontScale="77500" lnSpcReduction="20000"/>
          </a:bodyPr>
          <a:lstStyle/>
          <a:p>
            <a:r>
              <a:rPr lang="tr-TR" dirty="0"/>
              <a:t>Herhangi bir iyileştirme faaliyetinde olduğu gibi, mevcut durumdan memnuniyetsizlik, gelecekteki yeni ve iyileştirilmiş durum için mükemmel bir yem sağlar. </a:t>
            </a:r>
            <a:endParaRPr lang="tr-TR" dirty="0" smtClean="0"/>
          </a:p>
          <a:p>
            <a:r>
              <a:rPr lang="tr-TR" dirty="0" smtClean="0"/>
              <a:t>Eski </a:t>
            </a:r>
            <a:r>
              <a:rPr lang="tr-TR" dirty="0"/>
              <a:t>bir sistemin yerini alacak bir proje üzerinde çalışırken, kullanıcılara "Mevcut sistemde sizi en çok rahatsız eden üç şey nedir?" diye sorun. </a:t>
            </a:r>
            <a:endParaRPr lang="tr-TR" dirty="0" smtClean="0"/>
          </a:p>
          <a:p>
            <a:r>
              <a:rPr lang="tr-TR" dirty="0" smtClean="0"/>
              <a:t>Bu </a:t>
            </a:r>
            <a:r>
              <a:rPr lang="tr-TR" dirty="0"/>
              <a:t>soru, kullanıcıların takip sistemi için sahip oldukları beklentileri ortaya çıkarır</a:t>
            </a:r>
            <a:r>
              <a:rPr lang="tr-TR" dirty="0" smtClean="0"/>
              <a:t>.</a:t>
            </a:r>
          </a:p>
          <a:p>
            <a:r>
              <a:rPr lang="tr-TR" dirty="0" smtClean="0"/>
              <a:t>Bir </a:t>
            </a:r>
            <a:r>
              <a:rPr lang="tr-TR" dirty="0"/>
              <a:t>röportaja veya atölye çalışmasına giden mükemmel bir senaryoya sahip olmayacaksınız ve buna ihtiyacınız da olmayacak. </a:t>
            </a:r>
            <a:endParaRPr lang="tr-TR" dirty="0" smtClean="0"/>
          </a:p>
          <a:p>
            <a:r>
              <a:rPr lang="tr-TR" dirty="0" smtClean="0"/>
              <a:t>Hazırlanan </a:t>
            </a:r>
            <a:r>
              <a:rPr lang="tr-TR" dirty="0"/>
              <a:t>sorular, takılırsanız size yardımcı olmak içindir. </a:t>
            </a:r>
            <a:endParaRPr lang="tr-TR" dirty="0" smtClean="0"/>
          </a:p>
          <a:p>
            <a:r>
              <a:rPr lang="tr-TR" dirty="0" smtClean="0"/>
              <a:t>Sorular </a:t>
            </a:r>
            <a:r>
              <a:rPr lang="tr-TR" dirty="0"/>
              <a:t>doğal ve rahat görünmelidir - bir sorgulama gibi değil, bir konuşma gibi. </a:t>
            </a:r>
            <a:endParaRPr lang="tr-TR" dirty="0" smtClean="0"/>
          </a:p>
          <a:p>
            <a:r>
              <a:rPr lang="tr-TR" dirty="0" smtClean="0"/>
              <a:t>Bir </a:t>
            </a:r>
            <a:r>
              <a:rPr lang="tr-TR" dirty="0"/>
              <a:t>oturumun beş dakikasında önemli bir tartışma alanını kaçırdığınızı fark edebilirsiniz. </a:t>
            </a:r>
            <a:endParaRPr lang="tr-TR" dirty="0" smtClean="0"/>
          </a:p>
          <a:p>
            <a:r>
              <a:rPr lang="tr-TR" dirty="0" smtClean="0"/>
              <a:t>Gerekirse </a:t>
            </a:r>
            <a:r>
              <a:rPr lang="tr-TR" dirty="0"/>
              <a:t>sorularınızı bırakmaya hazır olun. </a:t>
            </a:r>
            <a:endParaRPr lang="tr-TR" dirty="0" smtClean="0"/>
          </a:p>
          <a:p>
            <a:r>
              <a:rPr lang="tr-TR" dirty="0" smtClean="0"/>
              <a:t>Seansın </a:t>
            </a:r>
            <a:r>
              <a:rPr lang="tr-TR" dirty="0"/>
              <a:t>sonunda "Sormamı beklediğin başka bir şey var mı?" diye sor. henüz düşünmediğiniz sorunları yüzeye çıkarmaya çalışmak için.</a:t>
            </a:r>
          </a:p>
        </p:txBody>
      </p:sp>
    </p:spTree>
    <p:extLst>
      <p:ext uri="{BB962C8B-B14F-4D97-AF65-F5344CB8AC3E}">
        <p14:creationId xmlns:p14="http://schemas.microsoft.com/office/powerpoint/2010/main" val="826188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Çöp </a:t>
            </a:r>
            <a:r>
              <a:rPr lang="tr-TR" dirty="0"/>
              <a:t>adam modelleri hazırlayın: </a:t>
            </a:r>
          </a:p>
        </p:txBody>
      </p:sp>
      <p:sp>
        <p:nvSpPr>
          <p:cNvPr id="3" name="İçerik Yer Tutucusu 2"/>
          <p:cNvSpPr>
            <a:spLocks noGrp="1"/>
          </p:cNvSpPr>
          <p:nvPr>
            <p:ph idx="1"/>
          </p:nvPr>
        </p:nvSpPr>
        <p:spPr/>
        <p:txBody>
          <a:bodyPr>
            <a:normAutofit fontScale="92500" lnSpcReduction="20000"/>
          </a:bodyPr>
          <a:lstStyle/>
          <a:p>
            <a:r>
              <a:rPr lang="tr-TR" dirty="0" smtClean="0"/>
              <a:t>Kullanıcıların </a:t>
            </a:r>
            <a:r>
              <a:rPr lang="tr-TR" dirty="0"/>
              <a:t>daha iyi gereksinimler sağlamasına yardımcı olmak için ortaya çıkarma oturumları sırasında analiz modelleri kullanılabilir. </a:t>
            </a:r>
            <a:endParaRPr lang="tr-TR" dirty="0" smtClean="0"/>
          </a:p>
          <a:p>
            <a:r>
              <a:rPr lang="tr-TR" dirty="0" smtClean="0"/>
              <a:t>En </a:t>
            </a:r>
            <a:r>
              <a:rPr lang="tr-TR" dirty="0"/>
              <a:t>kullanışlı modellerden bazıları, insanların işlerini yapma hakkındaki düşünceleriyle yakından uyumlu oldukları için kullanım örnekleri ve süreç akışlarıdır. </a:t>
            </a:r>
            <a:endParaRPr lang="tr-TR" dirty="0" smtClean="0"/>
          </a:p>
          <a:p>
            <a:r>
              <a:rPr lang="tr-TR" dirty="0" smtClean="0"/>
              <a:t>Ortaya </a:t>
            </a:r>
            <a:r>
              <a:rPr lang="tr-TR" dirty="0"/>
              <a:t>çıkarma oturumlarınızdan önce </a:t>
            </a:r>
            <a:r>
              <a:rPr lang="tr-TR" dirty="0" smtClean="0"/>
              <a:t>çöp </a:t>
            </a:r>
            <a:r>
              <a:rPr lang="tr-TR" dirty="0"/>
              <a:t>adam veya taslak modeller oluşturun. </a:t>
            </a:r>
            <a:endParaRPr lang="tr-TR" dirty="0" smtClean="0"/>
          </a:p>
          <a:p>
            <a:r>
              <a:rPr lang="tr-TR" dirty="0" smtClean="0"/>
              <a:t>Çöp </a:t>
            </a:r>
            <a:r>
              <a:rPr lang="tr-TR" dirty="0"/>
              <a:t>adam, konu hakkında bilgi edinmenize yardımcı olan ve kullanıcılarınıza fikir üretmeleri için ilham veren bir başlangıç noktası görevi görür. </a:t>
            </a:r>
            <a:endParaRPr lang="tr-TR" dirty="0" smtClean="0"/>
          </a:p>
          <a:p>
            <a:r>
              <a:rPr lang="tr-TR" dirty="0" smtClean="0"/>
              <a:t>Taslak </a:t>
            </a:r>
            <a:r>
              <a:rPr lang="tr-TR" dirty="0"/>
              <a:t>bir modeli revize etmek, sıfırdan bir model oluşturmaktan daha kolaydır.</a:t>
            </a:r>
          </a:p>
        </p:txBody>
      </p:sp>
    </p:spTree>
    <p:extLst>
      <p:ext uri="{BB962C8B-B14F-4D97-AF65-F5344CB8AC3E}">
        <p14:creationId xmlns:p14="http://schemas.microsoft.com/office/powerpoint/2010/main" val="11637859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Çöp adam modelleri hazırlayın: </a:t>
            </a:r>
          </a:p>
        </p:txBody>
      </p:sp>
      <p:sp>
        <p:nvSpPr>
          <p:cNvPr id="3" name="İçerik Yer Tutucusu 2"/>
          <p:cNvSpPr>
            <a:spLocks noGrp="1"/>
          </p:cNvSpPr>
          <p:nvPr>
            <p:ph idx="1"/>
          </p:nvPr>
        </p:nvSpPr>
        <p:spPr/>
        <p:txBody>
          <a:bodyPr>
            <a:normAutofit lnSpcReduction="10000"/>
          </a:bodyPr>
          <a:lstStyle/>
          <a:p>
            <a:r>
              <a:rPr lang="tr-TR" dirty="0"/>
              <a:t>Projenin etki alanında yeniyseniz, kendi başınıza bir taslak model oluşturmak zor olabilir. </a:t>
            </a:r>
            <a:endParaRPr lang="tr-TR" dirty="0" smtClean="0"/>
          </a:p>
          <a:p>
            <a:r>
              <a:rPr lang="tr-TR" dirty="0" smtClean="0"/>
              <a:t>Çalışmak </a:t>
            </a:r>
            <a:r>
              <a:rPr lang="tr-TR" dirty="0"/>
              <a:t>için yeterli bilgiyi toplamak için diğer çıkarım tekniklerini kullanın. </a:t>
            </a:r>
            <a:endParaRPr lang="tr-TR" dirty="0" smtClean="0"/>
          </a:p>
          <a:p>
            <a:r>
              <a:rPr lang="tr-TR" dirty="0" smtClean="0"/>
              <a:t>Mevcut </a:t>
            </a:r>
            <a:r>
              <a:rPr lang="tr-TR" dirty="0"/>
              <a:t>belgeleri okuyun, başlangıç noktası olarak yeniden kullanabileceğiniz modeller için mevcut sistemleri inceleyin veya başlamak için yeterince bilgi edinmek üzere konunun uzmanıyla bire bir görüşme yapın. </a:t>
            </a:r>
            <a:endParaRPr lang="tr-TR" dirty="0" smtClean="0"/>
          </a:p>
          <a:p>
            <a:r>
              <a:rPr lang="tr-TR" dirty="0" smtClean="0"/>
              <a:t>Ardından </a:t>
            </a:r>
            <a:r>
              <a:rPr lang="tr-TR" dirty="0"/>
              <a:t>birlikte çalıştığınız gruba “Bu model muhtemelen yanlış olacak. Lütfen onu parçalara ayırın ve nasıl görünmesi gerektiğini söyleyin. </a:t>
            </a:r>
          </a:p>
        </p:txBody>
      </p:sp>
    </p:spTree>
    <p:extLst>
      <p:ext uri="{BB962C8B-B14F-4D97-AF65-F5344CB8AC3E}">
        <p14:creationId xmlns:p14="http://schemas.microsoft.com/office/powerpoint/2010/main" val="10604721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Ortaya çıkarma etkinliklerinin gerçekleştirilmesi</a:t>
            </a:r>
          </a:p>
        </p:txBody>
      </p:sp>
      <p:sp>
        <p:nvSpPr>
          <p:cNvPr id="3" name="İçerik Yer Tutucusu 2"/>
          <p:cNvSpPr>
            <a:spLocks noGrp="1"/>
          </p:cNvSpPr>
          <p:nvPr>
            <p:ph idx="1"/>
          </p:nvPr>
        </p:nvSpPr>
        <p:spPr/>
        <p:txBody>
          <a:bodyPr/>
          <a:lstStyle/>
          <a:p>
            <a:r>
              <a:rPr lang="tr-TR" dirty="0"/>
              <a:t>Ortaya çıkarma faaliyetinin kendisi nispeten açıktır - görüşme yapıyorsanız, insanlarla konuşursunuz; Doküman analizi yapıyorsanız dokümanı okursunuz. </a:t>
            </a:r>
            <a:endParaRPr lang="tr-TR" dirty="0" smtClean="0"/>
          </a:p>
          <a:p>
            <a:r>
              <a:rPr lang="tr-TR" dirty="0" smtClean="0"/>
              <a:t>Bununla </a:t>
            </a:r>
            <a:r>
              <a:rPr lang="tr-TR" dirty="0"/>
              <a:t>birlikte, bir ortaya çıkarma faaliyetini kolaylaştırırken, aşağıdaki ipuçları faydalı olabilir</a:t>
            </a:r>
            <a:r>
              <a:rPr lang="tr-TR" dirty="0" smtClean="0"/>
              <a:t>.</a:t>
            </a:r>
          </a:p>
        </p:txBody>
      </p:sp>
      <p:pic>
        <p:nvPicPr>
          <p:cNvPr id="4" name="Resim 3"/>
          <p:cNvPicPr>
            <a:picLocks noChangeAspect="1"/>
          </p:cNvPicPr>
          <p:nvPr/>
        </p:nvPicPr>
        <p:blipFill>
          <a:blip r:embed="rId2"/>
          <a:stretch>
            <a:fillRect/>
          </a:stretch>
        </p:blipFill>
        <p:spPr>
          <a:xfrm>
            <a:off x="984739" y="4127248"/>
            <a:ext cx="9628577" cy="2404460"/>
          </a:xfrm>
          <a:prstGeom prst="rect">
            <a:avLst/>
          </a:prstGeom>
        </p:spPr>
      </p:pic>
    </p:spTree>
    <p:extLst>
      <p:ext uri="{BB962C8B-B14F-4D97-AF65-F5344CB8AC3E}">
        <p14:creationId xmlns:p14="http://schemas.microsoft.com/office/powerpoint/2010/main" val="34348412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Paydaşları eğitin: </a:t>
            </a:r>
          </a:p>
        </p:txBody>
      </p:sp>
      <p:sp>
        <p:nvSpPr>
          <p:cNvPr id="3" name="İçerik Yer Tutucusu 2"/>
          <p:cNvSpPr>
            <a:spLocks noGrp="1"/>
          </p:cNvSpPr>
          <p:nvPr>
            <p:ph idx="1"/>
          </p:nvPr>
        </p:nvSpPr>
        <p:spPr/>
        <p:txBody>
          <a:bodyPr/>
          <a:lstStyle/>
          <a:p>
            <a:r>
              <a:rPr lang="tr-TR" dirty="0" smtClean="0"/>
              <a:t>Paydaşlarınıza </a:t>
            </a:r>
            <a:r>
              <a:rPr lang="tr-TR" dirty="0"/>
              <a:t>ortaya çıkarma yaklaşımınızı ve neden onu seçtiğinizi öğretin. </a:t>
            </a:r>
            <a:endParaRPr lang="tr-TR" dirty="0" smtClean="0"/>
          </a:p>
          <a:p>
            <a:r>
              <a:rPr lang="tr-TR" dirty="0" smtClean="0"/>
              <a:t>Kullanım </a:t>
            </a:r>
            <a:r>
              <a:rPr lang="tr-TR" dirty="0"/>
              <a:t>durumları veya süreç akışları gibi kullanacağınız keşif tekniklerini ve bunların paydaşların daha iyi gereksinimler sağlamasına nasıl yardımcı olabileceğini açıklayın. </a:t>
            </a:r>
            <a:endParaRPr lang="tr-TR" dirty="0" smtClean="0"/>
          </a:p>
          <a:p>
            <a:r>
              <a:rPr lang="tr-TR" dirty="0" smtClean="0"/>
              <a:t>Ayrıca</a:t>
            </a:r>
            <a:r>
              <a:rPr lang="tr-TR" dirty="0"/>
              <a:t>, bilgilerini nasıl toplayacağınızı ve oturumdan sonra gözden geçirmeleri için onlara materyalleri nasıl göndereceğinizi açıklayın.</a:t>
            </a:r>
          </a:p>
        </p:txBody>
      </p:sp>
    </p:spTree>
    <p:extLst>
      <p:ext uri="{BB962C8B-B14F-4D97-AF65-F5344CB8AC3E}">
        <p14:creationId xmlns:p14="http://schemas.microsoft.com/office/powerpoint/2010/main" val="236296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198" y="1825625"/>
            <a:ext cx="7110047" cy="4351338"/>
          </a:xfrm>
        </p:spPr>
        <p:txBody>
          <a:bodyPr/>
          <a:lstStyle/>
          <a:p>
            <a:r>
              <a:rPr lang="tr-TR" dirty="0" smtClean="0"/>
              <a:t>Şekil gösterildiği gibi, gereksinim geliştirmenin doğası döngüseldir. </a:t>
            </a:r>
          </a:p>
          <a:p>
            <a:r>
              <a:rPr lang="tr-TR" dirty="0" smtClean="0"/>
              <a:t>Biraz çıkarım yapacak, öğrendiklerinizi çalışacak, bazı gereksinimler yazacak, belki bazı bilgileri kaçırdığınızı belirleyecek, ek çıkarım yapacak ve benzeri şeyler yapacaksınız. </a:t>
            </a:r>
          </a:p>
          <a:p>
            <a:r>
              <a:rPr lang="tr-TR" dirty="0" smtClean="0"/>
              <a:t>Sadece birkaç çıkarım atölyesi düzenlemeyi ve ardından zafer ilan etmeyi ve devam etmeyi beklemeyin.</a:t>
            </a:r>
            <a:endParaRPr lang="tr-TR" dirty="0"/>
          </a:p>
        </p:txBody>
      </p:sp>
      <p:pic>
        <p:nvPicPr>
          <p:cNvPr id="4" name="Resim 3"/>
          <p:cNvPicPr>
            <a:picLocks noChangeAspect="1"/>
          </p:cNvPicPr>
          <p:nvPr/>
        </p:nvPicPr>
        <p:blipFill>
          <a:blip r:embed="rId2"/>
          <a:stretch>
            <a:fillRect/>
          </a:stretch>
        </p:blipFill>
        <p:spPr>
          <a:xfrm>
            <a:off x="7684475" y="2188814"/>
            <a:ext cx="4384431" cy="3624959"/>
          </a:xfrm>
          <a:prstGeom prst="rect">
            <a:avLst/>
          </a:prstGeom>
        </p:spPr>
      </p:pic>
    </p:spTree>
    <p:extLst>
      <p:ext uri="{BB962C8B-B14F-4D97-AF65-F5344CB8AC3E}">
        <p14:creationId xmlns:p14="http://schemas.microsoft.com/office/powerpoint/2010/main" val="460103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İyi notlar alın: </a:t>
            </a:r>
          </a:p>
        </p:txBody>
      </p:sp>
      <p:sp>
        <p:nvSpPr>
          <p:cNvPr id="3" name="İçerik Yer Tutucusu 2"/>
          <p:cNvSpPr>
            <a:spLocks noGrp="1"/>
          </p:cNvSpPr>
          <p:nvPr>
            <p:ph idx="1"/>
          </p:nvPr>
        </p:nvSpPr>
        <p:spPr/>
        <p:txBody>
          <a:bodyPr>
            <a:normAutofit fontScale="92500" lnSpcReduction="20000"/>
          </a:bodyPr>
          <a:lstStyle/>
          <a:p>
            <a:r>
              <a:rPr lang="tr-TR" dirty="0" smtClean="0"/>
              <a:t>Tartışmaya </a:t>
            </a:r>
            <a:r>
              <a:rPr lang="tr-TR" dirty="0"/>
              <a:t>aktif olarak katılmayan birini, doğru notlar almaktan sorumlu yazar olarak atayın. </a:t>
            </a:r>
            <a:endParaRPr lang="tr-TR" dirty="0" smtClean="0"/>
          </a:p>
          <a:p>
            <a:r>
              <a:rPr lang="tr-TR" dirty="0" smtClean="0"/>
              <a:t>Oturum </a:t>
            </a:r>
            <a:r>
              <a:rPr lang="tr-TR" dirty="0"/>
              <a:t>notları, bir katılımcı listesi, katılmayan davetliler, alınan kararlar, yapılacak işlemler ve her birinden kimin sorumlu olduğu, öne çıkan konular ve önemli tartışmaların önemli noktalarını içermelidir. </a:t>
            </a:r>
            <a:endParaRPr lang="tr-TR" dirty="0" smtClean="0"/>
          </a:p>
          <a:p>
            <a:r>
              <a:rPr lang="tr-TR" dirty="0" smtClean="0"/>
              <a:t>Ne </a:t>
            </a:r>
            <a:r>
              <a:rPr lang="tr-TR" dirty="0"/>
              <a:t>yazık ki, </a:t>
            </a:r>
            <a:r>
              <a:rPr lang="tr-TR" dirty="0" err="1"/>
              <a:t>BA'lar</a:t>
            </a:r>
            <a:r>
              <a:rPr lang="tr-TR" dirty="0"/>
              <a:t> bazen özel bir yazar olmadan kolaylaştırılmış açıklama oturumları düzenler ve rolü kendileri doldurmak zorundadır. </a:t>
            </a:r>
            <a:endParaRPr lang="tr-TR" dirty="0" smtClean="0"/>
          </a:p>
          <a:p>
            <a:r>
              <a:rPr lang="tr-TR" dirty="0" smtClean="0"/>
              <a:t>Bu </a:t>
            </a:r>
            <a:r>
              <a:rPr lang="tr-TR" dirty="0"/>
              <a:t>durumdaysanız, steno yazmaya, hızlı yazmaya veya bir kayıt cihazı kullanmaya (katılımcılar kabul ederse) hazırlıklı olun. </a:t>
            </a:r>
            <a:endParaRPr lang="tr-TR" dirty="0" smtClean="0"/>
          </a:p>
          <a:p>
            <a:r>
              <a:rPr lang="tr-TR" dirty="0" smtClean="0"/>
              <a:t>Sesli </a:t>
            </a:r>
            <a:r>
              <a:rPr lang="tr-TR" dirty="0"/>
              <a:t>kalemler, el yazısı notları elektronik forma çevirebilir ve bunları kayıtlı sesli tartışmaya bağlayabilir. </a:t>
            </a:r>
            <a:endParaRPr lang="tr-TR" dirty="0" smtClean="0"/>
          </a:p>
          <a:p>
            <a:r>
              <a:rPr lang="tr-TR" dirty="0" smtClean="0"/>
              <a:t>Ayrıca </a:t>
            </a:r>
            <a:r>
              <a:rPr lang="tr-TR" dirty="0"/>
              <a:t>duvarlarda beyaz tahta ve kağıt kullanabilir ve fotoğraflayabilirsiniz.</a:t>
            </a:r>
          </a:p>
        </p:txBody>
      </p:sp>
    </p:spTree>
    <p:extLst>
      <p:ext uri="{BB962C8B-B14F-4D97-AF65-F5344CB8AC3E}">
        <p14:creationId xmlns:p14="http://schemas.microsoft.com/office/powerpoint/2010/main" val="29964257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İyi notlar alın: </a:t>
            </a:r>
          </a:p>
        </p:txBody>
      </p:sp>
      <p:sp>
        <p:nvSpPr>
          <p:cNvPr id="3" name="İçerik Yer Tutucusu 2"/>
          <p:cNvSpPr>
            <a:spLocks noGrp="1"/>
          </p:cNvSpPr>
          <p:nvPr>
            <p:ph idx="1"/>
          </p:nvPr>
        </p:nvSpPr>
        <p:spPr/>
        <p:txBody>
          <a:bodyPr/>
          <a:lstStyle/>
          <a:p>
            <a:r>
              <a:rPr lang="tr-TR" dirty="0"/>
              <a:t>Sohbeti devam ettirmek için gerekli olan bazı yerinde düşünmeyi ortadan kaldırmak için soruları önceden hazırlayın. </a:t>
            </a:r>
            <a:endParaRPr lang="tr-TR" dirty="0" smtClean="0"/>
          </a:p>
          <a:p>
            <a:r>
              <a:rPr lang="tr-TR" dirty="0" smtClean="0"/>
              <a:t>Birisi </a:t>
            </a:r>
            <a:r>
              <a:rPr lang="tr-TR" dirty="0"/>
              <a:t>konuşurken akla gelen bir soruyu yakalamak için bir steno </a:t>
            </a:r>
            <a:r>
              <a:rPr lang="tr-TR" dirty="0" err="1"/>
              <a:t>notasyonu</a:t>
            </a:r>
            <a:r>
              <a:rPr lang="tr-TR" dirty="0"/>
              <a:t> bulun, böylece bir fırsatınız olduğunda hızlıca ona geri dönebilirsiniz. </a:t>
            </a:r>
            <a:endParaRPr lang="tr-TR" dirty="0" smtClean="0"/>
          </a:p>
          <a:p>
            <a:r>
              <a:rPr lang="tr-TR" dirty="0" smtClean="0"/>
              <a:t>Karmaşık </a:t>
            </a:r>
            <a:r>
              <a:rPr lang="tr-TR" dirty="0"/>
              <a:t>diyagram oluşturma yazılımlarında diyagramları yakalamaya çalışmayın; sadece kabataslak şemaları fotoğraflayın veya elle hızlıca çizin.</a:t>
            </a:r>
          </a:p>
        </p:txBody>
      </p:sp>
    </p:spTree>
    <p:extLst>
      <p:ext uri="{BB962C8B-B14F-4D97-AF65-F5344CB8AC3E}">
        <p14:creationId xmlns:p14="http://schemas.microsoft.com/office/powerpoint/2010/main" val="39025005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Fiziksel alandan yararlanın: </a:t>
            </a:r>
          </a:p>
        </p:txBody>
      </p:sp>
      <p:sp>
        <p:nvSpPr>
          <p:cNvPr id="3" name="İçerik Yer Tutucusu 2"/>
          <p:cNvSpPr>
            <a:spLocks noGrp="1"/>
          </p:cNvSpPr>
          <p:nvPr>
            <p:ph idx="1"/>
          </p:nvPr>
        </p:nvSpPr>
        <p:spPr>
          <a:xfrm>
            <a:off x="838200" y="1825624"/>
            <a:ext cx="10515600" cy="4522421"/>
          </a:xfrm>
        </p:spPr>
        <p:txBody>
          <a:bodyPr>
            <a:normAutofit fontScale="77500" lnSpcReduction="20000"/>
          </a:bodyPr>
          <a:lstStyle/>
          <a:p>
            <a:r>
              <a:rPr lang="tr-TR" dirty="0" smtClean="0"/>
              <a:t>Odaların </a:t>
            </a:r>
            <a:r>
              <a:rPr lang="tr-TR" dirty="0"/>
              <a:t>çoğunda dört duvar vardır, bu nedenle kolaylaştırma sırasında diyagramlar çizmek veya listeler oluşturmak için bunları kullanın. </a:t>
            </a:r>
            <a:endParaRPr lang="tr-TR" dirty="0" smtClean="0"/>
          </a:p>
          <a:p>
            <a:r>
              <a:rPr lang="tr-TR" dirty="0" smtClean="0"/>
              <a:t>Kullanılabilir </a:t>
            </a:r>
            <a:r>
              <a:rPr lang="tr-TR" dirty="0"/>
              <a:t>beyaz tahta yoksa, duvarlara büyük kağıtlar yapıştırın. Yapışkan notlar ve işaretleyiciler bulundurun. </a:t>
            </a:r>
            <a:endParaRPr lang="tr-TR" dirty="0" smtClean="0"/>
          </a:p>
          <a:p>
            <a:r>
              <a:rPr lang="tr-TR" dirty="0" smtClean="0"/>
              <a:t>Diğer </a:t>
            </a:r>
            <a:r>
              <a:rPr lang="tr-TR" dirty="0"/>
              <a:t>katılımcıları da ayağa kalkıp duvara katkıda bulunmaya davet edin; hareket etmek insanları meşgul etmeye yardımcı olur. </a:t>
            </a:r>
            <a:endParaRPr lang="tr-TR" dirty="0" smtClean="0"/>
          </a:p>
          <a:p>
            <a:r>
              <a:rPr lang="tr-TR" dirty="0" err="1" smtClean="0"/>
              <a:t>Gottesdiener</a:t>
            </a:r>
            <a:r>
              <a:rPr lang="tr-TR" dirty="0" smtClean="0"/>
              <a:t> </a:t>
            </a:r>
            <a:r>
              <a:rPr lang="tr-TR" dirty="0"/>
              <a:t>(2002) bu tekniğe "Wall of </a:t>
            </a:r>
            <a:r>
              <a:rPr lang="tr-TR" dirty="0" err="1"/>
              <a:t>Wonder</a:t>
            </a:r>
            <a:r>
              <a:rPr lang="tr-TR" dirty="0"/>
              <a:t>" işbirliği modeli adını verir. </a:t>
            </a:r>
            <a:endParaRPr lang="tr-TR" dirty="0" smtClean="0"/>
          </a:p>
          <a:p>
            <a:r>
              <a:rPr lang="tr-TR" dirty="0" smtClean="0"/>
              <a:t>Bakılacak </a:t>
            </a:r>
            <a:r>
              <a:rPr lang="tr-TR" dirty="0"/>
              <a:t>mevcut yapılar varsa (ör. saman adam modelleri, mevcut gereksinimler veya mevcut sistemler), bunları duvara yansıtın</a:t>
            </a:r>
            <a:r>
              <a:rPr lang="tr-TR" dirty="0" smtClean="0"/>
              <a:t>.</a:t>
            </a:r>
          </a:p>
          <a:p>
            <a:r>
              <a:rPr lang="tr-TR" dirty="0" smtClean="0"/>
              <a:t>Birden </a:t>
            </a:r>
            <a:r>
              <a:rPr lang="tr-TR" dirty="0"/>
              <a:t>çok yerde katılımcılarla işbirlikçi oturumları kolaylaştırmak daha fazla yaratıcılık gerektirir. </a:t>
            </a:r>
            <a:endParaRPr lang="tr-TR" dirty="0" smtClean="0"/>
          </a:p>
          <a:p>
            <a:r>
              <a:rPr lang="tr-TR" dirty="0" smtClean="0"/>
              <a:t>Slaytları </a:t>
            </a:r>
            <a:r>
              <a:rPr lang="tr-TR" dirty="0"/>
              <a:t>paylaşmak ve etkileşime izin vermek için çevrimiçi konferans araçlarını kullanabilirsiniz. </a:t>
            </a:r>
            <a:endParaRPr lang="tr-TR" dirty="0" smtClean="0"/>
          </a:p>
          <a:p>
            <a:r>
              <a:rPr lang="tr-TR" dirty="0" smtClean="0"/>
              <a:t>Aynı </a:t>
            </a:r>
            <a:r>
              <a:rPr lang="tr-TR" dirty="0"/>
              <a:t>odada birkaç katılımcı varsa, uzaktaki katılımcılara duvarlarda ve beyaz tahtalarda ne olduğunu göstermek için video konferans araçlarını kullanın.</a:t>
            </a:r>
          </a:p>
        </p:txBody>
      </p:sp>
    </p:spTree>
    <p:extLst>
      <p:ext uri="{BB962C8B-B14F-4D97-AF65-F5344CB8AC3E}">
        <p14:creationId xmlns:p14="http://schemas.microsoft.com/office/powerpoint/2010/main" val="5159265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Fiziksel alandan yararlanın: </a:t>
            </a:r>
          </a:p>
        </p:txBody>
      </p:sp>
      <p:sp>
        <p:nvSpPr>
          <p:cNvPr id="3" name="İçerik Yer Tutucusu 2"/>
          <p:cNvSpPr>
            <a:spLocks noGrp="1"/>
          </p:cNvSpPr>
          <p:nvPr>
            <p:ph idx="1"/>
          </p:nvPr>
        </p:nvSpPr>
        <p:spPr/>
        <p:txBody>
          <a:bodyPr>
            <a:normAutofit fontScale="92500"/>
          </a:bodyPr>
          <a:lstStyle/>
          <a:p>
            <a:r>
              <a:rPr lang="tr-TR" dirty="0"/>
              <a:t>Kültürel olarak uygunsa, katılımcıların zihinlerini canlandırmak için oyuncaklar kullanın veya elleriyle yapacakları bir şey verin. </a:t>
            </a:r>
            <a:endParaRPr lang="tr-TR" dirty="0" smtClean="0"/>
          </a:p>
          <a:p>
            <a:r>
              <a:rPr lang="tr-TR" dirty="0" smtClean="0"/>
              <a:t>Basit </a:t>
            </a:r>
            <a:r>
              <a:rPr lang="tr-TR" dirty="0"/>
              <a:t>oyuncaklar fikirlere ilham vermeye yardımcı olabilir. </a:t>
            </a:r>
            <a:endParaRPr lang="tr-TR" dirty="0" smtClean="0"/>
          </a:p>
          <a:p>
            <a:r>
              <a:rPr lang="tr-TR" dirty="0" smtClean="0"/>
              <a:t>Bir </a:t>
            </a:r>
            <a:r>
              <a:rPr lang="tr-TR" dirty="0"/>
              <a:t>ekip, projelerinin iş hedeflerini belirlemek için bir beyin fırtınası oturumu düzenledi. </a:t>
            </a:r>
            <a:endParaRPr lang="tr-TR" dirty="0" smtClean="0"/>
          </a:p>
          <a:p>
            <a:r>
              <a:rPr lang="tr-TR" dirty="0" smtClean="0"/>
              <a:t>Güne </a:t>
            </a:r>
            <a:r>
              <a:rPr lang="tr-TR" dirty="0"/>
              <a:t>başlamak için, her katılımcıya biraz modelleme kili verdim ve kili kullanarak ürün vizyonlarını modellemelerini istedim - bundan başka talimat olmadan. </a:t>
            </a:r>
            <a:endParaRPr lang="tr-TR" dirty="0" smtClean="0"/>
          </a:p>
          <a:p>
            <a:r>
              <a:rPr lang="tr-TR" dirty="0" smtClean="0"/>
              <a:t>Onları </a:t>
            </a:r>
            <a:r>
              <a:rPr lang="tr-TR" dirty="0"/>
              <a:t>uyandırdı, yaratıcı düşünmelerini sağladı ve bununla biraz eğlendiler. Bu enerjiyi ürün için gerçek bir vizyon yazmaya dönüştürdük.</a:t>
            </a:r>
          </a:p>
        </p:txBody>
      </p:sp>
    </p:spTree>
    <p:extLst>
      <p:ext uri="{BB962C8B-B14F-4D97-AF65-F5344CB8AC3E}">
        <p14:creationId xmlns:p14="http://schemas.microsoft.com/office/powerpoint/2010/main" val="3712169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Ortaya çıkarma </a:t>
            </a:r>
            <a:r>
              <a:rPr lang="tr-TR" dirty="0"/>
              <a:t>sonrası takip</a:t>
            </a:r>
          </a:p>
        </p:txBody>
      </p:sp>
      <p:sp>
        <p:nvSpPr>
          <p:cNvPr id="3" name="İçerik Yer Tutucusu 2"/>
          <p:cNvSpPr>
            <a:spLocks noGrp="1"/>
          </p:cNvSpPr>
          <p:nvPr>
            <p:ph idx="1"/>
          </p:nvPr>
        </p:nvSpPr>
        <p:spPr>
          <a:xfrm>
            <a:off x="838200" y="1825625"/>
            <a:ext cx="10515600" cy="2289175"/>
          </a:xfrm>
        </p:spPr>
        <p:txBody>
          <a:bodyPr>
            <a:normAutofit fontScale="92500"/>
          </a:bodyPr>
          <a:lstStyle/>
          <a:p>
            <a:r>
              <a:rPr lang="tr-TR" dirty="0"/>
              <a:t>Her ortaya çıkarma faaliyeti tamamlandıktan sonra, yapılacak çok şey var. </a:t>
            </a:r>
            <a:endParaRPr lang="tr-TR" dirty="0" smtClean="0"/>
          </a:p>
          <a:p>
            <a:r>
              <a:rPr lang="tr-TR" dirty="0" smtClean="0"/>
              <a:t>Notlarınızı </a:t>
            </a:r>
            <a:r>
              <a:rPr lang="tr-TR" dirty="0"/>
              <a:t>düzenlemeniz ve paylaşmanız, açık sorunları belgelemeniz ve yeni toplanan bilgileri sınıflandırmanız gerekir. </a:t>
            </a:r>
            <a:endParaRPr lang="tr-TR" dirty="0" smtClean="0"/>
          </a:p>
          <a:p>
            <a:r>
              <a:rPr lang="tr-TR" dirty="0" smtClean="0"/>
              <a:t>Şekilde, </a:t>
            </a:r>
            <a:r>
              <a:rPr lang="tr-TR" dirty="0"/>
              <a:t>tek bir gereksinim belirleme oturumundan sonra izlenecek etkinlikleri vurgulamaktadır.</a:t>
            </a:r>
          </a:p>
        </p:txBody>
      </p:sp>
      <p:pic>
        <p:nvPicPr>
          <p:cNvPr id="4" name="Resim 3"/>
          <p:cNvPicPr>
            <a:picLocks noChangeAspect="1"/>
          </p:cNvPicPr>
          <p:nvPr/>
        </p:nvPicPr>
        <p:blipFill>
          <a:blip r:embed="rId2"/>
          <a:stretch>
            <a:fillRect/>
          </a:stretch>
        </p:blipFill>
        <p:spPr>
          <a:xfrm>
            <a:off x="1556237" y="4332283"/>
            <a:ext cx="8042031" cy="2008266"/>
          </a:xfrm>
          <a:prstGeom prst="rect">
            <a:avLst/>
          </a:prstGeom>
        </p:spPr>
      </p:pic>
    </p:spTree>
    <p:extLst>
      <p:ext uri="{BB962C8B-B14F-4D97-AF65-F5344CB8AC3E}">
        <p14:creationId xmlns:p14="http://schemas.microsoft.com/office/powerpoint/2010/main" val="91649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Notları düzenleme ve paylaşma</a:t>
            </a:r>
          </a:p>
        </p:txBody>
      </p:sp>
      <p:sp>
        <p:nvSpPr>
          <p:cNvPr id="3" name="İçerik Yer Tutucusu 2"/>
          <p:cNvSpPr>
            <a:spLocks noGrp="1"/>
          </p:cNvSpPr>
          <p:nvPr>
            <p:ph idx="1"/>
          </p:nvPr>
        </p:nvSpPr>
        <p:spPr/>
        <p:txBody>
          <a:bodyPr/>
          <a:lstStyle/>
          <a:p>
            <a:r>
              <a:rPr lang="tr-TR" dirty="0" smtClean="0"/>
              <a:t>Bir </a:t>
            </a:r>
            <a:r>
              <a:rPr lang="tr-TR" dirty="0"/>
              <a:t>görüşme veya </a:t>
            </a:r>
            <a:r>
              <a:rPr lang="tr-TR" dirty="0" err="1"/>
              <a:t>çalıştay</a:t>
            </a:r>
            <a:r>
              <a:rPr lang="tr-TR" dirty="0"/>
              <a:t> yönettiyseniz, notlarınızı düzenlemek muhtemelen bilgileri bağımsız bir ortaya çıkarma etkinliği sırasında karşılaştığınız gibi organize etmenize göre daha fazla çaba gerektirir. </a:t>
            </a:r>
            <a:endParaRPr lang="tr-TR" dirty="0" smtClean="0"/>
          </a:p>
          <a:p>
            <a:r>
              <a:rPr lang="tr-TR" dirty="0" smtClean="0"/>
              <a:t>Girdilerinizi </a:t>
            </a:r>
            <a:r>
              <a:rPr lang="tr-TR" dirty="0"/>
              <a:t>birden çok kaynaktan birleştirin. </a:t>
            </a:r>
            <a:endParaRPr lang="tr-TR" dirty="0" smtClean="0"/>
          </a:p>
          <a:p>
            <a:r>
              <a:rPr lang="tr-TR" dirty="0" smtClean="0"/>
              <a:t>Oturum </a:t>
            </a:r>
            <a:r>
              <a:rPr lang="tr-TR" dirty="0"/>
              <a:t>tamamlandıktan hemen sonra, içerik henüz aklınızdayken notlarınızı gözden geçirin ve güncelleyin.</a:t>
            </a:r>
          </a:p>
        </p:txBody>
      </p:sp>
    </p:spTree>
    <p:extLst>
      <p:ext uri="{BB962C8B-B14F-4D97-AF65-F5344CB8AC3E}">
        <p14:creationId xmlns:p14="http://schemas.microsoft.com/office/powerpoint/2010/main" val="39331991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Notları düzenleme ve paylaşma</a:t>
            </a:r>
          </a:p>
        </p:txBody>
      </p:sp>
      <p:sp>
        <p:nvSpPr>
          <p:cNvPr id="3" name="İçerik Yer Tutucusu 2"/>
          <p:cNvSpPr>
            <a:spLocks noGrp="1"/>
          </p:cNvSpPr>
          <p:nvPr>
            <p:ph idx="1"/>
          </p:nvPr>
        </p:nvSpPr>
        <p:spPr>
          <a:xfrm>
            <a:off x="838200" y="1825624"/>
            <a:ext cx="10515600" cy="4619138"/>
          </a:xfrm>
        </p:spPr>
        <p:txBody>
          <a:bodyPr>
            <a:normAutofit fontScale="85000" lnSpcReduction="20000"/>
          </a:bodyPr>
          <a:lstStyle/>
          <a:p>
            <a:r>
              <a:rPr lang="tr-TR" dirty="0"/>
              <a:t>Ortaya çıkarma notlarını düzenlemek bir risktir. </a:t>
            </a:r>
            <a:endParaRPr lang="tr-TR" dirty="0" smtClean="0"/>
          </a:p>
          <a:p>
            <a:r>
              <a:rPr lang="tr-TR" dirty="0" smtClean="0"/>
              <a:t>Bir </a:t>
            </a:r>
            <a:r>
              <a:rPr lang="tr-TR" dirty="0"/>
              <a:t>şeyin ne anlama geldiğini yanlış bir şekilde hatırlıyor ve dolayısıyla bilmeden anlamını değiştiriyor olabilirsiniz. </a:t>
            </a:r>
            <a:endParaRPr lang="tr-TR" dirty="0" smtClean="0"/>
          </a:p>
          <a:p>
            <a:r>
              <a:rPr lang="tr-TR" dirty="0" smtClean="0"/>
              <a:t>Gerekirse </a:t>
            </a:r>
            <a:r>
              <a:rPr lang="tr-TR" dirty="0"/>
              <a:t>daha sonra başvurmak için bir dizi ham not tutun. </a:t>
            </a:r>
            <a:endParaRPr lang="tr-TR" dirty="0" smtClean="0"/>
          </a:p>
          <a:p>
            <a:r>
              <a:rPr lang="tr-TR" dirty="0" smtClean="0"/>
              <a:t>Her </a:t>
            </a:r>
            <a:r>
              <a:rPr lang="tr-TR" dirty="0"/>
              <a:t>görüşme veya </a:t>
            </a:r>
            <a:r>
              <a:rPr lang="tr-TR" dirty="0" err="1"/>
              <a:t>çalıştaydan</a:t>
            </a:r>
            <a:r>
              <a:rPr lang="tr-TR" dirty="0"/>
              <a:t> hemen sonra, birleştirilmiş notları katılımcılarla paylaşın ve oturumu doğru bir şekilde temsil ettiklerinden emin olmak için bunları gözden geçirmelerini isteyin. </a:t>
            </a:r>
            <a:endParaRPr lang="tr-TR" dirty="0" smtClean="0"/>
          </a:p>
          <a:p>
            <a:r>
              <a:rPr lang="tr-TR" dirty="0" smtClean="0"/>
              <a:t>Gereksinimlerin </a:t>
            </a:r>
            <a:r>
              <a:rPr lang="tr-TR" dirty="0"/>
              <a:t>doğru bir şekilde yakalanıp yakalanmadığına yalnızca gereksinimleri sağlayan kişiler karar verebileceğinden, erken inceleme, gereksinimlerin başarılı bir şekilde geliştirilmesi için çok önemlidir. </a:t>
            </a:r>
            <a:endParaRPr lang="tr-TR" dirty="0" smtClean="0"/>
          </a:p>
          <a:p>
            <a:r>
              <a:rPr lang="tr-TR" dirty="0" smtClean="0"/>
              <a:t>Tutarsızlıkları </a:t>
            </a:r>
            <a:r>
              <a:rPr lang="tr-TR" dirty="0"/>
              <a:t>çözmek ve boşlukları doldurmak için ek tartışmalar düzenleyin. </a:t>
            </a:r>
            <a:endParaRPr lang="tr-TR" dirty="0" smtClean="0"/>
          </a:p>
          <a:p>
            <a:r>
              <a:rPr lang="tr-TR" dirty="0" smtClean="0"/>
              <a:t>Birleştirilmiş </a:t>
            </a:r>
            <a:r>
              <a:rPr lang="tr-TR" dirty="0"/>
              <a:t>notları, ilerlemeden haberdar olmaları için oturumda bulunmayan diğer proje paydaşlarıyla paylaşmayı düşünün. </a:t>
            </a:r>
            <a:endParaRPr lang="tr-TR" dirty="0" smtClean="0"/>
          </a:p>
          <a:p>
            <a:r>
              <a:rPr lang="tr-TR" dirty="0" smtClean="0"/>
              <a:t>Bu</a:t>
            </a:r>
            <a:r>
              <a:rPr lang="tr-TR" dirty="0"/>
              <a:t>, onlara herhangi bir sorunu veya endişeyi hemen işaretleme fırsatı verir.</a:t>
            </a:r>
          </a:p>
        </p:txBody>
      </p:sp>
    </p:spTree>
    <p:extLst>
      <p:ext uri="{BB962C8B-B14F-4D97-AF65-F5344CB8AC3E}">
        <p14:creationId xmlns:p14="http://schemas.microsoft.com/office/powerpoint/2010/main" val="42617395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Açık sorunları belgeleme</a:t>
            </a:r>
          </a:p>
        </p:txBody>
      </p:sp>
      <p:sp>
        <p:nvSpPr>
          <p:cNvPr id="3" name="İçerik Yer Tutucusu 2"/>
          <p:cNvSpPr>
            <a:spLocks noGrp="1"/>
          </p:cNvSpPr>
          <p:nvPr>
            <p:ph idx="1"/>
          </p:nvPr>
        </p:nvSpPr>
        <p:spPr/>
        <p:txBody>
          <a:bodyPr>
            <a:normAutofit lnSpcReduction="10000"/>
          </a:bodyPr>
          <a:lstStyle/>
          <a:p>
            <a:r>
              <a:rPr lang="tr-TR" dirty="0" smtClean="0"/>
              <a:t>Ortaya </a:t>
            </a:r>
            <a:r>
              <a:rPr lang="tr-TR" dirty="0"/>
              <a:t>çıkarma etkinlikleri sırasında, daha sonraki bir tarihte daha ayrıntılı olarak keşfedilmesi gereken öğelerle veya kapatmanız gereken bilgi boşluklarıyla karşılaşmış olabilirsiniz. </a:t>
            </a:r>
            <a:endParaRPr lang="tr-TR" dirty="0" smtClean="0"/>
          </a:p>
          <a:p>
            <a:r>
              <a:rPr lang="tr-TR" dirty="0" smtClean="0"/>
              <a:t>Veya </a:t>
            </a:r>
            <a:r>
              <a:rPr lang="tr-TR" dirty="0"/>
              <a:t>notlarınızı incelerken yeni sorular belirlemiş olabilirsiniz. </a:t>
            </a:r>
            <a:endParaRPr lang="tr-TR" dirty="0" smtClean="0"/>
          </a:p>
          <a:p>
            <a:r>
              <a:rPr lang="tr-TR" dirty="0" smtClean="0"/>
              <a:t>Hala </a:t>
            </a:r>
            <a:r>
              <a:rPr lang="tr-TR" dirty="0"/>
              <a:t>açık olan sorunlar için ortaya çıkarma oturumlarındaki otoparkları inceleyin ve bunları bir sorun izleme aracına kaydedin. </a:t>
            </a:r>
            <a:endParaRPr lang="tr-TR" dirty="0" smtClean="0"/>
          </a:p>
          <a:p>
            <a:r>
              <a:rPr lang="tr-TR" dirty="0" smtClean="0"/>
              <a:t>Her </a:t>
            </a:r>
            <a:r>
              <a:rPr lang="tr-TR" dirty="0"/>
              <a:t>sorun için, sorunların çözümü, halihazırda kaydedilen ilerleme, bir sahip ve teslim tarihi ile ilgili tüm ilgili notları kaydedin. </a:t>
            </a:r>
            <a:endParaRPr lang="tr-TR" dirty="0" smtClean="0"/>
          </a:p>
          <a:p>
            <a:r>
              <a:rPr lang="tr-TR" dirty="0" smtClean="0"/>
              <a:t>Geliştirme </a:t>
            </a:r>
            <a:r>
              <a:rPr lang="tr-TR" dirty="0"/>
              <a:t>ve test ekiplerinin kullandığı aynı sorun izleme aracını kullanmayı düşünün.</a:t>
            </a:r>
          </a:p>
        </p:txBody>
      </p:sp>
    </p:spTree>
    <p:extLst>
      <p:ext uri="{BB962C8B-B14F-4D97-AF65-F5344CB8AC3E}">
        <p14:creationId xmlns:p14="http://schemas.microsoft.com/office/powerpoint/2010/main" val="42518012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 girişinin sınıflandırılması</a:t>
            </a:r>
          </a:p>
        </p:txBody>
      </p:sp>
      <p:sp>
        <p:nvSpPr>
          <p:cNvPr id="3" name="İçerik Yer Tutucusu 2"/>
          <p:cNvSpPr>
            <a:spLocks noGrp="1"/>
          </p:cNvSpPr>
          <p:nvPr>
            <p:ph idx="1"/>
          </p:nvPr>
        </p:nvSpPr>
        <p:spPr>
          <a:xfrm>
            <a:off x="838200" y="1825625"/>
            <a:ext cx="6485792" cy="4351338"/>
          </a:xfrm>
        </p:spPr>
        <p:txBody>
          <a:bodyPr>
            <a:normAutofit fontScale="85000" lnSpcReduction="20000"/>
          </a:bodyPr>
          <a:lstStyle/>
          <a:p>
            <a:r>
              <a:rPr lang="tr-TR" dirty="0"/>
              <a:t>Müşterilerinizin ihtiyaçlarının kısa, eksiksiz ve iyi organize edilmiş bir listesini sunmalarını beklemeyin. </a:t>
            </a:r>
            <a:endParaRPr lang="tr-TR" dirty="0" smtClean="0"/>
          </a:p>
          <a:p>
            <a:r>
              <a:rPr lang="tr-TR" dirty="0" smtClean="0"/>
              <a:t>Analistler</a:t>
            </a:r>
            <a:r>
              <a:rPr lang="tr-TR" dirty="0"/>
              <a:t>, duydukları sayısız gereksinim bilgisini çeşitli kategorilerde sınıflandırmalı, böylece belgelendirebilsinler ve uygun şekilde kullanabilsinler. </a:t>
            </a:r>
            <a:endParaRPr lang="tr-TR" dirty="0" smtClean="0"/>
          </a:p>
          <a:p>
            <a:r>
              <a:rPr lang="tr-TR" dirty="0" smtClean="0"/>
              <a:t>Şekilde, </a:t>
            </a:r>
            <a:r>
              <a:rPr lang="tr-TR" dirty="0"/>
              <a:t>bu tür dokuz kategoriyi göstermektedir. </a:t>
            </a:r>
            <a:endParaRPr lang="tr-TR" dirty="0" smtClean="0"/>
          </a:p>
          <a:p>
            <a:r>
              <a:rPr lang="tr-TR" dirty="0" smtClean="0"/>
              <a:t>Ortaya </a:t>
            </a:r>
            <a:r>
              <a:rPr lang="tr-TR" dirty="0"/>
              <a:t>çıkarma etkinlikleri sırasında, bazı bilgilerin bu türlerden biri olduğunu fark ederseniz, notlarınızda hızlı notlar alın. </a:t>
            </a:r>
            <a:endParaRPr lang="tr-TR" dirty="0" smtClean="0"/>
          </a:p>
          <a:p>
            <a:r>
              <a:rPr lang="tr-TR" dirty="0" smtClean="0"/>
              <a:t>Örneğin</a:t>
            </a:r>
            <a:r>
              <a:rPr lang="tr-TR" dirty="0"/>
              <a:t>, bir veri tanımını tanıyorsanız küçük bir daire içine "DD" yazın.</a:t>
            </a:r>
          </a:p>
        </p:txBody>
      </p:sp>
      <p:pic>
        <p:nvPicPr>
          <p:cNvPr id="4" name="Resim 3"/>
          <p:cNvPicPr>
            <a:picLocks noChangeAspect="1"/>
          </p:cNvPicPr>
          <p:nvPr/>
        </p:nvPicPr>
        <p:blipFill>
          <a:blip r:embed="rId2"/>
          <a:stretch>
            <a:fillRect/>
          </a:stretch>
        </p:blipFill>
        <p:spPr>
          <a:xfrm>
            <a:off x="7228772" y="1943102"/>
            <a:ext cx="4963228" cy="3666268"/>
          </a:xfrm>
          <a:prstGeom prst="rect">
            <a:avLst/>
          </a:prstGeom>
        </p:spPr>
      </p:pic>
    </p:spTree>
    <p:extLst>
      <p:ext uri="{BB962C8B-B14F-4D97-AF65-F5344CB8AC3E}">
        <p14:creationId xmlns:p14="http://schemas.microsoft.com/office/powerpoint/2010/main" val="9996330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 girişinin sınıflandırılması</a:t>
            </a:r>
          </a:p>
        </p:txBody>
      </p:sp>
      <p:sp>
        <p:nvSpPr>
          <p:cNvPr id="3" name="İçerik Yer Tutucusu 2"/>
          <p:cNvSpPr>
            <a:spLocks noGrp="1"/>
          </p:cNvSpPr>
          <p:nvPr>
            <p:ph idx="1"/>
          </p:nvPr>
        </p:nvSpPr>
        <p:spPr>
          <a:xfrm>
            <a:off x="838200" y="1825624"/>
            <a:ext cx="10515600" cy="4742230"/>
          </a:xfrm>
        </p:spPr>
        <p:txBody>
          <a:bodyPr>
            <a:normAutofit fontScale="77500" lnSpcReduction="20000"/>
          </a:bodyPr>
          <a:lstStyle/>
          <a:p>
            <a:r>
              <a:rPr lang="tr-TR" dirty="0"/>
              <a:t>Pek çok sınıflandırmada olduğu gibi, toplanan bilgiler bu dokuz kümeye tam olarak uymayabilir. </a:t>
            </a:r>
            <a:endParaRPr lang="tr-TR" dirty="0" smtClean="0"/>
          </a:p>
          <a:p>
            <a:r>
              <a:rPr lang="tr-TR" dirty="0" smtClean="0"/>
              <a:t>Muhtemelen </a:t>
            </a:r>
            <a:r>
              <a:rPr lang="tr-TR" dirty="0"/>
              <a:t>bu sınıflandırmadan sonra kalan bilgi parçalarına sahip olacaksınız. </a:t>
            </a:r>
            <a:endParaRPr lang="tr-TR" dirty="0" smtClean="0"/>
          </a:p>
          <a:p>
            <a:r>
              <a:rPr lang="tr-TR" dirty="0" smtClean="0"/>
              <a:t>Bu </a:t>
            </a:r>
            <a:r>
              <a:rPr lang="tr-TR" dirty="0"/>
              <a:t>kategorilerden birine uymayan herhangi bir şey şunlar olabilir</a:t>
            </a:r>
            <a:r>
              <a:rPr lang="tr-TR" dirty="0" smtClean="0"/>
              <a:t>:</a:t>
            </a:r>
          </a:p>
          <a:p>
            <a:pPr lvl="1"/>
            <a:r>
              <a:rPr lang="tr-TR" dirty="0" smtClean="0"/>
              <a:t>Kullanıcıları </a:t>
            </a:r>
            <a:r>
              <a:rPr lang="tr-TR" dirty="0"/>
              <a:t>yeni sistem hakkında eğitme ihtiyacı gibi, yazılım geliştirme ile ilgili olmayan bir proje gerekliliği</a:t>
            </a:r>
            <a:r>
              <a:rPr lang="tr-TR" dirty="0" smtClean="0"/>
              <a:t>.</a:t>
            </a:r>
          </a:p>
          <a:p>
            <a:pPr lvl="1"/>
            <a:r>
              <a:rPr lang="tr-TR" dirty="0" smtClean="0"/>
              <a:t>Maliyet </a:t>
            </a:r>
            <a:r>
              <a:rPr lang="tr-TR" dirty="0"/>
              <a:t>veya program kısıtlaması gibi bir proje kısıtlaması (bu bölümde açıklanan tasarım veya uygulama kısıtlamalarının aksine</a:t>
            </a:r>
            <a:r>
              <a:rPr lang="tr-TR" dirty="0" smtClean="0"/>
              <a:t>).</a:t>
            </a:r>
          </a:p>
          <a:p>
            <a:pPr lvl="1"/>
            <a:r>
              <a:rPr lang="tr-TR" dirty="0" smtClean="0"/>
              <a:t>Bir </a:t>
            </a:r>
            <a:r>
              <a:rPr lang="tr-TR" dirty="0"/>
              <a:t>varsayım veya bir bağımlılık</a:t>
            </a:r>
            <a:r>
              <a:rPr lang="tr-TR" dirty="0" smtClean="0"/>
              <a:t>.</a:t>
            </a:r>
          </a:p>
          <a:p>
            <a:pPr lvl="1"/>
            <a:r>
              <a:rPr lang="tr-TR" dirty="0" smtClean="0"/>
              <a:t>Tarihsel</a:t>
            </a:r>
            <a:r>
              <a:rPr lang="tr-TR" dirty="0"/>
              <a:t>, bağlam belirleyici veya açıklayıcı nitelikte ek bilgiler</a:t>
            </a:r>
            <a:r>
              <a:rPr lang="tr-TR" dirty="0" smtClean="0"/>
              <a:t>.</a:t>
            </a:r>
          </a:p>
          <a:p>
            <a:pPr lvl="1"/>
            <a:r>
              <a:rPr lang="tr-TR" dirty="0" smtClean="0"/>
              <a:t>Değer </a:t>
            </a:r>
            <a:r>
              <a:rPr lang="tr-TR" dirty="0"/>
              <a:t>katmayan konu dışı bilgiler</a:t>
            </a:r>
            <a:r>
              <a:rPr lang="tr-TR" dirty="0" smtClean="0"/>
              <a:t>.</a:t>
            </a:r>
          </a:p>
          <a:p>
            <a:r>
              <a:rPr lang="tr-TR" dirty="0" smtClean="0"/>
              <a:t>Ortaya </a:t>
            </a:r>
            <a:r>
              <a:rPr lang="tr-TR" dirty="0"/>
              <a:t>çıkarma katılımcıları size basitçe "İşte bir iş gereksinimi geliyor" demezler. </a:t>
            </a:r>
            <a:endParaRPr lang="tr-TR" dirty="0" smtClean="0"/>
          </a:p>
          <a:p>
            <a:r>
              <a:rPr lang="tr-TR" dirty="0" smtClean="0"/>
              <a:t>Bir </a:t>
            </a:r>
            <a:r>
              <a:rPr lang="tr-TR" dirty="0"/>
              <a:t>analist olarak, duyduğunuz her bir ifadenin ne tür bilgileri temsil ettiğini belirlemeniz gerekir. </a:t>
            </a:r>
            <a:endParaRPr lang="tr-TR" dirty="0" smtClean="0"/>
          </a:p>
          <a:p>
            <a:r>
              <a:rPr lang="tr-TR" dirty="0" smtClean="0"/>
              <a:t>Aşağıdaki </a:t>
            </a:r>
            <a:r>
              <a:rPr lang="tr-TR" dirty="0"/>
              <a:t>tartışma, bu sınıflandırma sürecinde size yardımcı olacak, dinlenecek bazı ifadeler önermektedir.</a:t>
            </a:r>
          </a:p>
        </p:txBody>
      </p:sp>
    </p:spTree>
    <p:extLst>
      <p:ext uri="{BB962C8B-B14F-4D97-AF65-F5344CB8AC3E}">
        <p14:creationId xmlns:p14="http://schemas.microsoft.com/office/powerpoint/2010/main" val="401219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dirty="0" smtClean="0"/>
              <a:t>Bu bölüm, her birinin ne zaman kullanılacağı da dahil olmak üzere çeşitli etkili ortaya çıkarma tekniklerinin yanı sıra her biri için ipuçları ve zorlukları açıklamaktadır. </a:t>
            </a:r>
          </a:p>
          <a:p>
            <a:r>
              <a:rPr lang="tr-TR" dirty="0" smtClean="0"/>
              <a:t>Bölümün geri kalanında, ortaya çıkarma etkinliklerinin planlanmasından oturum çıktılarının düzenlenmesine kadar genel ortaya çıkarma süreci açıklanmaktadır. </a:t>
            </a:r>
          </a:p>
          <a:p>
            <a:r>
              <a:rPr lang="tr-TR" dirty="0" smtClean="0"/>
              <a:t>Bölümün ilerleyen kısımlarında, ortaya çıkarma sırasında dikkat edilmesi gereken birkaç tuzak hakkında uyarılar ve eksik gereksinimleri belirlemek için özel öneriler sunuyoruz. </a:t>
            </a:r>
          </a:p>
        </p:txBody>
      </p:sp>
    </p:spTree>
    <p:extLst>
      <p:ext uri="{BB962C8B-B14F-4D97-AF65-F5344CB8AC3E}">
        <p14:creationId xmlns:p14="http://schemas.microsoft.com/office/powerpoint/2010/main" val="16764758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 gereksinimleri </a:t>
            </a:r>
          </a:p>
        </p:txBody>
      </p:sp>
      <p:sp>
        <p:nvSpPr>
          <p:cNvPr id="3" name="İçerik Yer Tutucusu 2"/>
          <p:cNvSpPr>
            <a:spLocks noGrp="1"/>
          </p:cNvSpPr>
          <p:nvPr>
            <p:ph idx="1"/>
          </p:nvPr>
        </p:nvSpPr>
        <p:spPr/>
        <p:txBody>
          <a:bodyPr/>
          <a:lstStyle/>
          <a:p>
            <a:r>
              <a:rPr lang="tr-TR" dirty="0" smtClean="0"/>
              <a:t>Müşterilerin </a:t>
            </a:r>
            <a:r>
              <a:rPr lang="tr-TR" dirty="0"/>
              <a:t>veya gelişmekte olan kuruluşun üründen elde etmek istediği finansal, pazar veya diğer ticari faydaları tanımlayan her şey bir iş gereksinimidir (bkz. Bölüm 5). </a:t>
            </a:r>
            <a:endParaRPr lang="tr-TR" dirty="0" smtClean="0"/>
          </a:p>
          <a:p>
            <a:r>
              <a:rPr lang="tr-TR" dirty="0" smtClean="0"/>
              <a:t>Yazılımın </a:t>
            </a:r>
            <a:r>
              <a:rPr lang="tr-TR" dirty="0"/>
              <a:t>alıcılarının veya kullanıcılarının alacağı değerle ilgili aşağıdakiler gibi ifadeleri dinleyin</a:t>
            </a:r>
            <a:r>
              <a:rPr lang="tr-TR" dirty="0" smtClean="0"/>
              <a:t>:</a:t>
            </a:r>
          </a:p>
          <a:p>
            <a:pPr lvl="1"/>
            <a:r>
              <a:rPr lang="tr-TR" dirty="0" smtClean="0"/>
              <a:t>“</a:t>
            </a:r>
            <a:r>
              <a:rPr lang="tr-TR" dirty="0"/>
              <a:t>X bölgesindeki pazar payını Z ay içinde yüzde Y artır</a:t>
            </a:r>
            <a:r>
              <a:rPr lang="tr-TR" dirty="0" smtClean="0"/>
              <a:t>.”</a:t>
            </a:r>
          </a:p>
          <a:p>
            <a:pPr lvl="1"/>
            <a:r>
              <a:rPr lang="tr-TR" dirty="0" smtClean="0"/>
              <a:t>"</a:t>
            </a:r>
            <a:r>
              <a:rPr lang="tr-TR" dirty="0"/>
              <a:t>Artık verimsiz birimler tarafından boşa harcanan elektrikten yılda X $ tasarruf edin."</a:t>
            </a:r>
          </a:p>
        </p:txBody>
      </p:sp>
    </p:spTree>
    <p:extLst>
      <p:ext uri="{BB962C8B-B14F-4D97-AF65-F5344CB8AC3E}">
        <p14:creationId xmlns:p14="http://schemas.microsoft.com/office/powerpoint/2010/main" val="5102949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Kullanıcı gereksinimleri: </a:t>
            </a:r>
          </a:p>
        </p:txBody>
      </p:sp>
      <p:sp>
        <p:nvSpPr>
          <p:cNvPr id="3" name="İçerik Yer Tutucusu 2"/>
          <p:cNvSpPr>
            <a:spLocks noGrp="1"/>
          </p:cNvSpPr>
          <p:nvPr>
            <p:ph idx="1"/>
          </p:nvPr>
        </p:nvSpPr>
        <p:spPr/>
        <p:txBody>
          <a:bodyPr/>
          <a:lstStyle/>
          <a:p>
            <a:r>
              <a:rPr lang="tr-TR" dirty="0" smtClean="0"/>
              <a:t>Kullanıcı </a:t>
            </a:r>
            <a:r>
              <a:rPr lang="tr-TR" dirty="0"/>
              <a:t>hedeflerinin veya kullanıcıların gerçekleştirmesi gereken iş görevlerinin genel ifadeleri, genellikle kullanım durumları, senaryolar veya kullanıcı öyküleri olarak temsil edilen kullanıcı gereksinimleridir (</a:t>
            </a:r>
            <a:r>
              <a:rPr lang="tr-TR" dirty="0" err="1"/>
              <a:t>bkz</a:t>
            </a:r>
            <a:r>
              <a:rPr lang="tr-TR" dirty="0"/>
              <a:t>."Kullanıcı gereksinimlerini anlama"). </a:t>
            </a:r>
            <a:endParaRPr lang="tr-TR" dirty="0" smtClean="0"/>
          </a:p>
          <a:p>
            <a:r>
              <a:rPr lang="tr-TR" dirty="0" smtClean="0"/>
              <a:t>"&lt;</a:t>
            </a:r>
            <a:r>
              <a:rPr lang="tr-TR" dirty="0"/>
              <a:t>Bir şey yapmam gerekiyor&gt;" diyen bir kullanıcı, muhtemelen aşağıdaki örneklerde olduğu gibi bir kullanıcı gereksinimini açıklamaktadır</a:t>
            </a:r>
            <a:r>
              <a:rPr lang="tr-TR" dirty="0" smtClean="0"/>
              <a:t>:</a:t>
            </a:r>
          </a:p>
          <a:p>
            <a:pPr lvl="1"/>
            <a:r>
              <a:rPr lang="tr-TR" dirty="0" smtClean="0"/>
              <a:t>"</a:t>
            </a:r>
            <a:r>
              <a:rPr lang="tr-TR" dirty="0"/>
              <a:t>Bir paket için posta etiketi yazdırmam gerekiyor</a:t>
            </a:r>
            <a:r>
              <a:rPr lang="tr-TR" dirty="0" smtClean="0"/>
              <a:t>.«</a:t>
            </a:r>
          </a:p>
          <a:p>
            <a:pPr lvl="1"/>
            <a:r>
              <a:rPr lang="tr-TR" dirty="0" smtClean="0"/>
              <a:t>"</a:t>
            </a:r>
            <a:r>
              <a:rPr lang="tr-TR" dirty="0"/>
              <a:t>Baş makine operatörü olarak, her sabah ilk iş pompa kontrolörünü kalibre etmem gerekiyor."</a:t>
            </a:r>
          </a:p>
        </p:txBody>
      </p:sp>
    </p:spTree>
    <p:extLst>
      <p:ext uri="{BB962C8B-B14F-4D97-AF65-F5344CB8AC3E}">
        <p14:creationId xmlns:p14="http://schemas.microsoft.com/office/powerpoint/2010/main" val="2728028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 kuralları: </a:t>
            </a:r>
          </a:p>
        </p:txBody>
      </p:sp>
      <p:sp>
        <p:nvSpPr>
          <p:cNvPr id="3" name="İçerik Yer Tutucusu 2"/>
          <p:cNvSpPr>
            <a:spLocks noGrp="1"/>
          </p:cNvSpPr>
          <p:nvPr>
            <p:ph idx="1"/>
          </p:nvPr>
        </p:nvSpPr>
        <p:spPr/>
        <p:txBody>
          <a:bodyPr>
            <a:normAutofit fontScale="92500" lnSpcReduction="10000"/>
          </a:bodyPr>
          <a:lstStyle/>
          <a:p>
            <a:r>
              <a:rPr lang="tr-TR" dirty="0" smtClean="0"/>
              <a:t>Bir </a:t>
            </a:r>
            <a:r>
              <a:rPr lang="tr-TR" dirty="0"/>
              <a:t>müşteri, yalnızca belirli kullanıcıların belirli koşullar altında bir etkinliği gerçekleştirebileceğini söylediğinde, bir iş kuralı sunuyor olabilir (bkz. Bölüm 9, “Kurallara göre oynamak”). </a:t>
            </a:r>
            <a:endParaRPr lang="tr-TR" dirty="0" smtClean="0"/>
          </a:p>
          <a:p>
            <a:r>
              <a:rPr lang="tr-TR" dirty="0" smtClean="0"/>
              <a:t>Bunlar</a:t>
            </a:r>
            <a:r>
              <a:rPr lang="tr-TR" dirty="0"/>
              <a:t>, oldukları gibi yazılım gereksinimleri değildir, ancak kuralları uygulamak için bazı işlevsel gereksinimler türetebilirsiniz. </a:t>
            </a:r>
            <a:endParaRPr lang="tr-TR" dirty="0" smtClean="0"/>
          </a:p>
          <a:p>
            <a:r>
              <a:rPr lang="tr-TR" dirty="0" smtClean="0"/>
              <a:t>“</a:t>
            </a:r>
            <a:r>
              <a:rPr lang="tr-TR" dirty="0"/>
              <a:t>Uymak zorunda” gibi ifadeler. . . ,” “Eğer &lt;bir koşul doğruysa&gt;, o zaman &lt;bir şey olur&gt;” veya “Şuna göre hesaplanmalıdır. . . ”, kullanıcının bir iş kuralını tanımladığını gösterir. </a:t>
            </a:r>
            <a:endParaRPr lang="tr-TR" dirty="0" smtClean="0"/>
          </a:p>
          <a:p>
            <a:r>
              <a:rPr lang="tr-TR" dirty="0" smtClean="0"/>
              <a:t>İşte </a:t>
            </a:r>
            <a:r>
              <a:rPr lang="tr-TR" dirty="0"/>
              <a:t>bazı örnekler</a:t>
            </a:r>
            <a:r>
              <a:rPr lang="tr-TR" dirty="0" smtClean="0"/>
              <a:t>:</a:t>
            </a:r>
          </a:p>
          <a:p>
            <a:pPr lvl="1"/>
            <a:r>
              <a:rPr lang="tr-TR" dirty="0" smtClean="0"/>
              <a:t>"</a:t>
            </a:r>
            <a:r>
              <a:rPr lang="tr-TR" dirty="0"/>
              <a:t>Yeni bir müşteri, tahmini danışmanlık ücretinin ve seyahat masraflarının yüzde 30'unu önceden ödemelidir</a:t>
            </a:r>
            <a:r>
              <a:rPr lang="tr-TR" dirty="0" smtClean="0"/>
              <a:t>.«</a:t>
            </a:r>
          </a:p>
          <a:p>
            <a:pPr lvl="1"/>
            <a:r>
              <a:rPr lang="tr-TR" dirty="0" smtClean="0"/>
              <a:t>"</a:t>
            </a:r>
            <a:r>
              <a:rPr lang="tr-TR" dirty="0"/>
              <a:t>İzin onayları, şirketin İK tatil politikasına uygun olmalıdır."</a:t>
            </a:r>
          </a:p>
        </p:txBody>
      </p:sp>
    </p:spTree>
    <p:extLst>
      <p:ext uri="{BB962C8B-B14F-4D97-AF65-F5344CB8AC3E}">
        <p14:creationId xmlns:p14="http://schemas.microsoft.com/office/powerpoint/2010/main" val="3677162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İşlevsel gereksinimler </a:t>
            </a:r>
          </a:p>
        </p:txBody>
      </p:sp>
      <p:sp>
        <p:nvSpPr>
          <p:cNvPr id="3" name="İçerik Yer Tutucusu 2"/>
          <p:cNvSpPr>
            <a:spLocks noGrp="1"/>
          </p:cNvSpPr>
          <p:nvPr>
            <p:ph idx="1"/>
          </p:nvPr>
        </p:nvSpPr>
        <p:spPr>
          <a:xfrm>
            <a:off x="838200" y="1825625"/>
            <a:ext cx="10515600" cy="4443290"/>
          </a:xfrm>
        </p:spPr>
        <p:txBody>
          <a:bodyPr>
            <a:normAutofit fontScale="92500" lnSpcReduction="10000"/>
          </a:bodyPr>
          <a:lstStyle/>
          <a:p>
            <a:r>
              <a:rPr lang="tr-TR" dirty="0" smtClean="0"/>
              <a:t>İşlevsel </a:t>
            </a:r>
            <a:r>
              <a:rPr lang="tr-TR" dirty="0"/>
              <a:t>gereksinimler, sistemin belirli koşullar altında sergileyeceği gözlemlenebilir davranışları ve sistemin kullanıcıların gerçekleştirmesine izin vereceği eylemleri tanımlar. </a:t>
            </a:r>
            <a:endParaRPr lang="tr-TR" dirty="0" smtClean="0"/>
          </a:p>
          <a:p>
            <a:r>
              <a:rPr lang="tr-TR" dirty="0" smtClean="0"/>
              <a:t>Aşağıda</a:t>
            </a:r>
            <a:r>
              <a:rPr lang="tr-TR" dirty="0"/>
              <a:t>, kullanıcılardan duyabileceğiniz bazı işlevsel gereksinim örnekleri verilmiştir</a:t>
            </a:r>
            <a:r>
              <a:rPr lang="tr-TR" dirty="0" smtClean="0"/>
              <a:t>:</a:t>
            </a:r>
          </a:p>
          <a:p>
            <a:pPr lvl="1"/>
            <a:r>
              <a:rPr lang="tr-TR" dirty="0" smtClean="0"/>
              <a:t>"</a:t>
            </a:r>
            <a:r>
              <a:rPr lang="tr-TR" dirty="0"/>
              <a:t>Basınç 40,0 </a:t>
            </a:r>
            <a:r>
              <a:rPr lang="tr-TR" dirty="0" err="1"/>
              <a:t>psi'yi</a:t>
            </a:r>
            <a:r>
              <a:rPr lang="tr-TR" dirty="0"/>
              <a:t> aşarsa, yüksek basınç uyarı ışığı yanmalıdır</a:t>
            </a:r>
            <a:r>
              <a:rPr lang="tr-TR" dirty="0" smtClean="0"/>
              <a:t>.«</a:t>
            </a:r>
          </a:p>
          <a:p>
            <a:pPr lvl="1"/>
            <a:r>
              <a:rPr lang="tr-TR" dirty="0" smtClean="0"/>
              <a:t>"</a:t>
            </a:r>
            <a:r>
              <a:rPr lang="tr-TR" dirty="0"/>
              <a:t>Kullanıcı, proje listesini ileri ve geri alfabetik sıraya göre sıralayabilmelidir</a:t>
            </a:r>
            <a:r>
              <a:rPr lang="tr-TR" dirty="0" smtClean="0"/>
              <a:t>.«</a:t>
            </a:r>
          </a:p>
          <a:p>
            <a:r>
              <a:rPr lang="tr-TR" dirty="0" smtClean="0"/>
              <a:t>Bu </a:t>
            </a:r>
            <a:r>
              <a:rPr lang="tr-TR" dirty="0"/>
              <a:t>ifadeler, kullanıcıların tipik olarak işlevsel gereksinimleri nasıl sunduğunu gösterir, ancak işlevsel gereksinimleri yazmanın iyi yollarını temsil etmez. </a:t>
            </a:r>
            <a:endParaRPr lang="tr-TR" dirty="0" smtClean="0"/>
          </a:p>
          <a:p>
            <a:r>
              <a:rPr lang="tr-TR" dirty="0" err="1" smtClean="0"/>
              <a:t>BA'nın</a:t>
            </a:r>
            <a:r>
              <a:rPr lang="tr-TR" dirty="0" smtClean="0"/>
              <a:t> </a:t>
            </a:r>
            <a:r>
              <a:rPr lang="tr-TR" dirty="0"/>
              <a:t>bunları daha kesin </a:t>
            </a:r>
            <a:r>
              <a:rPr lang="tr-TR" dirty="0" err="1"/>
              <a:t>spesifikasyonlara</a:t>
            </a:r>
            <a:r>
              <a:rPr lang="tr-TR" dirty="0"/>
              <a:t> dönüştürmesi gerekecek. </a:t>
            </a:r>
            <a:endParaRPr lang="tr-TR" dirty="0" smtClean="0"/>
          </a:p>
          <a:p>
            <a:r>
              <a:rPr lang="tr-TR" dirty="0" smtClean="0"/>
              <a:t>İyi </a:t>
            </a:r>
            <a:r>
              <a:rPr lang="tr-TR" dirty="0"/>
              <a:t>işlevsel gereksinimlerin yazılmasına ilişkin rehberlik için Bölüm 11, “Mükemmel gereksinimlerin </a:t>
            </a:r>
            <a:r>
              <a:rPr lang="tr-TR" dirty="0" err="1"/>
              <a:t>yazılması”na</a:t>
            </a:r>
            <a:r>
              <a:rPr lang="tr-TR" dirty="0"/>
              <a:t> bakın.</a:t>
            </a:r>
          </a:p>
        </p:txBody>
      </p:sp>
    </p:spTree>
    <p:extLst>
      <p:ext uri="{BB962C8B-B14F-4D97-AF65-F5344CB8AC3E}">
        <p14:creationId xmlns:p14="http://schemas.microsoft.com/office/powerpoint/2010/main" val="334852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Kalite nitelikleri: </a:t>
            </a:r>
          </a:p>
        </p:txBody>
      </p:sp>
      <p:sp>
        <p:nvSpPr>
          <p:cNvPr id="3" name="İçerik Yer Tutucusu 2"/>
          <p:cNvSpPr>
            <a:spLocks noGrp="1"/>
          </p:cNvSpPr>
          <p:nvPr>
            <p:ph idx="1"/>
          </p:nvPr>
        </p:nvSpPr>
        <p:spPr/>
        <p:txBody>
          <a:bodyPr>
            <a:normAutofit fontScale="92500" lnSpcReduction="10000"/>
          </a:bodyPr>
          <a:lstStyle/>
          <a:p>
            <a:r>
              <a:rPr lang="tr-TR" dirty="0" smtClean="0"/>
              <a:t>Sistemin </a:t>
            </a:r>
            <a:r>
              <a:rPr lang="tr-TR" dirty="0"/>
              <a:t>bir şeyi ne kadar iyi yaptığını açıklayan ifadeler, kalite nitelikleridir (bkz. Bölüm 14, "İşlevselliğin ötesinde"). </a:t>
            </a:r>
            <a:endParaRPr lang="tr-TR" dirty="0" smtClean="0"/>
          </a:p>
          <a:p>
            <a:r>
              <a:rPr lang="tr-TR" dirty="0" smtClean="0"/>
              <a:t>Arzu </a:t>
            </a:r>
            <a:r>
              <a:rPr lang="tr-TR" dirty="0"/>
              <a:t>edilen sistem özelliklerini tanımlayan kelimeleri dinleyin: hızlı, kolay, kullanıcı dostu, güvenilir, güvenli. </a:t>
            </a:r>
            <a:endParaRPr lang="tr-TR" dirty="0" smtClean="0"/>
          </a:p>
          <a:p>
            <a:r>
              <a:rPr lang="tr-TR" dirty="0" smtClean="0"/>
              <a:t>Net</a:t>
            </a:r>
            <a:r>
              <a:rPr lang="tr-TR" dirty="0"/>
              <a:t>, doğrulanabilir kalite hedefleri yazabilmeniz için, bu muğlak ve sübjektif terimlerle tam olarak ne demek istediklerini anlamak için kullanıcılarla birlikte çalışmanız gerekir. </a:t>
            </a:r>
            <a:endParaRPr lang="tr-TR" dirty="0" smtClean="0"/>
          </a:p>
          <a:p>
            <a:r>
              <a:rPr lang="tr-TR" dirty="0" smtClean="0"/>
              <a:t>Aşağıdaki </a:t>
            </a:r>
            <a:r>
              <a:rPr lang="tr-TR" dirty="0"/>
              <a:t>örnekler, kullanıcılar tarafından tanımlandığında kalite özelliklerinin nasıl görünebileceğini göstermektedir</a:t>
            </a:r>
            <a:r>
              <a:rPr lang="tr-TR" dirty="0" smtClean="0"/>
              <a:t>:</a:t>
            </a:r>
          </a:p>
          <a:p>
            <a:pPr lvl="1"/>
            <a:r>
              <a:rPr lang="tr-TR" dirty="0" smtClean="0"/>
              <a:t>"</a:t>
            </a:r>
            <a:r>
              <a:rPr lang="tr-TR" dirty="0"/>
              <a:t>Mobil yazılım, dokunmatik komutlara hızlı yanıt vermelidir</a:t>
            </a:r>
            <a:r>
              <a:rPr lang="tr-TR" dirty="0" smtClean="0"/>
              <a:t>.«</a:t>
            </a:r>
          </a:p>
          <a:p>
            <a:pPr lvl="1"/>
            <a:r>
              <a:rPr lang="tr-TR" dirty="0" smtClean="0"/>
              <a:t>"</a:t>
            </a:r>
            <a:r>
              <a:rPr lang="tr-TR" dirty="0"/>
              <a:t>Yeni müşterilerimin satın almayı bırakmaması için alışveriş sepeti mekanizmasının kullanımı basit olmalı."</a:t>
            </a:r>
          </a:p>
        </p:txBody>
      </p:sp>
    </p:spTree>
    <p:extLst>
      <p:ext uri="{BB962C8B-B14F-4D97-AF65-F5344CB8AC3E}">
        <p14:creationId xmlns:p14="http://schemas.microsoft.com/office/powerpoint/2010/main" val="10950690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Harici arabirim gereksinimleri </a:t>
            </a:r>
          </a:p>
        </p:txBody>
      </p:sp>
      <p:sp>
        <p:nvSpPr>
          <p:cNvPr id="3" name="İçerik Yer Tutucusu 2"/>
          <p:cNvSpPr>
            <a:spLocks noGrp="1"/>
          </p:cNvSpPr>
          <p:nvPr>
            <p:ph idx="1"/>
          </p:nvPr>
        </p:nvSpPr>
        <p:spPr/>
        <p:txBody>
          <a:bodyPr>
            <a:normAutofit fontScale="92500" lnSpcReduction="20000"/>
          </a:bodyPr>
          <a:lstStyle/>
          <a:p>
            <a:r>
              <a:rPr lang="tr-TR" dirty="0" smtClean="0"/>
              <a:t>Bu </a:t>
            </a:r>
            <a:r>
              <a:rPr lang="tr-TR" dirty="0"/>
              <a:t>kategorideki gereksinimler, sisteminiz ile evrenin geri kalanı arasındaki bağlantıları tanımlar. </a:t>
            </a:r>
            <a:endParaRPr lang="tr-TR" dirty="0" smtClean="0"/>
          </a:p>
          <a:p>
            <a:r>
              <a:rPr lang="tr-TR" dirty="0" smtClean="0"/>
              <a:t>Bölüm </a:t>
            </a:r>
            <a:r>
              <a:rPr lang="tr-TR" dirty="0"/>
              <a:t>10, "Gereksinimlerin </a:t>
            </a:r>
            <a:r>
              <a:rPr lang="tr-TR" dirty="0" err="1"/>
              <a:t>belgelenmesi"ndeki</a:t>
            </a:r>
            <a:r>
              <a:rPr lang="tr-TR" dirty="0"/>
              <a:t> SRS şablonu, kullanıcılara, donanıma ve diğer yazılım sistemlerine yönelik arabirimler için bölümler içerir. </a:t>
            </a:r>
            <a:endParaRPr lang="tr-TR" dirty="0" smtClean="0"/>
          </a:p>
          <a:p>
            <a:r>
              <a:rPr lang="tr-TR" dirty="0" smtClean="0"/>
              <a:t>gibi </a:t>
            </a:r>
            <a:r>
              <a:rPr lang="tr-TR" dirty="0"/>
              <a:t>ifadeler “. . . ,” “Şuraya mesaj gönderilmelidir. . . ,” “&lt;format&gt; biçimindeki dosyaları okuyabilmeli” ve “Kullanıcı arabirimi öğeleri &lt;a standarda&gt; uymalıdır”, müşterinin bir harici arabirim gereksinimini tanımladığını gösterir. </a:t>
            </a:r>
            <a:endParaRPr lang="tr-TR" dirty="0" smtClean="0"/>
          </a:p>
          <a:p>
            <a:r>
              <a:rPr lang="tr-TR" dirty="0" smtClean="0"/>
              <a:t>Aşağıda </a:t>
            </a:r>
            <a:r>
              <a:rPr lang="tr-TR" dirty="0"/>
              <a:t>bazı örnekler verilmiştir</a:t>
            </a:r>
            <a:r>
              <a:rPr lang="tr-TR" dirty="0" smtClean="0"/>
              <a:t>:</a:t>
            </a:r>
          </a:p>
          <a:p>
            <a:pPr lvl="1"/>
            <a:r>
              <a:rPr lang="tr-TR" dirty="0" smtClean="0"/>
              <a:t>"</a:t>
            </a:r>
            <a:r>
              <a:rPr lang="tr-TR" dirty="0"/>
              <a:t>Üretim yürütme sistemi gofret ayırıcıyı kontrol etmelidir</a:t>
            </a:r>
            <a:r>
              <a:rPr lang="tr-TR" dirty="0" smtClean="0"/>
              <a:t>.«</a:t>
            </a:r>
          </a:p>
          <a:p>
            <a:pPr lvl="1"/>
            <a:r>
              <a:rPr lang="tr-TR" dirty="0" smtClean="0"/>
              <a:t>"</a:t>
            </a:r>
            <a:r>
              <a:rPr lang="tr-TR" dirty="0"/>
              <a:t>Mobil uygulama, ben yatırdığım çekin fotoğrafını çektikten sonra çek görüntüsünü bankaya göndermeli."</a:t>
            </a:r>
          </a:p>
        </p:txBody>
      </p:sp>
    </p:spTree>
    <p:extLst>
      <p:ext uri="{BB962C8B-B14F-4D97-AF65-F5344CB8AC3E}">
        <p14:creationId xmlns:p14="http://schemas.microsoft.com/office/powerpoint/2010/main" val="42452413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Kısıtlamalar</a:t>
            </a:r>
          </a:p>
        </p:txBody>
      </p:sp>
      <p:sp>
        <p:nvSpPr>
          <p:cNvPr id="3" name="İçerik Yer Tutucusu 2"/>
          <p:cNvSpPr>
            <a:spLocks noGrp="1"/>
          </p:cNvSpPr>
          <p:nvPr>
            <p:ph idx="1"/>
          </p:nvPr>
        </p:nvSpPr>
        <p:spPr/>
        <p:txBody>
          <a:bodyPr>
            <a:normAutofit fontScale="77500" lnSpcReduction="20000"/>
          </a:bodyPr>
          <a:lstStyle/>
          <a:p>
            <a:r>
              <a:rPr lang="tr-TR" dirty="0" smtClean="0"/>
              <a:t>Tasarım </a:t>
            </a:r>
            <a:r>
              <a:rPr lang="tr-TR" dirty="0"/>
              <a:t>ve uygulama kısıtlamaları, geliştiricinin kullanabileceği seçenekleri yasal olarak kısıtlar (bkz. Bölüm 14). </a:t>
            </a:r>
            <a:endParaRPr lang="tr-TR" dirty="0" smtClean="0"/>
          </a:p>
          <a:p>
            <a:r>
              <a:rPr lang="tr-TR" dirty="0" smtClean="0"/>
              <a:t>Gömülü </a:t>
            </a:r>
            <a:r>
              <a:rPr lang="tr-TR" dirty="0"/>
              <a:t>yazılıma sahip cihazlar genellikle boyut, ağırlık ve arabirim bağlantıları gibi fiziksel kısıtlamalara uymalıdır. </a:t>
            </a:r>
            <a:endParaRPr lang="tr-TR" dirty="0" smtClean="0"/>
          </a:p>
          <a:p>
            <a:r>
              <a:rPr lang="tr-TR" dirty="0" smtClean="0"/>
              <a:t>Müşterinin </a:t>
            </a:r>
            <a:r>
              <a:rPr lang="tr-TR" dirty="0"/>
              <a:t>bir tasarım veya uygulama kısıtlamasını tanımladığını gösteren ifadeler şunları içerir: </a:t>
            </a:r>
            <a:endParaRPr lang="tr-TR" dirty="0" smtClean="0"/>
          </a:p>
          <a:p>
            <a:pPr lvl="1"/>
            <a:r>
              <a:rPr lang="tr-TR" dirty="0" smtClean="0"/>
              <a:t>"&lt;</a:t>
            </a:r>
            <a:r>
              <a:rPr lang="tr-TR" dirty="0"/>
              <a:t>belirli bir programlama dilinde&gt; yazılmalıdır", </a:t>
            </a:r>
            <a:endParaRPr lang="tr-TR" dirty="0" smtClean="0"/>
          </a:p>
          <a:p>
            <a:pPr lvl="1"/>
            <a:r>
              <a:rPr lang="tr-TR" dirty="0" smtClean="0"/>
              <a:t>"&lt;</a:t>
            </a:r>
            <a:r>
              <a:rPr lang="tr-TR" dirty="0"/>
              <a:t>bir sınırı&gt; aşamaz" ve </a:t>
            </a:r>
            <a:endParaRPr lang="tr-TR" dirty="0" smtClean="0"/>
          </a:p>
          <a:p>
            <a:pPr lvl="1"/>
            <a:r>
              <a:rPr lang="tr-TR" dirty="0" smtClean="0"/>
              <a:t>"&lt;</a:t>
            </a:r>
            <a:r>
              <a:rPr lang="tr-TR" dirty="0"/>
              <a:t>belirli bir kullanıcı arabirimi denetimi&gt; kullanmalı." </a:t>
            </a:r>
            <a:endParaRPr lang="tr-TR" dirty="0" smtClean="0"/>
          </a:p>
          <a:p>
            <a:r>
              <a:rPr lang="tr-TR" dirty="0" smtClean="0"/>
              <a:t>Aşağıda</a:t>
            </a:r>
            <a:r>
              <a:rPr lang="tr-TR" dirty="0"/>
              <a:t>, bir müşterinin sunabileceği kısıtlamalara örnekler verilmiştir</a:t>
            </a:r>
            <a:r>
              <a:rPr lang="tr-TR" dirty="0" smtClean="0"/>
              <a:t>:</a:t>
            </a:r>
          </a:p>
          <a:p>
            <a:pPr lvl="1"/>
            <a:r>
              <a:rPr lang="tr-TR" dirty="0" smtClean="0"/>
              <a:t>“</a:t>
            </a:r>
            <a:r>
              <a:rPr lang="tr-TR" dirty="0"/>
              <a:t>Elektronik olarak gönderilen dosyaların boyutu 10 MB'ı aşamaz</a:t>
            </a:r>
            <a:r>
              <a:rPr lang="tr-TR" dirty="0" smtClean="0"/>
              <a:t>.”</a:t>
            </a:r>
          </a:p>
          <a:p>
            <a:pPr lvl="1"/>
            <a:r>
              <a:rPr lang="tr-TR" dirty="0" smtClean="0"/>
              <a:t>"</a:t>
            </a:r>
            <a:r>
              <a:rPr lang="tr-TR" dirty="0"/>
              <a:t>Tarayıcı, tüm güvenli işlemler için 256 bit şifreleme kullanmalıdır</a:t>
            </a:r>
            <a:r>
              <a:rPr lang="tr-TR" dirty="0" smtClean="0"/>
              <a:t>.«</a:t>
            </a:r>
          </a:p>
          <a:p>
            <a:r>
              <a:rPr lang="tr-TR" dirty="0" smtClean="0"/>
              <a:t>İşlevsel </a:t>
            </a:r>
            <a:r>
              <a:rPr lang="tr-TR" dirty="0"/>
              <a:t>gereksinimlerde olduğu gibi, yalnızca kullanıcının kısıtlama bildirimini yazıya dökmeyin. Kısıtlamanın neden var olduğunu sorun, geçerliliğini onaylayın ve onu bir gereklilik olarak dahil etme gerekçesini kaydedin.</a:t>
            </a:r>
          </a:p>
        </p:txBody>
      </p:sp>
    </p:spTree>
    <p:extLst>
      <p:ext uri="{BB962C8B-B14F-4D97-AF65-F5344CB8AC3E}">
        <p14:creationId xmlns:p14="http://schemas.microsoft.com/office/powerpoint/2010/main" val="19181587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gereksinimleri </a:t>
            </a:r>
          </a:p>
        </p:txBody>
      </p:sp>
      <p:sp>
        <p:nvSpPr>
          <p:cNvPr id="3" name="İçerik Yer Tutucusu 2"/>
          <p:cNvSpPr>
            <a:spLocks noGrp="1"/>
          </p:cNvSpPr>
          <p:nvPr>
            <p:ph idx="1"/>
          </p:nvPr>
        </p:nvSpPr>
        <p:spPr/>
        <p:txBody>
          <a:bodyPr>
            <a:normAutofit/>
          </a:bodyPr>
          <a:lstStyle/>
          <a:p>
            <a:r>
              <a:rPr lang="tr-TR" dirty="0" smtClean="0"/>
              <a:t>Müşteriler</a:t>
            </a:r>
            <a:r>
              <a:rPr lang="tr-TR" dirty="0"/>
              <a:t>, bir veri öğesi için formatı, veri tipini, izin verilen değerleri veya varsayılan değeri tanımladıklarında bir veri gereksinimi sunar; </a:t>
            </a:r>
            <a:endParaRPr lang="tr-TR" dirty="0" smtClean="0"/>
          </a:p>
          <a:p>
            <a:pPr lvl="1"/>
            <a:r>
              <a:rPr lang="tr-TR" dirty="0" smtClean="0"/>
              <a:t>karmaşık </a:t>
            </a:r>
            <a:r>
              <a:rPr lang="tr-TR" dirty="0"/>
              <a:t>bir iş veri yapısının bileşimi; </a:t>
            </a:r>
            <a:endParaRPr lang="tr-TR" dirty="0" smtClean="0"/>
          </a:p>
          <a:p>
            <a:pPr lvl="1"/>
            <a:r>
              <a:rPr lang="tr-TR" dirty="0" smtClean="0"/>
              <a:t>veya </a:t>
            </a:r>
            <a:r>
              <a:rPr lang="tr-TR" dirty="0"/>
              <a:t>oluşturulacak bir rapor (bkz. Bölüm 13, "Veri gereksinimlerinin belirtilmesi"). </a:t>
            </a:r>
            <a:endParaRPr lang="tr-TR" dirty="0" smtClean="0"/>
          </a:p>
          <a:p>
            <a:r>
              <a:rPr lang="tr-TR" dirty="0" smtClean="0"/>
              <a:t>Veri </a:t>
            </a:r>
            <a:r>
              <a:rPr lang="tr-TR" dirty="0"/>
              <a:t>gereksinimlerine ilişkin bazı örnekler aşağıdaki gibidir</a:t>
            </a:r>
            <a:r>
              <a:rPr lang="tr-TR" dirty="0" smtClean="0"/>
              <a:t>:</a:t>
            </a:r>
          </a:p>
          <a:p>
            <a:pPr lvl="1"/>
            <a:r>
              <a:rPr lang="tr-TR" dirty="0" smtClean="0"/>
              <a:t>"</a:t>
            </a:r>
            <a:r>
              <a:rPr lang="tr-TR" dirty="0"/>
              <a:t>Posta kodu beş basamaktan oluşur, ardından isteğe bağlı bir tire ve varsayılan olarak 0000 olan dört basamak gelir</a:t>
            </a:r>
            <a:r>
              <a:rPr lang="tr-TR" dirty="0" smtClean="0"/>
              <a:t>.«</a:t>
            </a:r>
          </a:p>
          <a:p>
            <a:pPr lvl="1"/>
            <a:r>
              <a:rPr lang="tr-TR" dirty="0" smtClean="0"/>
              <a:t>“</a:t>
            </a:r>
            <a:r>
              <a:rPr lang="tr-TR" dirty="0"/>
              <a:t>Bir sipariş, müşterinin kimliği, nakliye bilgileri ve her biri ürün numarası, birim sayısı, birim fiyatı ve toplam fiyatı içeren bir veya daha fazla üründen oluşur.”</a:t>
            </a:r>
          </a:p>
        </p:txBody>
      </p:sp>
    </p:spTree>
    <p:extLst>
      <p:ext uri="{BB962C8B-B14F-4D97-AF65-F5344CB8AC3E}">
        <p14:creationId xmlns:p14="http://schemas.microsoft.com/office/powerpoint/2010/main" val="38568415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Çözüm fikirleri </a:t>
            </a:r>
          </a:p>
        </p:txBody>
      </p:sp>
      <p:sp>
        <p:nvSpPr>
          <p:cNvPr id="3" name="İçerik Yer Tutucusu 2"/>
          <p:cNvSpPr>
            <a:spLocks noGrp="1"/>
          </p:cNvSpPr>
          <p:nvPr>
            <p:ph idx="1"/>
          </p:nvPr>
        </p:nvSpPr>
        <p:spPr>
          <a:xfrm>
            <a:off x="838200" y="1825624"/>
            <a:ext cx="10515600" cy="4671891"/>
          </a:xfrm>
        </p:spPr>
        <p:txBody>
          <a:bodyPr>
            <a:normAutofit fontScale="92500" lnSpcReduction="20000"/>
          </a:bodyPr>
          <a:lstStyle/>
          <a:p>
            <a:r>
              <a:rPr lang="tr-TR" dirty="0" smtClean="0"/>
              <a:t>Kullanıcılardan </a:t>
            </a:r>
            <a:r>
              <a:rPr lang="tr-TR" dirty="0"/>
              <a:t>gelen birçok “gereksinim” aslında çözüm fikirleridir. </a:t>
            </a:r>
            <a:endParaRPr lang="tr-TR" dirty="0" smtClean="0"/>
          </a:p>
          <a:p>
            <a:r>
              <a:rPr lang="tr-TR" dirty="0" smtClean="0"/>
              <a:t>Bazı </a:t>
            </a:r>
            <a:r>
              <a:rPr lang="tr-TR" dirty="0"/>
              <a:t>eylemleri gerçekleştirmek için sistemle etkileşime geçmenin belirli bir yolunu açıklayan biri, bir çözüm öneriyor demektir. </a:t>
            </a:r>
            <a:endParaRPr lang="tr-TR" dirty="0" smtClean="0"/>
          </a:p>
          <a:p>
            <a:r>
              <a:rPr lang="tr-TR" dirty="0" smtClean="0"/>
              <a:t>İş </a:t>
            </a:r>
            <a:r>
              <a:rPr lang="tr-TR" dirty="0"/>
              <a:t>analisti, gerçek gereksinime ulaşmak için bir çözüm fikrinin yüzeyinin altını incelemelidir. </a:t>
            </a:r>
            <a:endParaRPr lang="tr-TR" dirty="0" smtClean="0"/>
          </a:p>
          <a:p>
            <a:r>
              <a:rPr lang="tr-TR" dirty="0" smtClean="0"/>
              <a:t>Kullanıcının </a:t>
            </a:r>
            <a:r>
              <a:rPr lang="tr-TR" dirty="0"/>
              <a:t>bu şekilde çalışması için ona "neden" ihtiyaç duyduğunu tekrar tekrar sormak muhtemelen gerçek ihtiyacı ortaya çıkaracaktır (</a:t>
            </a:r>
            <a:r>
              <a:rPr lang="tr-TR" dirty="0" err="1"/>
              <a:t>Wiegers</a:t>
            </a:r>
            <a:r>
              <a:rPr lang="tr-TR" dirty="0"/>
              <a:t> 2006). </a:t>
            </a:r>
            <a:endParaRPr lang="tr-TR" dirty="0" smtClean="0"/>
          </a:p>
          <a:p>
            <a:r>
              <a:rPr lang="tr-TR" dirty="0" smtClean="0"/>
              <a:t>Örneğin</a:t>
            </a:r>
            <a:r>
              <a:rPr lang="tr-TR" dirty="0"/>
              <a:t>, parolalar, bir güvenlik gereksinimini uygulamanın birkaç olası yolundan yalnızca biridir. </a:t>
            </a:r>
            <a:endParaRPr lang="tr-TR" dirty="0" smtClean="0"/>
          </a:p>
          <a:p>
            <a:r>
              <a:rPr lang="tr-TR" dirty="0" smtClean="0"/>
              <a:t>Diğer </a:t>
            </a:r>
            <a:r>
              <a:rPr lang="tr-TR" dirty="0"/>
              <a:t>iki çözüm fikri örneği aşağıda verilmiştir</a:t>
            </a:r>
            <a:r>
              <a:rPr lang="tr-TR" dirty="0" smtClean="0"/>
              <a:t>:</a:t>
            </a:r>
          </a:p>
          <a:p>
            <a:pPr lvl="1"/>
            <a:r>
              <a:rPr lang="tr-TR" dirty="0" smtClean="0"/>
              <a:t>"</a:t>
            </a:r>
            <a:r>
              <a:rPr lang="tr-TR" dirty="0"/>
              <a:t>Sonra açılır listeden paketi göndermek istediğim eyaleti seçiyorum</a:t>
            </a:r>
            <a:r>
              <a:rPr lang="tr-TR" dirty="0" smtClean="0"/>
              <a:t>.«</a:t>
            </a:r>
          </a:p>
          <a:p>
            <a:pPr lvl="1"/>
            <a:r>
              <a:rPr lang="tr-TR" dirty="0" smtClean="0"/>
              <a:t>"</a:t>
            </a:r>
            <a:r>
              <a:rPr lang="tr-TR" dirty="0"/>
              <a:t>Telefon, kullanıcının ekranlar arasında gezinmek için parmağını kaydırmasına izin vermelidir."</a:t>
            </a:r>
          </a:p>
        </p:txBody>
      </p:sp>
    </p:spTree>
    <p:extLst>
      <p:ext uri="{BB962C8B-B14F-4D97-AF65-F5344CB8AC3E}">
        <p14:creationId xmlns:p14="http://schemas.microsoft.com/office/powerpoint/2010/main" val="14235447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Çözüm fikirleri </a:t>
            </a:r>
          </a:p>
        </p:txBody>
      </p:sp>
      <p:sp>
        <p:nvSpPr>
          <p:cNvPr id="3" name="İçerik Yer Tutucusu 2"/>
          <p:cNvSpPr>
            <a:spLocks noGrp="1"/>
          </p:cNvSpPr>
          <p:nvPr>
            <p:ph idx="1"/>
          </p:nvPr>
        </p:nvSpPr>
        <p:spPr/>
        <p:txBody>
          <a:bodyPr>
            <a:normAutofit fontScale="92500" lnSpcReduction="10000"/>
          </a:bodyPr>
          <a:lstStyle/>
          <a:p>
            <a:r>
              <a:rPr lang="tr-TR" dirty="0"/>
              <a:t>İlk örnekte, açılır listedeki tümcecik, belirli bir kullanıcı arabirimi denetimini tanımladığı için bunun bir çözüm fikri olduğunu belirtir. İhtiyatlı BA, "Neden bir açılır listeden?" Kullanıcı "Bunu yapmanın iyi bir yolu gibi görünüyordu" diye yanıt verirse, gerçek gereksinim "Sistem kullanıcının paketi göndermek istediği durumu belirtmesine izin vermelidir" gibi bir şeydir. Ancak kullanıcı, "Aynı şeyi başka yerlerde de yapıyoruz ve tutarlı olmasını istiyorum" diyebilir. Ayrıca açılır liste, kullanıcının geçersiz veri girmesini engeller." Bunlar, belirli bir çözüm belirtmek için geçerli nedenlerdir. Bununla birlikte, bir gereksinimi bir çözüme dahil etmenin, bu gereksinim üzerinde bir tasarım kısıtlaması getirdiğini kabul edin: gereksinimi yalnızca tek bir şekilde uygulanacak şekilde sınırlar. Bu mutlaka yanlış veya kötü değildir; kısıtlamanın iyi bir nedenden dolayı orada olduğundan emin olun.</a:t>
            </a:r>
          </a:p>
        </p:txBody>
      </p:sp>
    </p:spTree>
    <p:extLst>
      <p:ext uri="{BB962C8B-B14F-4D97-AF65-F5344CB8AC3E}">
        <p14:creationId xmlns:p14="http://schemas.microsoft.com/office/powerpoint/2010/main" val="188059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937847" y="4018711"/>
            <a:ext cx="9906000" cy="2473739"/>
          </a:xfrm>
          <a:prstGeom prst="rect">
            <a:avLst/>
          </a:prstGeom>
        </p:spPr>
      </p:pic>
      <p:sp>
        <p:nvSpPr>
          <p:cNvPr id="5" name="Metin kutusu 4"/>
          <p:cNvSpPr txBox="1"/>
          <p:nvPr/>
        </p:nvSpPr>
        <p:spPr>
          <a:xfrm>
            <a:off x="1160585" y="2224454"/>
            <a:ext cx="9692054" cy="1600438"/>
          </a:xfrm>
          <a:prstGeom prst="rect">
            <a:avLst/>
          </a:prstGeom>
          <a:noFill/>
        </p:spPr>
        <p:txBody>
          <a:bodyPr wrap="square" rtlCol="0">
            <a:spAutoFit/>
          </a:bodyPr>
          <a:lstStyle/>
          <a:p>
            <a:pPr marL="285750" indent="-285750">
              <a:buFont typeface="Arial" panose="020B0604020202020204" pitchFamily="34" charset="0"/>
              <a:buChar char="•"/>
            </a:pPr>
            <a:r>
              <a:rPr lang="tr-TR" sz="2000" dirty="0"/>
              <a:t>Şekil 7-2, tek bir gereksinim belirleme oturumu için etkinlikleri göstermektedir. </a:t>
            </a:r>
            <a:endParaRPr lang="tr-TR" sz="2000" dirty="0" smtClean="0"/>
          </a:p>
          <a:p>
            <a:pPr marL="285750" indent="-285750">
              <a:buFont typeface="Arial" panose="020B0604020202020204" pitchFamily="34" charset="0"/>
              <a:buChar char="•"/>
            </a:pPr>
            <a:endParaRPr lang="tr-TR" sz="2000" dirty="0" smtClean="0"/>
          </a:p>
          <a:p>
            <a:pPr marL="285750" indent="-285750">
              <a:buFont typeface="Arial" panose="020B0604020202020204" pitchFamily="34" charset="0"/>
              <a:buChar char="•"/>
            </a:pPr>
            <a:r>
              <a:rPr lang="tr-TR" sz="2000" dirty="0" smtClean="0"/>
              <a:t>Yine </a:t>
            </a:r>
            <a:r>
              <a:rPr lang="tr-TR" sz="2000" dirty="0"/>
              <a:t>de bu süreci incelemeden önce, değerli bulabileceğiniz bazı gereksinimleri ortaya çıkarma tekniklerini inceleyelim.</a:t>
            </a:r>
          </a:p>
          <a:p>
            <a:endParaRPr lang="tr-TR" dirty="0"/>
          </a:p>
        </p:txBody>
      </p:sp>
    </p:spTree>
    <p:extLst>
      <p:ext uri="{BB962C8B-B14F-4D97-AF65-F5344CB8AC3E}">
        <p14:creationId xmlns:p14="http://schemas.microsoft.com/office/powerpoint/2010/main" val="20073862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Çözüm fikirleri </a:t>
            </a:r>
          </a:p>
        </p:txBody>
      </p:sp>
      <p:sp>
        <p:nvSpPr>
          <p:cNvPr id="3" name="İçerik Yer Tutucusu 2"/>
          <p:cNvSpPr>
            <a:spLocks noGrp="1"/>
          </p:cNvSpPr>
          <p:nvPr>
            <p:ph idx="1"/>
          </p:nvPr>
        </p:nvSpPr>
        <p:spPr/>
        <p:txBody>
          <a:bodyPr>
            <a:normAutofit fontScale="92500" lnSpcReduction="10000"/>
          </a:bodyPr>
          <a:lstStyle/>
          <a:p>
            <a:r>
              <a:rPr lang="tr-TR" dirty="0"/>
              <a:t>Müşteri girdisini sınıflandırmak, gereksinim belirtimlerini oluşturma sürecinin yalnızca başlangıcıdır. </a:t>
            </a:r>
            <a:endParaRPr lang="tr-TR" dirty="0" smtClean="0"/>
          </a:p>
          <a:p>
            <a:r>
              <a:rPr lang="tr-TR" dirty="0" smtClean="0"/>
              <a:t>Yine </a:t>
            </a:r>
            <a:r>
              <a:rPr lang="tr-TR" dirty="0"/>
              <a:t>de bilgileri açıkça belirtilmiş ve iyi organize edilmiş gereksinim koleksiyonları halinde bir araya getirmeniz gerekir. </a:t>
            </a:r>
            <a:endParaRPr lang="tr-TR" dirty="0" smtClean="0"/>
          </a:p>
          <a:p>
            <a:r>
              <a:rPr lang="tr-TR" dirty="0" smtClean="0"/>
              <a:t>Bilgiler </a:t>
            </a:r>
            <a:r>
              <a:rPr lang="tr-TR" dirty="0"/>
              <a:t>üzerinde çalışırken, net bireysel gereksinimler oluşturun ve bunları ekibin belge şablonlarının veya havuzunun uygun bölümlerinde saklayın. </a:t>
            </a:r>
            <a:endParaRPr lang="tr-TR" dirty="0" smtClean="0"/>
          </a:p>
          <a:p>
            <a:r>
              <a:rPr lang="tr-TR" dirty="0" smtClean="0"/>
              <a:t>Bölüm </a:t>
            </a:r>
            <a:r>
              <a:rPr lang="tr-TR" dirty="0"/>
              <a:t>11'de açıklandığı gibi, her ifadenin yüksek kaliteli gereksinimlerin özelliklerini gösterdiğinden emin olmak için bu bilgiler üzerinde ek geçişler yapın. </a:t>
            </a:r>
            <a:endParaRPr lang="tr-TR" dirty="0" smtClean="0"/>
          </a:p>
          <a:p>
            <a:r>
              <a:rPr lang="tr-TR" dirty="0" smtClean="0"/>
              <a:t>Açıklama </a:t>
            </a:r>
            <a:r>
              <a:rPr lang="tr-TR" dirty="0"/>
              <a:t>notlarınızı işlerken, öğeleri doğru yerde saklarken tamamlandı olarak işaretleyin.</a:t>
            </a:r>
          </a:p>
        </p:txBody>
      </p:sp>
    </p:spTree>
    <p:extLst>
      <p:ext uri="{BB962C8B-B14F-4D97-AF65-F5344CB8AC3E}">
        <p14:creationId xmlns:p14="http://schemas.microsoft.com/office/powerpoint/2010/main" val="27362018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İşinizin ne zaman bittiğini nasıl anlarsınız?</a:t>
            </a:r>
          </a:p>
        </p:txBody>
      </p:sp>
      <p:sp>
        <p:nvSpPr>
          <p:cNvPr id="3" name="İçerik Yer Tutucusu 2"/>
          <p:cNvSpPr>
            <a:spLocks noGrp="1"/>
          </p:cNvSpPr>
          <p:nvPr>
            <p:ph idx="1"/>
          </p:nvPr>
        </p:nvSpPr>
        <p:spPr/>
        <p:txBody>
          <a:bodyPr/>
          <a:lstStyle/>
          <a:p>
            <a:r>
              <a:rPr lang="tr-TR" dirty="0" smtClean="0"/>
              <a:t>Gereksinimlerin </a:t>
            </a:r>
            <a:r>
              <a:rPr lang="tr-TR" dirty="0"/>
              <a:t>ortaya çıkarılmasını tamamladığınızı gösteren basit bir sinyal yoktur. </a:t>
            </a:r>
            <a:endParaRPr lang="tr-TR" dirty="0" smtClean="0"/>
          </a:p>
          <a:p>
            <a:r>
              <a:rPr lang="tr-TR" dirty="0" smtClean="0"/>
              <a:t>Aslında</a:t>
            </a:r>
            <a:r>
              <a:rPr lang="tr-TR" dirty="0"/>
              <a:t>, özellikle çevik projelerde olduğu gibi bir sistemi kasıtlı olarak artımlı olarak uyguluyorsanız, hiçbir zaman tamamen bitmeyeceksiniz. </a:t>
            </a:r>
            <a:endParaRPr lang="tr-TR" dirty="0" smtClean="0"/>
          </a:p>
          <a:p>
            <a:r>
              <a:rPr lang="tr-TR" dirty="0" smtClean="0"/>
              <a:t>İnsanlar </a:t>
            </a:r>
            <a:r>
              <a:rPr lang="tr-TR" dirty="0"/>
              <a:t>her sabah duşta düşünürken ve meslektaşlarıyla konuşurken, ek gereksinimler için fikirler üretecek ve sahip oldukları bazılarını değiştirmek isteyeceklerdir. </a:t>
            </a:r>
            <a:endParaRPr lang="tr-TR" dirty="0" smtClean="0"/>
          </a:p>
          <a:p>
            <a:r>
              <a:rPr lang="tr-TR" dirty="0" smtClean="0"/>
              <a:t>Aşağıdaki </a:t>
            </a:r>
            <a:r>
              <a:rPr lang="tr-TR" dirty="0"/>
              <a:t>ipuçları, en azından şimdilik, gereksinimlerin ortaya çıkarılmasında azalan getiri noktasına ulaştığınızı gösteriyor.</a:t>
            </a:r>
          </a:p>
        </p:txBody>
      </p:sp>
    </p:spTree>
    <p:extLst>
      <p:ext uri="{BB962C8B-B14F-4D97-AF65-F5344CB8AC3E}">
        <p14:creationId xmlns:p14="http://schemas.microsoft.com/office/powerpoint/2010/main" val="10283918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Belki de şu durumlarda işiniz bitmiştir:</a:t>
            </a:r>
          </a:p>
        </p:txBody>
      </p:sp>
      <p:sp>
        <p:nvSpPr>
          <p:cNvPr id="3" name="İçerik Yer Tutucusu 2"/>
          <p:cNvSpPr>
            <a:spLocks noGrp="1"/>
          </p:cNvSpPr>
          <p:nvPr>
            <p:ph idx="1"/>
          </p:nvPr>
        </p:nvSpPr>
        <p:spPr>
          <a:xfrm>
            <a:off x="838200" y="1825624"/>
            <a:ext cx="10515600" cy="4452084"/>
          </a:xfrm>
        </p:spPr>
        <p:txBody>
          <a:bodyPr>
            <a:normAutofit fontScale="85000" lnSpcReduction="20000"/>
          </a:bodyPr>
          <a:lstStyle/>
          <a:p>
            <a:r>
              <a:rPr lang="tr-TR" dirty="0" smtClean="0"/>
              <a:t>Kullanıcılar </a:t>
            </a:r>
            <a:r>
              <a:rPr lang="tr-TR" dirty="0"/>
              <a:t>daha fazla kullanım durumu veya kullanıcı hikayesi düşünemez. Kullanıcılar, kullanıcı gereksinimlerini azalan önem sırasına göre belirleme eğilimindedir</a:t>
            </a:r>
            <a:r>
              <a:rPr lang="tr-TR" dirty="0" smtClean="0"/>
              <a:t>.</a:t>
            </a:r>
          </a:p>
          <a:p>
            <a:r>
              <a:rPr lang="tr-TR" dirty="0" smtClean="0"/>
              <a:t>Kullanıcılar </a:t>
            </a:r>
            <a:r>
              <a:rPr lang="tr-TR" dirty="0"/>
              <a:t>yeni senaryolar önerir, ancak bunlar herhangi bir yeni işlevsel gereksinime yol açmaz. "Yeni" bir kullanım durumu, zaten yakaladığınız bir kullanım durumu için gerçekten alternatif bir akış olabilir</a:t>
            </a:r>
            <a:r>
              <a:rPr lang="tr-TR" dirty="0" smtClean="0"/>
              <a:t>.</a:t>
            </a:r>
          </a:p>
          <a:p>
            <a:r>
              <a:rPr lang="tr-TR" dirty="0" smtClean="0"/>
              <a:t>Kullanıcılar</a:t>
            </a:r>
            <a:r>
              <a:rPr lang="tr-TR" dirty="0"/>
              <a:t>, önceki tartışmalarda ele aldıkları konuları tekrarlar</a:t>
            </a:r>
            <a:r>
              <a:rPr lang="tr-TR" dirty="0" smtClean="0"/>
              <a:t>.</a:t>
            </a:r>
          </a:p>
          <a:p>
            <a:r>
              <a:rPr lang="tr-TR" dirty="0" smtClean="0"/>
              <a:t>Önerilen </a:t>
            </a:r>
            <a:r>
              <a:rPr lang="tr-TR" dirty="0"/>
              <a:t>yeni özellikler, kullanıcı gereksinimleri veya işlevsel gereksinimlerin tümü kapsam dışı kabul edilir</a:t>
            </a:r>
            <a:r>
              <a:rPr lang="tr-TR" dirty="0" smtClean="0"/>
              <a:t>.</a:t>
            </a:r>
          </a:p>
          <a:p>
            <a:r>
              <a:rPr lang="tr-TR" dirty="0" smtClean="0"/>
              <a:t>Önerilen </a:t>
            </a:r>
            <a:r>
              <a:rPr lang="tr-TR" dirty="0"/>
              <a:t>yeni gereksinimlerin tümü düşük önceliklidir</a:t>
            </a:r>
            <a:r>
              <a:rPr lang="tr-TR" dirty="0" smtClean="0"/>
              <a:t>.</a:t>
            </a:r>
          </a:p>
          <a:p>
            <a:r>
              <a:rPr lang="tr-TR" dirty="0" smtClean="0"/>
              <a:t>Kullanıcılar</a:t>
            </a:r>
            <a:r>
              <a:rPr lang="tr-TR" dirty="0"/>
              <a:t>, "şu anda bahsettiğimiz belirli bir ürüne" değil, "ürünün kullanım ömrü boyunca" dahil edilebilecek yetenekler öneriyor</a:t>
            </a:r>
            <a:r>
              <a:rPr lang="tr-TR" dirty="0" smtClean="0"/>
              <a:t>.</a:t>
            </a:r>
          </a:p>
          <a:p>
            <a:r>
              <a:rPr lang="tr-TR" dirty="0" smtClean="0"/>
              <a:t>Bir </a:t>
            </a:r>
            <a:r>
              <a:rPr lang="tr-TR" dirty="0"/>
              <a:t>alanın gereksinimlerini inceleyen geliştiriciler ve test uzmanları birkaç soru sorar.</a:t>
            </a:r>
          </a:p>
        </p:txBody>
      </p:sp>
    </p:spTree>
    <p:extLst>
      <p:ext uri="{BB962C8B-B14F-4D97-AF65-F5344CB8AC3E}">
        <p14:creationId xmlns:p14="http://schemas.microsoft.com/office/powerpoint/2010/main" val="21748997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Kullanım senaryoları veya bir SRS şablonundaki bölümler gibi yapılandırılmış bir düzenleme şeması kullanılmadan, çok sayıda kullanıcıdan gelen gereksinim girdilerini birleştirmek zordur. </a:t>
            </a:r>
            <a:endParaRPr lang="tr-TR" dirty="0" smtClean="0"/>
          </a:p>
          <a:p>
            <a:r>
              <a:rPr lang="tr-TR" dirty="0" smtClean="0"/>
              <a:t>Tüm </a:t>
            </a:r>
            <a:r>
              <a:rPr lang="tr-TR" dirty="0"/>
              <a:t>gereksinimleri keşfetmeye yönelik tüm çabalarınıza rağmen bunu yapamayacaksınız, bu nedenle inşaat ilerledikçe değişiklik yapmayı bekleyin. </a:t>
            </a:r>
            <a:endParaRPr lang="tr-TR" dirty="0" smtClean="0"/>
          </a:p>
          <a:p>
            <a:r>
              <a:rPr lang="tr-TR" dirty="0" smtClean="0"/>
              <a:t>Unutmayın</a:t>
            </a:r>
            <a:r>
              <a:rPr lang="tr-TR" dirty="0"/>
              <a:t>, hedefiniz, bir sonraki sürümün veya artışın inşasının kabul edilebilir bir risk düzeyinde ilerlemesine izin verecek kadar iyi olan ortak bir gereksinim anlayışı oluşturmaktır.</a:t>
            </a:r>
          </a:p>
        </p:txBody>
      </p:sp>
    </p:spTree>
    <p:extLst>
      <p:ext uri="{BB962C8B-B14F-4D97-AF65-F5344CB8AC3E}">
        <p14:creationId xmlns:p14="http://schemas.microsoft.com/office/powerpoint/2010/main" val="27786597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Ortaya çıkarma hakkında bazı uyarılar</a:t>
            </a:r>
          </a:p>
        </p:txBody>
      </p:sp>
      <p:sp>
        <p:nvSpPr>
          <p:cNvPr id="3" name="İçerik Yer Tutucusu 2"/>
          <p:cNvSpPr>
            <a:spLocks noGrp="1"/>
          </p:cNvSpPr>
          <p:nvPr>
            <p:ph idx="1"/>
          </p:nvPr>
        </p:nvSpPr>
        <p:spPr/>
        <p:txBody>
          <a:bodyPr/>
          <a:lstStyle/>
          <a:p>
            <a:r>
              <a:rPr lang="tr-TR" dirty="0" smtClean="0"/>
              <a:t>Ortaya </a:t>
            </a:r>
            <a:r>
              <a:rPr lang="tr-TR" dirty="0"/>
              <a:t>çıkarma tartışmalarını yürütme becerisi, deneyimle birlikte gelir ve görüşme, grup kolaylaştırma, çatışma çözümü ve benzeri faaliyetlerde eğitim üzerine kuruludur. </a:t>
            </a:r>
            <a:endParaRPr lang="tr-TR" dirty="0" smtClean="0"/>
          </a:p>
          <a:p>
            <a:r>
              <a:rPr lang="tr-TR" dirty="0" smtClean="0"/>
              <a:t>Ancak</a:t>
            </a:r>
            <a:r>
              <a:rPr lang="tr-TR" dirty="0"/>
              <a:t>, birkaç uyarı öğrenme eğrisini azaltacaktır.</a:t>
            </a:r>
          </a:p>
        </p:txBody>
      </p:sp>
    </p:spTree>
    <p:extLst>
      <p:ext uri="{BB962C8B-B14F-4D97-AF65-F5344CB8AC3E}">
        <p14:creationId xmlns:p14="http://schemas.microsoft.com/office/powerpoint/2010/main" val="1345882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Paydaş temsilini dengeleyin </a:t>
            </a:r>
          </a:p>
        </p:txBody>
      </p:sp>
      <p:sp>
        <p:nvSpPr>
          <p:cNvPr id="3" name="İçerik Yer Tutucusu 2"/>
          <p:cNvSpPr>
            <a:spLocks noGrp="1"/>
          </p:cNvSpPr>
          <p:nvPr>
            <p:ph idx="1"/>
          </p:nvPr>
        </p:nvSpPr>
        <p:spPr/>
        <p:txBody>
          <a:bodyPr/>
          <a:lstStyle/>
          <a:p>
            <a:r>
              <a:rPr lang="tr-TR" dirty="0" smtClean="0"/>
              <a:t>Çok </a:t>
            </a:r>
            <a:r>
              <a:rPr lang="tr-TR" dirty="0"/>
              <a:t>az sayıda temsilciden girdi toplamak veya yalnızca en gürültülü, en fazla fikir sahibi müşterinin sesini duymak bir problemdir. </a:t>
            </a:r>
            <a:endParaRPr lang="tr-TR" dirty="0" smtClean="0"/>
          </a:p>
          <a:p>
            <a:r>
              <a:rPr lang="tr-TR" dirty="0" smtClean="0"/>
              <a:t>Belirli </a:t>
            </a:r>
            <a:r>
              <a:rPr lang="tr-TR" dirty="0"/>
              <a:t>kullanıcı sınıfları için önemli olan gereksinimlerin gözden kaçırılmasına veya kullanıcıların çoğunluğunun ihtiyaçlarını karşılamayan gereksinimlerin dahil edilmesine yol açabilir. </a:t>
            </a:r>
            <a:endParaRPr lang="tr-TR" dirty="0" smtClean="0"/>
          </a:p>
          <a:p>
            <a:r>
              <a:rPr lang="tr-TR" dirty="0" smtClean="0"/>
              <a:t>En </a:t>
            </a:r>
            <a:r>
              <a:rPr lang="tr-TR" dirty="0"/>
              <a:t>iyi denge, her şampiyonun aynı kullanıcı sınıfından diğer temsilciler tarafından desteklendiği, ilgili kullanıcı sınıfları adına konuşabilen birkaç ürün şampiyonu içerir.</a:t>
            </a:r>
          </a:p>
        </p:txBody>
      </p:sp>
    </p:spTree>
    <p:extLst>
      <p:ext uri="{BB962C8B-B14F-4D97-AF65-F5344CB8AC3E}">
        <p14:creationId xmlns:p14="http://schemas.microsoft.com/office/powerpoint/2010/main" val="12777684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Kapsamı uygun şekilde tanımlayın </a:t>
            </a:r>
          </a:p>
        </p:txBody>
      </p:sp>
      <p:sp>
        <p:nvSpPr>
          <p:cNvPr id="3" name="İçerik Yer Tutucusu 2"/>
          <p:cNvSpPr>
            <a:spLocks noGrp="1"/>
          </p:cNvSpPr>
          <p:nvPr>
            <p:ph idx="1"/>
          </p:nvPr>
        </p:nvSpPr>
        <p:spPr/>
        <p:txBody>
          <a:bodyPr>
            <a:normAutofit fontScale="92500"/>
          </a:bodyPr>
          <a:lstStyle/>
          <a:p>
            <a:r>
              <a:rPr lang="tr-TR" dirty="0" smtClean="0"/>
              <a:t>Gereksinimlerin </a:t>
            </a:r>
            <a:r>
              <a:rPr lang="tr-TR" dirty="0"/>
              <a:t>ortaya çıkarılması sırasında, proje kapsamının yanlış tanımlandığını, çok büyük veya çok küçük olduğunu görebilirsiniz. </a:t>
            </a:r>
            <a:endParaRPr lang="tr-TR" dirty="0" smtClean="0"/>
          </a:p>
          <a:p>
            <a:r>
              <a:rPr lang="tr-TR" dirty="0" smtClean="0"/>
              <a:t>Kapsam </a:t>
            </a:r>
            <a:r>
              <a:rPr lang="tr-TR" dirty="0"/>
              <a:t>çok büyükse, yeterli iş ve müşteri değeri sunmak için gerekenden daha fazla gereksinim biriktirirsiniz ve ortaya çıkarma süreci uzar. </a:t>
            </a:r>
            <a:endParaRPr lang="tr-TR" dirty="0" smtClean="0"/>
          </a:p>
          <a:p>
            <a:r>
              <a:rPr lang="tr-TR" dirty="0" smtClean="0"/>
              <a:t>Projenin </a:t>
            </a:r>
            <a:r>
              <a:rPr lang="tr-TR" dirty="0"/>
              <a:t>kapsamı çok küçükse, müşteriler açıkça önemli olan ancak proje için halihazırda belirlenmiş olan sınırlı kapsamın ötesinde kalan ihtiyaçları sunacaktır. </a:t>
            </a:r>
            <a:endParaRPr lang="tr-TR" dirty="0" smtClean="0"/>
          </a:p>
          <a:p>
            <a:r>
              <a:rPr lang="tr-TR" dirty="0" smtClean="0"/>
              <a:t>Mevcut </a:t>
            </a:r>
            <a:r>
              <a:rPr lang="tr-TR" dirty="0"/>
              <a:t>kapsam, tatmin edici bir ürün elde etmek için çok küçük olabilir. </a:t>
            </a:r>
            <a:endParaRPr lang="tr-TR" dirty="0" smtClean="0"/>
          </a:p>
          <a:p>
            <a:r>
              <a:rPr lang="tr-TR" dirty="0" smtClean="0"/>
              <a:t>Bu </a:t>
            </a:r>
            <a:r>
              <a:rPr lang="tr-TR" dirty="0"/>
              <a:t>nedenle, kullanıcı gereksinimlerinin ortaya çıkarılması, ürün vizyonunun veya proje kapsamının değiştirilmesine yol açabilir.</a:t>
            </a:r>
          </a:p>
        </p:txBody>
      </p:sp>
    </p:spTree>
    <p:extLst>
      <p:ext uri="{BB962C8B-B14F-4D97-AF65-F5344CB8AC3E}">
        <p14:creationId xmlns:p14="http://schemas.microsoft.com/office/powerpoint/2010/main" val="6531209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Gereksinimlere karşı tasarım argümanından kaçının </a:t>
            </a:r>
          </a:p>
        </p:txBody>
      </p:sp>
      <p:sp>
        <p:nvSpPr>
          <p:cNvPr id="3" name="İçerik Yer Tutucusu 2"/>
          <p:cNvSpPr>
            <a:spLocks noGrp="1"/>
          </p:cNvSpPr>
          <p:nvPr>
            <p:ph idx="1"/>
          </p:nvPr>
        </p:nvSpPr>
        <p:spPr/>
        <p:txBody>
          <a:bodyPr>
            <a:normAutofit fontScale="92500" lnSpcReduction="20000"/>
          </a:bodyPr>
          <a:lstStyle/>
          <a:p>
            <a:r>
              <a:rPr lang="tr-TR" dirty="0" smtClean="0"/>
              <a:t>Gereksinimlerin </a:t>
            </a:r>
            <a:r>
              <a:rPr lang="tr-TR" dirty="0"/>
              <a:t>sistemin ne yapması gerektiğiyle ilgili olduğu, çözümün nasıl uygulanacağı ise tasarım alanı olduğu sıklıkla belirtilir. </a:t>
            </a:r>
            <a:endParaRPr lang="tr-TR" dirty="0" smtClean="0"/>
          </a:p>
          <a:p>
            <a:r>
              <a:rPr lang="tr-TR" dirty="0" smtClean="0"/>
              <a:t>Çekici </a:t>
            </a:r>
            <a:r>
              <a:rPr lang="tr-TR" dirty="0"/>
              <a:t>bir şekilde özlü olmasına rağmen, bu aşırı basitleştirmedir. </a:t>
            </a:r>
            <a:endParaRPr lang="tr-TR" dirty="0" smtClean="0"/>
          </a:p>
          <a:p>
            <a:r>
              <a:rPr lang="tr-TR" dirty="0" smtClean="0"/>
              <a:t>Gereksinimlerin </a:t>
            </a:r>
            <a:r>
              <a:rPr lang="tr-TR" dirty="0"/>
              <a:t>ortaya çıkarılması aslında neye odaklanmalıdır, ancak analiz ve tasarım arasında keskin bir çizgi değil, gri bir alan vardır (</a:t>
            </a:r>
            <a:r>
              <a:rPr lang="tr-TR" dirty="0" err="1"/>
              <a:t>Wiegers</a:t>
            </a:r>
            <a:r>
              <a:rPr lang="tr-TR" dirty="0"/>
              <a:t> 2006). </a:t>
            </a:r>
            <a:endParaRPr lang="tr-TR" dirty="0" smtClean="0"/>
          </a:p>
          <a:p>
            <a:r>
              <a:rPr lang="tr-TR" dirty="0" err="1" smtClean="0"/>
              <a:t>Varsayımsal</a:t>
            </a:r>
            <a:r>
              <a:rPr lang="tr-TR" dirty="0" smtClean="0"/>
              <a:t> </a:t>
            </a:r>
            <a:r>
              <a:rPr lang="tr-TR" dirty="0"/>
              <a:t>nasıllar, kullanıcıların neye ihtiyaç duyduğunun anlaşılmasını netleştirmeye ve iyileştirmeye yardımcı olur. </a:t>
            </a:r>
            <a:endParaRPr lang="tr-TR" dirty="0" smtClean="0"/>
          </a:p>
          <a:p>
            <a:r>
              <a:rPr lang="tr-TR" dirty="0" smtClean="0"/>
              <a:t>Analiz </a:t>
            </a:r>
            <a:r>
              <a:rPr lang="tr-TR" dirty="0"/>
              <a:t>modelleri, ekran eskizleri ve prototipler, ortaya çıkarma sırasında ifade edilen ihtiyaçları daha somut hale getirmeye ve hataları ve eksiklikleri ortaya çıkarmaya yardımcı olur. </a:t>
            </a:r>
            <a:endParaRPr lang="tr-TR" dirty="0" smtClean="0"/>
          </a:p>
          <a:p>
            <a:r>
              <a:rPr lang="tr-TR" dirty="0" smtClean="0"/>
              <a:t>Kullanıcılara</a:t>
            </a:r>
            <a:r>
              <a:rPr lang="tr-TR" dirty="0"/>
              <a:t>, bu ekranların ve prototiplerin nihai çözüm olmadığını, yalnızca açıklama amaçlı olduğunu açıkça belirtin.</a:t>
            </a:r>
          </a:p>
        </p:txBody>
      </p:sp>
    </p:spTree>
    <p:extLst>
      <p:ext uri="{BB962C8B-B14F-4D97-AF65-F5344CB8AC3E}">
        <p14:creationId xmlns:p14="http://schemas.microsoft.com/office/powerpoint/2010/main" val="34013034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Mantık dahilinde araştırma </a:t>
            </a:r>
          </a:p>
        </p:txBody>
      </p:sp>
      <p:sp>
        <p:nvSpPr>
          <p:cNvPr id="3" name="İçerik Yer Tutucusu 2"/>
          <p:cNvSpPr>
            <a:spLocks noGrp="1"/>
          </p:cNvSpPr>
          <p:nvPr>
            <p:ph idx="1"/>
          </p:nvPr>
        </p:nvSpPr>
        <p:spPr/>
        <p:txBody>
          <a:bodyPr/>
          <a:lstStyle/>
          <a:p>
            <a:r>
              <a:rPr lang="tr-TR" dirty="0" smtClean="0"/>
              <a:t>Keşif </a:t>
            </a:r>
            <a:r>
              <a:rPr lang="tr-TR" dirty="0"/>
              <a:t>amaçlı araştırma yapma ihtiyacı bazen ortaya çıkarmayı bozar. </a:t>
            </a:r>
            <a:endParaRPr lang="tr-TR" dirty="0" smtClean="0"/>
          </a:p>
          <a:p>
            <a:r>
              <a:rPr lang="tr-TR" dirty="0" smtClean="0"/>
              <a:t>Bir </a:t>
            </a:r>
            <a:r>
              <a:rPr lang="tr-TR" dirty="0"/>
              <a:t>fikir veya öneri ortaya çıkar, ancak ürün için dikkate alınmasının gerekip gerekmediğini değerlendirmek için kapsamlı araştırmalar gerekir. </a:t>
            </a:r>
            <a:endParaRPr lang="tr-TR" dirty="0" smtClean="0"/>
          </a:p>
          <a:p>
            <a:r>
              <a:rPr lang="tr-TR" dirty="0" smtClean="0"/>
              <a:t>Bu </a:t>
            </a:r>
            <a:r>
              <a:rPr lang="tr-TR" dirty="0"/>
              <a:t>fizibilite veya değer araştırmalarını kendi başlarına proje görevleri olarak ele alın. Prototip oluşturma, bu tür sorunları keşfetmenin bir yoludur. </a:t>
            </a:r>
            <a:endParaRPr lang="tr-TR" dirty="0" smtClean="0"/>
          </a:p>
          <a:p>
            <a:r>
              <a:rPr lang="tr-TR" dirty="0" smtClean="0"/>
              <a:t>Projeniz </a:t>
            </a:r>
            <a:r>
              <a:rPr lang="tr-TR" dirty="0"/>
              <a:t>kapsamlı araştırma gerektiriyorsa, gereksinimleri küçük, düşük riskli bölümlerde keşfetmek için artımlı bir geliştirme yaklaşımı kullanın.</a:t>
            </a:r>
          </a:p>
        </p:txBody>
      </p:sp>
    </p:spTree>
    <p:extLst>
      <p:ext uri="{BB962C8B-B14F-4D97-AF65-F5344CB8AC3E}">
        <p14:creationId xmlns:p14="http://schemas.microsoft.com/office/powerpoint/2010/main" val="9084664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Varsayılan ve ima edilen gereksinimler</a:t>
            </a:r>
          </a:p>
        </p:txBody>
      </p:sp>
      <p:sp>
        <p:nvSpPr>
          <p:cNvPr id="3" name="İçerik Yer Tutucusu 2"/>
          <p:cNvSpPr>
            <a:spLocks noGrp="1"/>
          </p:cNvSpPr>
          <p:nvPr>
            <p:ph idx="1"/>
          </p:nvPr>
        </p:nvSpPr>
        <p:spPr>
          <a:xfrm>
            <a:off x="838200" y="1825625"/>
            <a:ext cx="10515600" cy="4610344"/>
          </a:xfrm>
        </p:spPr>
        <p:txBody>
          <a:bodyPr>
            <a:normAutofit lnSpcReduction="10000"/>
          </a:bodyPr>
          <a:lstStyle/>
          <a:p>
            <a:r>
              <a:rPr lang="tr-TR" dirty="0" smtClean="0"/>
              <a:t>Bir </a:t>
            </a:r>
            <a:r>
              <a:rPr lang="tr-TR" dirty="0"/>
              <a:t>sistem için gereksinimlerin yüzde 100'ünü asla belgeleyemezsiniz. </a:t>
            </a:r>
            <a:endParaRPr lang="tr-TR" dirty="0" smtClean="0"/>
          </a:p>
          <a:p>
            <a:r>
              <a:rPr lang="tr-TR" dirty="0" smtClean="0"/>
              <a:t>Ancak </a:t>
            </a:r>
            <a:r>
              <a:rPr lang="tr-TR" dirty="0"/>
              <a:t>belirtmediğiniz gereksinimler, projenin paydaşların beklediğinden farklı bir çözüm sunması riskini doğurur. </a:t>
            </a:r>
            <a:endParaRPr lang="tr-TR" dirty="0" smtClean="0"/>
          </a:p>
          <a:p>
            <a:r>
              <a:rPr lang="tr-TR" dirty="0" smtClean="0"/>
              <a:t>Kaçırılan </a:t>
            </a:r>
            <a:r>
              <a:rPr lang="tr-TR" dirty="0"/>
              <a:t>beklentilerin arkasındaki iki olası suçlu varsayılır ve gereklilikler ima </a:t>
            </a:r>
            <a:r>
              <a:rPr lang="tr-TR" dirty="0" smtClean="0"/>
              <a:t>edilir:</a:t>
            </a:r>
          </a:p>
          <a:p>
            <a:pPr lvl="1"/>
            <a:r>
              <a:rPr lang="tr-TR" dirty="0" smtClean="0"/>
              <a:t>Varsayılan </a:t>
            </a:r>
            <a:r>
              <a:rPr lang="tr-TR" dirty="0"/>
              <a:t>gereksinimler, insanların açıkça ifade etmeden bekledikleri gereksinimlerdir. </a:t>
            </a:r>
            <a:endParaRPr lang="tr-TR" dirty="0" smtClean="0"/>
          </a:p>
          <a:p>
            <a:pPr lvl="1"/>
            <a:r>
              <a:rPr lang="tr-TR" dirty="0" smtClean="0"/>
              <a:t>Açık </a:t>
            </a:r>
            <a:r>
              <a:rPr lang="tr-TR" dirty="0"/>
              <a:t>olduğunu varsaydığınız şey, çeşitli geliştiricilerin yaptığı varsayımlarla aynı olmayabilir</a:t>
            </a:r>
            <a:r>
              <a:rPr lang="tr-TR" dirty="0" smtClean="0"/>
              <a:t>.</a:t>
            </a:r>
          </a:p>
          <a:p>
            <a:pPr lvl="1"/>
            <a:r>
              <a:rPr lang="tr-TR" dirty="0" smtClean="0"/>
              <a:t>İma edilen </a:t>
            </a:r>
            <a:r>
              <a:rPr lang="tr-TR" dirty="0"/>
              <a:t>gereksinimler, başka bir gereksinim nedeniyle gereklidir, ancak açıkça belirtilmemiştir. </a:t>
            </a:r>
            <a:endParaRPr lang="tr-TR" dirty="0" smtClean="0"/>
          </a:p>
          <a:p>
            <a:pPr lvl="1"/>
            <a:r>
              <a:rPr lang="tr-TR" dirty="0" smtClean="0"/>
              <a:t>Geliştiriciler</a:t>
            </a:r>
            <a:r>
              <a:rPr lang="tr-TR" dirty="0"/>
              <a:t>, bilmedikleri işlevleri uygulayamazlar.</a:t>
            </a:r>
          </a:p>
        </p:txBody>
      </p:sp>
    </p:spTree>
    <p:extLst>
      <p:ext uri="{BB962C8B-B14F-4D97-AF65-F5344CB8AC3E}">
        <p14:creationId xmlns:p14="http://schemas.microsoft.com/office/powerpoint/2010/main" val="372261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Yazılım projelerinde çok sayıda çıkarım tekniği kullanılabilir. </a:t>
            </a:r>
          </a:p>
          <a:p>
            <a:r>
              <a:rPr lang="tr-TR" dirty="0" smtClean="0"/>
              <a:t>Aslında, hiçbir proje ekibi yalnızca bir çıkarım tekniği kullanmayı beklememelidir. </a:t>
            </a:r>
          </a:p>
          <a:p>
            <a:r>
              <a:rPr lang="tr-TR" dirty="0" smtClean="0"/>
              <a:t>Her zaman keşfedilecek birçok bilgi türü vardır ve farklı paydaşlar farklı yaklaşımları tercih edecektir. </a:t>
            </a:r>
          </a:p>
          <a:p>
            <a:r>
              <a:rPr lang="tr-TR" dirty="0" smtClean="0"/>
              <a:t>Bir kullanıcı sistemi nasıl kullandığını açıkça ifade edebilirken, aynı anlayış düzeyine ulaşmak için işini yapan başka birini gözlemlemeniz gerekebilir.</a:t>
            </a:r>
            <a:endParaRPr lang="tr-TR" dirty="0"/>
          </a:p>
        </p:txBody>
      </p:sp>
    </p:spTree>
    <p:extLst>
      <p:ext uri="{BB962C8B-B14F-4D97-AF65-F5344CB8AC3E}">
        <p14:creationId xmlns:p14="http://schemas.microsoft.com/office/powerpoint/2010/main" val="28576359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Varsayılan ve ima edilen gereksinimler</a:t>
            </a:r>
          </a:p>
        </p:txBody>
      </p:sp>
      <p:sp>
        <p:nvSpPr>
          <p:cNvPr id="3" name="İçerik Yer Tutucusu 2"/>
          <p:cNvSpPr>
            <a:spLocks noGrp="1"/>
          </p:cNvSpPr>
          <p:nvPr>
            <p:ph idx="1"/>
          </p:nvPr>
        </p:nvSpPr>
        <p:spPr/>
        <p:txBody>
          <a:bodyPr>
            <a:normAutofit fontScale="92500" lnSpcReduction="10000"/>
          </a:bodyPr>
          <a:lstStyle/>
          <a:p>
            <a:r>
              <a:rPr lang="tr-TR" dirty="0"/>
              <a:t>Bu riskleri azaltmak için, ima edilen ve varsayılan gerekliliklerle doldurulmayı bekleyen bilgi boşluklarını belirlemeye çalışın</a:t>
            </a:r>
            <a:r>
              <a:rPr lang="tr-TR" dirty="0" smtClean="0"/>
              <a:t>.</a:t>
            </a:r>
          </a:p>
          <a:p>
            <a:r>
              <a:rPr lang="tr-TR" dirty="0" smtClean="0"/>
              <a:t> </a:t>
            </a:r>
            <a:r>
              <a:rPr lang="tr-TR" dirty="0"/>
              <a:t>"Ne varsayıyoruz?" ortaya çıkarma seansları sırasında bu gizli düşünceleri yüzeye çıkarmaya çalışmak. </a:t>
            </a:r>
            <a:endParaRPr lang="tr-TR" dirty="0" smtClean="0"/>
          </a:p>
          <a:p>
            <a:r>
              <a:rPr lang="tr-TR" dirty="0" smtClean="0"/>
              <a:t>Gereksinim </a:t>
            </a:r>
            <a:r>
              <a:rPr lang="tr-TR" dirty="0"/>
              <a:t>tartışmaları sırasında bir varsayımla karşılaşırsanız, bunu kaydedin ve geçerliliğini onaylayın. </a:t>
            </a:r>
            <a:endParaRPr lang="tr-TR" dirty="0" smtClean="0"/>
          </a:p>
          <a:p>
            <a:r>
              <a:rPr lang="tr-TR" dirty="0" smtClean="0"/>
              <a:t>İnsanlar </a:t>
            </a:r>
            <a:r>
              <a:rPr lang="tr-TR" dirty="0"/>
              <a:t>genellikle, mevcut bir sisteme veya iş sürecine çok aşina oldukları için her şeyin her zaman olduğu gibi olması gerektiğini varsayarlar. </a:t>
            </a:r>
            <a:endParaRPr lang="tr-TR" dirty="0" smtClean="0"/>
          </a:p>
          <a:p>
            <a:r>
              <a:rPr lang="tr-TR" dirty="0" smtClean="0"/>
              <a:t>Yedek </a:t>
            </a:r>
            <a:r>
              <a:rPr lang="tr-TR" dirty="0"/>
              <a:t>bir sistem geliştiriyorsanız, değiştirme işleminde gerçekten gerekli olup olmadıklarını belirlemek için önceki sistemin özelliklerini gözden geçirin.</a:t>
            </a:r>
          </a:p>
        </p:txBody>
      </p:sp>
    </p:spTree>
    <p:extLst>
      <p:ext uri="{BB962C8B-B14F-4D97-AF65-F5344CB8AC3E}">
        <p14:creationId xmlns:p14="http://schemas.microsoft.com/office/powerpoint/2010/main" val="5043396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Varsayılan ve ima edilen gereksinimler</a:t>
            </a:r>
          </a:p>
        </p:txBody>
      </p:sp>
      <p:sp>
        <p:nvSpPr>
          <p:cNvPr id="3" name="İçerik Yer Tutucusu 2"/>
          <p:cNvSpPr>
            <a:spLocks noGrp="1"/>
          </p:cNvSpPr>
          <p:nvPr>
            <p:ph idx="1"/>
          </p:nvPr>
        </p:nvSpPr>
        <p:spPr/>
        <p:txBody>
          <a:bodyPr>
            <a:normAutofit lnSpcReduction="10000"/>
          </a:bodyPr>
          <a:lstStyle/>
          <a:p>
            <a:r>
              <a:rPr lang="tr-TR" dirty="0"/>
              <a:t>Zımni gereksinimleri belirlemek için, eksiklik alanlarını belirlemek için ilk ortaya çıkarma oturumlarının sonuçlarını inceleyin. </a:t>
            </a:r>
            <a:endParaRPr lang="tr-TR" dirty="0" smtClean="0"/>
          </a:p>
          <a:p>
            <a:r>
              <a:rPr lang="tr-TR" dirty="0" smtClean="0"/>
              <a:t>Belirsiz</a:t>
            </a:r>
            <a:r>
              <a:rPr lang="tr-TR" dirty="0"/>
              <a:t>, üst düzey bir gereksinimin, paydaşların tamamının anlaması için detaylandırılması gerekiyor mu? </a:t>
            </a:r>
            <a:endParaRPr lang="tr-TR" dirty="0" smtClean="0"/>
          </a:p>
          <a:p>
            <a:r>
              <a:rPr lang="tr-TR" dirty="0" smtClean="0"/>
              <a:t>Mantıksal </a:t>
            </a:r>
            <a:r>
              <a:rPr lang="tr-TR" dirty="0"/>
              <a:t>bir kümenin (örneğin, tamamlanmamış bir web formunun kaydedilmesi) parçası olabilecek bir gereksinimin muadili (daha fazla çalışma için kaydedilmiş bir formu almak) eksik mi? </a:t>
            </a:r>
            <a:endParaRPr lang="tr-TR" dirty="0" smtClean="0"/>
          </a:p>
          <a:p>
            <a:r>
              <a:rPr lang="tr-TR" dirty="0" smtClean="0"/>
              <a:t>Eksik </a:t>
            </a:r>
            <a:r>
              <a:rPr lang="tr-TR" dirty="0"/>
              <a:t>gereksinimleri aramalarını sağlamak için aynı paydaşlardan bazılarıyla yeniden görüşme yapmanız gerekebilir (</a:t>
            </a:r>
            <a:r>
              <a:rPr lang="tr-TR" dirty="0" err="1"/>
              <a:t>Rose-Coutré</a:t>
            </a:r>
            <a:r>
              <a:rPr lang="tr-TR" dirty="0"/>
              <a:t> 2007). </a:t>
            </a:r>
            <a:endParaRPr lang="tr-TR" dirty="0" smtClean="0"/>
          </a:p>
          <a:p>
            <a:r>
              <a:rPr lang="tr-TR" dirty="0" smtClean="0"/>
              <a:t>Ayrıca </a:t>
            </a:r>
            <a:r>
              <a:rPr lang="tr-TR" dirty="0"/>
              <a:t>konuyu bilen ve boşlukları görebilen yeni paydaşlar düşünün.</a:t>
            </a:r>
          </a:p>
        </p:txBody>
      </p:sp>
    </p:spTree>
    <p:extLst>
      <p:ext uri="{BB962C8B-B14F-4D97-AF65-F5344CB8AC3E}">
        <p14:creationId xmlns:p14="http://schemas.microsoft.com/office/powerpoint/2010/main" val="37954974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Varsayılan ve ima edilen gereksinimler</a:t>
            </a:r>
          </a:p>
        </p:txBody>
      </p:sp>
      <p:sp>
        <p:nvSpPr>
          <p:cNvPr id="3" name="İçerik Yer Tutucusu 2"/>
          <p:cNvSpPr>
            <a:spLocks noGrp="1"/>
          </p:cNvSpPr>
          <p:nvPr>
            <p:ph idx="1"/>
          </p:nvPr>
        </p:nvSpPr>
        <p:spPr/>
        <p:txBody>
          <a:bodyPr/>
          <a:lstStyle/>
          <a:p>
            <a:r>
              <a:rPr lang="tr-TR" dirty="0"/>
              <a:t>Müşterilerin söylemeden dahil edilmesini bekledikleri özellikleri veya özellikleri belirlemek için satır aralarını okuyun. </a:t>
            </a:r>
            <a:endParaRPr lang="tr-TR" dirty="0" smtClean="0"/>
          </a:p>
          <a:p>
            <a:r>
              <a:rPr lang="tr-TR" dirty="0" smtClean="0"/>
              <a:t>Hem </a:t>
            </a:r>
            <a:r>
              <a:rPr lang="tr-TR" dirty="0"/>
              <a:t>iş probleminin hem de potansiyel çözümün küresel özellikleri hakkında bilgi ortaya çıkaran, bağlamdan bağımsız sorular, yüksek seviyeli ve açık uçlu sorular sorun (</a:t>
            </a:r>
            <a:r>
              <a:rPr lang="tr-TR" dirty="0" err="1"/>
              <a:t>Gause</a:t>
            </a:r>
            <a:r>
              <a:rPr lang="tr-TR" dirty="0"/>
              <a:t> ve </a:t>
            </a:r>
            <a:r>
              <a:rPr lang="tr-TR" dirty="0" err="1"/>
              <a:t>Weinberg</a:t>
            </a:r>
            <a:r>
              <a:rPr lang="tr-TR" dirty="0"/>
              <a:t> 1989). </a:t>
            </a:r>
            <a:endParaRPr lang="tr-TR" dirty="0" smtClean="0"/>
          </a:p>
          <a:p>
            <a:r>
              <a:rPr lang="tr-TR" dirty="0" smtClean="0"/>
              <a:t>Müşterinin </a:t>
            </a:r>
            <a:r>
              <a:rPr lang="tr-TR" dirty="0"/>
              <a:t>“Üründe nasıl bir hassasiyet isteniyor?” veya "</a:t>
            </a:r>
            <a:r>
              <a:rPr lang="tr-TR" dirty="0" err="1"/>
              <a:t>Miguel'in</a:t>
            </a:r>
            <a:r>
              <a:rPr lang="tr-TR" dirty="0"/>
              <a:t> yanıtına neden katılmadığınızı anlamama yardım edebilir misiniz?" standart evet/hayır veya A/B/C yanıtları olan soruların vermediği </a:t>
            </a:r>
            <a:r>
              <a:rPr lang="tr-TR" dirty="0" err="1"/>
              <a:t>içgörülere</a:t>
            </a:r>
            <a:r>
              <a:rPr lang="tr-TR" dirty="0"/>
              <a:t> yol açabilir.</a:t>
            </a:r>
          </a:p>
        </p:txBody>
      </p:sp>
    </p:spTree>
    <p:extLst>
      <p:ext uri="{BB962C8B-B14F-4D97-AF65-F5344CB8AC3E}">
        <p14:creationId xmlns:p14="http://schemas.microsoft.com/office/powerpoint/2010/main" val="27773435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Eksik gereksinimleri bulma</a:t>
            </a:r>
          </a:p>
        </p:txBody>
      </p:sp>
      <p:sp>
        <p:nvSpPr>
          <p:cNvPr id="3" name="İçerik Yer Tutucusu 2"/>
          <p:cNvSpPr>
            <a:spLocks noGrp="1"/>
          </p:cNvSpPr>
          <p:nvPr>
            <p:ph idx="1"/>
          </p:nvPr>
        </p:nvSpPr>
        <p:spPr/>
        <p:txBody>
          <a:bodyPr/>
          <a:lstStyle/>
          <a:p>
            <a:r>
              <a:rPr lang="tr-TR" dirty="0" smtClean="0"/>
              <a:t>Eksik </a:t>
            </a:r>
            <a:r>
              <a:rPr lang="tr-TR" dirty="0"/>
              <a:t>gereksinimler, yaygın bir gereksinim kusuru türü oluşturur. Görünmez oldukları için eksik gereksinimleri fark etmek zordur! </a:t>
            </a:r>
            <a:endParaRPr lang="tr-TR" dirty="0" smtClean="0"/>
          </a:p>
          <a:p>
            <a:r>
              <a:rPr lang="tr-TR" dirty="0" smtClean="0"/>
              <a:t>Aşağıdaki </a:t>
            </a:r>
            <a:r>
              <a:rPr lang="tr-TR" dirty="0"/>
              <a:t>teknikler, daha önce keşfedilmemiş gereksinimleri tespit etmenize yardımcı olacaktır:</a:t>
            </a:r>
          </a:p>
        </p:txBody>
      </p:sp>
    </p:spTree>
    <p:extLst>
      <p:ext uri="{BB962C8B-B14F-4D97-AF65-F5344CB8AC3E}">
        <p14:creationId xmlns:p14="http://schemas.microsoft.com/office/powerpoint/2010/main" val="4335217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Eksik gereksinimleri bulma</a:t>
            </a:r>
          </a:p>
        </p:txBody>
      </p:sp>
      <p:sp>
        <p:nvSpPr>
          <p:cNvPr id="3" name="İçerik Yer Tutucusu 2"/>
          <p:cNvSpPr>
            <a:spLocks noGrp="1"/>
          </p:cNvSpPr>
          <p:nvPr>
            <p:ph idx="1"/>
          </p:nvPr>
        </p:nvSpPr>
        <p:spPr/>
        <p:txBody>
          <a:bodyPr>
            <a:normAutofit lnSpcReduction="10000"/>
          </a:bodyPr>
          <a:lstStyle/>
          <a:p>
            <a:r>
              <a:rPr lang="tr-TR" dirty="0"/>
              <a:t>Tam olarak ne talep edildiğini ortaya çıkarmak için üst düzey gereksinimleri yeterli ayrıntıya ayrıştırın. </a:t>
            </a:r>
            <a:endParaRPr lang="tr-TR" dirty="0" smtClean="0"/>
          </a:p>
          <a:p>
            <a:pPr lvl="1"/>
            <a:r>
              <a:rPr lang="tr-TR" dirty="0" smtClean="0"/>
              <a:t>Okuyucunun </a:t>
            </a:r>
            <a:r>
              <a:rPr lang="tr-TR" dirty="0"/>
              <a:t>yorumuna çok şey bırakan muğlak, üst düzey bir gereksinim, istekte bulunanın aklındaki ile geliştiricinin oluşturduğu şey arasında bir boşluğa yol açacaktır</a:t>
            </a:r>
            <a:r>
              <a:rPr lang="tr-TR" dirty="0" smtClean="0"/>
              <a:t>.</a:t>
            </a:r>
          </a:p>
          <a:p>
            <a:r>
              <a:rPr lang="tr-TR" dirty="0" smtClean="0"/>
              <a:t>Tüm </a:t>
            </a:r>
            <a:r>
              <a:rPr lang="tr-TR" dirty="0"/>
              <a:t>kullanıcı sınıflarının girdi sağladığından emin olun. </a:t>
            </a:r>
            <a:endParaRPr lang="tr-TR" dirty="0" smtClean="0"/>
          </a:p>
          <a:p>
            <a:pPr lvl="1"/>
            <a:r>
              <a:rPr lang="tr-TR" dirty="0" smtClean="0"/>
              <a:t>Her </a:t>
            </a:r>
            <a:r>
              <a:rPr lang="tr-TR" dirty="0"/>
              <a:t>kullanıcı gereksiniminin, gereksinimden değer alacak tanımlanmış en az bir kullanıcı sınıfına sahip olduğundan emin olun</a:t>
            </a:r>
            <a:r>
              <a:rPr lang="tr-TR" dirty="0" smtClean="0"/>
              <a:t>.</a:t>
            </a:r>
          </a:p>
          <a:p>
            <a:r>
              <a:rPr lang="tr-TR" dirty="0" smtClean="0"/>
              <a:t>Gerekli </a:t>
            </a:r>
            <a:r>
              <a:rPr lang="tr-TR" dirty="0"/>
              <a:t>tüm işlevlerin türetildiğinden emin olmak için sistem gereksinimlerini, kullanıcı gereksinimlerini, olay yanıt listelerini ve iş kurallarını karşılık gelen işlevsel gereksinimlerine göre izleyin.</a:t>
            </a:r>
          </a:p>
        </p:txBody>
      </p:sp>
    </p:spTree>
    <p:extLst>
      <p:ext uri="{BB962C8B-B14F-4D97-AF65-F5344CB8AC3E}">
        <p14:creationId xmlns:p14="http://schemas.microsoft.com/office/powerpoint/2010/main" val="38248911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Eksik gereksinimleri bulma</a:t>
            </a:r>
          </a:p>
        </p:txBody>
      </p:sp>
      <p:sp>
        <p:nvSpPr>
          <p:cNvPr id="3" name="İçerik Yer Tutucusu 2"/>
          <p:cNvSpPr>
            <a:spLocks noGrp="1"/>
          </p:cNvSpPr>
          <p:nvPr>
            <p:ph idx="1"/>
          </p:nvPr>
        </p:nvSpPr>
        <p:spPr/>
        <p:txBody>
          <a:bodyPr>
            <a:normAutofit/>
          </a:bodyPr>
          <a:lstStyle/>
          <a:p>
            <a:r>
              <a:rPr lang="tr-TR" dirty="0"/>
              <a:t>Eksik gereksinimler için sınır değerlerini kontrol edin. </a:t>
            </a:r>
            <a:endParaRPr lang="tr-TR" dirty="0" smtClean="0"/>
          </a:p>
          <a:p>
            <a:pPr lvl="1"/>
            <a:r>
              <a:rPr lang="tr-TR" dirty="0" smtClean="0"/>
              <a:t>Bir </a:t>
            </a:r>
            <a:r>
              <a:rPr lang="tr-TR" dirty="0"/>
              <a:t>gereksinimin "Siparişin fiyatı 100 ABD Dolarından azsa, nakliye ücreti 5,95 ABD Dolarıdır" ve diğerinin "Siparişin fiyatı 100 ABD Dolarından fazlaysa, nakliye ücreti toplam siparişin yüzde 6'sıdır" dediğini varsayalım. fiyat." Ancak fiyatı tam olarak 100 ABD doları olan bir siparişin kargo ücreti nedir</a:t>
            </a:r>
            <a:r>
              <a:rPr lang="tr-TR" dirty="0" smtClean="0"/>
              <a:t>?</a:t>
            </a:r>
          </a:p>
          <a:p>
            <a:pPr lvl="1"/>
            <a:r>
              <a:rPr lang="tr-TR" dirty="0" smtClean="0"/>
              <a:t>Belirtilmemiş</a:t>
            </a:r>
            <a:r>
              <a:rPr lang="tr-TR" dirty="0"/>
              <a:t>, bu nedenle bir gereksinim eksik veya en azından kötü yazılmış</a:t>
            </a:r>
            <a:r>
              <a:rPr lang="tr-TR" dirty="0" smtClean="0"/>
              <a:t>.</a:t>
            </a:r>
          </a:p>
        </p:txBody>
      </p:sp>
    </p:spTree>
    <p:extLst>
      <p:ext uri="{BB962C8B-B14F-4D97-AF65-F5344CB8AC3E}">
        <p14:creationId xmlns:p14="http://schemas.microsoft.com/office/powerpoint/2010/main" val="39908610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Gereksinim bilgilerini birden fazla şekilde temsil edin. </a:t>
            </a:r>
            <a:endParaRPr lang="tr-TR" dirty="0" smtClean="0"/>
          </a:p>
          <a:p>
            <a:pPr lvl="1"/>
            <a:r>
              <a:rPr lang="tr-TR" dirty="0" smtClean="0"/>
              <a:t>Bir </a:t>
            </a:r>
            <a:r>
              <a:rPr lang="tr-TR" dirty="0"/>
              <a:t>yığın metni okumak ve eksik olan öğeyi fark etmek zordur. </a:t>
            </a:r>
            <a:endParaRPr lang="tr-TR" dirty="0" smtClean="0"/>
          </a:p>
          <a:p>
            <a:pPr lvl="1"/>
            <a:r>
              <a:rPr lang="tr-TR" dirty="0" smtClean="0"/>
              <a:t>Bazı </a:t>
            </a:r>
            <a:r>
              <a:rPr lang="tr-TR" dirty="0"/>
              <a:t>analiz modelleri, gereksinimleri görsel olarak yüksek bir soyutlama düzeyinde temsil eder - ağaçlar değil, orman. </a:t>
            </a:r>
            <a:endParaRPr lang="tr-TR" dirty="0" smtClean="0"/>
          </a:p>
          <a:p>
            <a:pPr lvl="1"/>
            <a:r>
              <a:rPr lang="tr-TR" dirty="0" smtClean="0"/>
              <a:t>Bir </a:t>
            </a:r>
            <a:r>
              <a:rPr lang="tr-TR" dirty="0"/>
              <a:t>modeli inceleyebilir ve bir kutudan diğerine giden bir ok olması gerektiğini anlayabilirsiniz; bu eksik ok, eksik bir gereksinimi temsil eder. </a:t>
            </a:r>
            <a:endParaRPr lang="tr-TR" dirty="0" smtClean="0"/>
          </a:p>
          <a:p>
            <a:pPr lvl="1"/>
            <a:r>
              <a:rPr lang="tr-TR" dirty="0" smtClean="0"/>
              <a:t>Analiz </a:t>
            </a:r>
            <a:r>
              <a:rPr lang="tr-TR" dirty="0"/>
              <a:t>modelleri Bölüm 12'de açıklanmaktadır, "Bir resim 1024 kelimeye bedeldir."</a:t>
            </a:r>
          </a:p>
          <a:p>
            <a:endParaRPr lang="tr-TR" dirty="0"/>
          </a:p>
        </p:txBody>
      </p:sp>
    </p:spTree>
    <p:extLst>
      <p:ext uri="{BB962C8B-B14F-4D97-AF65-F5344CB8AC3E}">
        <p14:creationId xmlns:p14="http://schemas.microsoft.com/office/powerpoint/2010/main" val="1864547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Eksik gereksinimleri bulma</a:t>
            </a:r>
          </a:p>
        </p:txBody>
      </p:sp>
      <p:sp>
        <p:nvSpPr>
          <p:cNvPr id="3" name="İçerik Yer Tutucusu 2"/>
          <p:cNvSpPr>
            <a:spLocks noGrp="1"/>
          </p:cNvSpPr>
          <p:nvPr>
            <p:ph idx="1"/>
          </p:nvPr>
        </p:nvSpPr>
        <p:spPr/>
        <p:txBody>
          <a:bodyPr/>
          <a:lstStyle/>
          <a:p>
            <a:r>
              <a:rPr lang="tr-TR" dirty="0"/>
              <a:t>Karmaşık </a:t>
            </a:r>
            <a:r>
              <a:rPr lang="tr-TR" dirty="0" err="1"/>
              <a:t>Boole</a:t>
            </a:r>
            <a:r>
              <a:rPr lang="tr-TR" dirty="0"/>
              <a:t> mantığına (</a:t>
            </a:r>
            <a:r>
              <a:rPr lang="tr-TR" dirty="0" err="1"/>
              <a:t>AND'ler</a:t>
            </a:r>
            <a:r>
              <a:rPr lang="tr-TR" dirty="0"/>
              <a:t>, </a:t>
            </a:r>
            <a:r>
              <a:rPr lang="tr-TR" dirty="0" err="1"/>
              <a:t>OR'ler</a:t>
            </a:r>
            <a:r>
              <a:rPr lang="tr-TR" dirty="0"/>
              <a:t> ve </a:t>
            </a:r>
            <a:r>
              <a:rPr lang="tr-TR" dirty="0" err="1"/>
              <a:t>NOT'lar</a:t>
            </a:r>
            <a:r>
              <a:rPr lang="tr-TR" dirty="0"/>
              <a:t>) sahip gereksinim kümeleri genellikle eksiktir. </a:t>
            </a:r>
            <a:endParaRPr lang="tr-TR" dirty="0" smtClean="0"/>
          </a:p>
          <a:p>
            <a:pPr lvl="1"/>
            <a:r>
              <a:rPr lang="tr-TR" dirty="0" smtClean="0"/>
              <a:t>Mantıksal </a:t>
            </a:r>
            <a:r>
              <a:rPr lang="tr-TR" dirty="0"/>
              <a:t>koşulların bir kombinasyonunun karşılık gelen işlevsel gereksinimi yoksa, geliştiricinin sistemin ne yapması gerektiğini çıkarması veya bir yanıt bulması gerekir. "Başka" koşullar sıklıkla göz ardı edilir. </a:t>
            </a:r>
            <a:endParaRPr lang="tr-TR" dirty="0" smtClean="0"/>
          </a:p>
          <a:p>
            <a:pPr lvl="1"/>
            <a:r>
              <a:rPr lang="tr-TR" dirty="0" smtClean="0"/>
              <a:t>Bölüm </a:t>
            </a:r>
            <a:r>
              <a:rPr lang="tr-TR" dirty="0"/>
              <a:t>12'de açıklandığı gibi, tüm olası durumları kapsayacak şekilde karar tabloları veya karar ağaçları kullanarak karmaşık mantığı temsil edin.</a:t>
            </a:r>
          </a:p>
        </p:txBody>
      </p:sp>
    </p:spTree>
    <p:extLst>
      <p:ext uri="{BB962C8B-B14F-4D97-AF65-F5344CB8AC3E}">
        <p14:creationId xmlns:p14="http://schemas.microsoft.com/office/powerpoint/2010/main" val="33140798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Eksik gereksinimleri bulma</a:t>
            </a:r>
          </a:p>
        </p:txBody>
      </p:sp>
      <p:sp>
        <p:nvSpPr>
          <p:cNvPr id="3" name="İçerik Yer Tutucusu 2"/>
          <p:cNvSpPr>
            <a:spLocks noGrp="1"/>
          </p:cNvSpPr>
          <p:nvPr>
            <p:ph idx="1"/>
          </p:nvPr>
        </p:nvSpPr>
        <p:spPr/>
        <p:txBody>
          <a:bodyPr/>
          <a:lstStyle/>
          <a:p>
            <a:r>
              <a:rPr lang="tr-TR" dirty="0"/>
              <a:t>Projeleriniz için göz önünde bulundurmanız gereken ortak işlevsel alanların bir kontrol listesini oluşturun. </a:t>
            </a:r>
            <a:endParaRPr lang="tr-TR" dirty="0" smtClean="0"/>
          </a:p>
          <a:p>
            <a:pPr lvl="1"/>
            <a:r>
              <a:rPr lang="tr-TR" dirty="0" smtClean="0"/>
              <a:t>Örnekler </a:t>
            </a:r>
            <a:r>
              <a:rPr lang="tr-TR" dirty="0"/>
              <a:t>arasında hata kaydı, yedekleme ve geri yükleme, erişim güvenliği, raporlama, yazdırma, </a:t>
            </a:r>
            <a:r>
              <a:rPr lang="tr-TR" dirty="0" err="1"/>
              <a:t>önizleme</a:t>
            </a:r>
            <a:r>
              <a:rPr lang="tr-TR" dirty="0"/>
              <a:t> özellikleri ve kullanıcı tercihlerini yapılandırma yer alır. </a:t>
            </a:r>
            <a:endParaRPr lang="tr-TR" dirty="0" smtClean="0"/>
          </a:p>
          <a:p>
            <a:pPr lvl="1"/>
            <a:r>
              <a:rPr lang="tr-TR" dirty="0" smtClean="0"/>
              <a:t>Boşlukları </a:t>
            </a:r>
            <a:r>
              <a:rPr lang="tr-TR" dirty="0"/>
              <a:t>aramak için bu listeyi önceden belirttiğiniz işlevlerle periyodik olarak karşılaştırın.</a:t>
            </a:r>
          </a:p>
        </p:txBody>
      </p:sp>
    </p:spTree>
    <p:extLst>
      <p:ext uri="{BB962C8B-B14F-4D97-AF65-F5344CB8AC3E}">
        <p14:creationId xmlns:p14="http://schemas.microsoft.com/office/powerpoint/2010/main" val="17485511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Projeleriniz için göz önünde bulundurmanız gereken ortak işlevsel alanların bir kontrol listesini oluşturun. </a:t>
            </a:r>
            <a:endParaRPr lang="tr-TR" dirty="0" smtClean="0"/>
          </a:p>
          <a:p>
            <a:pPr lvl="1"/>
            <a:r>
              <a:rPr lang="tr-TR" dirty="0" smtClean="0"/>
              <a:t>Örnekler </a:t>
            </a:r>
            <a:r>
              <a:rPr lang="tr-TR" dirty="0"/>
              <a:t>arasında hata kaydı, yedekleme ve geri yükleme, erişim güvenliği, raporlama, yazdırma, </a:t>
            </a:r>
            <a:r>
              <a:rPr lang="tr-TR" dirty="0" err="1"/>
              <a:t>önizleme</a:t>
            </a:r>
            <a:r>
              <a:rPr lang="tr-TR" dirty="0"/>
              <a:t> özellikleri ve kullanıcı tercihlerini yapılandırma yer alır. </a:t>
            </a:r>
            <a:endParaRPr lang="tr-TR" dirty="0" smtClean="0"/>
          </a:p>
          <a:p>
            <a:pPr lvl="1"/>
            <a:r>
              <a:rPr lang="tr-TR" dirty="0" smtClean="0"/>
              <a:t>Boşlukları </a:t>
            </a:r>
            <a:r>
              <a:rPr lang="tr-TR" dirty="0"/>
              <a:t>aramak için bu listeyi önceden belirttiğiniz işlevlerle periyodik olarak karşılaştırın.</a:t>
            </a:r>
          </a:p>
        </p:txBody>
      </p:sp>
    </p:spTree>
    <p:extLst>
      <p:ext uri="{BB962C8B-B14F-4D97-AF65-F5344CB8AC3E}">
        <p14:creationId xmlns:p14="http://schemas.microsoft.com/office/powerpoint/2010/main" val="362392037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1942</TotalTime>
  <Words>8970</Words>
  <Application>Microsoft Office PowerPoint</Application>
  <PresentationFormat>Geniş ekran</PresentationFormat>
  <Paragraphs>574</Paragraphs>
  <Slides>100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100</vt:i4>
      </vt:variant>
    </vt:vector>
  </HeadingPairs>
  <TitlesOfParts>
    <vt:vector size="104" baseType="lpstr">
      <vt:lpstr>Arial</vt:lpstr>
      <vt:lpstr>Calibri</vt:lpstr>
      <vt:lpstr>Calibri Light</vt:lpstr>
      <vt:lpstr>Office Teması</vt:lpstr>
      <vt:lpstr>Gereksinimlerin ortaya çıkarılması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Röportajlar</vt:lpstr>
      <vt:lpstr>PowerPoint Sunusu</vt:lpstr>
      <vt:lpstr>PowerPoint Sunusu</vt:lpstr>
      <vt:lpstr>PowerPoint Sunusu</vt:lpstr>
      <vt:lpstr>PowerPoint Sunusu</vt:lpstr>
      <vt:lpstr>Çalıştaylar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Odak grupları</vt:lpstr>
      <vt:lpstr>PowerPoint Sunusu</vt:lpstr>
      <vt:lpstr>PowerPoint Sunusu</vt:lpstr>
      <vt:lpstr>Gözlemler</vt:lpstr>
      <vt:lpstr>PowerPoint Sunusu</vt:lpstr>
      <vt:lpstr>PowerPoint Sunusu</vt:lpstr>
      <vt:lpstr>PowerPoint Sunusu</vt:lpstr>
      <vt:lpstr>PowerPoint Sunusu</vt:lpstr>
      <vt:lpstr>Anketler</vt:lpstr>
      <vt:lpstr>PowerPoint Sunusu</vt:lpstr>
      <vt:lpstr>Sistem arayüzü analizi</vt:lpstr>
      <vt:lpstr>PowerPoint Sunusu</vt:lpstr>
      <vt:lpstr>Kullanıcı arayüzü analizi</vt:lpstr>
      <vt:lpstr>PowerPoint Sunusu</vt:lpstr>
      <vt:lpstr>Doküman analizi</vt:lpstr>
      <vt:lpstr>PowerPoint Sunusu</vt:lpstr>
      <vt:lpstr>Projenizde ortaya çıkarma planlaması</vt:lpstr>
      <vt:lpstr>Projenizde ortaya çıkarma planlaması</vt:lpstr>
      <vt:lpstr>Projenizde ortaya çıkarma planlaması</vt:lpstr>
      <vt:lpstr>Projenizde ortaya çıkarma planlaması</vt:lpstr>
      <vt:lpstr>PowerPoint Sunusu</vt:lpstr>
      <vt:lpstr>Projenizde ortaya çıkarma planlaması</vt:lpstr>
      <vt:lpstr>Ortaya çıkarma için hazırlanıyor</vt:lpstr>
      <vt:lpstr>PowerPoint Sunusu</vt:lpstr>
      <vt:lpstr>Oturum kapsamını ve gündemini planlayın: </vt:lpstr>
      <vt:lpstr>Kaynakları hazırlayın: </vt:lpstr>
      <vt:lpstr>Paydaşlar hakkında bilgi edinin </vt:lpstr>
      <vt:lpstr>Soruları hazırlayın: </vt:lpstr>
      <vt:lpstr>Soruları hazırlayın: </vt:lpstr>
      <vt:lpstr>Soruları hazırlayın: </vt:lpstr>
      <vt:lpstr>Çöp adam modelleri hazırlayın: </vt:lpstr>
      <vt:lpstr>Çöp adam modelleri hazırlayın: </vt:lpstr>
      <vt:lpstr>Ortaya çıkarma etkinliklerinin gerçekleştirilmesi</vt:lpstr>
      <vt:lpstr>Paydaşları eğitin: </vt:lpstr>
      <vt:lpstr>İyi notlar alın: </vt:lpstr>
      <vt:lpstr>İyi notlar alın: </vt:lpstr>
      <vt:lpstr>Fiziksel alandan yararlanın: </vt:lpstr>
      <vt:lpstr>Fiziksel alandan yararlanın: </vt:lpstr>
      <vt:lpstr>Ortaya çıkarma sonrası takip</vt:lpstr>
      <vt:lpstr>Notları düzenleme ve paylaşma</vt:lpstr>
      <vt:lpstr>Notları düzenleme ve paylaşma</vt:lpstr>
      <vt:lpstr>Açık sorunları belgeleme</vt:lpstr>
      <vt:lpstr>Müşteri girişinin sınıflandırılması</vt:lpstr>
      <vt:lpstr>Müşteri girişinin sınıflandırılması</vt:lpstr>
      <vt:lpstr>İş gereksinimleri </vt:lpstr>
      <vt:lpstr>Kullanıcı gereksinimleri: </vt:lpstr>
      <vt:lpstr>İş kuralları: </vt:lpstr>
      <vt:lpstr>İşlevsel gereksinimler </vt:lpstr>
      <vt:lpstr>Kalite nitelikleri: </vt:lpstr>
      <vt:lpstr>Harici arabirim gereksinimleri </vt:lpstr>
      <vt:lpstr>Kısıtlamalar</vt:lpstr>
      <vt:lpstr>Veri gereksinimleri </vt:lpstr>
      <vt:lpstr>Çözüm fikirleri </vt:lpstr>
      <vt:lpstr>Çözüm fikirleri </vt:lpstr>
      <vt:lpstr>Çözüm fikirleri </vt:lpstr>
      <vt:lpstr>İşinizin ne zaman bittiğini nasıl anlarsınız?</vt:lpstr>
      <vt:lpstr>Belki de şu durumlarda işiniz bitmiştir:</vt:lpstr>
      <vt:lpstr>PowerPoint Sunusu</vt:lpstr>
      <vt:lpstr>Ortaya çıkarma hakkında bazı uyarılar</vt:lpstr>
      <vt:lpstr>Paydaş temsilini dengeleyin </vt:lpstr>
      <vt:lpstr>Kapsamı uygun şekilde tanımlayın </vt:lpstr>
      <vt:lpstr>Gereksinimlere karşı tasarım argümanından kaçının </vt:lpstr>
      <vt:lpstr>Mantık dahilinde araştırma </vt:lpstr>
      <vt:lpstr>Varsayılan ve ima edilen gereksinimler</vt:lpstr>
      <vt:lpstr>Varsayılan ve ima edilen gereksinimler</vt:lpstr>
      <vt:lpstr>Varsayılan ve ima edilen gereksinimler</vt:lpstr>
      <vt:lpstr>Varsayılan ve ima edilen gereksinimler</vt:lpstr>
      <vt:lpstr>Eksik gereksinimleri bulma</vt:lpstr>
      <vt:lpstr>Eksik gereksinimleri bulma</vt:lpstr>
      <vt:lpstr>Eksik gereksinimleri bulma</vt:lpstr>
      <vt:lpstr>PowerPoint Sunusu</vt:lpstr>
      <vt:lpstr>Eksik gereksinimleri bulma</vt:lpstr>
      <vt:lpstr>Eksik gereksinimleri bulma</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Gereksinimlerin ortaya çıkarılması</dc:title>
  <dc:creator>rmb</dc:creator>
  <cp:lastModifiedBy>rmb</cp:lastModifiedBy>
  <cp:revision>40</cp:revision>
  <dcterms:created xsi:type="dcterms:W3CDTF">2023-04-27T19:18:09Z</dcterms:created>
  <dcterms:modified xsi:type="dcterms:W3CDTF">2024-04-26T03:00:55Z</dcterms:modified>
</cp:coreProperties>
</file>