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33BF3-BC19-4D35-B7B3-54C11E4B6C2D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AD80-918D-4B6E-BDC8-F84B1B4089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33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AD80-918D-4B6E-BDC8-F84B1B40897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98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7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87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39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3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15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094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74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5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1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2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69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16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5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4DFC3D-830F-4866-B807-76483D9860C7}" type="datetimeFigureOut">
              <a:rPr lang="tr-TR" smtClean="0"/>
              <a:t>24.09.2024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D393F8-0AD9-4EA8-BFCE-54C8D43634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8324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Yazılım Doğrulama ve Geçerleme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6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12. Hafta - </a:t>
            </a:r>
            <a:r>
              <a:rPr lang="tr-TR" dirty="0"/>
              <a:t>Test Yönetimi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Test </a:t>
            </a:r>
            <a:r>
              <a:rPr lang="en-US" dirty="0" err="1">
                <a:solidFill>
                  <a:schemeClr val="tx1"/>
                </a:solidFill>
              </a:rPr>
              <a:t>planı</a:t>
            </a:r>
            <a:r>
              <a:rPr lang="en-US" dirty="0">
                <a:solidFill>
                  <a:schemeClr val="tx1"/>
                </a:solidFill>
              </a:rPr>
              <a:t>, test </a:t>
            </a:r>
            <a:r>
              <a:rPr lang="en-US" dirty="0" err="1">
                <a:solidFill>
                  <a:schemeClr val="tx1"/>
                </a:solidFill>
              </a:rPr>
              <a:t>stratejisi</a:t>
            </a:r>
            <a:r>
              <a:rPr lang="en-US" dirty="0">
                <a:solidFill>
                  <a:schemeClr val="tx1"/>
                </a:solidFill>
              </a:rPr>
              <a:t>, test </a:t>
            </a:r>
            <a:r>
              <a:rPr lang="en-US" dirty="0" err="1">
                <a:solidFill>
                  <a:schemeClr val="tx1"/>
                </a:solidFill>
              </a:rPr>
              <a:t>bütçesi</a:t>
            </a:r>
            <a:r>
              <a:rPr lang="en-US" dirty="0">
                <a:solidFill>
                  <a:schemeClr val="tx1"/>
                </a:solidFill>
              </a:rPr>
              <a:t>, test </a:t>
            </a:r>
            <a:r>
              <a:rPr lang="en-US" dirty="0" err="1">
                <a:solidFill>
                  <a:schemeClr val="tx1"/>
                </a:solidFill>
              </a:rPr>
              <a:t>raporlama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küçük proje için test planı hazırlama.</a:t>
            </a:r>
          </a:p>
        </p:txBody>
      </p:sp>
    </p:spTree>
    <p:extLst>
      <p:ext uri="{BB962C8B-B14F-4D97-AF65-F5344CB8AC3E}">
        <p14:creationId xmlns:p14="http://schemas.microsoft.com/office/powerpoint/2010/main" val="187142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13. Hafta - </a:t>
            </a:r>
            <a:r>
              <a:rPr lang="tr-TR" dirty="0"/>
              <a:t>Statik Test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Statik test yöntemleri (inceleme, yürütme vb.), statik test araçları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Kod incelemesi yapma.</a:t>
            </a:r>
          </a:p>
        </p:txBody>
      </p:sp>
    </p:spTree>
    <p:extLst>
      <p:ext uri="{BB962C8B-B14F-4D97-AF65-F5344CB8AC3E}">
        <p14:creationId xmlns:p14="http://schemas.microsoft.com/office/powerpoint/2010/main" val="19467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14. Hafta - </a:t>
            </a:r>
            <a:r>
              <a:rPr lang="tr-TR" dirty="0"/>
              <a:t>Yazılım Kalite Metrikleri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Yazılım kalitesini ölçen metrikler, kod karmaşıklığı metrikleri, kapsama metrikleri.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yazılım projesinin kod kalitesini ölçmek için metrikleri kullanma.</a:t>
            </a:r>
          </a:p>
        </p:txBody>
      </p:sp>
    </p:spTree>
    <p:extLst>
      <p:ext uri="{BB962C8B-B14F-4D97-AF65-F5344CB8AC3E}">
        <p14:creationId xmlns:p14="http://schemas.microsoft.com/office/powerpoint/2010/main" val="26859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altLang="tr-TR" b="1" cap="none" dirty="0">
                <a:ln>
                  <a:noFill/>
                </a:ln>
                <a:latin typeface="Arial" panose="020B0604020202020204" pitchFamily="34" charset="0"/>
              </a:rPr>
              <a:t>Yazılım Kalitesi Nedir</a:t>
            </a:r>
            <a:r>
              <a:rPr lang="tr-TR" altLang="tr-TR" b="1" cap="none" dirty="0" smtClean="0">
                <a:ln>
                  <a:noFill/>
                </a:ln>
                <a:latin typeface="Arial" panose="020B0604020202020204" pitchFamily="34" charset="0"/>
              </a:rPr>
              <a:t>?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585220"/>
            <a:ext cx="1090997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Tanım: Yazılımın belirli bir amaca uygunluk, güvenilirlik, kullanılabilirlik gibi özelliklere sahip olma durumu.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Neden Önemli?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memnuniyeti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İş sürekliliği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Maliyet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Rekabet avantajı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Yazılım Kalitesini Etkileyen Faktörler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Gereksinimlerin netliği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Tasarım kalitesi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 kalitesi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kapsamı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Bakım kolaylığı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3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Doğrulama KAVRAMI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Doğrulama (</a:t>
            </a:r>
            <a:r>
              <a:rPr lang="tr-TR" b="1" dirty="0" err="1">
                <a:solidFill>
                  <a:schemeClr val="tx1"/>
                </a:solidFill>
              </a:rPr>
              <a:t>Verification</a:t>
            </a:r>
            <a:r>
              <a:rPr lang="tr-TR" b="1" dirty="0">
                <a:solidFill>
                  <a:schemeClr val="tx1"/>
                </a:solidFill>
              </a:rPr>
              <a:t>)</a:t>
            </a:r>
            <a:r>
              <a:rPr lang="tr-TR" dirty="0">
                <a:solidFill>
                  <a:schemeClr val="tx1"/>
                </a:solidFill>
              </a:rPr>
              <a:t>Tanım: Bir yazılım ürününün belirli bir gereksinimi karşılayıp karşılamadığının belirlenmesi süreci.</a:t>
            </a:r>
          </a:p>
          <a:p>
            <a:r>
              <a:rPr lang="tr-TR" dirty="0">
                <a:solidFill>
                  <a:schemeClr val="tx1"/>
                </a:solidFill>
              </a:rPr>
              <a:t>Örnekler: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Kod incelemeleri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Birim testleri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Statik analiz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74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Geçerleme (</a:t>
            </a:r>
            <a:r>
              <a:rPr lang="tr-TR" dirty="0" err="1" smtClean="0"/>
              <a:t>Valıdatıon</a:t>
            </a:r>
            <a:r>
              <a:rPr lang="tr-TR" dirty="0" smtClean="0"/>
              <a:t>) kavramı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1334654"/>
            <a:ext cx="11274240" cy="231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tr-TR" altLang="tr-TR" dirty="0">
                <a:solidFill>
                  <a:schemeClr val="tx1"/>
                </a:solidFill>
              </a:rPr>
              <a:t>Tanım: Geliştirilen yazılımın doğru gereksinimi karşılayıp karşılamadığının belirlenmesi süreci.</a:t>
            </a:r>
          </a:p>
          <a:p>
            <a:pPr marL="0" marR="0" lvl="0" fontAlgn="base">
              <a:lnSpc>
                <a:spcPct val="100000"/>
              </a:lnSpc>
              <a:tabLst/>
            </a:pPr>
            <a:r>
              <a:rPr lang="tr-TR" altLang="tr-TR" dirty="0">
                <a:solidFill>
                  <a:schemeClr val="tx1"/>
                </a:solidFill>
              </a:rPr>
              <a:t>Örnekler:</a:t>
            </a:r>
          </a:p>
          <a:p>
            <a:pPr marL="914400" lvl="2" fontAlgn="base"/>
            <a:r>
              <a:rPr lang="tr-TR" altLang="tr-TR" dirty="0">
                <a:solidFill>
                  <a:schemeClr val="tx1"/>
                </a:solidFill>
              </a:rPr>
              <a:t>Sistem testi</a:t>
            </a:r>
          </a:p>
          <a:p>
            <a:pPr marL="914400" lvl="2" fontAlgn="base"/>
            <a:r>
              <a:rPr lang="tr-TR" altLang="tr-TR" dirty="0">
                <a:solidFill>
                  <a:schemeClr val="tx1"/>
                </a:solidFill>
              </a:rPr>
              <a:t>Kabul testi</a:t>
            </a:r>
          </a:p>
          <a:p>
            <a:pPr marL="914400" lvl="2" fontAlgn="base"/>
            <a:r>
              <a:rPr lang="tr-TR" altLang="tr-TR" dirty="0">
                <a:solidFill>
                  <a:schemeClr val="tx1"/>
                </a:solidFill>
              </a:rPr>
              <a:t>Alfa ve beta testleri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0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Doğrulama ve geçerleme arasındaki farklar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0856"/>
              </p:ext>
            </p:extLst>
          </p:nvPr>
        </p:nvGraphicFramePr>
        <p:xfrm>
          <a:off x="617516" y="545177"/>
          <a:ext cx="9310254" cy="3614740"/>
        </p:xfrm>
        <a:graphic>
          <a:graphicData uri="http://schemas.openxmlformats.org/drawingml/2006/table">
            <a:tbl>
              <a:tblPr/>
              <a:tblGrid>
                <a:gridCol w="3103418">
                  <a:extLst>
                    <a:ext uri="{9D8B030D-6E8A-4147-A177-3AD203B41FA5}">
                      <a16:colId xmlns:a16="http://schemas.microsoft.com/office/drawing/2014/main" val="132701771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1006540163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87488046"/>
                    </a:ext>
                  </a:extLst>
                </a:gridCol>
              </a:tblGrid>
              <a:tr h="341935">
                <a:tc>
                  <a:txBody>
                    <a:bodyPr/>
                    <a:lstStyle/>
                    <a:p>
                      <a:r>
                        <a:rPr lang="tr-TR" sz="1600" b="1" dirty="0"/>
                        <a:t>Özellik</a:t>
                      </a:r>
                      <a:endParaRPr lang="tr-TR" sz="1000" b="1" dirty="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Doğrulama (</a:t>
                      </a: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Verification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Geçerleme (</a:t>
                      </a: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784117"/>
                  </a:ext>
                </a:extLst>
              </a:tr>
              <a:tr h="635022">
                <a:tc>
                  <a:txBody>
                    <a:bodyPr/>
                    <a:lstStyle/>
                    <a:p>
                      <a:r>
                        <a:rPr lang="tr-TR" sz="1000" b="1"/>
                        <a:t>Tanım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Ürünün belirtilen gereksinimleri karşılayıp karşılamadığının belirlenmesi.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Ürünün doğru gereksinimleri karşılayıp karşılamadığının belirlenmesi.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15700"/>
                  </a:ext>
                </a:extLst>
              </a:tr>
              <a:tr h="488478">
                <a:tc>
                  <a:txBody>
                    <a:bodyPr/>
                    <a:lstStyle/>
                    <a:p>
                      <a:r>
                        <a:rPr lang="tr-TR" sz="1000" b="1"/>
                        <a:t>Odak Noktası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Ürünün içsel özellikleri ve yapısı.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Ürünün müşteri veya kullanıcı gereksinimlerini karşılaması.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18037"/>
                  </a:ext>
                </a:extLst>
              </a:tr>
              <a:tr h="341935">
                <a:tc>
                  <a:txBody>
                    <a:bodyPr/>
                    <a:lstStyle/>
                    <a:p>
                      <a:r>
                        <a:rPr lang="tr-TR" sz="1000" b="1"/>
                        <a:t>Soru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Ürün doğru yapıldı mı?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Ürün doğru şeyi mi yapıyor?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254405"/>
                  </a:ext>
                </a:extLst>
              </a:tr>
              <a:tr h="341935">
                <a:tc>
                  <a:txBody>
                    <a:bodyPr/>
                    <a:lstStyle/>
                    <a:p>
                      <a:r>
                        <a:rPr lang="tr-TR" sz="1000" b="1"/>
                        <a:t>Faaliyetler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000"/>
                        <a:t>Kod incelemeleri, birim testleri, statik analiz.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Sistem testi, kabul testi, beta testi.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76500"/>
                  </a:ext>
                </a:extLst>
              </a:tr>
              <a:tr h="341935">
                <a:tc>
                  <a:txBody>
                    <a:bodyPr/>
                    <a:lstStyle/>
                    <a:p>
                      <a:r>
                        <a:rPr lang="tr-TR" sz="1000" b="1"/>
                        <a:t>Yaşam Döngüsündeki Yeri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Geliştirme sürecinin erken aşamaları.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Geliştirme sürecinin son aşamaları.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82348"/>
                  </a:ext>
                </a:extLst>
              </a:tr>
              <a:tr h="488478">
                <a:tc>
                  <a:txBody>
                    <a:bodyPr/>
                    <a:lstStyle/>
                    <a:p>
                      <a:r>
                        <a:rPr lang="tr-TR" sz="1000" b="1" dirty="0"/>
                        <a:t>Kim Tarafından Yapılır</a:t>
                      </a:r>
                      <a:endParaRPr lang="tr-TR" sz="1000" dirty="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Genellikle geliştiriciler veya test uzmanları.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Hem geliştiriciler hem de müşteriler veya kullanıcılar.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74255"/>
                  </a:ext>
                </a:extLst>
              </a:tr>
              <a:tr h="635022">
                <a:tc>
                  <a:txBody>
                    <a:bodyPr/>
                    <a:lstStyle/>
                    <a:p>
                      <a:r>
                        <a:rPr lang="tr-TR" sz="1000" b="1"/>
                        <a:t>Amaç</a:t>
                      </a:r>
                      <a:endParaRPr lang="tr-TR" sz="1000"/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/>
                        <a:t>Hataları erken tespit etmek, ürünün kalitesini artırmak.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Ürünün müşteri beklentilerini karşıladığından emin olmak.</a:t>
                      </a:r>
                    </a:p>
                  </a:txBody>
                  <a:tcPr marL="48848" marR="48848" marT="24424" marB="24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3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5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Doğrulama ve geçerleme arasındaki farklar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e-ticaret sitesi geliştirdiğinizi düşünün:</a:t>
            </a:r>
          </a:p>
          <a:p>
            <a:r>
              <a:rPr lang="tr-TR" b="1" dirty="0">
                <a:solidFill>
                  <a:schemeClr val="tx1"/>
                </a:solidFill>
              </a:rPr>
              <a:t>Doğrulama:</a:t>
            </a:r>
            <a:r>
              <a:rPr lang="tr-TR" dirty="0">
                <a:solidFill>
                  <a:schemeClr val="tx1"/>
                </a:solidFill>
              </a:rPr>
              <a:t> Kodun doğru yazıldığından, </a:t>
            </a:r>
            <a:r>
              <a:rPr lang="tr-TR" dirty="0" err="1">
                <a:solidFill>
                  <a:schemeClr val="tx1"/>
                </a:solidFill>
              </a:rPr>
              <a:t>veritabanı</a:t>
            </a:r>
            <a:r>
              <a:rPr lang="tr-TR" dirty="0">
                <a:solidFill>
                  <a:schemeClr val="tx1"/>
                </a:solidFill>
              </a:rPr>
              <a:t> bağlantısının doğru kurulduğundan, güvenlik açıklarının olmadığından emin olmak.</a:t>
            </a:r>
          </a:p>
          <a:p>
            <a:r>
              <a:rPr lang="tr-TR" b="1" dirty="0">
                <a:solidFill>
                  <a:schemeClr val="tx1"/>
                </a:solidFill>
              </a:rPr>
              <a:t>Geçerleme:</a:t>
            </a:r>
            <a:r>
              <a:rPr lang="tr-TR" dirty="0">
                <a:solidFill>
                  <a:schemeClr val="tx1"/>
                </a:solidFill>
              </a:rPr>
              <a:t> Sitenin hızlı yüklendiğinden, ürünlerin doğru fiyatlarla listelendiğinden, ödeme işlemlerinin sorunsuz yapıldığından emin olmak.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46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https://www.slideteam.net/media/catalog/product/cache/1280x720/w/a/waterfall_model_with_validation_and_verification_phases_Slide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4" y="449964"/>
            <a:ext cx="8158347" cy="61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1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Çevik model</a:t>
            </a:r>
            <a:endParaRPr lang="tr-TR" dirty="0"/>
          </a:p>
        </p:txBody>
      </p:sp>
      <p:pic>
        <p:nvPicPr>
          <p:cNvPr id="6146" name="Picture 2" descr="V Model Valid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" y="755660"/>
            <a:ext cx="5029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 Model Ver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720" y="878124"/>
            <a:ext cx="61341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Hafta - Giriş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Yazılım </a:t>
            </a:r>
            <a:r>
              <a:rPr lang="tr-TR" dirty="0">
                <a:solidFill>
                  <a:schemeClr val="tx1"/>
                </a:solidFill>
              </a:rPr>
              <a:t>kalitesi ve önemi, doğrulama ve geçerleme kavramları arasındaki fark, yazılım yaşam döngüsü içindeki yeri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Doğrulama ve geçerleme araçlarına giriş (test yönetim araçları, hata takip sistemleri vb.)</a:t>
            </a:r>
          </a:p>
        </p:txBody>
      </p:sp>
    </p:spTree>
    <p:extLst>
      <p:ext uri="{BB962C8B-B14F-4D97-AF65-F5344CB8AC3E}">
        <p14:creationId xmlns:p14="http://schemas.microsoft.com/office/powerpoint/2010/main" val="80021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4529" y="5717969"/>
            <a:ext cx="8534400" cy="816757"/>
          </a:xfrm>
        </p:spPr>
        <p:txBody>
          <a:bodyPr/>
          <a:lstStyle/>
          <a:p>
            <a:r>
              <a:rPr lang="tr-TR" dirty="0" smtClean="0"/>
              <a:t>Çevik model</a:t>
            </a:r>
            <a:endParaRPr lang="tr-TR" dirty="0"/>
          </a:p>
        </p:txBody>
      </p:sp>
      <p:pic>
        <p:nvPicPr>
          <p:cNvPr id="7170" name="Picture 2" descr="Parasoft Agile V-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8" y="555171"/>
            <a:ext cx="8826850" cy="49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2-3. Hafta - </a:t>
            </a:r>
            <a:r>
              <a:rPr lang="tr-TR" dirty="0"/>
              <a:t>Gereksinimlerin Doğrulanması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Gereksinimlerin doğrulama teknikleri, gereksinim izlenebilirliği, gereksinimlerin test edilebilirliği.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Gereksinimlerin test edilebilirliğini değerlendirmek için örnek bir gereksinim seti üzerinde çalışma.</a:t>
            </a:r>
          </a:p>
        </p:txBody>
      </p:sp>
    </p:spTree>
    <p:extLst>
      <p:ext uri="{BB962C8B-B14F-4D97-AF65-F5344CB8AC3E}">
        <p14:creationId xmlns:p14="http://schemas.microsoft.com/office/powerpoint/2010/main" val="222700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4-5. Hafta - </a:t>
            </a:r>
            <a:r>
              <a:rPr lang="tr-TR" dirty="0"/>
              <a:t>Birim Testi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Birim testinin amacı, birim test araçları, test </a:t>
            </a:r>
            <a:r>
              <a:rPr lang="tr-TR" dirty="0" err="1">
                <a:solidFill>
                  <a:schemeClr val="tx1"/>
                </a:solidFill>
              </a:rPr>
              <a:t>case</a:t>
            </a:r>
            <a:r>
              <a:rPr lang="tr-TR" dirty="0">
                <a:solidFill>
                  <a:schemeClr val="tx1"/>
                </a:solidFill>
              </a:rPr>
              <a:t> tasarımı (karar tablosu, eşdeğer sınıflandırma vb.)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basit program üzerinde birim testleri yazma ve uygulama.</a:t>
            </a:r>
          </a:p>
        </p:txBody>
      </p:sp>
    </p:spTree>
    <p:extLst>
      <p:ext uri="{BB962C8B-B14F-4D97-AF65-F5344CB8AC3E}">
        <p14:creationId xmlns:p14="http://schemas.microsoft.com/office/powerpoint/2010/main" val="3235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6-7. Hafta - </a:t>
            </a:r>
            <a:r>
              <a:rPr lang="tr-TR" dirty="0"/>
              <a:t>Entegrasyon Testi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Entegrasyon testinin amacı, entegrasyon test stratejileri (</a:t>
            </a:r>
            <a:r>
              <a:rPr lang="tr-TR" dirty="0" err="1">
                <a:solidFill>
                  <a:schemeClr val="tx1"/>
                </a:solidFill>
              </a:rPr>
              <a:t>big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bang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incremental</a:t>
            </a:r>
            <a:r>
              <a:rPr lang="tr-TR" dirty="0">
                <a:solidFill>
                  <a:schemeClr val="tx1"/>
                </a:solidFill>
              </a:rPr>
              <a:t> vb.), entegrasyon test araçları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Farklı modüllerin entegrasyonunu test etmek için örnek bir uygulama üzerinde çalışma.</a:t>
            </a:r>
          </a:p>
        </p:txBody>
      </p:sp>
    </p:spTree>
    <p:extLst>
      <p:ext uri="{BB962C8B-B14F-4D97-AF65-F5344CB8AC3E}">
        <p14:creationId xmlns:p14="http://schemas.microsoft.com/office/powerpoint/2010/main" val="9660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8. Hafta - </a:t>
            </a:r>
            <a:r>
              <a:rPr lang="tr-TR" dirty="0"/>
              <a:t>Sistem Testi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Sistem testinin amacı, sistem test türleri (işlevsel, performans, güvenlik vb.), sistem test araçları.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web uygulamasının sistem testlerini gerçekleştirme.</a:t>
            </a:r>
          </a:p>
        </p:txBody>
      </p:sp>
    </p:spTree>
    <p:extLst>
      <p:ext uri="{BB962C8B-B14F-4D97-AF65-F5344CB8AC3E}">
        <p14:creationId xmlns:p14="http://schemas.microsoft.com/office/powerpoint/2010/main" val="1102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</a:t>
            </a:r>
            <a:r>
              <a:rPr lang="tr-TR" dirty="0" smtClean="0"/>
              <a:t>. Hafta - Kabul </a:t>
            </a:r>
            <a:r>
              <a:rPr lang="tr-TR" dirty="0"/>
              <a:t>Testi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Kabul testinin amacı, kabul test türleri (alfa, beta vb.), kabul test araçları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yazılımın müşteri tarafından kabul testi için hazırlanması.</a:t>
            </a:r>
          </a:p>
        </p:txBody>
      </p:sp>
    </p:spTree>
    <p:extLst>
      <p:ext uri="{BB962C8B-B14F-4D97-AF65-F5344CB8AC3E}">
        <p14:creationId xmlns:p14="http://schemas.microsoft.com/office/powerpoint/2010/main" val="5475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10. Hafta - </a:t>
            </a:r>
            <a:r>
              <a:rPr lang="tr-TR" dirty="0"/>
              <a:t>Otomasyon </a:t>
            </a:r>
            <a:r>
              <a:rPr lang="tr-TR" dirty="0" smtClean="0"/>
              <a:t>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Otomasyonunun testinin önemi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smtClean="0">
                <a:solidFill>
                  <a:schemeClr val="tx1"/>
                </a:solidFill>
              </a:rPr>
              <a:t>otomasyon test </a:t>
            </a:r>
            <a:r>
              <a:rPr lang="tr-TR" dirty="0">
                <a:solidFill>
                  <a:schemeClr val="tx1"/>
                </a:solidFill>
              </a:rPr>
              <a:t>araçları, test </a:t>
            </a:r>
            <a:r>
              <a:rPr lang="tr-TR" dirty="0" smtClean="0">
                <a:solidFill>
                  <a:schemeClr val="tx1"/>
                </a:solidFill>
              </a:rPr>
              <a:t>senaryoları.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basit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senaryosunu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otomatize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etme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11. Hafta - </a:t>
            </a:r>
            <a:r>
              <a:rPr lang="tr-TR" dirty="0"/>
              <a:t>Hata Takibi ve Raporlama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Teorik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Hata takip sistemleri, hata raporlama formatları, hata yaşam döngüsü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</a:rPr>
              <a:t>Lab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Bir hata takip sistemini kullanarak hataları kaydetme ve takip etme.</a:t>
            </a:r>
          </a:p>
        </p:txBody>
      </p:sp>
    </p:spTree>
    <p:extLst>
      <p:ext uri="{BB962C8B-B14F-4D97-AF65-F5344CB8AC3E}">
        <p14:creationId xmlns:p14="http://schemas.microsoft.com/office/powerpoint/2010/main" val="258350486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641</Words>
  <Application>Microsoft Office PowerPoint</Application>
  <PresentationFormat>Geniş ekran</PresentationFormat>
  <Paragraphs>125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Dilim</vt:lpstr>
      <vt:lpstr>Yazılım Doğrulama ve Geçerleme</vt:lpstr>
      <vt:lpstr>1. Hafta - Giriş </vt:lpstr>
      <vt:lpstr>2-3. Hafta - Gereksinimlerin Doğrulanması </vt:lpstr>
      <vt:lpstr>4-5. Hafta - Birim Testi </vt:lpstr>
      <vt:lpstr>6-7. Hafta - Entegrasyon Testi</vt:lpstr>
      <vt:lpstr>8. Hafta - Sistem Testi</vt:lpstr>
      <vt:lpstr>9. Hafta - Kabul Testi</vt:lpstr>
      <vt:lpstr>10. Hafta - Otomasyon Testi</vt:lpstr>
      <vt:lpstr>11. Hafta - Hata Takibi ve Raporlama</vt:lpstr>
      <vt:lpstr>12. Hafta - Test Yönetimi</vt:lpstr>
      <vt:lpstr>13. Hafta - Statik Test</vt:lpstr>
      <vt:lpstr>14. Hafta - Yazılım Kalite Metrikleri</vt:lpstr>
      <vt:lpstr>Yazılım Kalitesi Nedir?</vt:lpstr>
      <vt:lpstr>Doğrulama KAVRAMI</vt:lpstr>
      <vt:lpstr>Geçerleme (Valıdatıon) kavramı</vt:lpstr>
      <vt:lpstr>Doğrulama ve geçerleme arasındaki farklar</vt:lpstr>
      <vt:lpstr>Doğrulama ve geçerleme arasındaki farklar</vt:lpstr>
      <vt:lpstr>PowerPoint Sunusu</vt:lpstr>
      <vt:lpstr>Çevik model</vt:lpstr>
      <vt:lpstr>Çevik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</dc:creator>
  <cp:lastModifiedBy>Fatih</cp:lastModifiedBy>
  <cp:revision>6</cp:revision>
  <dcterms:created xsi:type="dcterms:W3CDTF">2024-09-23T11:08:03Z</dcterms:created>
  <dcterms:modified xsi:type="dcterms:W3CDTF">2024-09-24T07:50:49Z</dcterms:modified>
</cp:coreProperties>
</file>