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63" d="100"/>
          <a:sy n="163"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1B6AB749-ED89-4D07-A6FF-F6E6CA5B7B9E}" type="datetimeFigureOut">
              <a:rPr lang="tr-TR" smtClean="0"/>
              <a:t>9.10.2024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8E90068-177D-48E6-B1AD-BBE8A47F468C}" type="slidenum">
              <a:rPr lang="tr-TR" smtClean="0"/>
              <a:t>‹#›</a:t>
            </a:fld>
            <a:endParaRPr lang="tr-TR"/>
          </a:p>
        </p:txBody>
      </p:sp>
    </p:spTree>
    <p:extLst>
      <p:ext uri="{BB962C8B-B14F-4D97-AF65-F5344CB8AC3E}">
        <p14:creationId xmlns:p14="http://schemas.microsoft.com/office/powerpoint/2010/main" val="3735641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tr-TR" smtClean="0"/>
              <a:t>Asıl başlık stili için tıklatın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tr-TR" smtClean="0"/>
              <a:t>Resim eklemek için simgeyi tıklatın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B6AB749-ED89-4D07-A6FF-F6E6CA5B7B9E}" type="datetimeFigureOut">
              <a:rPr lang="tr-TR" smtClean="0"/>
              <a:t>9.10.2024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8E90068-177D-48E6-B1AD-BBE8A47F468C}" type="slidenum">
              <a:rPr lang="tr-TR" smtClean="0"/>
              <a:t>‹#›</a:t>
            </a:fld>
            <a:endParaRPr lang="tr-TR"/>
          </a:p>
        </p:txBody>
      </p:sp>
    </p:spTree>
    <p:extLst>
      <p:ext uri="{BB962C8B-B14F-4D97-AF65-F5344CB8AC3E}">
        <p14:creationId xmlns:p14="http://schemas.microsoft.com/office/powerpoint/2010/main" val="1282904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tr-TR" smtClean="0"/>
              <a:t>Asıl metin stillerini düzenle</a:t>
            </a:r>
          </a:p>
        </p:txBody>
      </p:sp>
      <p:sp>
        <p:nvSpPr>
          <p:cNvPr id="4" name="Date Placeholder 3"/>
          <p:cNvSpPr>
            <a:spLocks noGrp="1"/>
          </p:cNvSpPr>
          <p:nvPr>
            <p:ph type="dt" sz="half" idx="10"/>
          </p:nvPr>
        </p:nvSpPr>
        <p:spPr/>
        <p:txBody>
          <a:bodyPr/>
          <a:lstStyle/>
          <a:p>
            <a:fld id="{1B6AB749-ED89-4D07-A6FF-F6E6CA5B7B9E}" type="datetimeFigureOut">
              <a:rPr lang="tr-TR" smtClean="0"/>
              <a:t>9.10.2024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8E90068-177D-48E6-B1AD-BBE8A47F468C}" type="slidenum">
              <a:rPr lang="tr-TR" smtClean="0"/>
              <a:t>‹#›</a:t>
            </a:fld>
            <a:endParaRPr lang="tr-TR"/>
          </a:p>
        </p:txBody>
      </p:sp>
    </p:spTree>
    <p:extLst>
      <p:ext uri="{BB962C8B-B14F-4D97-AF65-F5344CB8AC3E}">
        <p14:creationId xmlns:p14="http://schemas.microsoft.com/office/powerpoint/2010/main" val="4133469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tr-TR" smtClean="0"/>
              <a:t>Asıl başlık stili için tıklatın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tr-TR" smtClean="0"/>
              <a:t>Asıl metin stillerini düzenle</a:t>
            </a:r>
          </a:p>
        </p:txBody>
      </p:sp>
      <p:sp>
        <p:nvSpPr>
          <p:cNvPr id="2" name="Date Placeholder 1"/>
          <p:cNvSpPr>
            <a:spLocks noGrp="1"/>
          </p:cNvSpPr>
          <p:nvPr>
            <p:ph type="dt" sz="half" idx="10"/>
          </p:nvPr>
        </p:nvSpPr>
        <p:spPr/>
        <p:txBody>
          <a:bodyPr/>
          <a:lstStyle/>
          <a:p>
            <a:fld id="{1B6AB749-ED89-4D07-A6FF-F6E6CA5B7B9E}" type="datetimeFigureOut">
              <a:rPr lang="tr-TR" smtClean="0"/>
              <a:t>9.10.2024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8E90068-177D-48E6-B1AD-BBE8A47F468C}" type="slidenum">
              <a:rPr lang="tr-TR" smtClean="0"/>
              <a:t>‹#›</a:t>
            </a:fld>
            <a:endParaRPr lang="tr-TR"/>
          </a:p>
        </p:txBody>
      </p:sp>
    </p:spTree>
    <p:extLst>
      <p:ext uri="{BB962C8B-B14F-4D97-AF65-F5344CB8AC3E}">
        <p14:creationId xmlns:p14="http://schemas.microsoft.com/office/powerpoint/2010/main" val="2453405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B6AB749-ED89-4D07-A6FF-F6E6CA5B7B9E}" type="datetimeFigureOut">
              <a:rPr lang="tr-TR" smtClean="0"/>
              <a:t>9.10.2024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8E90068-177D-48E6-B1AD-BBE8A47F468C}" type="slidenum">
              <a:rPr lang="tr-TR" smtClean="0"/>
              <a:t>‹#›</a:t>
            </a:fld>
            <a:endParaRPr lang="tr-TR"/>
          </a:p>
        </p:txBody>
      </p:sp>
    </p:spTree>
    <p:extLst>
      <p:ext uri="{BB962C8B-B14F-4D97-AF65-F5344CB8AC3E}">
        <p14:creationId xmlns:p14="http://schemas.microsoft.com/office/powerpoint/2010/main" val="4103873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B6AB749-ED89-4D07-A6FF-F6E6CA5B7B9E}" type="datetimeFigureOut">
              <a:rPr lang="tr-TR" smtClean="0"/>
              <a:t>9.10.2024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8E90068-177D-48E6-B1AD-BBE8A47F468C}" type="slidenum">
              <a:rPr lang="tr-TR" smtClean="0"/>
              <a:t>‹#›</a:t>
            </a:fld>
            <a:endParaRPr lang="tr-TR"/>
          </a:p>
        </p:txBody>
      </p:sp>
    </p:spTree>
    <p:extLst>
      <p:ext uri="{BB962C8B-B14F-4D97-AF65-F5344CB8AC3E}">
        <p14:creationId xmlns:p14="http://schemas.microsoft.com/office/powerpoint/2010/main" val="411377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B6AB749-ED89-4D07-A6FF-F6E6CA5B7B9E}" type="datetimeFigureOut">
              <a:rPr lang="tr-TR" smtClean="0"/>
              <a:t>9.10.2024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8E90068-177D-48E6-B1AD-BBE8A47F468C}" type="slidenum">
              <a:rPr lang="tr-TR" smtClean="0"/>
              <a:t>‹#›</a:t>
            </a:fld>
            <a:endParaRPr lang="tr-TR"/>
          </a:p>
        </p:txBody>
      </p:sp>
    </p:spTree>
    <p:extLst>
      <p:ext uri="{BB962C8B-B14F-4D97-AF65-F5344CB8AC3E}">
        <p14:creationId xmlns:p14="http://schemas.microsoft.com/office/powerpoint/2010/main" val="1037272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1B6AB749-ED89-4D07-A6FF-F6E6CA5B7B9E}" type="datetimeFigureOut">
              <a:rPr lang="tr-TR" smtClean="0"/>
              <a:t>9.10.2024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8E90068-177D-48E6-B1AD-BBE8A47F468C}" type="slidenum">
              <a:rPr lang="tr-TR" smtClean="0"/>
              <a:t>‹#›</a:t>
            </a:fld>
            <a:endParaRPr lang="tr-TR"/>
          </a:p>
        </p:txBody>
      </p:sp>
    </p:spTree>
    <p:extLst>
      <p:ext uri="{BB962C8B-B14F-4D97-AF65-F5344CB8AC3E}">
        <p14:creationId xmlns:p14="http://schemas.microsoft.com/office/powerpoint/2010/main" val="1471438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1B6AB749-ED89-4D07-A6FF-F6E6CA5B7B9E}" type="datetimeFigureOut">
              <a:rPr lang="tr-TR" smtClean="0"/>
              <a:t>9.10.2024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8E90068-177D-48E6-B1AD-BBE8A47F468C}" type="slidenum">
              <a:rPr lang="tr-TR" smtClean="0"/>
              <a:t>‹#›</a:t>
            </a:fld>
            <a:endParaRPr lang="tr-TR"/>
          </a:p>
        </p:txBody>
      </p:sp>
    </p:spTree>
    <p:extLst>
      <p:ext uri="{BB962C8B-B14F-4D97-AF65-F5344CB8AC3E}">
        <p14:creationId xmlns:p14="http://schemas.microsoft.com/office/powerpoint/2010/main" val="343817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1B6AB749-ED89-4D07-A6FF-F6E6CA5B7B9E}" type="datetimeFigureOut">
              <a:rPr lang="tr-TR" smtClean="0"/>
              <a:t>9.10.2024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8E90068-177D-48E6-B1AD-BBE8A47F468C}" type="slidenum">
              <a:rPr lang="tr-TR" smtClean="0"/>
              <a:t>‹#›</a:t>
            </a:fld>
            <a:endParaRPr lang="tr-TR"/>
          </a:p>
        </p:txBody>
      </p:sp>
    </p:spTree>
    <p:extLst>
      <p:ext uri="{BB962C8B-B14F-4D97-AF65-F5344CB8AC3E}">
        <p14:creationId xmlns:p14="http://schemas.microsoft.com/office/powerpoint/2010/main" val="96443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1B6AB749-ED89-4D07-A6FF-F6E6CA5B7B9E}" type="datetimeFigureOut">
              <a:rPr lang="tr-TR" smtClean="0"/>
              <a:t>9.10.2024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8E90068-177D-48E6-B1AD-BBE8A47F468C}" type="slidenum">
              <a:rPr lang="tr-TR" smtClean="0"/>
              <a:t>‹#›</a:t>
            </a:fld>
            <a:endParaRPr lang="tr-TR"/>
          </a:p>
        </p:txBody>
      </p:sp>
    </p:spTree>
    <p:extLst>
      <p:ext uri="{BB962C8B-B14F-4D97-AF65-F5344CB8AC3E}">
        <p14:creationId xmlns:p14="http://schemas.microsoft.com/office/powerpoint/2010/main" val="3066206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6AB749-ED89-4D07-A6FF-F6E6CA5B7B9E}" type="datetimeFigureOut">
              <a:rPr lang="tr-TR" smtClean="0"/>
              <a:t>9.10.2024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8E90068-177D-48E6-B1AD-BBE8A47F468C}" type="slidenum">
              <a:rPr lang="tr-TR" smtClean="0"/>
              <a:t>‹#›</a:t>
            </a:fld>
            <a:endParaRPr lang="tr-TR"/>
          </a:p>
        </p:txBody>
      </p:sp>
    </p:spTree>
    <p:extLst>
      <p:ext uri="{BB962C8B-B14F-4D97-AF65-F5344CB8AC3E}">
        <p14:creationId xmlns:p14="http://schemas.microsoft.com/office/powerpoint/2010/main" val="104502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tr-TR" smtClean="0"/>
              <a:t>Asıl başlık stili için tıklatın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B6AB749-ED89-4D07-A6FF-F6E6CA5B7B9E}" type="datetimeFigureOut">
              <a:rPr lang="tr-TR" smtClean="0"/>
              <a:t>9.10.2024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8E90068-177D-48E6-B1AD-BBE8A47F468C}" type="slidenum">
              <a:rPr lang="tr-TR" smtClean="0"/>
              <a:t>‹#›</a:t>
            </a:fld>
            <a:endParaRPr lang="tr-TR"/>
          </a:p>
        </p:txBody>
      </p:sp>
    </p:spTree>
    <p:extLst>
      <p:ext uri="{BB962C8B-B14F-4D97-AF65-F5344CB8AC3E}">
        <p14:creationId xmlns:p14="http://schemas.microsoft.com/office/powerpoint/2010/main" val="3485192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tr-TR" smtClean="0"/>
              <a:t>Asıl başlık stili için tıklatın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tr-TR" smtClean="0"/>
              <a:t>Resim eklemek için simgeyi tıklatın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a:xfrm>
            <a:off x="3885810" y="6041362"/>
            <a:ext cx="976879" cy="365125"/>
          </a:xfrm>
        </p:spPr>
        <p:txBody>
          <a:bodyPr/>
          <a:lstStyle/>
          <a:p>
            <a:fld id="{1B6AB749-ED89-4D07-A6FF-F6E6CA5B7B9E}" type="datetimeFigureOut">
              <a:rPr lang="tr-TR" smtClean="0"/>
              <a:t>9.10.2024</a:t>
            </a:fld>
            <a:endParaRPr lang="tr-TR"/>
          </a:p>
        </p:txBody>
      </p:sp>
      <p:sp>
        <p:nvSpPr>
          <p:cNvPr id="6" name="Footer Placeholder 5"/>
          <p:cNvSpPr>
            <a:spLocks noGrp="1"/>
          </p:cNvSpPr>
          <p:nvPr>
            <p:ph type="ftr" sz="quarter" idx="11"/>
          </p:nvPr>
        </p:nvSpPr>
        <p:spPr>
          <a:xfrm>
            <a:off x="590396" y="6041362"/>
            <a:ext cx="3295413" cy="365125"/>
          </a:xfrm>
        </p:spPr>
        <p:txBody>
          <a:bodyPr/>
          <a:lstStyle/>
          <a:p>
            <a:endParaRPr lang="tr-TR"/>
          </a:p>
        </p:txBody>
      </p:sp>
      <p:sp>
        <p:nvSpPr>
          <p:cNvPr id="7" name="Slide Number Placeholder 6"/>
          <p:cNvSpPr>
            <a:spLocks noGrp="1"/>
          </p:cNvSpPr>
          <p:nvPr>
            <p:ph type="sldNum" sz="quarter" idx="12"/>
          </p:nvPr>
        </p:nvSpPr>
        <p:spPr>
          <a:xfrm>
            <a:off x="4862689" y="5915888"/>
            <a:ext cx="1062155" cy="490599"/>
          </a:xfrm>
        </p:spPr>
        <p:txBody>
          <a:bodyPr/>
          <a:lstStyle/>
          <a:p>
            <a:fld id="{88E90068-177D-48E6-B1AD-BBE8A47F468C}" type="slidenum">
              <a:rPr lang="tr-TR" smtClean="0"/>
              <a:t>‹#›</a:t>
            </a:fld>
            <a:endParaRPr lang="tr-TR"/>
          </a:p>
        </p:txBody>
      </p:sp>
    </p:spTree>
    <p:extLst>
      <p:ext uri="{BB962C8B-B14F-4D97-AF65-F5344CB8AC3E}">
        <p14:creationId xmlns:p14="http://schemas.microsoft.com/office/powerpoint/2010/main" val="1075163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tr-T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B6AB749-ED89-4D07-A6FF-F6E6CA5B7B9E}" type="datetimeFigureOut">
              <a:rPr lang="tr-TR" smtClean="0"/>
              <a:t>9.10.2024</a:t>
            </a:fld>
            <a:endParaRPr lang="tr-T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8E90068-177D-48E6-B1AD-BBE8A47F468C}" type="slidenum">
              <a:rPr lang="tr-TR" smtClean="0"/>
              <a:t>‹#›</a:t>
            </a:fld>
            <a:endParaRPr lang="tr-TR"/>
          </a:p>
        </p:txBody>
      </p:sp>
    </p:spTree>
    <p:extLst>
      <p:ext uri="{BB962C8B-B14F-4D97-AF65-F5344CB8AC3E}">
        <p14:creationId xmlns:p14="http://schemas.microsoft.com/office/powerpoint/2010/main" val="532486727"/>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Gereksinim Doğrulama</a:t>
            </a: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3070207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Düşük Sadakatli (</a:t>
            </a:r>
            <a:r>
              <a:rPr lang="tr-TR" dirty="0" err="1"/>
              <a:t>Low-Fidelity</a:t>
            </a:r>
            <a:r>
              <a:rPr lang="tr-TR" dirty="0"/>
              <a:t>) </a:t>
            </a:r>
            <a:r>
              <a:rPr lang="tr-TR" dirty="0" smtClean="0"/>
              <a:t>Prototip</a:t>
            </a:r>
            <a:endParaRPr lang="tr-TR" dirty="0"/>
          </a:p>
        </p:txBody>
      </p:sp>
      <p:sp>
        <p:nvSpPr>
          <p:cNvPr id="5" name="AutoShape 4" descr="A low-fidelity prototype of a mobile banking application showing basic wireframe sketches. The sketches should include a simple login screen with fields for username and password, a main menu screen with buttons for options like 'Check Balance,' 'Transfer Funds,' and 'Transaction History,' and a transfer funds screen with input fields for the recipient's details and amount. The wireframe design should be clean, monochrome, and hand-drawn in appearance, using basic shapes and labels without any detailed styl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1030" name="Picture 6" descr="60+ wireframes for web and mobile app design inspiration - Justinmin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5432" y="2193193"/>
            <a:ext cx="6466445" cy="452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728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Prototipleme</a:t>
            </a:r>
            <a:r>
              <a:rPr lang="tr-TR" dirty="0" smtClean="0"/>
              <a:t> (Örnek Senaryo)</a:t>
            </a:r>
            <a:endParaRPr lang="tr-TR" dirty="0"/>
          </a:p>
        </p:txBody>
      </p:sp>
      <p:sp>
        <p:nvSpPr>
          <p:cNvPr id="3" name="İçerik Yer Tutucusu 2"/>
          <p:cNvSpPr>
            <a:spLocks noGrp="1"/>
          </p:cNvSpPr>
          <p:nvPr>
            <p:ph idx="1"/>
          </p:nvPr>
        </p:nvSpPr>
        <p:spPr/>
        <p:txBody>
          <a:bodyPr>
            <a:normAutofit fontScale="77500" lnSpcReduction="20000"/>
          </a:bodyPr>
          <a:lstStyle/>
          <a:p>
            <a:r>
              <a:rPr lang="tr-TR" b="1" dirty="0" smtClean="0"/>
              <a:t>Yüksek </a:t>
            </a:r>
            <a:r>
              <a:rPr lang="tr-TR" b="1" dirty="0"/>
              <a:t>Sadakatli (High-</a:t>
            </a:r>
            <a:r>
              <a:rPr lang="tr-TR" b="1" dirty="0" err="1"/>
              <a:t>Fidelity</a:t>
            </a:r>
            <a:r>
              <a:rPr lang="tr-TR" b="1" dirty="0"/>
              <a:t>) Prototip Oluşturma:</a:t>
            </a:r>
            <a:endParaRPr lang="tr-TR" dirty="0"/>
          </a:p>
          <a:p>
            <a:pPr lvl="1"/>
            <a:r>
              <a:rPr lang="tr-TR" b="1" dirty="0"/>
              <a:t>Prototip Araçları Kullanımı:</a:t>
            </a:r>
            <a:r>
              <a:rPr lang="tr-TR" dirty="0"/>
              <a:t> </a:t>
            </a:r>
            <a:r>
              <a:rPr lang="tr-TR" dirty="0" err="1"/>
              <a:t>Figma</a:t>
            </a:r>
            <a:r>
              <a:rPr lang="tr-TR" dirty="0"/>
              <a:t> veya </a:t>
            </a:r>
            <a:r>
              <a:rPr lang="tr-TR" dirty="0" err="1"/>
              <a:t>Adobe</a:t>
            </a:r>
            <a:r>
              <a:rPr lang="tr-TR" dirty="0"/>
              <a:t> XD gibi prototip araçları kullanılarak daha gerçekçi ve etkileşimli bir prototip oluşturulur. Bu prototip, gerçek uygulama gibi görünür ve kullanıcıların butonlara tıklayarak ekranlar arasında geçiş yapmasına olanak tanır.</a:t>
            </a:r>
          </a:p>
          <a:p>
            <a:pPr lvl="1"/>
            <a:r>
              <a:rPr lang="tr-TR" b="1" dirty="0" err="1"/>
              <a:t>Arayüz</a:t>
            </a:r>
            <a:r>
              <a:rPr lang="tr-TR" b="1" dirty="0"/>
              <a:t> Tasarımı:</a:t>
            </a:r>
            <a:r>
              <a:rPr lang="tr-TR" dirty="0"/>
              <a:t> Renkler, düğmeler, simgeler ve diğer grafik öğeler gerçek uygulamadaki gibi tasarlanır ve ekranlar arasında kullanıcı akışları tanımlanır.</a:t>
            </a:r>
          </a:p>
          <a:p>
            <a:r>
              <a:rPr lang="tr-TR" b="1" dirty="0"/>
              <a:t>Kullanıcı Geri Bildirimi Toplama:</a:t>
            </a:r>
            <a:endParaRPr lang="tr-TR" dirty="0"/>
          </a:p>
          <a:p>
            <a:pPr lvl="1"/>
            <a:r>
              <a:rPr lang="tr-TR" b="1" dirty="0"/>
              <a:t>Kullanıcı Testleri:</a:t>
            </a:r>
            <a:r>
              <a:rPr lang="tr-TR" dirty="0"/>
              <a:t> Prototip, hedef kullanıcı grubuna sunulur ve onların uygulama üzerinde gezinmesi, işlem yapması istenir.</a:t>
            </a:r>
          </a:p>
          <a:p>
            <a:pPr lvl="1"/>
            <a:r>
              <a:rPr lang="tr-TR" b="1" dirty="0"/>
              <a:t>Geri Bildirim Toplama:</a:t>
            </a:r>
            <a:r>
              <a:rPr lang="tr-TR" dirty="0"/>
              <a:t> Kullanıcılar, prototipin kullanım kolaylığı, </a:t>
            </a:r>
            <a:r>
              <a:rPr lang="tr-TR" dirty="0" err="1"/>
              <a:t>sezgiselliği</a:t>
            </a:r>
            <a:r>
              <a:rPr lang="tr-TR" dirty="0"/>
              <a:t> ve görünümü hakkında geri bildirim sağlar. Örneğin, "Para transferi işlemi sırasında nerede hata yaptığımı anlamadım" gibi yorumlar alınabilir.</a:t>
            </a:r>
          </a:p>
          <a:p>
            <a:r>
              <a:rPr lang="tr-TR" b="1" dirty="0"/>
              <a:t>Geri Bildirimlere Göre İyileştirme:</a:t>
            </a:r>
            <a:endParaRPr lang="tr-TR" dirty="0"/>
          </a:p>
          <a:p>
            <a:pPr lvl="1"/>
            <a:r>
              <a:rPr lang="tr-TR" b="1" dirty="0"/>
              <a:t>Geri Bildirim Analizi:</a:t>
            </a:r>
            <a:r>
              <a:rPr lang="tr-TR" dirty="0"/>
              <a:t> Toplanan geri bildirimler analiz edilir ve tasarımın hangi bölümlerinde eksiklikler veya zorluklar olduğu belirlenir.</a:t>
            </a:r>
          </a:p>
          <a:p>
            <a:pPr lvl="1"/>
            <a:r>
              <a:rPr lang="tr-TR" b="1" dirty="0"/>
              <a:t>Prototipin Güncellenmesi:</a:t>
            </a:r>
            <a:r>
              <a:rPr lang="tr-TR" dirty="0"/>
              <a:t> Kullanıcıların geri bildirimlerine dayanarak prototipte gerekli iyileştirmeler yapılır. Örneğin, para transferi süreci daha açıklayıcı bir şekilde yeniden tasarlanabilir ve hata mesajları daha anlaşılır hale getirilebilir.</a:t>
            </a:r>
          </a:p>
        </p:txBody>
      </p:sp>
    </p:spTree>
    <p:extLst>
      <p:ext uri="{BB962C8B-B14F-4D97-AF65-F5344CB8AC3E}">
        <p14:creationId xmlns:p14="http://schemas.microsoft.com/office/powerpoint/2010/main" val="119176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Test Senaryoları ve Kullanım Durumları</a:t>
            </a:r>
          </a:p>
        </p:txBody>
      </p:sp>
      <p:sp>
        <p:nvSpPr>
          <p:cNvPr id="3" name="İçerik Yer Tutucusu 2"/>
          <p:cNvSpPr>
            <a:spLocks noGrp="1"/>
          </p:cNvSpPr>
          <p:nvPr>
            <p:ph idx="1"/>
          </p:nvPr>
        </p:nvSpPr>
        <p:spPr>
          <a:xfrm>
            <a:off x="818712" y="2222288"/>
            <a:ext cx="10554574" cy="4471590"/>
          </a:xfrm>
        </p:spPr>
        <p:txBody>
          <a:bodyPr>
            <a:normAutofit fontScale="85000" lnSpcReduction="10000"/>
          </a:bodyPr>
          <a:lstStyle/>
          <a:p>
            <a:pPr marL="0" indent="0">
              <a:buNone/>
            </a:pPr>
            <a:r>
              <a:rPr lang="tr-TR" b="1" dirty="0"/>
              <a:t>Kullanım Durumları (</a:t>
            </a:r>
            <a:r>
              <a:rPr lang="tr-TR" b="1" dirty="0" err="1"/>
              <a:t>Use</a:t>
            </a:r>
            <a:r>
              <a:rPr lang="tr-TR" b="1" dirty="0"/>
              <a:t> </a:t>
            </a:r>
            <a:r>
              <a:rPr lang="tr-TR" b="1" dirty="0" err="1"/>
              <a:t>Cases</a:t>
            </a:r>
            <a:r>
              <a:rPr lang="tr-TR" b="1" dirty="0"/>
              <a:t>)</a:t>
            </a:r>
            <a:r>
              <a:rPr lang="tr-TR" dirty="0"/>
              <a:t>, bir sistemin kullanıcılarla (veya diğer sistemlerle) nasıl etkileşimde bulunduğunu tanımlayan ve belirli bir hedefe ulaşmak için adım adım senaryolar sunan bir tekniktir</a:t>
            </a:r>
            <a:r>
              <a:rPr lang="tr-TR" dirty="0" smtClean="0"/>
              <a:t>.</a:t>
            </a:r>
          </a:p>
          <a:p>
            <a:pPr marL="0" indent="0">
              <a:buNone/>
            </a:pPr>
            <a:endParaRPr lang="tr-TR" dirty="0"/>
          </a:p>
          <a:p>
            <a:pPr marL="0" indent="0">
              <a:buNone/>
            </a:pPr>
            <a:r>
              <a:rPr lang="tr-TR" b="1" dirty="0"/>
              <a:t>Kullanım Durumları </a:t>
            </a:r>
            <a:r>
              <a:rPr lang="tr-TR" b="1" dirty="0" smtClean="0"/>
              <a:t>Bileşenleri:</a:t>
            </a:r>
          </a:p>
          <a:p>
            <a:r>
              <a:rPr lang="tr-TR" b="1" dirty="0" smtClean="0"/>
              <a:t>Kullanım </a:t>
            </a:r>
            <a:r>
              <a:rPr lang="tr-TR" b="1" dirty="0"/>
              <a:t>Durumu Adı:</a:t>
            </a:r>
            <a:r>
              <a:rPr lang="tr-TR" dirty="0"/>
              <a:t> Kullanım durumunun kısa ve açıklayıcı bir başlığı.</a:t>
            </a:r>
          </a:p>
          <a:p>
            <a:r>
              <a:rPr lang="tr-TR" b="1" dirty="0"/>
              <a:t>Amaç/Özet:</a:t>
            </a:r>
            <a:r>
              <a:rPr lang="tr-TR" dirty="0"/>
              <a:t> Kullanım durumunun amacı ve sistemin hangi işlevini gerçekleştirdiği.</a:t>
            </a:r>
          </a:p>
          <a:p>
            <a:r>
              <a:rPr lang="tr-TR" b="1" dirty="0"/>
              <a:t>Aktörler:</a:t>
            </a:r>
            <a:r>
              <a:rPr lang="tr-TR" dirty="0"/>
              <a:t> Sistemi kullanarak belirli bir görevi gerçekleştiren kişi veya diğer sistemler.</a:t>
            </a:r>
          </a:p>
          <a:p>
            <a:r>
              <a:rPr lang="tr-TR" b="1" dirty="0"/>
              <a:t>Ön Koşullar:</a:t>
            </a:r>
            <a:r>
              <a:rPr lang="tr-TR" dirty="0"/>
              <a:t> Kullanım durumunun gerçekleşmesi için gerekli olan koşullar.</a:t>
            </a:r>
          </a:p>
          <a:p>
            <a:r>
              <a:rPr lang="tr-TR" b="1" dirty="0"/>
              <a:t>Başlangıç:</a:t>
            </a:r>
            <a:r>
              <a:rPr lang="tr-TR" dirty="0"/>
              <a:t> Kullanım durumunun nasıl başladığını ve hangi olayla tetiklendiğini açıklar.</a:t>
            </a:r>
          </a:p>
          <a:p>
            <a:r>
              <a:rPr lang="tr-TR" b="1" dirty="0"/>
              <a:t>Normal Akış (Ana Senaryo):</a:t>
            </a:r>
            <a:r>
              <a:rPr lang="tr-TR" dirty="0"/>
              <a:t> Kullanıcının hedefine ulaşmak için izlediği adımların sırayla tanımlandığı bölüm.</a:t>
            </a:r>
          </a:p>
          <a:p>
            <a:r>
              <a:rPr lang="tr-TR" b="1" dirty="0"/>
              <a:t>Alternatif Akışlar:</a:t>
            </a:r>
            <a:r>
              <a:rPr lang="tr-TR" dirty="0"/>
              <a:t> Normal akıştan sapmalar veya hata durumlarında sistemin nasıl tepki vereceğini tanımlar.</a:t>
            </a:r>
          </a:p>
          <a:p>
            <a:r>
              <a:rPr lang="tr-TR" b="1" dirty="0"/>
              <a:t>Sonuç:</a:t>
            </a:r>
            <a:r>
              <a:rPr lang="tr-TR" dirty="0"/>
              <a:t> Kullanım durumu tamamlandığında beklenen sonuç ve sistemin durumu.</a:t>
            </a:r>
          </a:p>
          <a:p>
            <a:r>
              <a:rPr lang="tr-TR" b="1" dirty="0"/>
              <a:t>Özel Koşullar:</a:t>
            </a:r>
            <a:r>
              <a:rPr lang="tr-TR" dirty="0"/>
              <a:t> Kullanım durumunun gerçekleştirilmesi sırasında oluşabilecek istisnai durumlar</a:t>
            </a:r>
            <a:r>
              <a:rPr lang="tr-TR" dirty="0" smtClean="0"/>
              <a:t>.</a:t>
            </a:r>
            <a:endParaRPr lang="tr-TR" dirty="0"/>
          </a:p>
        </p:txBody>
      </p:sp>
    </p:spTree>
    <p:extLst>
      <p:ext uri="{BB962C8B-B14F-4D97-AF65-F5344CB8AC3E}">
        <p14:creationId xmlns:p14="http://schemas.microsoft.com/office/powerpoint/2010/main" val="1326775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Simülasyon ve </a:t>
            </a:r>
            <a:r>
              <a:rPr lang="tr-TR" dirty="0" smtClean="0"/>
              <a:t>Modelleme</a:t>
            </a:r>
            <a:endParaRPr lang="tr-TR" dirty="0"/>
          </a:p>
        </p:txBody>
      </p:sp>
      <p:sp>
        <p:nvSpPr>
          <p:cNvPr id="3" name="İçerik Yer Tutucusu 2"/>
          <p:cNvSpPr>
            <a:spLocks noGrp="1"/>
          </p:cNvSpPr>
          <p:nvPr>
            <p:ph idx="1"/>
          </p:nvPr>
        </p:nvSpPr>
        <p:spPr>
          <a:xfrm>
            <a:off x="818712" y="2222287"/>
            <a:ext cx="10554574" cy="4635713"/>
          </a:xfrm>
        </p:spPr>
        <p:txBody>
          <a:bodyPr>
            <a:normAutofit fontScale="85000" lnSpcReduction="20000"/>
          </a:bodyPr>
          <a:lstStyle/>
          <a:p>
            <a:pPr marL="0" indent="0">
              <a:buNone/>
            </a:pPr>
            <a:r>
              <a:rPr lang="tr-TR" dirty="0"/>
              <a:t>Simülasyon ve modelleme, karmaşık sistemlerin davranışlarını, süreçlerini veya işleyişlerini gerçek dünya koşullarını taklit ederek test etmek için kullanılan bir tekniktir. Bu teknik, bir sistemin farklı senaryolar altında nasıl çalışacağını anlamak ve optimize etmek amacıyla kullanılır</a:t>
            </a:r>
            <a:r>
              <a:rPr lang="tr-TR" dirty="0" smtClean="0"/>
              <a:t>.</a:t>
            </a:r>
          </a:p>
          <a:p>
            <a:pPr marL="0" indent="0">
              <a:buNone/>
            </a:pPr>
            <a:endParaRPr lang="tr-TR" b="1" dirty="0" smtClean="0"/>
          </a:p>
          <a:p>
            <a:pPr marL="0" indent="0">
              <a:buNone/>
            </a:pPr>
            <a:r>
              <a:rPr lang="tr-TR" b="1" dirty="0" smtClean="0"/>
              <a:t>Simülasyon </a:t>
            </a:r>
            <a:r>
              <a:rPr lang="tr-TR" b="1" dirty="0"/>
              <a:t>ve Modelleme Bileşenleri</a:t>
            </a:r>
          </a:p>
          <a:p>
            <a:r>
              <a:rPr lang="tr-TR" dirty="0"/>
              <a:t>Amaç ve Kapsam </a:t>
            </a:r>
            <a:r>
              <a:rPr lang="tr-TR" dirty="0" smtClean="0"/>
              <a:t>Belirleme</a:t>
            </a:r>
          </a:p>
          <a:p>
            <a:r>
              <a:rPr lang="tr-TR" dirty="0"/>
              <a:t>Sistem Tanımlama ve </a:t>
            </a:r>
            <a:r>
              <a:rPr lang="tr-TR" dirty="0" smtClean="0"/>
              <a:t>Analiz</a:t>
            </a:r>
          </a:p>
          <a:p>
            <a:r>
              <a:rPr lang="tr-TR" dirty="0"/>
              <a:t>Model Geliştirme: Modeller </a:t>
            </a:r>
            <a:r>
              <a:rPr lang="tr-TR" dirty="0" err="1"/>
              <a:t>deterministik</a:t>
            </a:r>
            <a:r>
              <a:rPr lang="tr-TR" dirty="0"/>
              <a:t> (kesin) veya </a:t>
            </a:r>
            <a:r>
              <a:rPr lang="tr-TR" dirty="0" err="1"/>
              <a:t>stokastik</a:t>
            </a:r>
            <a:r>
              <a:rPr lang="tr-TR" dirty="0"/>
              <a:t> (rastgele) olabilir. </a:t>
            </a:r>
            <a:r>
              <a:rPr lang="tr-TR" dirty="0" err="1"/>
              <a:t>Deterministik</a:t>
            </a:r>
            <a:r>
              <a:rPr lang="tr-TR" dirty="0"/>
              <a:t> modellerde değişkenler kesin değerlere sahiptir, </a:t>
            </a:r>
            <a:r>
              <a:rPr lang="tr-TR" dirty="0" err="1"/>
              <a:t>stokastik</a:t>
            </a:r>
            <a:r>
              <a:rPr lang="tr-TR" dirty="0"/>
              <a:t> modeller ise olasılık dağılımlarını içerir</a:t>
            </a:r>
            <a:r>
              <a:rPr lang="tr-TR" dirty="0" smtClean="0"/>
              <a:t>.</a:t>
            </a:r>
          </a:p>
          <a:p>
            <a:r>
              <a:rPr lang="tr-TR" dirty="0"/>
              <a:t>Girdi Parametrelerinin </a:t>
            </a:r>
            <a:r>
              <a:rPr lang="tr-TR" dirty="0" smtClean="0"/>
              <a:t>Belirlenmesi</a:t>
            </a:r>
          </a:p>
          <a:p>
            <a:r>
              <a:rPr lang="tr-TR" dirty="0"/>
              <a:t>Simülasyonun </a:t>
            </a:r>
            <a:r>
              <a:rPr lang="tr-TR" dirty="0" smtClean="0"/>
              <a:t>Gerçekleştirilmesi</a:t>
            </a:r>
          </a:p>
          <a:p>
            <a:r>
              <a:rPr lang="tr-TR" dirty="0"/>
              <a:t>Sonuçların Analizi ve </a:t>
            </a:r>
            <a:r>
              <a:rPr lang="tr-TR" dirty="0" smtClean="0"/>
              <a:t>Değerlendirilmesi</a:t>
            </a:r>
          </a:p>
          <a:p>
            <a:r>
              <a:rPr lang="tr-TR" dirty="0"/>
              <a:t>Optimizasyon ve </a:t>
            </a:r>
            <a:r>
              <a:rPr lang="tr-TR" dirty="0" smtClean="0"/>
              <a:t>İyileştirme</a:t>
            </a:r>
          </a:p>
          <a:p>
            <a:r>
              <a:rPr lang="tr-TR" dirty="0"/>
              <a:t>Geçerlilik ve </a:t>
            </a:r>
            <a:r>
              <a:rPr lang="tr-TR" dirty="0" smtClean="0"/>
              <a:t>Doğrulama</a:t>
            </a:r>
          </a:p>
          <a:p>
            <a:r>
              <a:rPr lang="tr-TR" dirty="0"/>
              <a:t>Dokümantasyon ve </a:t>
            </a:r>
            <a:r>
              <a:rPr lang="tr-TR" dirty="0" smtClean="0"/>
              <a:t>Raporlama</a:t>
            </a:r>
          </a:p>
          <a:p>
            <a:r>
              <a:rPr lang="es-ES" dirty="0"/>
              <a:t>Modelin Güncellenmesi ve Yeniden </a:t>
            </a:r>
            <a:r>
              <a:rPr lang="es-ES" dirty="0" smtClean="0"/>
              <a:t>Simülasyon</a:t>
            </a:r>
            <a:endParaRPr lang="tr-TR" dirty="0"/>
          </a:p>
        </p:txBody>
      </p:sp>
    </p:spTree>
    <p:extLst>
      <p:ext uri="{BB962C8B-B14F-4D97-AF65-F5344CB8AC3E}">
        <p14:creationId xmlns:p14="http://schemas.microsoft.com/office/powerpoint/2010/main" val="1377607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İnceleme Toplantıları (</a:t>
            </a:r>
            <a:r>
              <a:rPr lang="tr-TR" dirty="0" err="1"/>
              <a:t>Walkthroughs</a:t>
            </a:r>
            <a:r>
              <a:rPr lang="tr-TR" dirty="0" smtClean="0"/>
              <a:t>)</a:t>
            </a:r>
            <a:endParaRPr lang="tr-TR" dirty="0"/>
          </a:p>
        </p:txBody>
      </p:sp>
      <p:sp>
        <p:nvSpPr>
          <p:cNvPr id="3" name="İçerik Yer Tutucusu 2"/>
          <p:cNvSpPr>
            <a:spLocks noGrp="1"/>
          </p:cNvSpPr>
          <p:nvPr>
            <p:ph idx="1"/>
          </p:nvPr>
        </p:nvSpPr>
        <p:spPr/>
        <p:txBody>
          <a:bodyPr/>
          <a:lstStyle/>
          <a:p>
            <a:r>
              <a:rPr lang="tr-TR" dirty="0" err="1"/>
              <a:t>Walkthroughs</a:t>
            </a:r>
            <a:r>
              <a:rPr lang="tr-TR" dirty="0"/>
              <a:t>, bir proje dokümanını veya yazılımı ekip üyeleriyle birlikte adım adım gözden geçirme sürecidir. Bu süreçte, bir </a:t>
            </a:r>
            <a:r>
              <a:rPr lang="tr-TR" dirty="0" err="1"/>
              <a:t>moderatör</a:t>
            </a:r>
            <a:r>
              <a:rPr lang="tr-TR" dirty="0"/>
              <a:t> tarafından yönetilen bir toplantı yapılır ve katılımcılar dokümanın her bölümünü detaylı bir şekilde inceleyerek geri bildirimde bulunur.</a:t>
            </a:r>
          </a:p>
        </p:txBody>
      </p:sp>
    </p:spTree>
    <p:extLst>
      <p:ext uri="{BB962C8B-B14F-4D97-AF65-F5344CB8AC3E}">
        <p14:creationId xmlns:p14="http://schemas.microsoft.com/office/powerpoint/2010/main" val="3607481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Denetim (</a:t>
            </a:r>
            <a:r>
              <a:rPr lang="tr-TR" dirty="0" err="1"/>
              <a:t>Audit</a:t>
            </a:r>
            <a:r>
              <a:rPr lang="tr-TR" dirty="0" smtClean="0"/>
              <a:t>)</a:t>
            </a:r>
            <a:endParaRPr lang="tr-TR" dirty="0"/>
          </a:p>
        </p:txBody>
      </p:sp>
      <p:sp>
        <p:nvSpPr>
          <p:cNvPr id="3" name="İçerik Yer Tutucusu 2"/>
          <p:cNvSpPr>
            <a:spLocks noGrp="1"/>
          </p:cNvSpPr>
          <p:nvPr>
            <p:ph idx="1"/>
          </p:nvPr>
        </p:nvSpPr>
        <p:spPr>
          <a:xfrm>
            <a:off x="818712" y="2222287"/>
            <a:ext cx="10554574" cy="4559513"/>
          </a:xfrm>
        </p:spPr>
        <p:txBody>
          <a:bodyPr>
            <a:normAutofit fontScale="92500" lnSpcReduction="10000"/>
          </a:bodyPr>
          <a:lstStyle/>
          <a:p>
            <a:pPr marL="0" indent="0">
              <a:buNone/>
            </a:pPr>
            <a:r>
              <a:rPr lang="tr-TR" b="1" dirty="0"/>
              <a:t>Denetim (</a:t>
            </a:r>
            <a:r>
              <a:rPr lang="tr-TR" b="1" dirty="0" err="1"/>
              <a:t>Audit</a:t>
            </a:r>
            <a:r>
              <a:rPr lang="tr-TR" b="1" dirty="0"/>
              <a:t>) tekniği</a:t>
            </a:r>
            <a:r>
              <a:rPr lang="tr-TR" dirty="0"/>
              <a:t>, bir yazılım veya sistem geliştirme sürecinin belirli bir standart, politika, prosedür veya yasal gerekliliklere uygunluğunu değerlendirmek için yapılan sistematik bir inceleme sürecidir. Denetim, genellikle bağımsız bir ekip tarafından gerçekleştirilir ve eksikliklerin, hataların ve uyumsuzlukların tespit edilmesi amacıyla yürütülür</a:t>
            </a:r>
            <a:r>
              <a:rPr lang="tr-TR" dirty="0" smtClean="0"/>
              <a:t>.</a:t>
            </a:r>
          </a:p>
          <a:p>
            <a:pPr marL="0" indent="0">
              <a:buNone/>
            </a:pPr>
            <a:endParaRPr lang="tr-TR" dirty="0"/>
          </a:p>
          <a:p>
            <a:pPr marL="0" indent="0">
              <a:buNone/>
            </a:pPr>
            <a:r>
              <a:rPr lang="tr-TR" b="1" dirty="0"/>
              <a:t>Denetim Sürecinin Bileşenleri</a:t>
            </a:r>
          </a:p>
          <a:p>
            <a:r>
              <a:rPr lang="tr-TR" b="1" dirty="0"/>
              <a:t>Planlama:</a:t>
            </a:r>
            <a:r>
              <a:rPr lang="tr-TR" dirty="0"/>
              <a:t> Denetim süreci öncesinde denetlenecek alanlar, kriterler ve denetim ekibi belirlenir.</a:t>
            </a:r>
          </a:p>
          <a:p>
            <a:r>
              <a:rPr lang="tr-TR" b="1" dirty="0"/>
              <a:t>Belge İncelemesi:</a:t>
            </a:r>
            <a:r>
              <a:rPr lang="tr-TR" dirty="0"/>
              <a:t> Denetlenecek sistemle ilgili tüm dokümantasyon (proje planları, süreç belgeleri, standartlar) detaylı olarak incelenir.</a:t>
            </a:r>
          </a:p>
          <a:p>
            <a:r>
              <a:rPr lang="tr-TR" b="1" dirty="0"/>
              <a:t>Yerinde İnceleme:</a:t>
            </a:r>
            <a:r>
              <a:rPr lang="tr-TR" dirty="0"/>
              <a:t> Sistemin gerçek çalışma ortamında incelenmesi ve verilerin toplanması sürecidir.</a:t>
            </a:r>
          </a:p>
          <a:p>
            <a:r>
              <a:rPr lang="tr-TR" b="1" dirty="0"/>
              <a:t>Sonuçların Raporlanması:</a:t>
            </a:r>
            <a:r>
              <a:rPr lang="tr-TR" dirty="0"/>
              <a:t> Denetim sırasında tespit edilen eksiklikler, uyumsuzluklar ve öneriler ayrıntılı bir rapor halinde sunulur.</a:t>
            </a:r>
          </a:p>
          <a:p>
            <a:r>
              <a:rPr lang="tr-TR" b="1" dirty="0"/>
              <a:t>Düzeltici Faaliyetlerin Takibi:</a:t>
            </a:r>
            <a:r>
              <a:rPr lang="tr-TR" dirty="0"/>
              <a:t> Tespit edilen sorunların giderilmesi için gerekli adımların atılıp atılmadığı izlenir ve takip edilir</a:t>
            </a:r>
            <a:r>
              <a:rPr lang="tr-TR" dirty="0" smtClean="0"/>
              <a:t>.</a:t>
            </a:r>
            <a:endParaRPr lang="tr-TR" dirty="0"/>
          </a:p>
        </p:txBody>
      </p:sp>
    </p:spTree>
    <p:extLst>
      <p:ext uri="{BB962C8B-B14F-4D97-AF65-F5344CB8AC3E}">
        <p14:creationId xmlns:p14="http://schemas.microsoft.com/office/powerpoint/2010/main" val="4085818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Doğrulama ve Geçerlilik Analizi</a:t>
            </a:r>
            <a:endParaRPr lang="tr-TR" dirty="0"/>
          </a:p>
        </p:txBody>
      </p:sp>
      <p:sp>
        <p:nvSpPr>
          <p:cNvPr id="3" name="İçerik Yer Tutucusu 2"/>
          <p:cNvSpPr>
            <a:spLocks noGrp="1"/>
          </p:cNvSpPr>
          <p:nvPr>
            <p:ph idx="1"/>
          </p:nvPr>
        </p:nvSpPr>
        <p:spPr>
          <a:xfrm>
            <a:off x="818712" y="2222287"/>
            <a:ext cx="10554574" cy="4495036"/>
          </a:xfrm>
        </p:spPr>
        <p:txBody>
          <a:bodyPr>
            <a:normAutofit fontScale="92500"/>
          </a:bodyPr>
          <a:lstStyle/>
          <a:p>
            <a:pPr marL="0" indent="0">
              <a:buNone/>
            </a:pPr>
            <a:r>
              <a:rPr lang="tr-TR" b="1" dirty="0"/>
              <a:t>Doğrulama ve Geçerlilik Analizi (</a:t>
            </a:r>
            <a:r>
              <a:rPr lang="tr-TR" b="1" dirty="0" err="1"/>
              <a:t>Verification</a:t>
            </a:r>
            <a:r>
              <a:rPr lang="tr-TR" b="1" dirty="0"/>
              <a:t> </a:t>
            </a:r>
            <a:r>
              <a:rPr lang="tr-TR" b="1" dirty="0" err="1"/>
              <a:t>and</a:t>
            </a:r>
            <a:r>
              <a:rPr lang="tr-TR" b="1" dirty="0"/>
              <a:t> </a:t>
            </a:r>
            <a:r>
              <a:rPr lang="tr-TR" b="1" dirty="0" err="1"/>
              <a:t>Validation</a:t>
            </a:r>
            <a:r>
              <a:rPr lang="tr-TR" b="1" dirty="0"/>
              <a:t>)</a:t>
            </a:r>
            <a:r>
              <a:rPr lang="tr-TR" dirty="0"/>
              <a:t>, yazılım geliştirme sürecinde sistemin doğru şekilde tasarlandığını ve kullanıcının gereksinimlerini karşıladığını doğrulamak için kullanılan iki temel süreçtir. Bu teknikler, yazılımın kaliteli ve hatasız bir şekilde teslim edilmesini sağlamak amacıyla kullanılır</a:t>
            </a:r>
            <a:r>
              <a:rPr lang="tr-TR" dirty="0" smtClean="0"/>
              <a:t>.</a:t>
            </a:r>
          </a:p>
          <a:p>
            <a:pPr marL="0" indent="0">
              <a:buNone/>
            </a:pPr>
            <a:endParaRPr lang="tr-TR" dirty="0"/>
          </a:p>
          <a:p>
            <a:pPr marL="0" indent="0">
              <a:buNone/>
            </a:pPr>
            <a:r>
              <a:rPr lang="tr-TR" b="1" dirty="0"/>
              <a:t>Doğrulama (</a:t>
            </a:r>
            <a:r>
              <a:rPr lang="tr-TR" b="1" dirty="0" err="1"/>
              <a:t>Verification</a:t>
            </a:r>
            <a:r>
              <a:rPr lang="tr-TR" b="1" dirty="0"/>
              <a:t>) Nedir?</a:t>
            </a:r>
          </a:p>
          <a:p>
            <a:pPr marL="0" indent="0">
              <a:buNone/>
            </a:pPr>
            <a:r>
              <a:rPr lang="tr-TR" b="1" dirty="0"/>
              <a:t>Tanım:</a:t>
            </a:r>
            <a:r>
              <a:rPr lang="tr-TR" dirty="0"/>
              <a:t> Doğrulama, yazılımın belirtilen gereksinimlere, tasarım </a:t>
            </a:r>
            <a:r>
              <a:rPr lang="tr-TR" dirty="0" err="1"/>
              <a:t>spesifikasyonlarına</a:t>
            </a:r>
            <a:r>
              <a:rPr lang="tr-TR" dirty="0"/>
              <a:t> ve teknik </a:t>
            </a:r>
            <a:r>
              <a:rPr lang="tr-TR" dirty="0" err="1"/>
              <a:t>dökümanlara</a:t>
            </a:r>
            <a:r>
              <a:rPr lang="tr-TR" dirty="0"/>
              <a:t> uygun olup olmadığını kontrol etme sürecidir. Amacı, yazılımın geliştirme süreci boyunca doğru adımlarla ilerleyip ilerlemediğini ve gereksinimlerin eksiksiz bir şekilde karşılanıp karşılanmadığını anlamaktır.</a:t>
            </a:r>
          </a:p>
          <a:p>
            <a:r>
              <a:rPr lang="tr-TR" b="1" dirty="0"/>
              <a:t>Sorulan Soru:</a:t>
            </a:r>
            <a:r>
              <a:rPr lang="tr-TR" dirty="0"/>
              <a:t> "Yazılımı doğru mu inşa ettik?"</a:t>
            </a:r>
          </a:p>
          <a:p>
            <a:r>
              <a:rPr lang="tr-TR" b="1" dirty="0"/>
              <a:t>Nasıl Yapılır:</a:t>
            </a:r>
            <a:r>
              <a:rPr lang="tr-TR" dirty="0"/>
              <a:t> Teknik incelemeler, gözden geçirmeler, testler ve analizler yoluyla gerçekleştirilir.</a:t>
            </a:r>
          </a:p>
          <a:p>
            <a:r>
              <a:rPr lang="tr-TR" b="1" dirty="0"/>
              <a:t>Hedef:</a:t>
            </a:r>
            <a:r>
              <a:rPr lang="tr-TR" dirty="0"/>
              <a:t> Geliştirme sürecinde yapılan faaliyetlerin doğru olduğundan ve teknik gereksinimlere uygun olduğundan emin olmak</a:t>
            </a:r>
            <a:r>
              <a:rPr lang="tr-TR" dirty="0" smtClean="0"/>
              <a:t>.</a:t>
            </a:r>
            <a:endParaRPr lang="tr-TR" dirty="0"/>
          </a:p>
        </p:txBody>
      </p:sp>
    </p:spTree>
    <p:extLst>
      <p:ext uri="{BB962C8B-B14F-4D97-AF65-F5344CB8AC3E}">
        <p14:creationId xmlns:p14="http://schemas.microsoft.com/office/powerpoint/2010/main" val="2529263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Doğrulama ve Geçerlilik Analizi</a:t>
            </a:r>
            <a:endParaRPr lang="tr-TR" dirty="0"/>
          </a:p>
        </p:txBody>
      </p:sp>
      <p:sp>
        <p:nvSpPr>
          <p:cNvPr id="3" name="İçerik Yer Tutucusu 2"/>
          <p:cNvSpPr>
            <a:spLocks noGrp="1"/>
          </p:cNvSpPr>
          <p:nvPr>
            <p:ph idx="1"/>
          </p:nvPr>
        </p:nvSpPr>
        <p:spPr>
          <a:xfrm>
            <a:off x="818712" y="2222287"/>
            <a:ext cx="10554574" cy="4495036"/>
          </a:xfrm>
        </p:spPr>
        <p:txBody>
          <a:bodyPr>
            <a:normAutofit/>
          </a:bodyPr>
          <a:lstStyle/>
          <a:p>
            <a:pPr marL="0" indent="0">
              <a:buNone/>
            </a:pPr>
            <a:r>
              <a:rPr lang="tr-TR" b="1" dirty="0"/>
              <a:t>Geçerlilik (</a:t>
            </a:r>
            <a:r>
              <a:rPr lang="tr-TR" b="1" dirty="0" err="1"/>
              <a:t>Validation</a:t>
            </a:r>
            <a:r>
              <a:rPr lang="tr-TR" b="1" dirty="0"/>
              <a:t>) Nedir?</a:t>
            </a:r>
          </a:p>
          <a:p>
            <a:pPr marL="0" indent="0">
              <a:buNone/>
            </a:pPr>
            <a:r>
              <a:rPr lang="tr-TR" b="1" dirty="0"/>
              <a:t>Tanım:</a:t>
            </a:r>
            <a:r>
              <a:rPr lang="tr-TR" dirty="0"/>
              <a:t> Geçerlilik, yazılımın son kullanıcı ihtiyaçlarını ve beklentilerini ne kadar iyi karşıladığını değerlendiren bir süreçtir. Yazılımın gerçek dünya kullanımında amacına uygun olup olmadığını belirler.</a:t>
            </a:r>
          </a:p>
          <a:p>
            <a:r>
              <a:rPr lang="tr-TR" b="1" dirty="0"/>
              <a:t>Sorulan Soru:</a:t>
            </a:r>
            <a:r>
              <a:rPr lang="tr-TR" dirty="0"/>
              <a:t> "Doğru yazılımı mı inşa ettik?"</a:t>
            </a:r>
          </a:p>
          <a:p>
            <a:r>
              <a:rPr lang="tr-TR" b="1" dirty="0"/>
              <a:t>Nasıl Yapılır:</a:t>
            </a:r>
            <a:r>
              <a:rPr lang="tr-TR" dirty="0"/>
              <a:t> Kullanıcı kabul testleri, </a:t>
            </a:r>
            <a:r>
              <a:rPr lang="tr-TR" dirty="0" err="1"/>
              <a:t>prototipleme</a:t>
            </a:r>
            <a:r>
              <a:rPr lang="tr-TR" dirty="0"/>
              <a:t>, simülasyon ve kullanım senaryoları gibi teknikler aracılığıyla gerçekleştirilir.</a:t>
            </a:r>
          </a:p>
          <a:p>
            <a:r>
              <a:rPr lang="tr-TR" b="1" dirty="0"/>
              <a:t>Hedef:</a:t>
            </a:r>
            <a:r>
              <a:rPr lang="tr-TR" dirty="0"/>
              <a:t> Yazılımın kullanıcı gereksinimlerine ve beklentilerine uygunluğunu sağlamak ve gerçek dünyada amacını yerine getirip getiremeyeceğini kontrol etmek.</a:t>
            </a:r>
          </a:p>
        </p:txBody>
      </p:sp>
    </p:spTree>
    <p:extLst>
      <p:ext uri="{BB962C8B-B14F-4D97-AF65-F5344CB8AC3E}">
        <p14:creationId xmlns:p14="http://schemas.microsoft.com/office/powerpoint/2010/main" val="844110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Soru-Cevap ve Geri Bildirim Toplantıları</a:t>
            </a:r>
          </a:p>
        </p:txBody>
      </p:sp>
      <p:sp>
        <p:nvSpPr>
          <p:cNvPr id="3" name="İçerik Yer Tutucusu 2"/>
          <p:cNvSpPr>
            <a:spLocks noGrp="1"/>
          </p:cNvSpPr>
          <p:nvPr>
            <p:ph idx="1"/>
          </p:nvPr>
        </p:nvSpPr>
        <p:spPr>
          <a:xfrm>
            <a:off x="818712" y="2222287"/>
            <a:ext cx="10554574" cy="4483313"/>
          </a:xfrm>
        </p:spPr>
        <p:txBody>
          <a:bodyPr/>
          <a:lstStyle/>
          <a:p>
            <a:pPr marL="0" indent="0">
              <a:buNone/>
            </a:pPr>
            <a:r>
              <a:rPr lang="tr-TR" dirty="0"/>
              <a:t>Soru-cevap ve geri bildirim toplantıları, yazılım geliştirme sürecinde paydaşların sorularını sorduğu, endişelerini dile getirdiği ve proje ekibinin bu soruları yanıtladığı bir süreçtir. Geri bildirim almak ve eksiklikleri belirlemek için tasarlanmış etkileşimli bir toplantıdır</a:t>
            </a:r>
            <a:r>
              <a:rPr lang="tr-TR" dirty="0" smtClean="0"/>
              <a:t>.</a:t>
            </a:r>
          </a:p>
          <a:p>
            <a:pPr marL="0" indent="0">
              <a:buNone/>
            </a:pPr>
            <a:endParaRPr lang="tr-TR" dirty="0"/>
          </a:p>
          <a:p>
            <a:pPr marL="0" indent="0">
              <a:buNone/>
            </a:pPr>
            <a:r>
              <a:rPr lang="tr-TR" b="1" dirty="0"/>
              <a:t>Soru-Cevap ve Geri Bildirim Toplantıları Tekniğinin Özellikleri</a:t>
            </a:r>
          </a:p>
          <a:p>
            <a:r>
              <a:rPr lang="tr-TR" b="1" dirty="0"/>
              <a:t>Etkileşimli Süreç:</a:t>
            </a:r>
            <a:r>
              <a:rPr lang="tr-TR" dirty="0"/>
              <a:t> Katılımcılar arasında etkileşimi artırarak, soruları yanıtlamayı ve net açıklamalar yapmayı amaçlar.</a:t>
            </a:r>
          </a:p>
          <a:p>
            <a:r>
              <a:rPr lang="tr-TR" b="1" dirty="0"/>
              <a:t>Geri Bildirim Odaklı:</a:t>
            </a:r>
            <a:r>
              <a:rPr lang="tr-TR" dirty="0"/>
              <a:t> Toplantılar sırasında alınan geri bildirimler, yazılımın daha iyi hale getirilmesi ve kullanıcı ihtiyaçlarına daha uygun hale getirilmesi için kullanılır.</a:t>
            </a:r>
          </a:p>
          <a:p>
            <a:r>
              <a:rPr lang="tr-TR" b="1" dirty="0"/>
              <a:t>Açıklık ve Şeffaflık:</a:t>
            </a:r>
            <a:r>
              <a:rPr lang="tr-TR" dirty="0"/>
              <a:t> Paydaşlar arasında açık ve şeffaf bir iletişim ortamı sağlar</a:t>
            </a:r>
            <a:r>
              <a:rPr lang="tr-TR" dirty="0" smtClean="0"/>
              <a:t>.</a:t>
            </a:r>
            <a:endParaRPr lang="tr-TR" dirty="0"/>
          </a:p>
        </p:txBody>
      </p:sp>
    </p:spTree>
    <p:extLst>
      <p:ext uri="{BB962C8B-B14F-4D97-AF65-F5344CB8AC3E}">
        <p14:creationId xmlns:p14="http://schemas.microsoft.com/office/powerpoint/2010/main" val="415300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İzlenebilirlik Matrisi (</a:t>
            </a:r>
            <a:r>
              <a:rPr lang="tr-TR" dirty="0" err="1"/>
              <a:t>Traceability</a:t>
            </a:r>
            <a:r>
              <a:rPr lang="tr-TR" dirty="0"/>
              <a:t> </a:t>
            </a:r>
            <a:r>
              <a:rPr lang="tr-TR" dirty="0" err="1"/>
              <a:t>Matrix</a:t>
            </a:r>
            <a:r>
              <a:rPr lang="tr-TR" dirty="0"/>
              <a:t>)</a:t>
            </a:r>
          </a:p>
        </p:txBody>
      </p:sp>
      <p:sp>
        <p:nvSpPr>
          <p:cNvPr id="3" name="İçerik Yer Tutucusu 2"/>
          <p:cNvSpPr>
            <a:spLocks noGrp="1"/>
          </p:cNvSpPr>
          <p:nvPr>
            <p:ph idx="1"/>
          </p:nvPr>
        </p:nvSpPr>
        <p:spPr/>
        <p:txBody>
          <a:bodyPr>
            <a:normAutofit fontScale="92500" lnSpcReduction="10000"/>
          </a:bodyPr>
          <a:lstStyle/>
          <a:p>
            <a:pPr marL="0" indent="0">
              <a:buNone/>
            </a:pPr>
            <a:r>
              <a:rPr lang="tr-TR" dirty="0" smtClean="0"/>
              <a:t>Yazılım </a:t>
            </a:r>
            <a:r>
              <a:rPr lang="tr-TR" dirty="0"/>
              <a:t>geliştirme sürecinde gereksinimlerin, tasarım öğelerinin, test senaryolarının ve diğer proje bileşenlerinin birbirleriyle olan ilişkilerini ve bağlantılarını izlemek ve takip etmek amacıyla kullanılan bir araçtır. Bu teknik, her gereksinimin nasıl test edildiğini ve projenin hangi aşamalarında bu gereksinimlerin karşılandığını görselleştirir</a:t>
            </a:r>
            <a:r>
              <a:rPr lang="tr-TR" dirty="0" smtClean="0"/>
              <a:t>.</a:t>
            </a:r>
          </a:p>
          <a:p>
            <a:pPr marL="0" indent="0">
              <a:buNone/>
            </a:pPr>
            <a:endParaRPr lang="tr-TR" dirty="0"/>
          </a:p>
          <a:p>
            <a:pPr marL="0" indent="0">
              <a:buNone/>
            </a:pPr>
            <a:r>
              <a:rPr lang="tr-TR" b="1" dirty="0"/>
              <a:t>İzlenebilirlik Matrisi Türleri</a:t>
            </a:r>
          </a:p>
          <a:p>
            <a:r>
              <a:rPr lang="tr-TR" b="1" dirty="0"/>
              <a:t>İleri İzlenebilirlik (</a:t>
            </a:r>
            <a:r>
              <a:rPr lang="tr-TR" b="1" dirty="0" err="1"/>
              <a:t>Forward</a:t>
            </a:r>
            <a:r>
              <a:rPr lang="tr-TR" b="1" dirty="0"/>
              <a:t> </a:t>
            </a:r>
            <a:r>
              <a:rPr lang="tr-TR" b="1" dirty="0" err="1"/>
              <a:t>Traceability</a:t>
            </a:r>
            <a:r>
              <a:rPr lang="tr-TR" b="1" dirty="0"/>
              <a:t>):</a:t>
            </a:r>
            <a:r>
              <a:rPr lang="tr-TR" dirty="0"/>
              <a:t> Gereksinimlerin yazılım geliştirme sürecindeki diğer aşamalarla olan ilişkisini takip eder (gereksinimlerden tasarım, kod ve testlere).</a:t>
            </a:r>
          </a:p>
          <a:p>
            <a:r>
              <a:rPr lang="tr-TR" b="1" dirty="0"/>
              <a:t>Geri İzlenebilirlik (</a:t>
            </a:r>
            <a:r>
              <a:rPr lang="tr-TR" b="1" dirty="0" err="1"/>
              <a:t>Backward</a:t>
            </a:r>
            <a:r>
              <a:rPr lang="tr-TR" b="1" dirty="0"/>
              <a:t> </a:t>
            </a:r>
            <a:r>
              <a:rPr lang="tr-TR" b="1" dirty="0" err="1"/>
              <a:t>Traceability</a:t>
            </a:r>
            <a:r>
              <a:rPr lang="tr-TR" b="1" dirty="0"/>
              <a:t>):</a:t>
            </a:r>
            <a:r>
              <a:rPr lang="tr-TR" dirty="0"/>
              <a:t> Tasarım, kod veya testlerden geriye dönerek orijinal gereksinimlere bağlantıyı sağlar.</a:t>
            </a:r>
          </a:p>
          <a:p>
            <a:r>
              <a:rPr lang="tr-TR" b="1" dirty="0"/>
              <a:t>İki Yönlü İzlenebilirlik (</a:t>
            </a:r>
            <a:r>
              <a:rPr lang="tr-TR" b="1" dirty="0" err="1"/>
              <a:t>Bi-directional</a:t>
            </a:r>
            <a:r>
              <a:rPr lang="tr-TR" b="1" dirty="0"/>
              <a:t> </a:t>
            </a:r>
            <a:r>
              <a:rPr lang="tr-TR" b="1" dirty="0" err="1"/>
              <a:t>Traceability</a:t>
            </a:r>
            <a:r>
              <a:rPr lang="tr-TR" b="1" dirty="0"/>
              <a:t>):</a:t>
            </a:r>
            <a:r>
              <a:rPr lang="tr-TR" dirty="0"/>
              <a:t> Hem ileri hem de geri izlenebilirliği içerir ve gereksinimlerin tüm aşamalar boyunca karşılanıp karşılanmadığını sağlar.</a:t>
            </a:r>
          </a:p>
          <a:p>
            <a:pPr marL="0" indent="0">
              <a:buNone/>
            </a:pPr>
            <a:endParaRPr lang="tr-TR" dirty="0"/>
          </a:p>
        </p:txBody>
      </p:sp>
    </p:spTree>
    <p:extLst>
      <p:ext uri="{BB962C8B-B14F-4D97-AF65-F5344CB8AC3E}">
        <p14:creationId xmlns:p14="http://schemas.microsoft.com/office/powerpoint/2010/main" val="846241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Gereksinim Doğrulama Nedir?</a:t>
            </a:r>
            <a:endParaRPr lang="tr-TR" dirty="0"/>
          </a:p>
        </p:txBody>
      </p:sp>
      <p:sp>
        <p:nvSpPr>
          <p:cNvPr id="3" name="İçerik Yer Tutucusu 2"/>
          <p:cNvSpPr>
            <a:spLocks noGrp="1"/>
          </p:cNvSpPr>
          <p:nvPr>
            <p:ph idx="1"/>
          </p:nvPr>
        </p:nvSpPr>
        <p:spPr>
          <a:xfrm>
            <a:off x="680321" y="2336873"/>
            <a:ext cx="4598815" cy="4267796"/>
          </a:xfrm>
        </p:spPr>
        <p:txBody>
          <a:bodyPr>
            <a:normAutofit/>
          </a:bodyPr>
          <a:lstStyle/>
          <a:p>
            <a:r>
              <a:rPr lang="tr-TR" dirty="0"/>
              <a:t>Gereksinim doğrulama, yazılım geliştirme sürecinde belirlenen gereksinimlerin doğru, eksiksiz, tutarlı ve uygulanabilir olup olmadığını değerlendirme sürecidir. </a:t>
            </a:r>
            <a:endParaRPr lang="tr-TR" dirty="0" smtClean="0"/>
          </a:p>
          <a:p>
            <a:r>
              <a:rPr lang="tr-TR" dirty="0" err="1" smtClean="0"/>
              <a:t>Gerksinim</a:t>
            </a:r>
            <a:r>
              <a:rPr lang="tr-TR" dirty="0" smtClean="0"/>
              <a:t> analizi esnasında birçok hatalı işlem yapılabilir. Bu hatalı işlemlerin giderilmesi için doğrulama sürecinden geçirilmesi gerekmektedir.</a:t>
            </a:r>
            <a:endParaRPr lang="tr-TR" dirty="0"/>
          </a:p>
        </p:txBody>
      </p:sp>
      <p:pic>
        <p:nvPicPr>
          <p:cNvPr id="11" name="Resim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7105" y="2337469"/>
            <a:ext cx="4657725" cy="4267200"/>
          </a:xfrm>
          <a:prstGeom prst="rect">
            <a:avLst/>
          </a:prstGeom>
        </p:spPr>
      </p:pic>
    </p:spTree>
    <p:extLst>
      <p:ext uri="{BB962C8B-B14F-4D97-AF65-F5344CB8AC3E}">
        <p14:creationId xmlns:p14="http://schemas.microsoft.com/office/powerpoint/2010/main" val="2890137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Kullanıcı Kabul Testi (User </a:t>
            </a:r>
            <a:r>
              <a:rPr lang="tr-TR" dirty="0" err="1"/>
              <a:t>Acceptance</a:t>
            </a:r>
            <a:r>
              <a:rPr lang="tr-TR" dirty="0"/>
              <a:t> </a:t>
            </a:r>
            <a:r>
              <a:rPr lang="tr-TR" dirty="0" err="1"/>
              <a:t>Testing</a:t>
            </a:r>
            <a:r>
              <a:rPr lang="tr-TR" dirty="0"/>
              <a:t> - UAT</a:t>
            </a:r>
            <a:r>
              <a:rPr lang="tr-TR" dirty="0" smtClean="0"/>
              <a:t>)</a:t>
            </a:r>
            <a:endParaRPr lang="tr-TR" dirty="0"/>
          </a:p>
        </p:txBody>
      </p:sp>
      <p:sp>
        <p:nvSpPr>
          <p:cNvPr id="3" name="İçerik Yer Tutucusu 2"/>
          <p:cNvSpPr>
            <a:spLocks noGrp="1"/>
          </p:cNvSpPr>
          <p:nvPr>
            <p:ph idx="1"/>
          </p:nvPr>
        </p:nvSpPr>
        <p:spPr>
          <a:xfrm>
            <a:off x="818712" y="2222287"/>
            <a:ext cx="10554574" cy="4518482"/>
          </a:xfrm>
        </p:spPr>
        <p:txBody>
          <a:bodyPr>
            <a:normAutofit fontScale="85000" lnSpcReduction="10000"/>
          </a:bodyPr>
          <a:lstStyle/>
          <a:p>
            <a:pPr marL="0" indent="0">
              <a:buNone/>
            </a:pPr>
            <a:r>
              <a:rPr lang="tr-TR" dirty="0" smtClean="0"/>
              <a:t>Bir </a:t>
            </a:r>
            <a:r>
              <a:rPr lang="tr-TR" dirty="0"/>
              <a:t>yazılım ürününün son kullanıcılar tarafından test edilerek, gereksinimleri ve beklentileri karşılayıp karşılamadığını doğrulayan bir test aşamasıdır. UAT, yazılım geliştirme sürecinin son aşamalarından biridir ve yazılımın gerçek dünya koşullarında nasıl performans gösterdiğini değerlendirmek için kullanılır. </a:t>
            </a:r>
            <a:endParaRPr lang="tr-TR" dirty="0" smtClean="0"/>
          </a:p>
          <a:p>
            <a:pPr marL="0" indent="0">
              <a:buNone/>
            </a:pPr>
            <a:endParaRPr lang="tr-TR" dirty="0"/>
          </a:p>
          <a:p>
            <a:r>
              <a:rPr lang="tr-TR" b="1" dirty="0"/>
              <a:t>UAT Sürecinin Aşamaları</a:t>
            </a:r>
          </a:p>
          <a:p>
            <a:r>
              <a:rPr lang="tr-TR" b="1" dirty="0"/>
              <a:t>Gereksinimlerin Belirlenmesi:</a:t>
            </a:r>
            <a:r>
              <a:rPr lang="tr-TR" dirty="0"/>
              <a:t> Test edilecek işlevler ve özellikler belirlenir, bu özelliklerin karşılaması gereken kullanıcı gereksinimleri ve kabul kriterleri tanımlanır.</a:t>
            </a:r>
          </a:p>
          <a:p>
            <a:r>
              <a:rPr lang="tr-TR" b="1" dirty="0"/>
              <a:t>Test Senaryolarının Oluşturulması:</a:t>
            </a:r>
            <a:r>
              <a:rPr lang="tr-TR" dirty="0"/>
              <a:t> Gerçek kullanıcı davranışlarına dayalı test senaryoları oluşturulur.</a:t>
            </a:r>
          </a:p>
          <a:p>
            <a:r>
              <a:rPr lang="tr-TR" b="1" dirty="0"/>
              <a:t>Test Ortamının Hazırlanması:</a:t>
            </a:r>
            <a:r>
              <a:rPr lang="tr-TR" dirty="0"/>
              <a:t> UAT için gerekli olan test ortamı ve verileri hazırlanır.</a:t>
            </a:r>
          </a:p>
          <a:p>
            <a:r>
              <a:rPr lang="tr-TR" b="1" dirty="0"/>
              <a:t>Testin Gerçekleştirilmesi:</a:t>
            </a:r>
            <a:r>
              <a:rPr lang="tr-TR" dirty="0"/>
              <a:t> Kullanıcılar tarafından belirlenen senaryolar test edilir ve yazılımın beklenen sonuçları verip vermediği değerlendirilir.</a:t>
            </a:r>
          </a:p>
          <a:p>
            <a:r>
              <a:rPr lang="tr-TR" b="1" dirty="0"/>
              <a:t>Geri Bildirim Toplama ve Düzeltme:</a:t>
            </a:r>
            <a:r>
              <a:rPr lang="tr-TR" dirty="0"/>
              <a:t> Kullanıcılardan alınan geri bildirimlere göre yazılım üzerinde düzeltmeler yapılır.</a:t>
            </a:r>
          </a:p>
          <a:p>
            <a:r>
              <a:rPr lang="tr-TR" b="1" dirty="0"/>
              <a:t>Onay veya </a:t>
            </a:r>
            <a:r>
              <a:rPr lang="tr-TR" b="1" dirty="0" err="1"/>
              <a:t>Red</a:t>
            </a:r>
            <a:r>
              <a:rPr lang="tr-TR" b="1" dirty="0"/>
              <a:t>:</a:t>
            </a:r>
            <a:r>
              <a:rPr lang="tr-TR" dirty="0"/>
              <a:t> Eğer yazılım gereksinimleri karşılıyorsa kullanıcılar tarafından onaylanır, aksi takdirde düzeltmeler için reddedilir</a:t>
            </a:r>
            <a:r>
              <a:rPr lang="tr-TR" dirty="0" smtClean="0"/>
              <a:t>.</a:t>
            </a:r>
            <a:endParaRPr lang="tr-TR" dirty="0"/>
          </a:p>
        </p:txBody>
      </p:sp>
    </p:spTree>
    <p:extLst>
      <p:ext uri="{BB962C8B-B14F-4D97-AF65-F5344CB8AC3E}">
        <p14:creationId xmlns:p14="http://schemas.microsoft.com/office/powerpoint/2010/main" val="4223322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Kontrol Listeleri (</a:t>
            </a:r>
            <a:r>
              <a:rPr lang="tr-TR" dirty="0" err="1"/>
              <a:t>Checklists</a:t>
            </a:r>
            <a:r>
              <a:rPr lang="tr-TR" dirty="0" smtClean="0"/>
              <a:t>)</a:t>
            </a:r>
            <a:endParaRPr lang="tr-TR" dirty="0"/>
          </a:p>
        </p:txBody>
      </p:sp>
      <p:sp>
        <p:nvSpPr>
          <p:cNvPr id="3" name="İçerik Yer Tutucusu 2"/>
          <p:cNvSpPr>
            <a:spLocks noGrp="1"/>
          </p:cNvSpPr>
          <p:nvPr>
            <p:ph idx="1"/>
          </p:nvPr>
        </p:nvSpPr>
        <p:spPr>
          <a:xfrm>
            <a:off x="818712" y="2222287"/>
            <a:ext cx="10554574" cy="4436421"/>
          </a:xfrm>
        </p:spPr>
        <p:txBody>
          <a:bodyPr>
            <a:normAutofit fontScale="92500" lnSpcReduction="10000"/>
          </a:bodyPr>
          <a:lstStyle/>
          <a:p>
            <a:pPr marL="0" indent="0">
              <a:buNone/>
            </a:pPr>
            <a:r>
              <a:rPr lang="tr-TR" dirty="0" smtClean="0"/>
              <a:t>Yazılım </a:t>
            </a:r>
            <a:r>
              <a:rPr lang="tr-TR" dirty="0"/>
              <a:t>geliştirme sürecinde belirli bir görevin, sürecin veya projenin eksiksiz ve doğru bir şekilde yürütüldüğünden emin olmak için kullanılan basit ve etkili bir araçtır. Bu listeler, bir işin tamamlanması gereken adımlarını veya kontrol edilmesi gereken unsurlarını sıralayarak süreç boyunca rehberlik sağlar. </a:t>
            </a:r>
            <a:endParaRPr lang="tr-TR" dirty="0" smtClean="0"/>
          </a:p>
          <a:p>
            <a:pPr marL="0" indent="0">
              <a:buNone/>
            </a:pPr>
            <a:endParaRPr lang="tr-TR" dirty="0"/>
          </a:p>
          <a:p>
            <a:pPr marL="0" indent="0">
              <a:buNone/>
            </a:pPr>
            <a:r>
              <a:rPr lang="tr-TR" b="1" dirty="0"/>
              <a:t>Kontrol Listelerinin Kullanım Alanları</a:t>
            </a:r>
          </a:p>
          <a:p>
            <a:r>
              <a:rPr lang="tr-TR" b="1" dirty="0" smtClean="0"/>
              <a:t>Gereksinim Doğrulama:</a:t>
            </a:r>
            <a:r>
              <a:rPr lang="tr-TR" dirty="0" smtClean="0"/>
              <a:t> Örnek senaryo üzerinden gereksinimlerin karşılanıp karşılanmadığını görmek.</a:t>
            </a:r>
          </a:p>
          <a:p>
            <a:r>
              <a:rPr lang="tr-TR" b="1" dirty="0"/>
              <a:t>Yazılım Geliştirme:</a:t>
            </a:r>
            <a:r>
              <a:rPr lang="tr-TR" dirty="0"/>
              <a:t> Kod gözden geçirme, yazılım testi ve hata yönetimi süreçlerinde.</a:t>
            </a:r>
          </a:p>
          <a:p>
            <a:r>
              <a:rPr lang="tr-TR" b="1" dirty="0"/>
              <a:t>Proje Yönetimi:</a:t>
            </a:r>
            <a:r>
              <a:rPr lang="tr-TR" dirty="0"/>
              <a:t> Proje aşamalarının tamamlanıp tamamlanmadığını takip etmek.</a:t>
            </a:r>
          </a:p>
          <a:p>
            <a:r>
              <a:rPr lang="tr-TR" b="1" dirty="0"/>
              <a:t>Kalite Kontrol:</a:t>
            </a:r>
            <a:r>
              <a:rPr lang="tr-TR" dirty="0"/>
              <a:t> Ürün geliştirme süreçlerinde kalite standartlarının sağlanıp sağlanmadığını kontrol etmek.</a:t>
            </a:r>
          </a:p>
          <a:p>
            <a:r>
              <a:rPr lang="tr-TR" b="1" dirty="0"/>
              <a:t>Bakım ve Destek:</a:t>
            </a:r>
            <a:r>
              <a:rPr lang="tr-TR" dirty="0"/>
              <a:t> Sistemlerin düzenli bakım ve destek süreçlerinde yapılması gereken adımları listelemek</a:t>
            </a:r>
            <a:r>
              <a:rPr lang="tr-TR" dirty="0" smtClean="0"/>
              <a:t>.</a:t>
            </a:r>
            <a:endParaRPr lang="tr-TR" dirty="0"/>
          </a:p>
        </p:txBody>
      </p:sp>
    </p:spTree>
    <p:extLst>
      <p:ext uri="{BB962C8B-B14F-4D97-AF65-F5344CB8AC3E}">
        <p14:creationId xmlns:p14="http://schemas.microsoft.com/office/powerpoint/2010/main" val="2783632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Gereksinim İzlenebilirliği</a:t>
            </a:r>
          </a:p>
        </p:txBody>
      </p:sp>
      <p:sp>
        <p:nvSpPr>
          <p:cNvPr id="3" name="İçerik Yer Tutucusu 2"/>
          <p:cNvSpPr>
            <a:spLocks noGrp="1"/>
          </p:cNvSpPr>
          <p:nvPr>
            <p:ph idx="1"/>
          </p:nvPr>
        </p:nvSpPr>
        <p:spPr>
          <a:xfrm>
            <a:off x="818712" y="2222287"/>
            <a:ext cx="10554574" cy="4635713"/>
          </a:xfrm>
        </p:spPr>
        <p:txBody>
          <a:bodyPr>
            <a:normAutofit fontScale="70000" lnSpcReduction="20000"/>
          </a:bodyPr>
          <a:lstStyle/>
          <a:p>
            <a:pPr marL="0" indent="0">
              <a:buNone/>
            </a:pPr>
            <a:r>
              <a:rPr lang="tr-TR" dirty="0" smtClean="0"/>
              <a:t>Yazılım </a:t>
            </a:r>
            <a:r>
              <a:rPr lang="tr-TR" dirty="0"/>
              <a:t>geliştirme sürecinde gereksinimlerin yaşam döngüsü boyunca nasıl ele alındığını ve değiştirildiğini izleme sürecidir. Bu süreç, gereksinimlerin tasarım, geliştirme, test ve bakım aşamalarındaki ilerlemesini takip etmeyi sağlar</a:t>
            </a:r>
            <a:r>
              <a:rPr lang="tr-TR" dirty="0" smtClean="0"/>
              <a:t>.</a:t>
            </a:r>
          </a:p>
          <a:p>
            <a:pPr marL="0" indent="0">
              <a:buNone/>
            </a:pPr>
            <a:endParaRPr lang="tr-TR" dirty="0"/>
          </a:p>
          <a:p>
            <a:pPr marL="0" indent="0">
              <a:buNone/>
            </a:pPr>
            <a:r>
              <a:rPr lang="tr-TR" dirty="0"/>
              <a:t>Gereksinim İzlenebilirliği İçin Kullanılan </a:t>
            </a:r>
            <a:r>
              <a:rPr lang="tr-TR" dirty="0" smtClean="0"/>
              <a:t>Araçlar:</a:t>
            </a:r>
          </a:p>
          <a:p>
            <a:r>
              <a:rPr lang="tr-TR" dirty="0" smtClean="0"/>
              <a:t>JIRA </a:t>
            </a:r>
            <a:r>
              <a:rPr lang="tr-TR" dirty="0"/>
              <a:t>(</a:t>
            </a:r>
            <a:r>
              <a:rPr lang="tr-TR" dirty="0" err="1"/>
              <a:t>Atlassian</a:t>
            </a:r>
            <a:r>
              <a:rPr lang="tr-TR" dirty="0" smtClean="0"/>
              <a:t>)</a:t>
            </a:r>
          </a:p>
          <a:p>
            <a:r>
              <a:rPr lang="tr-TR" dirty="0"/>
              <a:t>IBM </a:t>
            </a:r>
            <a:r>
              <a:rPr lang="tr-TR" dirty="0" err="1"/>
              <a:t>Rational</a:t>
            </a:r>
            <a:r>
              <a:rPr lang="tr-TR" dirty="0"/>
              <a:t> </a:t>
            </a:r>
            <a:r>
              <a:rPr lang="tr-TR" dirty="0" smtClean="0"/>
              <a:t>DOORS</a:t>
            </a:r>
          </a:p>
          <a:p>
            <a:r>
              <a:rPr lang="tr-TR" dirty="0"/>
              <a:t>Microsoft </a:t>
            </a:r>
            <a:r>
              <a:rPr lang="tr-TR" dirty="0" err="1"/>
              <a:t>Azure</a:t>
            </a:r>
            <a:r>
              <a:rPr lang="tr-TR" dirty="0"/>
              <a:t> </a:t>
            </a:r>
            <a:r>
              <a:rPr lang="tr-TR" dirty="0" err="1" smtClean="0"/>
              <a:t>DevOps</a:t>
            </a:r>
            <a:r>
              <a:rPr lang="tr-TR" dirty="0"/>
              <a:t> (eski adıyla TFS/VSTS</a:t>
            </a:r>
            <a:r>
              <a:rPr lang="tr-TR" dirty="0" smtClean="0"/>
              <a:t>)</a:t>
            </a:r>
          </a:p>
          <a:p>
            <a:r>
              <a:rPr lang="tr-TR" dirty="0" err="1"/>
              <a:t>ReqSuite</a:t>
            </a:r>
            <a:r>
              <a:rPr lang="tr-TR" dirty="0"/>
              <a:t> </a:t>
            </a:r>
            <a:r>
              <a:rPr lang="tr-TR" dirty="0" smtClean="0"/>
              <a:t>RM</a:t>
            </a:r>
          </a:p>
          <a:p>
            <a:r>
              <a:rPr lang="tr-TR" dirty="0" err="1"/>
              <a:t>Helix</a:t>
            </a:r>
            <a:r>
              <a:rPr lang="tr-TR" dirty="0"/>
              <a:t> ALM (</a:t>
            </a:r>
            <a:r>
              <a:rPr lang="tr-TR" dirty="0" err="1"/>
              <a:t>Perforce</a:t>
            </a:r>
            <a:r>
              <a:rPr lang="tr-TR" dirty="0" smtClean="0"/>
              <a:t>)</a:t>
            </a:r>
          </a:p>
          <a:p>
            <a:r>
              <a:rPr lang="tr-TR" dirty="0" err="1"/>
              <a:t>Polarion</a:t>
            </a:r>
            <a:r>
              <a:rPr lang="tr-TR" dirty="0"/>
              <a:t> (Siemens</a:t>
            </a:r>
            <a:r>
              <a:rPr lang="tr-TR" dirty="0" smtClean="0"/>
              <a:t>)</a:t>
            </a:r>
          </a:p>
          <a:p>
            <a:r>
              <a:rPr lang="tr-TR" dirty="0" err="1" smtClean="0"/>
              <a:t>Trello</a:t>
            </a:r>
            <a:endParaRPr lang="tr-TR" dirty="0" smtClean="0"/>
          </a:p>
          <a:p>
            <a:pPr marL="0" indent="0">
              <a:buNone/>
            </a:pPr>
            <a:r>
              <a:rPr lang="tr-TR" dirty="0" smtClean="0"/>
              <a:t>Açık Kaynak:</a:t>
            </a:r>
          </a:p>
          <a:p>
            <a:r>
              <a:rPr lang="tr-TR" dirty="0" err="1" smtClean="0"/>
              <a:t>Redmine</a:t>
            </a:r>
            <a:endParaRPr lang="tr-TR" dirty="0" smtClean="0"/>
          </a:p>
          <a:p>
            <a:r>
              <a:rPr lang="tr-TR" dirty="0" err="1" smtClean="0"/>
              <a:t>OpenProject</a:t>
            </a:r>
            <a:endParaRPr lang="tr-TR" dirty="0" smtClean="0"/>
          </a:p>
          <a:p>
            <a:r>
              <a:rPr lang="tr-TR" dirty="0" err="1" smtClean="0"/>
              <a:t>Taiga</a:t>
            </a:r>
            <a:endParaRPr lang="tr-TR" dirty="0" smtClean="0"/>
          </a:p>
          <a:p>
            <a:r>
              <a:rPr lang="tr-TR" dirty="0" err="1" smtClean="0"/>
              <a:t>Phabricator</a:t>
            </a:r>
            <a:endParaRPr lang="tr-TR" dirty="0" smtClean="0"/>
          </a:p>
          <a:p>
            <a:r>
              <a:rPr lang="tr-TR" dirty="0" err="1"/>
              <a:t>Tuleap</a:t>
            </a:r>
            <a:endParaRPr lang="tr-TR" dirty="0"/>
          </a:p>
        </p:txBody>
      </p:sp>
    </p:spTree>
    <p:extLst>
      <p:ext uri="{BB962C8B-B14F-4D97-AF65-F5344CB8AC3E}">
        <p14:creationId xmlns:p14="http://schemas.microsoft.com/office/powerpoint/2010/main" val="1105444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Gereksinimlerin Test Edilebilirliği</a:t>
            </a:r>
          </a:p>
        </p:txBody>
      </p:sp>
      <p:sp>
        <p:nvSpPr>
          <p:cNvPr id="3" name="İçerik Yer Tutucusu 2"/>
          <p:cNvSpPr>
            <a:spLocks noGrp="1"/>
          </p:cNvSpPr>
          <p:nvPr>
            <p:ph idx="1"/>
          </p:nvPr>
        </p:nvSpPr>
        <p:spPr>
          <a:xfrm>
            <a:off x="818712" y="2222287"/>
            <a:ext cx="10554574" cy="4676744"/>
          </a:xfrm>
        </p:spPr>
        <p:txBody>
          <a:bodyPr>
            <a:normAutofit fontScale="85000" lnSpcReduction="20000"/>
          </a:bodyPr>
          <a:lstStyle/>
          <a:p>
            <a:pPr marL="0" indent="0">
              <a:buNone/>
            </a:pPr>
            <a:r>
              <a:rPr lang="tr-TR" b="1" dirty="0"/>
              <a:t>Bir Gereksinimi Test Edilebilir Kılan Özellikler</a:t>
            </a:r>
          </a:p>
          <a:p>
            <a:r>
              <a:rPr lang="tr-TR" b="1" dirty="0"/>
              <a:t>Açık ve Net </a:t>
            </a:r>
            <a:r>
              <a:rPr lang="tr-TR" b="1" dirty="0" smtClean="0"/>
              <a:t>Tanım: </a:t>
            </a:r>
            <a:r>
              <a:rPr lang="tr-TR" dirty="0" smtClean="0"/>
              <a:t>Gereksinim</a:t>
            </a:r>
            <a:r>
              <a:rPr lang="tr-TR" dirty="0"/>
              <a:t>, belirsizlik içermemeli ve herkes tarafından aynı şekilde </a:t>
            </a:r>
            <a:r>
              <a:rPr lang="tr-TR" dirty="0" smtClean="0"/>
              <a:t>anlaşılmalıdır. Tanımında </a:t>
            </a:r>
            <a:r>
              <a:rPr lang="tr-TR" dirty="0"/>
              <a:t>kullanılan terimler ve ifadeler net olmalı, yoruma açık olmamalıdır</a:t>
            </a:r>
            <a:r>
              <a:rPr lang="tr-TR" dirty="0" smtClean="0"/>
              <a:t>. </a:t>
            </a:r>
            <a:r>
              <a:rPr lang="tr-TR" b="1" dirty="0" smtClean="0"/>
              <a:t>Örnek</a:t>
            </a:r>
            <a:r>
              <a:rPr lang="tr-TR" b="1" dirty="0"/>
              <a:t>:</a:t>
            </a:r>
            <a:r>
              <a:rPr lang="tr-TR" dirty="0"/>
              <a:t> "Sistem hızlı olmalı" yerine, "Sistem, maksimum 2 saniye içinde yanıt vermelidir" şeklinde ölçülebilir bir ifade kullanılmalıdır.</a:t>
            </a:r>
          </a:p>
          <a:p>
            <a:r>
              <a:rPr lang="tr-TR" b="1" dirty="0" err="1"/>
              <a:t>Ölçülebilirlik</a:t>
            </a:r>
            <a:r>
              <a:rPr lang="tr-TR" b="1" dirty="0"/>
              <a:t> ve </a:t>
            </a:r>
            <a:r>
              <a:rPr lang="tr-TR" b="1" dirty="0" err="1" smtClean="0"/>
              <a:t>Doğrulanabilirlik</a:t>
            </a:r>
            <a:r>
              <a:rPr lang="tr-TR" b="1" dirty="0" smtClean="0"/>
              <a:t>: </a:t>
            </a:r>
            <a:r>
              <a:rPr lang="tr-TR" dirty="0" smtClean="0"/>
              <a:t>Gereksinim</a:t>
            </a:r>
            <a:r>
              <a:rPr lang="tr-TR" dirty="0"/>
              <a:t>, belirli bir kriter veya metrik ile test edilebilir ve doğrulanabilir olmalıdır</a:t>
            </a:r>
            <a:r>
              <a:rPr lang="tr-TR" dirty="0" smtClean="0"/>
              <a:t>. Gereksinimi </a:t>
            </a:r>
            <a:r>
              <a:rPr lang="tr-TR" dirty="0"/>
              <a:t>test etmek için belirli kriterler tanımlanmalı ve bu kriterlerin karşılanıp karşılanmadığı objektif bir şekilde değerlendirilmelidir</a:t>
            </a:r>
            <a:r>
              <a:rPr lang="tr-TR" dirty="0" smtClean="0"/>
              <a:t>. </a:t>
            </a:r>
            <a:r>
              <a:rPr lang="tr-TR" b="1" dirty="0" smtClean="0"/>
              <a:t>Örnek</a:t>
            </a:r>
            <a:r>
              <a:rPr lang="tr-TR" b="1" dirty="0"/>
              <a:t>:</a:t>
            </a:r>
            <a:r>
              <a:rPr lang="tr-TR" dirty="0"/>
              <a:t> "Kullanıcı, oturum açma işleminden sonra 5 saniye içinde ana sayfaya yönlendirilmelidir" gibi ölçülebilir bir hedef.</a:t>
            </a:r>
          </a:p>
          <a:p>
            <a:r>
              <a:rPr lang="tr-TR" b="1" dirty="0" smtClean="0"/>
              <a:t>Uygulanabilirlik: </a:t>
            </a:r>
            <a:r>
              <a:rPr lang="tr-TR" dirty="0" smtClean="0"/>
              <a:t>Gereksinimin </a:t>
            </a:r>
            <a:r>
              <a:rPr lang="tr-TR" dirty="0"/>
              <a:t>gerçekçi ve uygulanabilir olması gerekir. Yani, teknolojik ve pratik açıdan mümkün olan bir gereksinim olmalıdır</a:t>
            </a:r>
            <a:r>
              <a:rPr lang="tr-TR" dirty="0" smtClean="0"/>
              <a:t>. Uygulamada </a:t>
            </a:r>
            <a:r>
              <a:rPr lang="tr-TR" dirty="0"/>
              <a:t>karşılanamayacak veya mantıksız bir gereksinim test edilemez.</a:t>
            </a:r>
          </a:p>
          <a:p>
            <a:r>
              <a:rPr lang="tr-TR" b="1" dirty="0" smtClean="0"/>
              <a:t>Tutarlılık: </a:t>
            </a:r>
            <a:r>
              <a:rPr lang="tr-TR" dirty="0" smtClean="0"/>
              <a:t>Gereksinim </a:t>
            </a:r>
            <a:r>
              <a:rPr lang="tr-TR" dirty="0"/>
              <a:t>diğer gereksinimlerle çelişmemeli ve sistemin genel işlevleriyle uyumlu olmalıdır</a:t>
            </a:r>
            <a:r>
              <a:rPr lang="tr-TR" dirty="0" smtClean="0"/>
              <a:t>. Gereksinimler </a:t>
            </a:r>
            <a:r>
              <a:rPr lang="tr-TR" dirty="0"/>
              <a:t>arasında bir çelişki varsa, bu çelişkiyi çözmek için gereksinimler yeniden tanımlanmalıdır.</a:t>
            </a:r>
          </a:p>
          <a:p>
            <a:r>
              <a:rPr lang="tr-TR" b="1" dirty="0" err="1"/>
              <a:t>Spesifiklik</a:t>
            </a:r>
            <a:r>
              <a:rPr lang="tr-TR" b="1" dirty="0"/>
              <a:t> (Özgüllük</a:t>
            </a:r>
            <a:r>
              <a:rPr lang="tr-TR" b="1" dirty="0" smtClean="0"/>
              <a:t>): </a:t>
            </a:r>
            <a:r>
              <a:rPr lang="tr-TR" dirty="0" smtClean="0"/>
              <a:t>Gereksinim</a:t>
            </a:r>
            <a:r>
              <a:rPr lang="tr-TR" dirty="0"/>
              <a:t>, belirli bir işlevi veya özelliği tanımlamalı ve hangi koşullar altında geçerli olduğunu açıkça belirtmelidir</a:t>
            </a:r>
            <a:r>
              <a:rPr lang="tr-TR" dirty="0" smtClean="0"/>
              <a:t>. Gereksinim</a:t>
            </a:r>
            <a:r>
              <a:rPr lang="tr-TR" dirty="0"/>
              <a:t>, "ne yapılması gerektiğini" tam olarak ifade etmeli ve genel ifadelerden kaçınmalıdır</a:t>
            </a:r>
            <a:r>
              <a:rPr lang="tr-TR" dirty="0" smtClean="0"/>
              <a:t>. </a:t>
            </a:r>
            <a:r>
              <a:rPr lang="tr-TR" b="1" dirty="0" smtClean="0"/>
              <a:t>Örnek</a:t>
            </a:r>
            <a:r>
              <a:rPr lang="tr-TR" b="1" dirty="0"/>
              <a:t>:</a:t>
            </a:r>
            <a:r>
              <a:rPr lang="tr-TR" dirty="0"/>
              <a:t> "Sistem, kullanıcının hatalı giriş yaptığı durumlarda 'Hatalı şifre' mesajını göstermelidir" gibi spesifik bir tanım.</a:t>
            </a:r>
          </a:p>
          <a:p>
            <a:r>
              <a:rPr lang="tr-TR" b="1" dirty="0" err="1" smtClean="0"/>
              <a:t>Gözlemlenebilirlik</a:t>
            </a:r>
            <a:r>
              <a:rPr lang="tr-TR" b="1" dirty="0" smtClean="0"/>
              <a:t>: </a:t>
            </a:r>
            <a:r>
              <a:rPr lang="tr-TR" dirty="0" smtClean="0"/>
              <a:t>Gereksinimin </a:t>
            </a:r>
            <a:r>
              <a:rPr lang="tr-TR" dirty="0"/>
              <a:t>çıktısı gözlemlenebilir olmalıdır. Test sırasında sonuçların izlenmesi ve kaydedilmesi kolay olmalıdır</a:t>
            </a:r>
            <a:r>
              <a:rPr lang="tr-TR" dirty="0" smtClean="0"/>
              <a:t>. Gereksinimin </a:t>
            </a:r>
            <a:r>
              <a:rPr lang="tr-TR" dirty="0"/>
              <a:t>karşılanıp karşılanmadığı net bir şekilde anlaşılabilmelidir</a:t>
            </a:r>
            <a:r>
              <a:rPr lang="tr-TR" dirty="0" smtClean="0"/>
              <a:t>.</a:t>
            </a:r>
            <a:endParaRPr lang="tr-TR" dirty="0"/>
          </a:p>
        </p:txBody>
      </p:sp>
    </p:spTree>
    <p:extLst>
      <p:ext uri="{BB962C8B-B14F-4D97-AF65-F5344CB8AC3E}">
        <p14:creationId xmlns:p14="http://schemas.microsoft.com/office/powerpoint/2010/main" val="440676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Test </a:t>
            </a:r>
            <a:r>
              <a:rPr lang="tr-TR" dirty="0"/>
              <a:t>Edilebilir Gereksinimler ve Test Edilemez </a:t>
            </a:r>
            <a:r>
              <a:rPr lang="tr-TR" dirty="0" smtClean="0"/>
              <a:t>Gereksinimler</a:t>
            </a:r>
            <a:endParaRPr lang="tr-TR" dirty="0"/>
          </a:p>
        </p:txBody>
      </p:sp>
      <p:sp>
        <p:nvSpPr>
          <p:cNvPr id="3" name="İçerik Yer Tutucusu 2"/>
          <p:cNvSpPr>
            <a:spLocks noGrp="1"/>
          </p:cNvSpPr>
          <p:nvPr>
            <p:ph idx="1"/>
          </p:nvPr>
        </p:nvSpPr>
        <p:spPr>
          <a:xfrm>
            <a:off x="818712" y="2222287"/>
            <a:ext cx="10554574" cy="4571236"/>
          </a:xfrm>
        </p:spPr>
        <p:txBody>
          <a:bodyPr>
            <a:normAutofit/>
          </a:bodyPr>
          <a:lstStyle/>
          <a:p>
            <a:pPr marL="0" indent="0">
              <a:buNone/>
            </a:pPr>
            <a:r>
              <a:rPr lang="tr-TR" b="1" dirty="0" smtClean="0"/>
              <a:t>Test </a:t>
            </a:r>
            <a:r>
              <a:rPr lang="tr-TR" b="1" dirty="0"/>
              <a:t>Edilebilir Gereksinim Örneği:</a:t>
            </a:r>
          </a:p>
          <a:p>
            <a:r>
              <a:rPr lang="tr-TR" b="1" dirty="0"/>
              <a:t>Gereksinim:</a:t>
            </a:r>
            <a:r>
              <a:rPr lang="tr-TR" dirty="0"/>
              <a:t> "Kullanıcı, doğru kullanıcı adı ve şifre ile giriş yaptıktan sonra 3 saniye içinde ana sayfaya yönlendirilmelidir."</a:t>
            </a:r>
          </a:p>
          <a:p>
            <a:r>
              <a:rPr lang="tr-TR" b="1" dirty="0"/>
              <a:t>Neden Test Edilebilir:</a:t>
            </a:r>
            <a:r>
              <a:rPr lang="tr-TR" dirty="0"/>
              <a:t> Bu gereksinim net bir şekilde tanımlanmıştır, ölçülebilir bir zaman sınırı (3 saniye) içermektedir ve doğrulanabilir bir sonuç (ana sayfaya yönlendirme) belirtmektedir.</a:t>
            </a:r>
          </a:p>
          <a:p>
            <a:pPr marL="0" indent="0">
              <a:buNone/>
            </a:pPr>
            <a:endParaRPr lang="tr-TR" b="1" dirty="0" smtClean="0"/>
          </a:p>
          <a:p>
            <a:pPr marL="0" indent="0">
              <a:buNone/>
            </a:pPr>
            <a:r>
              <a:rPr lang="tr-TR" b="1" dirty="0" smtClean="0"/>
              <a:t>Test </a:t>
            </a:r>
            <a:r>
              <a:rPr lang="tr-TR" b="1" dirty="0"/>
              <a:t>Edilemez Gereksinim Örneği:</a:t>
            </a:r>
          </a:p>
          <a:p>
            <a:r>
              <a:rPr lang="tr-TR" b="1" dirty="0"/>
              <a:t>Gereksinim:</a:t>
            </a:r>
            <a:r>
              <a:rPr lang="tr-TR" dirty="0"/>
              <a:t> "Kullanıcı dostu bir </a:t>
            </a:r>
            <a:r>
              <a:rPr lang="tr-TR" dirty="0" err="1"/>
              <a:t>arayüze</a:t>
            </a:r>
            <a:r>
              <a:rPr lang="tr-TR" dirty="0"/>
              <a:t> sahip olmalıdır."</a:t>
            </a:r>
          </a:p>
          <a:p>
            <a:r>
              <a:rPr lang="tr-TR" b="1" dirty="0"/>
              <a:t>Neden Test Edilemez:</a:t>
            </a:r>
            <a:r>
              <a:rPr lang="tr-TR" dirty="0"/>
              <a:t> "Kullanıcı dostu" ifadesi </a:t>
            </a:r>
            <a:r>
              <a:rPr lang="tr-TR" dirty="0" err="1"/>
              <a:t>subjektiftir</a:t>
            </a:r>
            <a:r>
              <a:rPr lang="tr-TR" dirty="0"/>
              <a:t> ve ölçülebilir değildir. Her kullanıcının </a:t>
            </a:r>
            <a:r>
              <a:rPr lang="tr-TR" dirty="0" err="1"/>
              <a:t>arayüzle</a:t>
            </a:r>
            <a:r>
              <a:rPr lang="tr-TR" dirty="0"/>
              <a:t> ilgili algısı farklı olabilir, bu yüzden objektif bir test kriteri sunmaz</a:t>
            </a:r>
            <a:r>
              <a:rPr lang="tr-TR" dirty="0" smtClean="0"/>
              <a:t>.</a:t>
            </a:r>
            <a:endParaRPr lang="tr-TR" dirty="0"/>
          </a:p>
        </p:txBody>
      </p:sp>
    </p:spTree>
    <p:extLst>
      <p:ext uri="{BB962C8B-B14F-4D97-AF65-F5344CB8AC3E}">
        <p14:creationId xmlns:p14="http://schemas.microsoft.com/office/powerpoint/2010/main" val="3555238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Gereksinimlerin Doğrulanmasının Önemi</a:t>
            </a:r>
          </a:p>
        </p:txBody>
      </p:sp>
      <p:sp>
        <p:nvSpPr>
          <p:cNvPr id="3" name="İçerik Yer Tutucusu 2"/>
          <p:cNvSpPr>
            <a:spLocks noGrp="1"/>
          </p:cNvSpPr>
          <p:nvPr>
            <p:ph idx="1"/>
          </p:nvPr>
        </p:nvSpPr>
        <p:spPr/>
        <p:txBody>
          <a:bodyPr>
            <a:normAutofit fontScale="92500" lnSpcReduction="10000"/>
          </a:bodyPr>
          <a:lstStyle/>
          <a:p>
            <a:r>
              <a:rPr lang="tr-TR" b="1" dirty="0" smtClean="0"/>
              <a:t>Erken </a:t>
            </a:r>
            <a:r>
              <a:rPr lang="tr-TR" b="1" dirty="0"/>
              <a:t>Tespit:</a:t>
            </a:r>
            <a:r>
              <a:rPr lang="tr-TR" dirty="0"/>
              <a:t> Gereksinimlerin doğrulama sürecinde tespit edilen hatalar, geliştirme sürecinin ilerleyen aşamalarına göre çok daha düşük maliyetle düzeltilebilir. Kodlama, test ve hatta üretim aşamalarında ortaya çıkan hataların düzeltilmesi, hem zaman hem de kaynak açısından çok daha maliyetlidir.</a:t>
            </a:r>
          </a:p>
          <a:p>
            <a:r>
              <a:rPr lang="tr-TR" b="1" dirty="0" smtClean="0"/>
              <a:t>Belirsizliklerin </a:t>
            </a:r>
            <a:r>
              <a:rPr lang="tr-TR" b="1" dirty="0"/>
              <a:t>Giderilmesi:</a:t>
            </a:r>
            <a:r>
              <a:rPr lang="tr-TR" dirty="0"/>
              <a:t> Doğrulama sürecinde gereksinimler netleştirilerek, proje kapsamı daha iyi anlaşılır. Bu sayede, gereksiz işlerin yapılmasının önüne geçilir ve kaynaklar daha etkin kullanılır</a:t>
            </a:r>
            <a:r>
              <a:rPr lang="tr-TR" dirty="0" smtClean="0"/>
              <a:t>.</a:t>
            </a:r>
          </a:p>
          <a:p>
            <a:r>
              <a:rPr lang="tr-TR" b="1" dirty="0"/>
              <a:t>Beklentilerin Karşılanması:</a:t>
            </a:r>
            <a:r>
              <a:rPr lang="tr-TR" dirty="0"/>
              <a:t> Doğru bir şekilde belirlenen ve doğrulanan gereksinimler, müşteri ve diğer paydaşların beklentilerini karşılama olasılığını artırır. Bu da, proje sonunda daha yüksek müşteri memnuniyeti sağlar</a:t>
            </a:r>
            <a:r>
              <a:rPr lang="tr-TR" dirty="0" smtClean="0"/>
              <a:t>.</a:t>
            </a:r>
          </a:p>
          <a:p>
            <a:r>
              <a:rPr lang="tr-TR" b="1" dirty="0"/>
              <a:t>Hata Oranının Azalması:</a:t>
            </a:r>
            <a:r>
              <a:rPr lang="tr-TR" dirty="0"/>
              <a:t> Doğrulama sürecinde tespit edilen hatalar sayesinde, geliştirilen yazılımın kalitesi artar. Bu da, yazılımın daha az hata içermesini ve daha güvenilir olmasını sağlar.</a:t>
            </a:r>
          </a:p>
          <a:p>
            <a:endParaRPr lang="tr-TR" dirty="0"/>
          </a:p>
        </p:txBody>
      </p:sp>
    </p:spTree>
    <p:extLst>
      <p:ext uri="{BB962C8B-B14F-4D97-AF65-F5344CB8AC3E}">
        <p14:creationId xmlns:p14="http://schemas.microsoft.com/office/powerpoint/2010/main" val="1490802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Gereksinimlerin Doğrulama Teknikleri</a:t>
            </a:r>
          </a:p>
        </p:txBody>
      </p:sp>
      <p:sp>
        <p:nvSpPr>
          <p:cNvPr id="3" name="İçerik Yer Tutucusu 2"/>
          <p:cNvSpPr>
            <a:spLocks noGrp="1"/>
          </p:cNvSpPr>
          <p:nvPr>
            <p:ph idx="1"/>
          </p:nvPr>
        </p:nvSpPr>
        <p:spPr>
          <a:xfrm>
            <a:off x="818712" y="2222287"/>
            <a:ext cx="10554574" cy="4559513"/>
          </a:xfrm>
        </p:spPr>
        <p:txBody>
          <a:bodyPr>
            <a:normAutofit fontScale="92500" lnSpcReduction="20000"/>
          </a:bodyPr>
          <a:lstStyle/>
          <a:p>
            <a:r>
              <a:rPr lang="tr-TR" sz="2400" dirty="0"/>
              <a:t>Gözden Geçirme (</a:t>
            </a:r>
            <a:r>
              <a:rPr lang="tr-TR" sz="2400" dirty="0" err="1"/>
              <a:t>Review</a:t>
            </a:r>
            <a:r>
              <a:rPr lang="tr-TR" sz="2400" dirty="0" smtClean="0"/>
              <a:t>)</a:t>
            </a:r>
          </a:p>
          <a:p>
            <a:r>
              <a:rPr lang="tr-TR" sz="2400" dirty="0"/>
              <a:t>Prototip Oluşturma (</a:t>
            </a:r>
            <a:r>
              <a:rPr lang="tr-TR" sz="2400" dirty="0" err="1"/>
              <a:t>Prototyping</a:t>
            </a:r>
            <a:r>
              <a:rPr lang="tr-TR" sz="2400" dirty="0" smtClean="0"/>
              <a:t>)</a:t>
            </a:r>
          </a:p>
          <a:p>
            <a:r>
              <a:rPr lang="tr-TR" sz="2400" dirty="0"/>
              <a:t>Test Senaryoları ve Kullanım Durumları (</a:t>
            </a:r>
            <a:r>
              <a:rPr lang="tr-TR" sz="2400" dirty="0" err="1"/>
              <a:t>Use</a:t>
            </a:r>
            <a:r>
              <a:rPr lang="tr-TR" sz="2400" dirty="0"/>
              <a:t> </a:t>
            </a:r>
            <a:r>
              <a:rPr lang="tr-TR" sz="2400" dirty="0" err="1"/>
              <a:t>Cases</a:t>
            </a:r>
            <a:r>
              <a:rPr lang="tr-TR" sz="2400" dirty="0" smtClean="0"/>
              <a:t>)</a:t>
            </a:r>
          </a:p>
          <a:p>
            <a:r>
              <a:rPr lang="tr-TR" sz="2400" dirty="0"/>
              <a:t>Simülasyon ve Modelleme</a:t>
            </a:r>
            <a:endParaRPr lang="tr-TR" sz="2400" dirty="0" smtClean="0"/>
          </a:p>
          <a:p>
            <a:r>
              <a:rPr lang="tr-TR" sz="2400" dirty="0" smtClean="0"/>
              <a:t>İnceleme Toplantıları (</a:t>
            </a:r>
            <a:r>
              <a:rPr lang="tr-TR" sz="2400" dirty="0" err="1" smtClean="0"/>
              <a:t>Walkthroughs</a:t>
            </a:r>
            <a:r>
              <a:rPr lang="tr-TR" sz="2400" dirty="0" smtClean="0"/>
              <a:t>)</a:t>
            </a:r>
          </a:p>
          <a:p>
            <a:r>
              <a:rPr lang="tr-TR" sz="2400" dirty="0"/>
              <a:t>Denetim (</a:t>
            </a:r>
            <a:r>
              <a:rPr lang="tr-TR" sz="2400" dirty="0" err="1"/>
              <a:t>Audit</a:t>
            </a:r>
            <a:r>
              <a:rPr lang="tr-TR" sz="2400" dirty="0" smtClean="0"/>
              <a:t>)</a:t>
            </a:r>
          </a:p>
          <a:p>
            <a:r>
              <a:rPr lang="tr-TR" sz="2400" dirty="0"/>
              <a:t>Doğrulama ve Geçerlilik </a:t>
            </a:r>
            <a:r>
              <a:rPr lang="tr-TR" sz="2400" dirty="0" smtClean="0"/>
              <a:t>Analizi</a:t>
            </a:r>
          </a:p>
          <a:p>
            <a:r>
              <a:rPr lang="tr-TR" sz="2400" dirty="0"/>
              <a:t>Soru-Cevap ve Geri Bildirim </a:t>
            </a:r>
            <a:r>
              <a:rPr lang="tr-TR" sz="2400" dirty="0" smtClean="0"/>
              <a:t>Toplantıları</a:t>
            </a:r>
          </a:p>
          <a:p>
            <a:r>
              <a:rPr lang="tr-TR" sz="2400" dirty="0"/>
              <a:t>İzlenebilirlik Matrisi (</a:t>
            </a:r>
            <a:r>
              <a:rPr lang="tr-TR" sz="2400" dirty="0" err="1"/>
              <a:t>Traceability</a:t>
            </a:r>
            <a:r>
              <a:rPr lang="tr-TR" sz="2400" dirty="0"/>
              <a:t> </a:t>
            </a:r>
            <a:r>
              <a:rPr lang="tr-TR" sz="2400" dirty="0" err="1"/>
              <a:t>Matrix</a:t>
            </a:r>
            <a:r>
              <a:rPr lang="tr-TR" sz="2400" dirty="0" smtClean="0"/>
              <a:t>)</a:t>
            </a:r>
          </a:p>
          <a:p>
            <a:r>
              <a:rPr lang="tr-TR" sz="2400" dirty="0"/>
              <a:t>Kullanıcı Kabul Testi (User </a:t>
            </a:r>
            <a:r>
              <a:rPr lang="tr-TR" sz="2400" dirty="0" err="1"/>
              <a:t>Acceptance</a:t>
            </a:r>
            <a:r>
              <a:rPr lang="tr-TR" sz="2400" dirty="0"/>
              <a:t> </a:t>
            </a:r>
            <a:r>
              <a:rPr lang="tr-TR" sz="2400" dirty="0" err="1"/>
              <a:t>Testing</a:t>
            </a:r>
            <a:r>
              <a:rPr lang="tr-TR" sz="2400" dirty="0"/>
              <a:t> - UAT)</a:t>
            </a:r>
            <a:endParaRPr lang="tr-TR" sz="2400" dirty="0" smtClean="0"/>
          </a:p>
          <a:p>
            <a:r>
              <a:rPr lang="tr-TR" sz="2400" dirty="0"/>
              <a:t>Kontrol Listeleri (</a:t>
            </a:r>
            <a:r>
              <a:rPr lang="tr-TR" sz="2400" dirty="0" err="1"/>
              <a:t>Checklists</a:t>
            </a:r>
            <a:r>
              <a:rPr lang="tr-TR" sz="2400" dirty="0"/>
              <a:t>)</a:t>
            </a:r>
          </a:p>
        </p:txBody>
      </p:sp>
    </p:spTree>
    <p:extLst>
      <p:ext uri="{BB962C8B-B14F-4D97-AF65-F5344CB8AC3E}">
        <p14:creationId xmlns:p14="http://schemas.microsoft.com/office/powerpoint/2010/main" val="774877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Gözden Geçirme (</a:t>
            </a:r>
            <a:r>
              <a:rPr lang="tr-TR" dirty="0" err="1"/>
              <a:t>Review</a:t>
            </a:r>
            <a:r>
              <a:rPr lang="tr-TR" dirty="0" smtClean="0"/>
              <a:t>)</a:t>
            </a:r>
            <a:endParaRPr lang="tr-TR" dirty="0"/>
          </a:p>
        </p:txBody>
      </p:sp>
      <p:sp>
        <p:nvSpPr>
          <p:cNvPr id="3" name="İçerik Yer Tutucusu 2"/>
          <p:cNvSpPr>
            <a:spLocks noGrp="1"/>
          </p:cNvSpPr>
          <p:nvPr>
            <p:ph idx="1"/>
          </p:nvPr>
        </p:nvSpPr>
        <p:spPr/>
        <p:txBody>
          <a:bodyPr/>
          <a:lstStyle/>
          <a:p>
            <a:pPr marL="0" indent="0">
              <a:buNone/>
            </a:pPr>
            <a:r>
              <a:rPr lang="tr-TR" dirty="0"/>
              <a:t>Gözden geçirme, gereksinimlerin yazılım geliştirme ekibi ve ilgili paydaşlar tarafından dikkatlice incelenmesi sürecidir. Gereksinim belgeleri sistematik olarak gözden geçirilerek hatalar, eksiklikler ve tutarsızlıklar belirlenir</a:t>
            </a:r>
            <a:r>
              <a:rPr lang="tr-TR" dirty="0" smtClean="0"/>
              <a:t>.</a:t>
            </a:r>
            <a:br>
              <a:rPr lang="tr-TR" dirty="0" smtClean="0"/>
            </a:br>
            <a:r>
              <a:rPr lang="tr-TR" dirty="0" smtClean="0"/>
              <a:t/>
            </a:r>
            <a:br>
              <a:rPr lang="tr-TR" dirty="0" smtClean="0"/>
            </a:br>
            <a:r>
              <a:rPr lang="tr-TR" dirty="0" smtClean="0"/>
              <a:t/>
            </a:r>
            <a:br>
              <a:rPr lang="tr-TR" dirty="0" smtClean="0"/>
            </a:br>
            <a:r>
              <a:rPr lang="tr-TR" b="1" dirty="0"/>
              <a:t>Örnek Senaryo: Gereksinim Belgesinin Gözden Geçirilmesi</a:t>
            </a:r>
          </a:p>
          <a:p>
            <a:pPr marL="0" indent="0">
              <a:buNone/>
            </a:pPr>
            <a:r>
              <a:rPr lang="tr-TR" b="1" dirty="0"/>
              <a:t>Durum:</a:t>
            </a:r>
          </a:p>
          <a:p>
            <a:pPr marL="0" indent="0">
              <a:buNone/>
            </a:pPr>
            <a:r>
              <a:rPr lang="tr-TR" dirty="0"/>
              <a:t>Bir yazılım geliştirme projesinde, ekip bir müşteri yönetim sistemi (CRM) geliştirmektedir. Projenin ilk aşamasında, müşteri taleplerine dayalı olarak hazırlanan gereksinim belgesi, projenin teknik ve iş geliştirme ekipleri tarafından gözden geçirilecektir</a:t>
            </a:r>
            <a:r>
              <a:rPr lang="tr-TR" dirty="0" smtClean="0"/>
              <a:t>.</a:t>
            </a:r>
            <a:endParaRPr lang="tr-TR" dirty="0"/>
          </a:p>
        </p:txBody>
      </p:sp>
    </p:spTree>
    <p:extLst>
      <p:ext uri="{BB962C8B-B14F-4D97-AF65-F5344CB8AC3E}">
        <p14:creationId xmlns:p14="http://schemas.microsoft.com/office/powerpoint/2010/main" val="258592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Gözden Geçirme Toplantısı </a:t>
            </a:r>
            <a:r>
              <a:rPr lang="tr-TR" dirty="0" smtClean="0"/>
              <a:t>Süreci (Örnek Senaryo)</a:t>
            </a:r>
            <a:endParaRPr lang="tr-TR" dirty="0"/>
          </a:p>
        </p:txBody>
      </p:sp>
      <p:sp>
        <p:nvSpPr>
          <p:cNvPr id="3" name="İçerik Yer Tutucusu 2"/>
          <p:cNvSpPr>
            <a:spLocks noGrp="1"/>
          </p:cNvSpPr>
          <p:nvPr>
            <p:ph idx="1"/>
          </p:nvPr>
        </p:nvSpPr>
        <p:spPr>
          <a:xfrm>
            <a:off x="818712" y="2222287"/>
            <a:ext cx="10554574" cy="4676744"/>
          </a:xfrm>
        </p:spPr>
        <p:txBody>
          <a:bodyPr>
            <a:normAutofit fontScale="70000" lnSpcReduction="20000"/>
          </a:bodyPr>
          <a:lstStyle/>
          <a:p>
            <a:r>
              <a:rPr lang="tr-TR" b="1" dirty="0" smtClean="0"/>
              <a:t>Gözden </a:t>
            </a:r>
            <a:r>
              <a:rPr lang="tr-TR" b="1" dirty="0"/>
              <a:t>Geçirme Ekibi Oluşturma:</a:t>
            </a:r>
            <a:endParaRPr lang="tr-TR" dirty="0"/>
          </a:p>
          <a:p>
            <a:pPr lvl="1"/>
            <a:r>
              <a:rPr lang="tr-TR" dirty="0"/>
              <a:t>Ekipte aşağıdaki kişiler yer alır:</a:t>
            </a:r>
          </a:p>
          <a:p>
            <a:pPr lvl="2"/>
            <a:r>
              <a:rPr lang="tr-TR" b="1" dirty="0"/>
              <a:t>Proje Yöneticisi</a:t>
            </a:r>
            <a:r>
              <a:rPr lang="tr-TR" dirty="0"/>
              <a:t> (gözden geçirme sürecini yönetecek)</a:t>
            </a:r>
          </a:p>
          <a:p>
            <a:pPr lvl="2"/>
            <a:r>
              <a:rPr lang="tr-TR" b="1" dirty="0"/>
              <a:t>İş Analisti</a:t>
            </a:r>
            <a:r>
              <a:rPr lang="tr-TR" dirty="0"/>
              <a:t> (gereksinimleri hazırlayan ve detaylandıran kişi)</a:t>
            </a:r>
          </a:p>
          <a:p>
            <a:pPr lvl="2"/>
            <a:r>
              <a:rPr lang="tr-TR" b="1" dirty="0"/>
              <a:t>Yazılım Geliştiriciler</a:t>
            </a:r>
            <a:r>
              <a:rPr lang="tr-TR" dirty="0"/>
              <a:t> (gereksinimleri gerçekleştirecek olan kişiler)</a:t>
            </a:r>
          </a:p>
          <a:p>
            <a:pPr lvl="2"/>
            <a:r>
              <a:rPr lang="tr-TR" b="1" dirty="0"/>
              <a:t>Test Uzmanı</a:t>
            </a:r>
            <a:r>
              <a:rPr lang="tr-TR" dirty="0"/>
              <a:t> (gereksinimlerin test edilebilirliğini değerlendirecek)</a:t>
            </a:r>
          </a:p>
          <a:p>
            <a:pPr lvl="2"/>
            <a:r>
              <a:rPr lang="tr-TR" b="1" dirty="0"/>
              <a:t>Müşteri Temsilcisi</a:t>
            </a:r>
            <a:r>
              <a:rPr lang="tr-TR" dirty="0"/>
              <a:t> (gereksinimleri talep eden ve doğrulayan kullanıcı</a:t>
            </a:r>
            <a:r>
              <a:rPr lang="tr-TR" dirty="0" smtClean="0"/>
              <a:t>)</a:t>
            </a:r>
          </a:p>
          <a:p>
            <a:r>
              <a:rPr lang="tr-TR" b="1" dirty="0"/>
              <a:t>Gözden Geçirme Toplantısının Amacı:</a:t>
            </a:r>
            <a:endParaRPr lang="tr-TR" dirty="0"/>
          </a:p>
          <a:p>
            <a:pPr lvl="1"/>
            <a:r>
              <a:rPr lang="tr-TR" dirty="0"/>
              <a:t>Amacımız, gereksinim belgesinde belirtilen fonksiyonların ve özelliklerin eksiksiz ve doğru bir şekilde tanımlandığından emin olmak.</a:t>
            </a:r>
          </a:p>
          <a:p>
            <a:pPr lvl="1"/>
            <a:r>
              <a:rPr lang="tr-TR" dirty="0"/>
              <a:t>Hataları, eksiklikleri ve belirsizlikleri belirlemek ve bunları düzeltecek öneriler sunmak</a:t>
            </a:r>
            <a:r>
              <a:rPr lang="tr-TR" dirty="0" smtClean="0"/>
              <a:t>.</a:t>
            </a:r>
          </a:p>
          <a:p>
            <a:r>
              <a:rPr lang="tr-TR" b="1" dirty="0"/>
              <a:t>Gözden Geçirme Süreci:</a:t>
            </a:r>
            <a:endParaRPr lang="tr-TR" dirty="0"/>
          </a:p>
          <a:p>
            <a:pPr lvl="1"/>
            <a:r>
              <a:rPr lang="tr-TR" b="1" dirty="0"/>
              <a:t>Belgenin İncelenmesi:</a:t>
            </a:r>
            <a:r>
              <a:rPr lang="tr-TR" dirty="0"/>
              <a:t> Her ekip üyesi, gereksinim belgesini önceden inceler ve notlar alır.</a:t>
            </a:r>
          </a:p>
          <a:p>
            <a:pPr lvl="1"/>
            <a:r>
              <a:rPr lang="tr-TR" b="1" dirty="0"/>
              <a:t>Toplantı Başlangıcı:</a:t>
            </a:r>
            <a:r>
              <a:rPr lang="tr-TR" dirty="0"/>
              <a:t> Proje yöneticisi, toplantının amacını ve süreçlerini açıklar.</a:t>
            </a:r>
          </a:p>
          <a:p>
            <a:pPr lvl="1"/>
            <a:r>
              <a:rPr lang="tr-TR" b="1" dirty="0"/>
              <a:t>Adım Adım İnceleme:</a:t>
            </a:r>
            <a:r>
              <a:rPr lang="tr-TR" dirty="0"/>
              <a:t> Gereksinim belgesi adım adım gözden geçirilir ve her bir gereksinim detaylı bir şekilde tartışılır.</a:t>
            </a:r>
          </a:p>
          <a:p>
            <a:pPr lvl="2"/>
            <a:r>
              <a:rPr lang="tr-TR" b="1" dirty="0"/>
              <a:t>Örnek Gereksinim:</a:t>
            </a:r>
            <a:r>
              <a:rPr lang="tr-TR" dirty="0"/>
              <a:t> "Sistem, kullanıcının yeni bir müşteri profili oluşturmasına olanak tanımalıdır."</a:t>
            </a:r>
          </a:p>
          <a:p>
            <a:pPr lvl="2"/>
            <a:r>
              <a:rPr lang="tr-TR" b="1" dirty="0"/>
              <a:t>Değerlendirme:</a:t>
            </a:r>
            <a:r>
              <a:rPr lang="tr-TR" dirty="0"/>
              <a:t> Yazılım geliştirici, bu gereksinimin teknik uygulanabilirliğini sorgular. Müşteri temsilcisi, müşteri profilinde hangi bilgilerin gerekli olduğunu netleştirir.</a:t>
            </a:r>
          </a:p>
          <a:p>
            <a:pPr lvl="2"/>
            <a:r>
              <a:rPr lang="tr-TR" b="1" dirty="0"/>
              <a:t>Test Edilebilirlik:</a:t>
            </a:r>
            <a:r>
              <a:rPr lang="tr-TR" dirty="0"/>
              <a:t> Test uzmanı, bu gereksinimin nasıl test edileceğine dair sorular sorar ve eksiklikleri belirler.</a:t>
            </a:r>
          </a:p>
          <a:p>
            <a:pPr lvl="1"/>
            <a:r>
              <a:rPr lang="tr-TR" b="1" dirty="0"/>
              <a:t>Geri Bildirim ve Tartışma:</a:t>
            </a:r>
            <a:r>
              <a:rPr lang="tr-TR" dirty="0"/>
              <a:t> Katılımcılar, gereksinimlerde bulunan eksiklikleri veya çelişkileri açıkça ifade eder ve çözüm önerileri sunar</a:t>
            </a:r>
            <a:r>
              <a:rPr lang="tr-TR" dirty="0" smtClean="0"/>
              <a:t>.</a:t>
            </a:r>
            <a:endParaRPr lang="tr-TR" dirty="0"/>
          </a:p>
          <a:p>
            <a:endParaRPr lang="tr-TR" dirty="0"/>
          </a:p>
        </p:txBody>
      </p:sp>
    </p:spTree>
    <p:extLst>
      <p:ext uri="{BB962C8B-B14F-4D97-AF65-F5344CB8AC3E}">
        <p14:creationId xmlns:p14="http://schemas.microsoft.com/office/powerpoint/2010/main" val="350589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Gözden Geçirme Toplantısı </a:t>
            </a:r>
            <a:r>
              <a:rPr lang="tr-TR" dirty="0" smtClean="0"/>
              <a:t>Süreci (Örnek Senaryo)</a:t>
            </a:r>
            <a:endParaRPr lang="tr-TR" dirty="0"/>
          </a:p>
        </p:txBody>
      </p:sp>
      <p:sp>
        <p:nvSpPr>
          <p:cNvPr id="3" name="İçerik Yer Tutucusu 2"/>
          <p:cNvSpPr>
            <a:spLocks noGrp="1"/>
          </p:cNvSpPr>
          <p:nvPr>
            <p:ph idx="1"/>
          </p:nvPr>
        </p:nvSpPr>
        <p:spPr>
          <a:xfrm>
            <a:off x="818712" y="2222287"/>
            <a:ext cx="10554574" cy="4676744"/>
          </a:xfrm>
        </p:spPr>
        <p:txBody>
          <a:bodyPr>
            <a:normAutofit/>
          </a:bodyPr>
          <a:lstStyle/>
          <a:p>
            <a:r>
              <a:rPr lang="tr-TR" b="1" dirty="0"/>
              <a:t>Hata ve Eksikliklerin Belirlenmesi:</a:t>
            </a:r>
            <a:endParaRPr lang="tr-TR" dirty="0"/>
          </a:p>
          <a:p>
            <a:pPr lvl="1"/>
            <a:r>
              <a:rPr lang="tr-TR" b="1" dirty="0"/>
              <a:t>Sorun:</a:t>
            </a:r>
            <a:r>
              <a:rPr lang="tr-TR" dirty="0"/>
              <a:t> Bir gereksinim tanımında, müşteri profilinin hangi bilgileri içereceği belirtilmemiştir.</a:t>
            </a:r>
          </a:p>
          <a:p>
            <a:pPr lvl="1"/>
            <a:r>
              <a:rPr lang="tr-TR" b="1" dirty="0"/>
              <a:t>Çözüm:</a:t>
            </a:r>
            <a:r>
              <a:rPr lang="tr-TR" dirty="0"/>
              <a:t> İş analisti, gereksinimi güncelleyerek müşteri profilinde ad, e-posta, telefon numarası ve adres gibi temel bilgilerin yer alacağını netleştirir</a:t>
            </a:r>
            <a:r>
              <a:rPr lang="tr-TR" dirty="0" smtClean="0"/>
              <a:t>.</a:t>
            </a:r>
          </a:p>
          <a:p>
            <a:r>
              <a:rPr lang="tr-TR" b="1" dirty="0"/>
              <a:t>Gözden Geçirme Sonuçlarının Raporlanması:</a:t>
            </a:r>
            <a:endParaRPr lang="tr-TR" dirty="0"/>
          </a:p>
          <a:p>
            <a:pPr lvl="1"/>
            <a:r>
              <a:rPr lang="tr-TR" dirty="0"/>
              <a:t>Toplantının sonunda, tespit edilen eksiklikler ve alınan kararlar bir raporda belgelenir.</a:t>
            </a:r>
          </a:p>
          <a:p>
            <a:pPr lvl="1"/>
            <a:r>
              <a:rPr lang="tr-TR" dirty="0"/>
              <a:t>Gereksinim belgesinde yapılması gereken düzeltmeler ve iyileştirmeler belirlenir ve ilgili ekip üyelerine iletilir</a:t>
            </a:r>
            <a:r>
              <a:rPr lang="tr-TR" dirty="0" smtClean="0"/>
              <a:t>.</a:t>
            </a:r>
          </a:p>
          <a:p>
            <a:r>
              <a:rPr lang="tr-TR" b="1" dirty="0"/>
              <a:t>Takip ve Onaylama:</a:t>
            </a:r>
            <a:endParaRPr lang="tr-TR" dirty="0"/>
          </a:p>
          <a:p>
            <a:pPr lvl="1"/>
            <a:r>
              <a:rPr lang="tr-TR" dirty="0"/>
              <a:t>Güncellenen gereksinim belgesi, ekibin onayını almak için tekrar gözden geçirilir.</a:t>
            </a:r>
          </a:p>
          <a:p>
            <a:pPr lvl="1"/>
            <a:r>
              <a:rPr lang="tr-TR" dirty="0"/>
              <a:t>Tüm gereksinimler doğru ve eksiksiz bir şekilde tanımlandıktan sonra proje geliştirme süreci bir sonraki aşamaya geçer</a:t>
            </a:r>
            <a:r>
              <a:rPr lang="tr-TR" dirty="0" smtClean="0"/>
              <a:t>.</a:t>
            </a:r>
            <a:endParaRPr lang="tr-TR" dirty="0"/>
          </a:p>
        </p:txBody>
      </p:sp>
    </p:spTree>
    <p:extLst>
      <p:ext uri="{BB962C8B-B14F-4D97-AF65-F5344CB8AC3E}">
        <p14:creationId xmlns:p14="http://schemas.microsoft.com/office/powerpoint/2010/main" val="710873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Prototipleme</a:t>
            </a:r>
            <a:endParaRPr lang="tr-TR" dirty="0"/>
          </a:p>
        </p:txBody>
      </p:sp>
      <p:sp>
        <p:nvSpPr>
          <p:cNvPr id="3" name="İçerik Yer Tutucusu 2"/>
          <p:cNvSpPr>
            <a:spLocks noGrp="1"/>
          </p:cNvSpPr>
          <p:nvPr>
            <p:ph idx="1"/>
          </p:nvPr>
        </p:nvSpPr>
        <p:spPr>
          <a:xfrm>
            <a:off x="818712" y="2222287"/>
            <a:ext cx="10554574" cy="4577098"/>
          </a:xfrm>
        </p:spPr>
        <p:txBody>
          <a:bodyPr>
            <a:normAutofit fontScale="92500" lnSpcReduction="10000"/>
          </a:bodyPr>
          <a:lstStyle/>
          <a:p>
            <a:pPr marL="0" indent="0">
              <a:buNone/>
            </a:pPr>
            <a:r>
              <a:rPr lang="tr-TR" dirty="0" err="1"/>
              <a:t>Prototipleme</a:t>
            </a:r>
            <a:r>
              <a:rPr lang="tr-TR" dirty="0"/>
              <a:t>, kullanıcıların ve proje paydaşlarının gereksinimleri daha iyi anlamasını sağlamak için bir sistemin erken aşama görsel veya işlevsel tasarımının oluşturulması sürecidir</a:t>
            </a:r>
            <a:r>
              <a:rPr lang="tr-TR" dirty="0" smtClean="0"/>
              <a:t>.</a:t>
            </a:r>
          </a:p>
          <a:p>
            <a:pPr marL="0" indent="0">
              <a:buNone/>
            </a:pPr>
            <a:endParaRPr lang="tr-TR" dirty="0"/>
          </a:p>
          <a:p>
            <a:pPr marL="0" indent="0">
              <a:buNone/>
            </a:pPr>
            <a:r>
              <a:rPr lang="tr-TR" dirty="0"/>
              <a:t>Örnek Senaryo: Mobil Bankacılık Uygulaması </a:t>
            </a:r>
            <a:r>
              <a:rPr lang="tr-TR" dirty="0" err="1" smtClean="0"/>
              <a:t>Prototipleme</a:t>
            </a:r>
            <a:r>
              <a:rPr lang="tr-TR" dirty="0" smtClean="0"/>
              <a:t/>
            </a:r>
            <a:br>
              <a:rPr lang="tr-TR" dirty="0" smtClean="0"/>
            </a:br>
            <a:endParaRPr lang="tr-TR" dirty="0" smtClean="0"/>
          </a:p>
          <a:p>
            <a:pPr marL="0" indent="0">
              <a:buNone/>
            </a:pPr>
            <a:r>
              <a:rPr lang="tr-TR" b="1" dirty="0" smtClean="0"/>
              <a:t>Proje </a:t>
            </a:r>
            <a:r>
              <a:rPr lang="tr-TR" b="1" dirty="0"/>
              <a:t>Tanımı:</a:t>
            </a:r>
          </a:p>
          <a:p>
            <a:pPr marL="0" indent="0">
              <a:buNone/>
            </a:pPr>
            <a:r>
              <a:rPr lang="tr-TR" dirty="0"/>
              <a:t>Bir banka, müşterilerinin finansal işlemlerini hızlı ve kolay bir şekilde gerçekleştirmelerine olanak tanıyan yeni bir mobil bankacılık uygulaması geliştirmek istemektedir. </a:t>
            </a:r>
            <a:r>
              <a:rPr lang="tr-TR" dirty="0" err="1"/>
              <a:t>Prototipleme</a:t>
            </a:r>
            <a:r>
              <a:rPr lang="tr-TR" dirty="0"/>
              <a:t> süreci, uygulamanın kullanıcı </a:t>
            </a:r>
            <a:r>
              <a:rPr lang="tr-TR" dirty="0" err="1"/>
              <a:t>arayüzünün</a:t>
            </a:r>
            <a:r>
              <a:rPr lang="tr-TR" dirty="0"/>
              <a:t> ve temel işlevlerinin test edilmesini ve doğrulanmasını amaçlar.</a:t>
            </a:r>
          </a:p>
          <a:p>
            <a:pPr marL="0" indent="0">
              <a:buNone/>
            </a:pPr>
            <a:r>
              <a:rPr lang="tr-TR" b="1" dirty="0"/>
              <a:t>Prototipin Amacı:</a:t>
            </a:r>
          </a:p>
          <a:p>
            <a:r>
              <a:rPr lang="tr-TR" dirty="0"/>
              <a:t>Kullanıcıların uygulamayı nasıl kullanacaklarını ve </a:t>
            </a:r>
            <a:r>
              <a:rPr lang="tr-TR" dirty="0" err="1"/>
              <a:t>arayüzün</a:t>
            </a:r>
            <a:r>
              <a:rPr lang="tr-TR" dirty="0"/>
              <a:t> ne kadar sezgisel olduğunu görmek.</a:t>
            </a:r>
          </a:p>
          <a:p>
            <a:r>
              <a:rPr lang="tr-TR" dirty="0"/>
              <a:t>Kullanıcı geri bildirimlerine dayanarak uygulama tasarımını ve işlevlerini optimize etmek.</a:t>
            </a:r>
          </a:p>
          <a:p>
            <a:r>
              <a:rPr lang="tr-TR" dirty="0"/>
              <a:t>Kullanıcı gereksinimlerinin tam olarak anlaşıldığından emin olmak ve gereksinimlerde eksiklik veya belirsizlik olup olmadığını belirlemek</a:t>
            </a:r>
            <a:r>
              <a:rPr lang="tr-TR" dirty="0" smtClean="0"/>
              <a:t>.</a:t>
            </a:r>
            <a:endParaRPr lang="tr-TR" dirty="0"/>
          </a:p>
        </p:txBody>
      </p:sp>
    </p:spTree>
    <p:extLst>
      <p:ext uri="{BB962C8B-B14F-4D97-AF65-F5344CB8AC3E}">
        <p14:creationId xmlns:p14="http://schemas.microsoft.com/office/powerpoint/2010/main" val="1129516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Prototipleme</a:t>
            </a:r>
            <a:r>
              <a:rPr lang="tr-TR" dirty="0" smtClean="0"/>
              <a:t> (Örnek Senaryo)</a:t>
            </a:r>
            <a:endParaRPr lang="tr-TR" dirty="0"/>
          </a:p>
        </p:txBody>
      </p:sp>
      <p:sp>
        <p:nvSpPr>
          <p:cNvPr id="3" name="İçerik Yer Tutucusu 2"/>
          <p:cNvSpPr>
            <a:spLocks noGrp="1"/>
          </p:cNvSpPr>
          <p:nvPr>
            <p:ph idx="1"/>
          </p:nvPr>
        </p:nvSpPr>
        <p:spPr/>
        <p:txBody>
          <a:bodyPr/>
          <a:lstStyle/>
          <a:p>
            <a:pPr marL="0" indent="0">
              <a:buNone/>
            </a:pPr>
            <a:r>
              <a:rPr lang="tr-TR" b="1" dirty="0" err="1"/>
              <a:t>Prototipleme</a:t>
            </a:r>
            <a:r>
              <a:rPr lang="tr-TR" b="1" dirty="0"/>
              <a:t> Süreci:</a:t>
            </a:r>
          </a:p>
          <a:p>
            <a:r>
              <a:rPr lang="tr-TR" b="1" dirty="0"/>
              <a:t>Kullanıcı Senaryolarının Belirlenmesi:</a:t>
            </a:r>
            <a:endParaRPr lang="tr-TR" dirty="0"/>
          </a:p>
          <a:p>
            <a:pPr lvl="1"/>
            <a:r>
              <a:rPr lang="tr-TR" b="1" dirty="0"/>
              <a:t>Senaryo 1:</a:t>
            </a:r>
            <a:r>
              <a:rPr lang="tr-TR" dirty="0"/>
              <a:t> Kullanıcı, hesabına giriş yapıp mevcut bakiyesini görüntülemek istiyor.</a:t>
            </a:r>
          </a:p>
          <a:p>
            <a:pPr lvl="1"/>
            <a:r>
              <a:rPr lang="tr-TR" b="1" dirty="0"/>
              <a:t>Senaryo 2:</a:t>
            </a:r>
            <a:r>
              <a:rPr lang="tr-TR" dirty="0"/>
              <a:t> Kullanıcı, başka bir hesaba para transferi yapmak istiyor.</a:t>
            </a:r>
          </a:p>
          <a:p>
            <a:r>
              <a:rPr lang="tr-TR" b="1" dirty="0"/>
              <a:t>Düşük Sadakatli (</a:t>
            </a:r>
            <a:r>
              <a:rPr lang="tr-TR" b="1" dirty="0" err="1"/>
              <a:t>Low-Fidelity</a:t>
            </a:r>
            <a:r>
              <a:rPr lang="tr-TR" b="1" dirty="0"/>
              <a:t>) Prototip Oluşturma:</a:t>
            </a:r>
            <a:endParaRPr lang="tr-TR" dirty="0"/>
          </a:p>
          <a:p>
            <a:pPr lvl="1"/>
            <a:r>
              <a:rPr lang="tr-TR" b="1" dirty="0"/>
              <a:t>Kağıt Eskizler:</a:t>
            </a:r>
            <a:r>
              <a:rPr lang="tr-TR" dirty="0"/>
              <a:t> İlk aşamada, uygulamanın temel ekranlarını ve kullanıcı akışını temsil eden kağıt üzerinde basit eskizler oluşturulur. Bu eskizler, giriş ekranı, ana menü, bakiye görüntüleme ekranı ve para transfer ekranını içerir.</a:t>
            </a:r>
          </a:p>
          <a:p>
            <a:pPr lvl="1"/>
            <a:r>
              <a:rPr lang="tr-TR" b="1" dirty="0" err="1"/>
              <a:t>Wireframe</a:t>
            </a:r>
            <a:r>
              <a:rPr lang="tr-TR" b="1" dirty="0"/>
              <a:t> Tasarımı:</a:t>
            </a:r>
            <a:r>
              <a:rPr lang="tr-TR" dirty="0"/>
              <a:t> Daha sonra, bu eskizler dijital bir formata (örneğin, bir </a:t>
            </a:r>
            <a:r>
              <a:rPr lang="tr-TR" dirty="0" err="1"/>
              <a:t>wireframe</a:t>
            </a:r>
            <a:r>
              <a:rPr lang="tr-TR" dirty="0"/>
              <a:t> aracı kullanarak) dönüştürülür ve kullanıcı </a:t>
            </a:r>
            <a:r>
              <a:rPr lang="tr-TR" dirty="0" err="1"/>
              <a:t>arayüzü</a:t>
            </a:r>
            <a:r>
              <a:rPr lang="tr-TR" dirty="0"/>
              <a:t> unsurları detaylandırılır</a:t>
            </a:r>
            <a:r>
              <a:rPr lang="tr-TR" dirty="0" smtClean="0"/>
              <a:t>.</a:t>
            </a:r>
            <a:endParaRPr lang="tr-TR" dirty="0"/>
          </a:p>
        </p:txBody>
      </p:sp>
    </p:spTree>
    <p:extLst>
      <p:ext uri="{BB962C8B-B14F-4D97-AF65-F5344CB8AC3E}">
        <p14:creationId xmlns:p14="http://schemas.microsoft.com/office/powerpoint/2010/main" val="37402772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klif">
  <a:themeElements>
    <a:clrScheme name="Teklif">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klif">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Teklif</Template>
  <TotalTime>90</TotalTime>
  <Words>2538</Words>
  <Application>Microsoft Office PowerPoint</Application>
  <PresentationFormat>Geniş ekran</PresentationFormat>
  <Paragraphs>201</Paragraphs>
  <Slides>24</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24</vt:i4>
      </vt:variant>
    </vt:vector>
  </HeadingPairs>
  <TitlesOfParts>
    <vt:vector size="28" baseType="lpstr">
      <vt:lpstr>Arial</vt:lpstr>
      <vt:lpstr>Century Gothic</vt:lpstr>
      <vt:lpstr>Wingdings 2</vt:lpstr>
      <vt:lpstr>Teklif</vt:lpstr>
      <vt:lpstr>Gereksinim Doğrulama</vt:lpstr>
      <vt:lpstr>Gereksinim Doğrulama Nedir?</vt:lpstr>
      <vt:lpstr>Gereksinimlerin Doğrulanmasının Önemi</vt:lpstr>
      <vt:lpstr>Gereksinimlerin Doğrulama Teknikleri</vt:lpstr>
      <vt:lpstr>Gözden Geçirme (Review)</vt:lpstr>
      <vt:lpstr>Gözden Geçirme Toplantısı Süreci (Örnek Senaryo)</vt:lpstr>
      <vt:lpstr>Gözden Geçirme Toplantısı Süreci (Örnek Senaryo)</vt:lpstr>
      <vt:lpstr>Prototipleme</vt:lpstr>
      <vt:lpstr>Prototipleme (Örnek Senaryo)</vt:lpstr>
      <vt:lpstr>Düşük Sadakatli (Low-Fidelity) Prototip</vt:lpstr>
      <vt:lpstr>Prototipleme (Örnek Senaryo)</vt:lpstr>
      <vt:lpstr>Test Senaryoları ve Kullanım Durumları</vt:lpstr>
      <vt:lpstr>Simülasyon ve Modelleme</vt:lpstr>
      <vt:lpstr>İnceleme Toplantıları (Walkthroughs)</vt:lpstr>
      <vt:lpstr>Denetim (Audit)</vt:lpstr>
      <vt:lpstr>Doğrulama ve Geçerlilik Analizi</vt:lpstr>
      <vt:lpstr>Doğrulama ve Geçerlilik Analizi</vt:lpstr>
      <vt:lpstr>Soru-Cevap ve Geri Bildirim Toplantıları</vt:lpstr>
      <vt:lpstr>İzlenebilirlik Matrisi (Traceability Matrix)</vt:lpstr>
      <vt:lpstr>Kullanıcı Kabul Testi (User Acceptance Testing - UAT)</vt:lpstr>
      <vt:lpstr>Kontrol Listeleri (Checklists)</vt:lpstr>
      <vt:lpstr>Gereksinim İzlenebilirliği</vt:lpstr>
      <vt:lpstr>Gereksinimlerin Test Edilebilirliği</vt:lpstr>
      <vt:lpstr>Test Edilebilir Gereksinimler ve Test Edilemez Gereksinimler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Gereksinim Doğrulama</dc:title>
  <dc:creator>Fatih</dc:creator>
  <cp:lastModifiedBy>Fatih</cp:lastModifiedBy>
  <cp:revision>17</cp:revision>
  <dcterms:created xsi:type="dcterms:W3CDTF">2024-10-07T06:28:14Z</dcterms:created>
  <dcterms:modified xsi:type="dcterms:W3CDTF">2024-10-09T07:13:00Z</dcterms:modified>
</cp:coreProperties>
</file>