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3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6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27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1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7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70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97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0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45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7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F57536-D0CF-414C-93A3-C4E9D72A01B6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D34A4F-18E0-4B5C-864C-41D3D8074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26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Birim Testi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233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Birim Testi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Birim testi, yazılımın en küçük parçalarının (örneğin fonksiyonlar veya modüller) test edilmesi anlamına gelir</a:t>
            </a:r>
            <a:r>
              <a:rPr lang="tr-TR" dirty="0" smtClean="0"/>
              <a:t>. </a:t>
            </a:r>
            <a:r>
              <a:rPr lang="tr-TR" dirty="0"/>
              <a:t>Burada amaç </a:t>
            </a:r>
            <a:r>
              <a:rPr lang="tr-TR" dirty="0" smtClean="0"/>
              <a:t>kodun </a:t>
            </a:r>
            <a:r>
              <a:rPr lang="tr-TR" dirty="0"/>
              <a:t>her bir biriminin doğru çalıştığını doğrulamak ve hataları erken aşamada tespit </a:t>
            </a:r>
            <a:r>
              <a:rPr lang="tr-TR" dirty="0" smtClean="0"/>
              <a:t>etmektir.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Birim Testinin Faydaları:</a:t>
            </a:r>
            <a:endParaRPr lang="tr-TR" dirty="0"/>
          </a:p>
          <a:p>
            <a:r>
              <a:rPr lang="tr-TR" dirty="0"/>
              <a:t>Erken hata tespiti ve düşük maliyetli düzeltme.</a:t>
            </a:r>
          </a:p>
          <a:p>
            <a:r>
              <a:rPr lang="tr-TR" dirty="0"/>
              <a:t>Kod kalitesini ve güvenilirliğini artırma.</a:t>
            </a:r>
          </a:p>
          <a:p>
            <a:r>
              <a:rPr lang="tr-TR" dirty="0" err="1"/>
              <a:t>Refactoring</a:t>
            </a:r>
            <a:r>
              <a:rPr lang="tr-TR" dirty="0"/>
              <a:t> sırasında regresyon hatalarını önleme.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Yaygın Kullanılan </a:t>
            </a:r>
            <a:r>
              <a:rPr lang="tr-TR" dirty="0" smtClean="0"/>
              <a:t>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b="1" dirty="0" err="1" smtClean="0"/>
              <a:t>JUnit</a:t>
            </a:r>
            <a:r>
              <a:rPr lang="tr-TR" b="1" dirty="0"/>
              <a:t>:</a:t>
            </a:r>
            <a:r>
              <a:rPr lang="tr-TR" dirty="0"/>
              <a:t> Java projelerinde yaygın kullanılan birim test </a:t>
            </a:r>
            <a:r>
              <a:rPr lang="tr-TR" dirty="0" err="1"/>
              <a:t>framework'ü</a:t>
            </a:r>
            <a:r>
              <a:rPr lang="tr-TR" dirty="0"/>
              <a:t>.</a:t>
            </a:r>
          </a:p>
          <a:p>
            <a:pPr lvl="1"/>
            <a:r>
              <a:rPr lang="tr-TR" b="1" dirty="0" err="1"/>
              <a:t>PyTest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projelerinde kullanılan birim test </a:t>
            </a:r>
            <a:r>
              <a:rPr lang="tr-TR" dirty="0" err="1"/>
              <a:t>framework'ü</a:t>
            </a:r>
            <a:r>
              <a:rPr lang="tr-TR" dirty="0"/>
              <a:t>.</a:t>
            </a:r>
          </a:p>
          <a:p>
            <a:pPr lvl="1"/>
            <a:r>
              <a:rPr lang="tr-TR" b="1" dirty="0" err="1"/>
              <a:t>TestNG</a:t>
            </a:r>
            <a:r>
              <a:rPr lang="tr-TR" b="1" dirty="0"/>
              <a:t>:</a:t>
            </a:r>
            <a:r>
              <a:rPr lang="tr-TR" dirty="0"/>
              <a:t> Java projeleri için alternatif test </a:t>
            </a:r>
            <a:r>
              <a:rPr lang="tr-TR" dirty="0" err="1"/>
              <a:t>framework</a:t>
            </a:r>
            <a:r>
              <a:rPr lang="tr-TR" dirty="0"/>
              <a:t>.</a:t>
            </a:r>
          </a:p>
          <a:p>
            <a:pPr lvl="1"/>
            <a:r>
              <a:rPr lang="tr-TR" b="1" dirty="0"/>
              <a:t>Jest: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projelerinde yaygın olarak kullanılan test aracı</a:t>
            </a:r>
            <a:r>
              <a:rPr lang="tr-TR" dirty="0" smtClean="0"/>
              <a:t>.,</a:t>
            </a:r>
          </a:p>
          <a:p>
            <a:pPr lvl="1"/>
            <a:r>
              <a:rPr lang="tr-TR" b="1" dirty="0" err="1" smtClean="0"/>
              <a:t>MSTest</a:t>
            </a:r>
            <a:r>
              <a:rPr lang="tr-TR" dirty="0"/>
              <a:t>: .NET projeleri için varsayılan test </a:t>
            </a:r>
            <a:r>
              <a:rPr lang="tr-TR" dirty="0" smtClean="0"/>
              <a:t>aracı.</a:t>
            </a:r>
          </a:p>
          <a:p>
            <a:pPr lvl="1"/>
            <a:r>
              <a:rPr lang="tr-TR" b="1" dirty="0" err="1" smtClean="0"/>
              <a:t>Nunit</a:t>
            </a:r>
            <a:r>
              <a:rPr lang="tr-TR" dirty="0"/>
              <a:t>: .NET ekosisteminde yaygın olarak kullanılan açık kaynaklı bir test </a:t>
            </a:r>
            <a:r>
              <a:rPr lang="tr-TR" dirty="0" err="1" smtClean="0"/>
              <a:t>framework’ü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9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JUnit</a:t>
            </a:r>
            <a:r>
              <a:rPr lang="tr-TR" dirty="0"/>
              <a:t> </a:t>
            </a:r>
            <a:r>
              <a:rPr lang="tr-TR" dirty="0" smtClean="0"/>
              <a:t>Kurulumu</a:t>
            </a:r>
          </a:p>
          <a:p>
            <a:r>
              <a:rPr lang="tr-TR" dirty="0" smtClean="0"/>
              <a:t>Örnek Kod</a:t>
            </a:r>
          </a:p>
          <a:p>
            <a:r>
              <a:rPr lang="tr-TR" dirty="0" smtClean="0"/>
              <a:t>Test Kodu</a:t>
            </a:r>
            <a:br>
              <a:rPr lang="tr-TR" dirty="0" smtClean="0"/>
            </a:b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22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Case Tasarımı Teknikleri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5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Karar </a:t>
            </a:r>
            <a:r>
              <a:rPr lang="tr-TR" b="1" dirty="0"/>
              <a:t>Tablosu (</a:t>
            </a:r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):</a:t>
            </a:r>
            <a:endParaRPr lang="tr-TR" dirty="0"/>
          </a:p>
          <a:p>
            <a:pPr marL="342900" lvl="1" indent="-342900"/>
            <a:r>
              <a:rPr lang="tr-TR" sz="1800" dirty="0"/>
              <a:t>Kompleks kuralların ve koşulların test edilmesi gereken durumlar için kullanılır.</a:t>
            </a:r>
          </a:p>
          <a:p>
            <a:pPr marL="342900" lvl="1" indent="-342900"/>
            <a:r>
              <a:rPr lang="tr-TR" sz="1800" dirty="0"/>
              <a:t>Örnek: Bir bankacılık sisteminde, müşterinin kredi başvurusunun onaylanması için gerekli koşulların karar tablosu ile gösterilmesi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b="1" dirty="0"/>
              <a:t>Eşdeğer Sınıflandırma (</a:t>
            </a:r>
            <a:r>
              <a:rPr lang="tr-TR" b="1" dirty="0" err="1"/>
              <a:t>Equivalence</a:t>
            </a:r>
            <a:r>
              <a:rPr lang="tr-TR" b="1" dirty="0"/>
              <a:t> </a:t>
            </a:r>
            <a:r>
              <a:rPr lang="tr-TR" b="1" dirty="0" err="1"/>
              <a:t>Partitioning</a:t>
            </a:r>
            <a:r>
              <a:rPr lang="tr-TR" b="1" dirty="0"/>
              <a:t>):</a:t>
            </a:r>
            <a:endParaRPr lang="tr-TR" dirty="0"/>
          </a:p>
          <a:p>
            <a:r>
              <a:rPr lang="tr-TR" dirty="0"/>
              <a:t>Girdi verilerini sınıflara ayırarak, her bir sınıftan sadece bir örnekle test yapma yaklaşımıdır.</a:t>
            </a:r>
          </a:p>
          <a:p>
            <a:r>
              <a:rPr lang="tr-TR" dirty="0"/>
              <a:t>Örnek: Bir yaş doğrulama fonksiyonunda 0-17 yaş (geçersiz), 18-120 yaş (geçerli) ve 121+ yaş (geçersiz) gibi sınıflar belirlenebilir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b="1" dirty="0"/>
              <a:t>Sınır Değer Analizi (</a:t>
            </a:r>
            <a:r>
              <a:rPr lang="tr-TR" b="1" dirty="0" err="1"/>
              <a:t>Boundary</a:t>
            </a:r>
            <a:r>
              <a:rPr lang="tr-TR" b="1" dirty="0"/>
              <a:t> Value Analysis):</a:t>
            </a:r>
            <a:endParaRPr lang="tr-TR" dirty="0"/>
          </a:p>
          <a:p>
            <a:r>
              <a:rPr lang="tr-TR" dirty="0"/>
              <a:t>Sınır noktalarında hata yapma olasılığı daha yüksek olduğundan, bu sınır değerlerin test edilmesi önemlidir.</a:t>
            </a:r>
          </a:p>
          <a:p>
            <a:r>
              <a:rPr lang="tr-TR" dirty="0"/>
              <a:t>Örnek: Bir sınav sistemi için 0, 50 ve 100 puan sınır değerleri üzerinden test yapılması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71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Uygulama: Karar Tablosu ve Eşdeğer Sınıflandırma ile Test Case Hazırlama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Problem:</a:t>
            </a:r>
            <a:r>
              <a:rPr lang="tr-TR" dirty="0"/>
              <a:t> Bir online alışveriş sitesinde, 100 TL ve üzeri alışverişlerde ücretsiz kargo sağlanmaktadır.</a:t>
            </a:r>
          </a:p>
          <a:p>
            <a:r>
              <a:rPr lang="tr-TR" b="1" dirty="0"/>
              <a:t>Görev:</a:t>
            </a:r>
            <a:r>
              <a:rPr lang="tr-TR" dirty="0"/>
              <a:t> Karar tablosu ve eşdeğer sınıflandırma kullanarak bu durumu test etmek için bir test </a:t>
            </a:r>
            <a:r>
              <a:rPr lang="tr-TR" dirty="0" err="1"/>
              <a:t>case</a:t>
            </a:r>
            <a:r>
              <a:rPr lang="tr-TR" dirty="0"/>
              <a:t> tasarlayın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9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Uygulamanın Çözümü</a:t>
            </a:r>
            <a:endParaRPr lang="tr-T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Karar Tablosu: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104"/>
              </p:ext>
            </p:extLst>
          </p:nvPr>
        </p:nvGraphicFramePr>
        <p:xfrm>
          <a:off x="912328" y="322649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36321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580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Alışveriş Tutarı (TL)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Ücretsiz Kargo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99 TL ve altı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3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100 TL ve üzeri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03679"/>
                  </a:ext>
                </a:extLst>
              </a:tr>
            </a:tbl>
          </a:graphicData>
        </a:graphic>
      </p:graphicFrame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827424" y="4987481"/>
            <a:ext cx="10554574" cy="121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Eşdeğer Sınıflandırma:</a:t>
            </a:r>
            <a:endParaRPr lang="tr-TR" dirty="0"/>
          </a:p>
          <a:p>
            <a:r>
              <a:rPr lang="tr-TR" b="1" dirty="0"/>
              <a:t>Geçerli:</a:t>
            </a:r>
            <a:r>
              <a:rPr lang="tr-TR" dirty="0"/>
              <a:t> 100 TL ve üzeri (örnek: 150 TL)</a:t>
            </a:r>
          </a:p>
          <a:p>
            <a:r>
              <a:rPr lang="tr-TR" b="1" dirty="0"/>
              <a:t>Geçersiz:</a:t>
            </a:r>
            <a:r>
              <a:rPr lang="tr-TR" dirty="0"/>
              <a:t> 99 TL ve altı (örnek: 50 TL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İçerik Yer Tutucusu 6"/>
          <p:cNvSpPr txBox="1">
            <a:spLocks/>
          </p:cNvSpPr>
          <p:nvPr/>
        </p:nvSpPr>
        <p:spPr>
          <a:xfrm>
            <a:off x="827424" y="2566438"/>
            <a:ext cx="10554574" cy="5562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b="1" dirty="0" smtClean="0"/>
              <a:t>Karar Tablosu: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6097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77</TotalTime>
  <Words>366</Words>
  <Application>Microsoft Office PowerPoint</Application>
  <PresentationFormat>Geniş ekran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Teklif</vt:lpstr>
      <vt:lpstr>Birim Testi</vt:lpstr>
      <vt:lpstr>Birim Testi Nedir?</vt:lpstr>
      <vt:lpstr>Yaygın Kullanılan Araçları</vt:lpstr>
      <vt:lpstr>JUnit ile Birim Testi Örneği</vt:lpstr>
      <vt:lpstr>Test Case Tasarımı Teknikleri</vt:lpstr>
      <vt:lpstr>Uygulama: Karar Tablosu ve Eşdeğer Sınıflandırma ile Test Case Hazırlama</vt:lpstr>
      <vt:lpstr>Uygulamanın Çözümü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Birim Testi</dc:title>
  <dc:creator>Fatih</dc:creator>
  <cp:lastModifiedBy>Fatih</cp:lastModifiedBy>
  <cp:revision>3</cp:revision>
  <dcterms:created xsi:type="dcterms:W3CDTF">2024-10-16T06:53:40Z</dcterms:created>
  <dcterms:modified xsi:type="dcterms:W3CDTF">2024-10-16T08:11:25Z</dcterms:modified>
</cp:coreProperties>
</file>