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tr-TR"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sldNum" idx="1"/>
          </p:nvPr>
        </p:nvSpPr>
        <p:spPr/>
        <p:txBody>
          <a:bodyPr/>
          <a:p>
            <a:fld id="{3B6A545A-4A44-42D7-A4ED-5E9CF9D7D08E}"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E3A5DC1A-FFE3-4AA5-8A67-A5119924F4BF}"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24323763-3DC4-41CA-A308-EA0E8D2427F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AB63E27E-1A72-4750-A132-02C112F3693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968DC006-40C3-45BF-A176-6BDEF98CCA2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9C94F4BE-CABF-464C-B079-4B4326C0326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7"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tr-TR" sz="1400" spc="-1" strike="noStrike">
              <a:solidFill>
                <a:srgbClr val="000000"/>
              </a:solidFill>
              <a:latin typeface="Arial"/>
            </a:endParaRPr>
          </a:p>
        </p:txBody>
      </p:sp>
      <p:sp>
        <p:nvSpPr>
          <p:cNvPr id="1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tr-TR" sz="1400" spc="-1" strike="noStrike">
              <a:solidFill>
                <a:srgbClr val="000000"/>
              </a:solidFill>
              <a:latin typeface="Arial"/>
            </a:endParaRPr>
          </a:p>
        </p:txBody>
      </p:sp>
      <p:sp>
        <p:nvSpPr>
          <p:cNvPr id="4" name="PlaceHolder 3"/>
          <p:cNvSpPr>
            <a:spLocks noGrp="1"/>
          </p:cNvSpPr>
          <p:nvPr>
            <p:ph type="sldNum" idx="5"/>
          </p:nvPr>
        </p:nvSpPr>
        <p:spPr/>
        <p:txBody>
          <a:bodyPr/>
          <a:p>
            <a:fld id="{37D35206-8DE9-45BA-AF04-27C3AECB1C2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3"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tr-TR" sz="1400" spc="-1" strike="noStrike">
              <a:solidFill>
                <a:srgbClr val="000000"/>
              </a:solidFill>
              <a:latin typeface="Arial"/>
            </a:endParaRPr>
          </a:p>
        </p:txBody>
      </p:sp>
      <p:sp>
        <p:nvSpPr>
          <p:cNvPr id="2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tr-TR" sz="1400" spc="-1" strike="noStrike">
              <a:solidFill>
                <a:srgbClr val="000000"/>
              </a:solidFill>
              <a:latin typeface="Arial"/>
            </a:endParaRPr>
          </a:p>
        </p:txBody>
      </p:sp>
      <p:sp>
        <p:nvSpPr>
          <p:cNvPr id="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tr-TR" sz="1400" spc="-1" strike="noStrike">
              <a:solidFill>
                <a:srgbClr val="000000"/>
              </a:solidFill>
              <a:latin typeface="Arial"/>
            </a:endParaRPr>
          </a:p>
        </p:txBody>
      </p:sp>
      <p:sp>
        <p:nvSpPr>
          <p:cNvPr id="5" name="PlaceHolder 4"/>
          <p:cNvSpPr>
            <a:spLocks noGrp="1"/>
          </p:cNvSpPr>
          <p:nvPr>
            <p:ph type="sldNum" idx="6"/>
          </p:nvPr>
        </p:nvSpPr>
        <p:spPr/>
        <p:txBody>
          <a:bodyPr/>
          <a:p>
            <a:fld id="{0D928927-1CB3-4B0C-BB0C-EF8AD8D1680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tr-TR" sz="1400" spc="-1" strike="noStrike">
              <a:solidFill>
                <a:srgbClr val="000000"/>
              </a:solidFill>
              <a:latin typeface="Arial"/>
            </a:endParaRPr>
          </a:p>
        </p:txBody>
      </p:sp>
      <p:sp>
        <p:nvSpPr>
          <p:cNvPr id="3" name="PlaceHolder 2"/>
          <p:cNvSpPr>
            <a:spLocks noGrp="1"/>
          </p:cNvSpPr>
          <p:nvPr>
            <p:ph type="sldNum" idx="7"/>
          </p:nvPr>
        </p:nvSpPr>
        <p:spPr/>
        <p:txBody>
          <a:bodyPr/>
          <a:p>
            <a:fld id="{3323314C-E7A5-4461-9A79-5E369821491F}"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D8CCB865-C303-4F2C-B15F-AE04D379D81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7EECCBC5-8657-456F-BE2A-758380AE643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0;p2"/>
          <p:cNvSpPr/>
          <p:nvPr/>
        </p:nvSpPr>
        <p:spPr>
          <a:xfrm>
            <a:off x="80640" y="2651040"/>
            <a:ext cx="8982360" cy="2411280"/>
          </a:xfrm>
          <a:prstGeom prst="rect">
            <a:avLst/>
          </a:pr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400" spc="-1" strike="noStrike">
              <a:solidFill>
                <a:srgbClr val="ffffff"/>
              </a:solidFill>
              <a:latin typeface="Arial"/>
            </a:endParaRPr>
          </a:p>
        </p:txBody>
      </p:sp>
      <p:sp>
        <p:nvSpPr>
          <p:cNvPr id="1" name="PlaceHolder 1"/>
          <p:cNvSpPr>
            <a:spLocks noGrp="1"/>
          </p:cNvSpPr>
          <p:nvPr>
            <p:ph type="title"/>
          </p:nvPr>
        </p:nvSpPr>
        <p:spPr>
          <a:xfrm>
            <a:off x="486000" y="264600"/>
            <a:ext cx="8183520" cy="1473120"/>
          </a:xfrm>
          <a:prstGeom prst="rect">
            <a:avLst/>
          </a:prstGeom>
          <a:noFill/>
          <a:ln w="0">
            <a:noFill/>
          </a:ln>
        </p:spPr>
        <p:txBody>
          <a:bodyPr lIns="91440" rIns="91440" tIns="91440" bIns="91440" anchor="b">
            <a:noAutofit/>
          </a:bodyPr>
          <a:p>
            <a:pPr indent="0">
              <a:buNone/>
            </a:pPr>
            <a:r>
              <a:rPr b="0" lang="tr-TR" sz="4200" spc="-1" strike="noStrike">
                <a:solidFill>
                  <a:srgbClr val="000000"/>
                </a:solidFill>
                <a:latin typeface="Arial"/>
              </a:rPr>
              <a:t>Ana başlık metnini düzenlemek için tıklayın</a:t>
            </a:r>
            <a:endParaRPr b="0" lang="tr-TR" sz="4200" spc="-1" strike="noStrike">
              <a:solidFill>
                <a:srgbClr val="000000"/>
              </a:solidFill>
              <a:latin typeface="Arial"/>
            </a:endParaRPr>
          </a:p>
        </p:txBody>
      </p:sp>
      <p:sp>
        <p:nvSpPr>
          <p:cNvPr id="2" name="PlaceHolder 2"/>
          <p:cNvSpPr>
            <a:spLocks noGrp="1"/>
          </p:cNvSpPr>
          <p:nvPr>
            <p:ph type="sldNum" idx="1"/>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6013DA94-4715-4A9C-949B-86C25E0ED687}" type="slidenum">
              <a:rPr b="0" lang="tr" sz="1000" spc="-1" strike="noStrike">
                <a:solidFill>
                  <a:schemeClr val="lt1"/>
                </a:solidFill>
                <a:latin typeface="Source Sans Pro"/>
                <a:ea typeface="Source Sans Pro"/>
              </a:rPr>
              <a:t>&lt;number&gt;</a:t>
            </a:fld>
            <a:endParaRPr b="0" lang="tr-TR" sz="1000" spc="-1" strike="noStrike">
              <a:solidFill>
                <a:srgbClr val="000000"/>
              </a:solidFill>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Google Shape;38;p9"/>
          <p:cNvSpPr/>
          <p:nvPr/>
        </p:nvSpPr>
        <p:spPr>
          <a:xfrm>
            <a:off x="4636800" y="80640"/>
            <a:ext cx="4426200" cy="4981680"/>
          </a:xfrm>
          <a:prstGeom prst="rect">
            <a:avLst/>
          </a:pr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400" spc="-1" strike="noStrike">
              <a:solidFill>
                <a:srgbClr val="ffffff"/>
              </a:solidFill>
              <a:latin typeface="Arial"/>
            </a:endParaRPr>
          </a:p>
        </p:txBody>
      </p:sp>
      <p:cxnSp>
        <p:nvCxnSpPr>
          <p:cNvPr id="36" name="Google Shape;39;p9"/>
          <p:cNvCxnSpPr/>
          <p:nvPr/>
        </p:nvCxnSpPr>
        <p:spPr>
          <a:xfrm>
            <a:off x="5029560" y="4495320"/>
            <a:ext cx="468720" cy="360"/>
          </a:xfrm>
          <a:prstGeom prst="straightConnector1">
            <a:avLst/>
          </a:prstGeom>
          <a:ln w="19050">
            <a:solidFill>
              <a:srgbClr val="ffffff"/>
            </a:solidFill>
            <a:round/>
          </a:ln>
        </p:spPr>
      </p:cxnSp>
      <p:sp>
        <p:nvSpPr>
          <p:cNvPr id="37" name="PlaceHolder 1"/>
          <p:cNvSpPr>
            <a:spLocks noGrp="1"/>
          </p:cNvSpPr>
          <p:nvPr>
            <p:ph type="title"/>
          </p:nvPr>
        </p:nvSpPr>
        <p:spPr>
          <a:xfrm>
            <a:off x="265680" y="1181880"/>
            <a:ext cx="4044960" cy="1533240"/>
          </a:xfrm>
          <a:prstGeom prst="rect">
            <a:avLst/>
          </a:prstGeom>
          <a:noFill/>
          <a:ln w="0">
            <a:noFill/>
          </a:ln>
        </p:spPr>
        <p:txBody>
          <a:bodyPr lIns="91440" rIns="91440" tIns="91440" bIns="91440" anchor="b">
            <a:noAutofit/>
          </a:bodyPr>
          <a:p>
            <a:pPr indent="0">
              <a:buNone/>
            </a:pPr>
            <a:r>
              <a:rPr b="0" lang="tr-TR" sz="3800" spc="-1" strike="noStrike">
                <a:solidFill>
                  <a:srgbClr val="000000"/>
                </a:solidFill>
                <a:latin typeface="Arial"/>
              </a:rPr>
              <a:t>Ana başlık metnini düzenlemek için tıklayın</a:t>
            </a:r>
            <a:endParaRPr b="0" lang="tr-TR" sz="3800" spc="-1" strike="noStrike">
              <a:solidFill>
                <a:srgbClr val="000000"/>
              </a:solidFill>
              <a:latin typeface="Arial"/>
            </a:endParaRPr>
          </a:p>
        </p:txBody>
      </p:sp>
      <p:sp>
        <p:nvSpPr>
          <p:cNvPr id="38" name="PlaceHolder 2"/>
          <p:cNvSpPr>
            <a:spLocks noGrp="1"/>
          </p:cNvSpPr>
          <p:nvPr>
            <p:ph type="body"/>
          </p:nvPr>
        </p:nvSpPr>
        <p:spPr>
          <a:xfrm>
            <a:off x="4939560" y="724320"/>
            <a:ext cx="3836520" cy="369468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39" name="PlaceHolder 3"/>
          <p:cNvSpPr>
            <a:spLocks noGrp="1"/>
          </p:cNvSpPr>
          <p:nvPr>
            <p:ph type="sldNum" idx="10"/>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21741B80-0E70-4632-A51F-B9B2CAF42A82}" type="slidenum">
              <a:rPr b="0" lang="tr" sz="1000" spc="-1" strike="noStrike">
                <a:solidFill>
                  <a:schemeClr val="lt1"/>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tr-TR" sz="2100" spc="-1" strike="noStrike">
                <a:solidFill>
                  <a:srgbClr val="000000"/>
                </a:solidFill>
                <a:latin typeface="Arial"/>
              </a:rPr>
              <a:t>Anahat metninin biçimini düzenlemek için tıklayın</a:t>
            </a:r>
            <a:endParaRPr b="0" lang="tr-TR"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100" spc="-1" strike="noStrike">
                <a:solidFill>
                  <a:srgbClr val="000000"/>
                </a:solidFill>
                <a:latin typeface="Arial"/>
              </a:rPr>
              <a:t>İkinci Anahat Düzeyi</a:t>
            </a:r>
            <a:endParaRPr b="0" lang="tr-TR"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100" spc="-1" strike="noStrike">
                <a:solidFill>
                  <a:srgbClr val="000000"/>
                </a:solidFill>
                <a:latin typeface="Arial"/>
              </a:rPr>
              <a:t>Üçüncü Anahat Düzeyi</a:t>
            </a:r>
            <a:endParaRPr b="0" lang="tr-TR"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100" spc="-1" strike="noStrike">
                <a:solidFill>
                  <a:srgbClr val="000000"/>
                </a:solidFill>
                <a:latin typeface="Arial"/>
              </a:rPr>
              <a:t>Dördüncü Anahat Düzeyi</a:t>
            </a:r>
            <a:endParaRPr b="0" lang="tr-TR"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100" spc="-1" strike="noStrike">
                <a:solidFill>
                  <a:srgbClr val="000000"/>
                </a:solidFill>
                <a:latin typeface="Arial"/>
              </a:rPr>
              <a:t>Beşinci Anahat Düzeyi</a:t>
            </a:r>
            <a:endParaRPr b="0" lang="tr-TR"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100" spc="-1" strike="noStrike">
                <a:solidFill>
                  <a:srgbClr val="000000"/>
                </a:solidFill>
                <a:latin typeface="Arial"/>
              </a:rPr>
              <a:t>Altıncı Anahat Düzeyi</a:t>
            </a:r>
            <a:endParaRPr b="0" lang="tr-TR"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100" spc="-1" strike="noStrike">
                <a:solidFill>
                  <a:srgbClr val="000000"/>
                </a:solidFill>
                <a:latin typeface="Arial"/>
              </a:rPr>
              <a:t>Yedinci Anahat Düzeyi</a:t>
            </a:r>
            <a:endParaRPr b="0" lang="tr-TR" sz="2100" spc="-1" strike="noStrike">
              <a:solidFill>
                <a:srgbClr val="000000"/>
              </a:solidFill>
              <a:latin typeface="Arial"/>
            </a:endParaRPr>
          </a:p>
        </p:txBody>
      </p:sp>
      <p:sp>
        <p:nvSpPr>
          <p:cNvPr id="41" name="PlaceHolder 2"/>
          <p:cNvSpPr>
            <a:spLocks noGrp="1"/>
          </p:cNvSpPr>
          <p:nvPr>
            <p:ph type="sldNum" idx="11"/>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BB8A910A-83F8-4D2C-BCD7-20D17581E5D6}"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Google Shape;48;p11"/>
          <p:cNvSpPr/>
          <p:nvPr/>
        </p:nvSpPr>
        <p:spPr>
          <a:xfrm>
            <a:off x="80640" y="2651040"/>
            <a:ext cx="8982360" cy="2411280"/>
          </a:xfrm>
          <a:prstGeom prst="rect">
            <a:avLst/>
          </a:pr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400" spc="-1" strike="noStrike">
              <a:solidFill>
                <a:srgbClr val="ffffff"/>
              </a:solidFill>
              <a:latin typeface="Arial"/>
            </a:endParaRPr>
          </a:p>
        </p:txBody>
      </p:sp>
      <p:sp>
        <p:nvSpPr>
          <p:cNvPr id="7" name="PlaceHolder 1"/>
          <p:cNvSpPr>
            <a:spLocks noGrp="1"/>
          </p:cNvSpPr>
          <p:nvPr>
            <p:ph type="title"/>
          </p:nvPr>
        </p:nvSpPr>
        <p:spPr>
          <a:xfrm>
            <a:off x="311760" y="743040"/>
            <a:ext cx="8520120" cy="2005920"/>
          </a:xfrm>
          <a:prstGeom prst="rect">
            <a:avLst/>
          </a:prstGeom>
          <a:noFill/>
          <a:ln w="0">
            <a:noFill/>
          </a:ln>
        </p:spPr>
        <p:txBody>
          <a:bodyPr lIns="91440" rIns="91440" tIns="91440" bIns="91440" anchor="b">
            <a:noAutofit/>
          </a:bodyPr>
          <a:p>
            <a:pPr indent="0" algn="ctr">
              <a:lnSpc>
                <a:spcPct val="100000"/>
              </a:lnSpc>
              <a:buNone/>
            </a:pPr>
            <a:r>
              <a:rPr b="1" lang="tr-TR" sz="12000" spc="-1" strike="noStrike">
                <a:solidFill>
                  <a:schemeClr val="dk2"/>
                </a:solidFill>
                <a:latin typeface="Source Sans Pro"/>
                <a:ea typeface="Source Sans Pro"/>
              </a:rPr>
              <a:t>xx%</a:t>
            </a:r>
            <a:endParaRPr b="0" lang="tr-TR" sz="12000" spc="-1" strike="noStrike">
              <a:solidFill>
                <a:srgbClr val="000000"/>
              </a:solidFill>
              <a:latin typeface="Arial"/>
            </a:endParaRPr>
          </a:p>
        </p:txBody>
      </p:sp>
      <p:sp>
        <p:nvSpPr>
          <p:cNvPr id="8" name="PlaceHolder 2"/>
          <p:cNvSpPr>
            <a:spLocks noGrp="1"/>
          </p:cNvSpPr>
          <p:nvPr>
            <p:ph type="body"/>
          </p:nvPr>
        </p:nvSpPr>
        <p:spPr>
          <a:xfrm>
            <a:off x="311760" y="2845080"/>
            <a:ext cx="8520120" cy="13003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9" name="PlaceHolder 3"/>
          <p:cNvSpPr>
            <a:spLocks noGrp="1"/>
          </p:cNvSpPr>
          <p:nvPr>
            <p:ph type="sldNum" idx="2"/>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81D58D99-7261-456B-A9BF-CA74D7EFEDF3}" type="slidenum">
              <a:rPr b="0" lang="tr" sz="1000" spc="-1" strike="noStrike">
                <a:solidFill>
                  <a:schemeClr val="lt1"/>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sldNum" idx="3"/>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BE2A26C9-E242-4DFF-B41B-AFF467AFB30B}"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Google Shape;15;p3"/>
          <p:cNvSpPr/>
          <p:nvPr/>
        </p:nvSpPr>
        <p:spPr>
          <a:xfrm>
            <a:off x="80640" y="2651040"/>
            <a:ext cx="8982360" cy="2411280"/>
          </a:xfrm>
          <a:prstGeom prst="rect">
            <a:avLst/>
          </a:pr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tr-TR" sz="1400" spc="-1" strike="noStrike">
              <a:solidFill>
                <a:srgbClr val="ffffff"/>
              </a:solidFill>
              <a:latin typeface="Arial"/>
            </a:endParaRPr>
          </a:p>
        </p:txBody>
      </p:sp>
      <p:sp>
        <p:nvSpPr>
          <p:cNvPr id="12" name="PlaceHolder 1"/>
          <p:cNvSpPr>
            <a:spLocks noGrp="1"/>
          </p:cNvSpPr>
          <p:nvPr>
            <p:ph type="title"/>
          </p:nvPr>
        </p:nvSpPr>
        <p:spPr>
          <a:xfrm>
            <a:off x="486000" y="1714680"/>
            <a:ext cx="8183520" cy="785520"/>
          </a:xfrm>
          <a:prstGeom prst="rect">
            <a:avLst/>
          </a:prstGeom>
          <a:noFill/>
          <a:ln w="0">
            <a:noFill/>
          </a:ln>
        </p:spPr>
        <p:txBody>
          <a:bodyPr lIns="91440" rIns="91440" tIns="91440" bIns="91440" anchor="b">
            <a:noAutofit/>
          </a:bodyPr>
          <a:p>
            <a:pPr indent="0">
              <a:buNone/>
            </a:pPr>
            <a:r>
              <a:rPr b="0" lang="tr-TR" sz="3600" spc="-1" strike="noStrike">
                <a:solidFill>
                  <a:srgbClr val="000000"/>
                </a:solidFill>
                <a:latin typeface="Arial"/>
              </a:rPr>
              <a:t>Ana başlık metnini düzenlemek için tıklayın</a:t>
            </a:r>
            <a:endParaRPr b="0" lang="tr-TR" sz="3600" spc="-1" strike="noStrike">
              <a:solidFill>
                <a:srgbClr val="000000"/>
              </a:solidFill>
              <a:latin typeface="Arial"/>
            </a:endParaRPr>
          </a:p>
        </p:txBody>
      </p:sp>
      <p:sp>
        <p:nvSpPr>
          <p:cNvPr id="13" name="PlaceHolder 2"/>
          <p:cNvSpPr>
            <a:spLocks noGrp="1"/>
          </p:cNvSpPr>
          <p:nvPr>
            <p:ph type="sldNum" idx="4"/>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19BCFDBE-4F18-49FB-8182-62A75F8B3083}" type="slidenum">
              <a:rPr b="0" lang="tr" sz="1000" spc="-1" strike="noStrike">
                <a:solidFill>
                  <a:schemeClr val="lt1"/>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buNone/>
            </a:pPr>
            <a:r>
              <a:rPr b="0" lang="tr-TR" sz="3000" spc="-1" strike="noStrike">
                <a:solidFill>
                  <a:srgbClr val="000000"/>
                </a:solidFill>
                <a:latin typeface="Arial"/>
              </a:rPr>
              <a:t>Ana başlık metnini düzenlemek için tıklayın</a:t>
            </a:r>
            <a:endParaRPr b="0" lang="tr-TR" sz="3000" spc="-1" strike="noStrike">
              <a:solidFill>
                <a:srgbClr val="000000"/>
              </a:solidFill>
              <a:latin typeface="Arial"/>
            </a:endParaRPr>
          </a:p>
        </p:txBody>
      </p:sp>
      <p:sp>
        <p:nvSpPr>
          <p:cNvPr id="15"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16" name="PlaceHolder 3"/>
          <p:cNvSpPr>
            <a:spLocks noGrp="1"/>
          </p:cNvSpPr>
          <p:nvPr>
            <p:ph type="sldNum" idx="5"/>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B01CD9FA-7F1F-479D-869E-96BE54577102}"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buNone/>
            </a:pPr>
            <a:r>
              <a:rPr b="0" lang="tr-TR" sz="3000" spc="-1" strike="noStrike">
                <a:solidFill>
                  <a:srgbClr val="000000"/>
                </a:solidFill>
                <a:latin typeface="Arial"/>
              </a:rPr>
              <a:t>Ana başlık metnini düzenlemek için tıklayın</a:t>
            </a:r>
            <a:endParaRPr b="0" lang="tr-TR" sz="3000" spc="-1" strike="noStrike">
              <a:solidFill>
                <a:srgbClr val="000000"/>
              </a:solidFill>
              <a:latin typeface="Arial"/>
            </a:endParaRPr>
          </a:p>
        </p:txBody>
      </p:sp>
      <p:sp>
        <p:nvSpPr>
          <p:cNvPr id="20"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400" spc="-1" strike="noStrike">
                <a:solidFill>
                  <a:srgbClr val="000000"/>
                </a:solidFill>
                <a:latin typeface="Arial"/>
              </a:rPr>
              <a:t>Beşinci Anahat Düzeyi</a:t>
            </a:r>
            <a:endParaRPr b="0" lang="tr-T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400" spc="-1" strike="noStrike">
                <a:solidFill>
                  <a:srgbClr val="000000"/>
                </a:solidFill>
                <a:latin typeface="Arial"/>
              </a:rPr>
              <a:t>Altıncı Anahat Düzeyi</a:t>
            </a:r>
            <a:endParaRPr b="0" lang="tr-T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400" spc="-1" strike="noStrike">
                <a:solidFill>
                  <a:srgbClr val="000000"/>
                </a:solidFill>
                <a:latin typeface="Arial"/>
              </a:rPr>
              <a:t>Yedinci Anahat Düzeyi</a:t>
            </a:r>
            <a:endParaRPr b="0" lang="tr-TR" sz="1400" spc="-1" strike="noStrike">
              <a:solidFill>
                <a:srgbClr val="000000"/>
              </a:solidFill>
              <a:latin typeface="Arial"/>
            </a:endParaRPr>
          </a:p>
        </p:txBody>
      </p:sp>
      <p:sp>
        <p:nvSpPr>
          <p:cNvPr id="21"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400" spc="-1" strike="noStrike">
                <a:solidFill>
                  <a:srgbClr val="000000"/>
                </a:solidFill>
                <a:latin typeface="Arial"/>
              </a:rPr>
              <a:t>Beşinci Anahat Düzeyi</a:t>
            </a:r>
            <a:endParaRPr b="0" lang="tr-T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400" spc="-1" strike="noStrike">
                <a:solidFill>
                  <a:srgbClr val="000000"/>
                </a:solidFill>
                <a:latin typeface="Arial"/>
              </a:rPr>
              <a:t>Altıncı Anahat Düzeyi</a:t>
            </a:r>
            <a:endParaRPr b="0" lang="tr-T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400" spc="-1" strike="noStrike">
                <a:solidFill>
                  <a:srgbClr val="000000"/>
                </a:solidFill>
                <a:latin typeface="Arial"/>
              </a:rPr>
              <a:t>Yedinci Anahat Düzeyi</a:t>
            </a:r>
            <a:endParaRPr b="0" lang="tr-TR" sz="1400" spc="-1" strike="noStrike">
              <a:solidFill>
                <a:srgbClr val="000000"/>
              </a:solidFill>
              <a:latin typeface="Arial"/>
            </a:endParaRPr>
          </a:p>
        </p:txBody>
      </p:sp>
      <p:sp>
        <p:nvSpPr>
          <p:cNvPr id="22" name="PlaceHolder 4"/>
          <p:cNvSpPr>
            <a:spLocks noGrp="1"/>
          </p:cNvSpPr>
          <p:nvPr>
            <p:ph type="sldNum" idx="6"/>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C4F2A719-0E7E-442E-AC76-C1B1DF42D308}"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buNone/>
            </a:pPr>
            <a:r>
              <a:rPr b="0" lang="tr-TR" sz="3000" spc="-1" strike="noStrike">
                <a:solidFill>
                  <a:srgbClr val="000000"/>
                </a:solidFill>
                <a:latin typeface="Arial"/>
              </a:rPr>
              <a:t>Ana başlık metnini düzenlemek için tıklayın</a:t>
            </a:r>
            <a:endParaRPr b="0" lang="tr-TR" sz="3000" spc="-1" strike="noStrike">
              <a:solidFill>
                <a:srgbClr val="000000"/>
              </a:solidFill>
              <a:latin typeface="Arial"/>
            </a:endParaRPr>
          </a:p>
        </p:txBody>
      </p:sp>
      <p:sp>
        <p:nvSpPr>
          <p:cNvPr id="27" name="PlaceHolder 2"/>
          <p:cNvSpPr>
            <a:spLocks noGrp="1"/>
          </p:cNvSpPr>
          <p:nvPr>
            <p:ph type="sldNum" idx="7"/>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AEB6B85B-7308-445C-9159-BB82DC5EFFAF}"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Autofit/>
          </a:bodyPr>
          <a:p>
            <a:pPr indent="0">
              <a:buNone/>
            </a:pPr>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30"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tr-TR" sz="1200" spc="-1" strike="noStrike">
                <a:solidFill>
                  <a:srgbClr val="000000"/>
                </a:solidFill>
                <a:latin typeface="Arial"/>
              </a:rPr>
              <a:t>Anahat metninin biçimini düzenlemek için tıklayın</a:t>
            </a:r>
            <a:endParaRPr b="0" lang="tr-T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200" spc="-1" strike="noStrike">
                <a:solidFill>
                  <a:srgbClr val="000000"/>
                </a:solidFill>
                <a:latin typeface="Arial"/>
              </a:rPr>
              <a:t>İkinci Anahat Düzeyi</a:t>
            </a:r>
            <a:endParaRPr b="0" lang="tr-T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200" spc="-1" strike="noStrike">
                <a:solidFill>
                  <a:srgbClr val="000000"/>
                </a:solidFill>
                <a:latin typeface="Arial"/>
              </a:rPr>
              <a:t>Üçüncü Anahat Düzeyi</a:t>
            </a:r>
            <a:endParaRPr b="0" lang="tr-T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200" spc="-1" strike="noStrike">
                <a:solidFill>
                  <a:srgbClr val="000000"/>
                </a:solidFill>
                <a:latin typeface="Arial"/>
              </a:rPr>
              <a:t>Dördüncü Anahat Düzeyi</a:t>
            </a:r>
            <a:endParaRPr b="0" lang="tr-T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200" spc="-1" strike="noStrike">
                <a:solidFill>
                  <a:srgbClr val="000000"/>
                </a:solidFill>
                <a:latin typeface="Arial"/>
              </a:rPr>
              <a:t>Beşinci Anahat Düzeyi</a:t>
            </a:r>
            <a:endParaRPr b="0" lang="tr-T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200" spc="-1" strike="noStrike">
                <a:solidFill>
                  <a:srgbClr val="000000"/>
                </a:solidFill>
                <a:latin typeface="Arial"/>
              </a:rPr>
              <a:t>Altıncı Anahat Düzeyi</a:t>
            </a:r>
            <a:endParaRPr b="0" lang="tr-T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200" spc="-1" strike="noStrike">
                <a:solidFill>
                  <a:srgbClr val="000000"/>
                </a:solidFill>
                <a:latin typeface="Arial"/>
              </a:rPr>
              <a:t>Yedinci Anahat Düzeyi</a:t>
            </a:r>
            <a:endParaRPr b="0" lang="tr-TR" sz="1200" spc="-1" strike="noStrike">
              <a:solidFill>
                <a:srgbClr val="000000"/>
              </a:solidFill>
              <a:latin typeface="Arial"/>
            </a:endParaRPr>
          </a:p>
        </p:txBody>
      </p:sp>
      <p:sp>
        <p:nvSpPr>
          <p:cNvPr id="31" name="PlaceHolder 3"/>
          <p:cNvSpPr>
            <a:spLocks noGrp="1"/>
          </p:cNvSpPr>
          <p:nvPr>
            <p:ph type="sldNum" idx="8"/>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675BA9F2-EA15-48DC-972D-D1A5B48D87DB}"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490320" y="526320"/>
            <a:ext cx="5603760" cy="4090320"/>
          </a:xfrm>
          <a:prstGeom prst="rect">
            <a:avLst/>
          </a:prstGeom>
          <a:noFill/>
          <a:ln w="0">
            <a:noFill/>
          </a:ln>
        </p:spPr>
        <p:txBody>
          <a:bodyPr lIns="91440" rIns="91440" tIns="91440" bIns="91440" anchor="ctr">
            <a:noAutofit/>
          </a:bodyPr>
          <a:p>
            <a:pPr indent="0">
              <a:buNone/>
            </a:pPr>
            <a:r>
              <a:rPr b="0" lang="tr-TR" sz="4800" spc="-1" strike="noStrike">
                <a:solidFill>
                  <a:srgbClr val="000000"/>
                </a:solidFill>
                <a:latin typeface="Arial"/>
              </a:rPr>
              <a:t>Ana başlık metnini düzenlemek için tıklayın</a:t>
            </a:r>
            <a:endParaRPr b="0" lang="tr-TR" sz="4800" spc="-1" strike="noStrike">
              <a:solidFill>
                <a:srgbClr val="000000"/>
              </a:solidFill>
              <a:latin typeface="Arial"/>
            </a:endParaRPr>
          </a:p>
        </p:txBody>
      </p:sp>
      <p:sp>
        <p:nvSpPr>
          <p:cNvPr id="33" name="PlaceHolder 2"/>
          <p:cNvSpPr>
            <a:spLocks noGrp="1"/>
          </p:cNvSpPr>
          <p:nvPr>
            <p:ph type="sldNum" idx="9"/>
          </p:nvPr>
        </p:nvSpPr>
        <p:spPr>
          <a:xfrm>
            <a:off x="8498160" y="46886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BB3C0F41-A10A-4BC7-AEE8-76C88C583EB2}" type="slidenum">
              <a:rPr b="0" lang="tr" sz="1000" spc="-1" strike="noStrike">
                <a:solidFill>
                  <a:schemeClr val="lt1"/>
                </a:solidFill>
                <a:latin typeface="Source Sans Pro"/>
                <a:ea typeface="Source Sans Pro"/>
              </a:rPr>
              <a:t>&lt;number&gt;</a:t>
            </a:fld>
            <a:endParaRPr b="0" lang="tr-TR" sz="1000" spc="-1" strike="noStrike">
              <a:solidFill>
                <a:srgbClr val="ffffff"/>
              </a:solidFill>
              <a:latin typeface="Times New Roman"/>
            </a:endParaRPr>
          </a:p>
        </p:txBody>
      </p:sp>
      <p:sp>
        <p:nvSpPr>
          <p:cNvPr id="3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486000" y="264600"/>
            <a:ext cx="8183520" cy="1473120"/>
          </a:xfrm>
          <a:prstGeom prst="rect">
            <a:avLst/>
          </a:prstGeom>
          <a:noFill/>
          <a:ln w="0">
            <a:noFill/>
          </a:ln>
        </p:spPr>
        <p:txBody>
          <a:bodyPr lIns="91440" rIns="91440" tIns="91440" bIns="91440" anchor="b">
            <a:noAutofit/>
          </a:bodyPr>
          <a:p>
            <a:pPr indent="0">
              <a:lnSpc>
                <a:spcPct val="100000"/>
              </a:lnSpc>
              <a:buNone/>
              <a:tabLst>
                <a:tab algn="l" pos="0"/>
              </a:tabLst>
            </a:pPr>
            <a:r>
              <a:rPr b="1" lang="tr" sz="4200" spc="-1" strike="noStrike">
                <a:solidFill>
                  <a:schemeClr val="dk2"/>
                </a:solidFill>
                <a:latin typeface="Raleway"/>
                <a:ea typeface="Raleway"/>
              </a:rPr>
              <a:t>Kabul Testi Testi</a:t>
            </a:r>
            <a:endParaRPr b="0" lang="tr-TR" sz="4200" spc="-1" strike="noStrike">
              <a:solidFill>
                <a:srgbClr val="000000"/>
              </a:solidFill>
              <a:latin typeface="Arial"/>
            </a:endParaRPr>
          </a:p>
        </p:txBody>
      </p:sp>
      <p:sp>
        <p:nvSpPr>
          <p:cNvPr id="43" name="PlaceHolder 2"/>
          <p:cNvSpPr>
            <a:spLocks noGrp="1"/>
          </p:cNvSpPr>
          <p:nvPr>
            <p:ph type="subTitle"/>
          </p:nvPr>
        </p:nvSpPr>
        <p:spPr>
          <a:xfrm>
            <a:off x="486000" y="1738080"/>
            <a:ext cx="8183520" cy="860760"/>
          </a:xfrm>
          <a:prstGeom prst="rect">
            <a:avLst/>
          </a:prstGeom>
          <a:noFill/>
          <a:ln w="0">
            <a:noFill/>
          </a:ln>
        </p:spPr>
        <p:txBody>
          <a:bodyPr lIns="91440" rIns="91440" tIns="91440" bIns="91440" anchor="t">
            <a:noAutofit/>
          </a:bodyPr>
          <a:p>
            <a:pPr indent="0" algn="ctr">
              <a:buNone/>
            </a:pPr>
            <a:endParaRPr b="0" lang="tr-TR" sz="2400" spc="-1" strike="noStrike">
              <a:solidFill>
                <a:schemeClr val="lt2"/>
              </a:solidFill>
              <a:latin typeface="Source Sans Pro"/>
              <a:ea typeface="Source Sans Pr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199"/>
              </a:spcBef>
              <a:spcAft>
                <a:spcPts val="201"/>
              </a:spcAft>
              <a:buNone/>
              <a:tabLst>
                <a:tab algn="l" pos="0"/>
              </a:tabLst>
            </a:pPr>
            <a:r>
              <a:rPr b="1" lang="tr" sz="2000" spc="-1" strike="noStrike">
                <a:solidFill>
                  <a:schemeClr val="dk2"/>
                </a:solidFill>
                <a:latin typeface="Arial"/>
                <a:ea typeface="Arial"/>
              </a:rPr>
              <a:t>Sözleşmeye Dayalı Kabul Testi (Contract Acceptance Testing)</a:t>
            </a:r>
            <a:endParaRPr b="0" lang="tr-TR" sz="2000" spc="-1" strike="noStrike">
              <a:solidFill>
                <a:srgbClr val="000000"/>
              </a:solidFill>
              <a:latin typeface="Arial"/>
            </a:endParaRPr>
          </a:p>
        </p:txBody>
      </p:sp>
      <p:sp>
        <p:nvSpPr>
          <p:cNvPr id="71" name="PlaceHolder 2"/>
          <p:cNvSpPr>
            <a:spLocks noGrp="1"/>
          </p:cNvSpPr>
          <p:nvPr>
            <p:ph/>
          </p:nvPr>
        </p:nvSpPr>
        <p:spPr>
          <a:xfrm>
            <a:off x="311760" y="1152360"/>
            <a:ext cx="8520120" cy="34160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endParaRPr b="0" lang="tr-TR" sz="1100" spc="-1" strike="noStrike">
              <a:solidFill>
                <a:srgbClr val="000000"/>
              </a:solidFill>
              <a:latin typeface="Arial"/>
            </a:endParaRPr>
          </a:p>
          <a:p>
            <a:pPr indent="0">
              <a:lnSpc>
                <a:spcPct val="115000"/>
              </a:lnSpc>
              <a:spcBef>
                <a:spcPts val="1199"/>
              </a:spcBef>
              <a:buNone/>
              <a:tabLst>
                <a:tab algn="l" pos="0"/>
              </a:tabLst>
            </a:pPr>
            <a:r>
              <a:rPr b="0" lang="tr" sz="1700" spc="-1" strike="noStrike">
                <a:solidFill>
                  <a:schemeClr val="dk2"/>
                </a:solidFill>
                <a:latin typeface="Arial"/>
                <a:ea typeface="Arial"/>
              </a:rPr>
              <a:t>Yazılımın müşteri ile yapılan sözleşmede belirtilen şartlara uygunluğunu doğrulamak için yapılan testtir.</a:t>
            </a:r>
            <a:endParaRPr b="0" lang="tr-TR" sz="1700" spc="-1" strike="noStrike">
              <a:solidFill>
                <a:srgbClr val="000000"/>
              </a:solidFill>
              <a:latin typeface="Arial"/>
            </a:endParaRPr>
          </a:p>
          <a:p>
            <a:pPr marL="457200" indent="-336600">
              <a:lnSpc>
                <a:spcPct val="115000"/>
              </a:lnSpc>
              <a:spcBef>
                <a:spcPts val="1199"/>
              </a:spcBef>
              <a:buClr>
                <a:srgbClr val="000000"/>
              </a:buClr>
              <a:buFont typeface="Arial"/>
              <a:buChar char="●"/>
              <a:tabLst>
                <a:tab algn="l" pos="0"/>
              </a:tabLst>
            </a:pPr>
            <a:r>
              <a:rPr b="0" lang="tr" sz="1700" spc="-1" strike="noStrike">
                <a:solidFill>
                  <a:schemeClr val="dk2"/>
                </a:solidFill>
                <a:latin typeface="Arial"/>
                <a:ea typeface="Arial"/>
              </a:rPr>
              <a:t>Yazılımın sözleşmede belirtilen tüm gereksinimleri karşılayıp karşılamadığını kontrol etmek.</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Müşteri ve yazılım sağlayıcı arasında yapılan sözleşmeye dayanır.</a:t>
            </a:r>
            <a:endParaRPr b="0" lang="tr-TR" sz="1700" spc="-1" strike="noStrike">
              <a:solidFill>
                <a:srgbClr val="000000"/>
              </a:solidFill>
              <a:latin typeface="Arial"/>
            </a:endParaRPr>
          </a:p>
          <a:p>
            <a:pPr indent="0">
              <a:lnSpc>
                <a:spcPct val="115000"/>
              </a:lnSpc>
              <a:spcBef>
                <a:spcPts val="1199"/>
              </a:spcBef>
              <a:spcAft>
                <a:spcPts val="1599"/>
              </a:spcAft>
              <a:buNone/>
              <a:tabLst>
                <a:tab algn="l" pos="0"/>
              </a:tabLst>
            </a:pPr>
            <a:endParaRPr b="0" lang="tr-T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199"/>
              </a:spcBef>
              <a:spcAft>
                <a:spcPts val="201"/>
              </a:spcAft>
              <a:buNone/>
              <a:tabLst>
                <a:tab algn="l" pos="0"/>
              </a:tabLst>
            </a:pPr>
            <a:r>
              <a:rPr b="1" lang="tr" sz="2000" spc="-1" strike="noStrike">
                <a:solidFill>
                  <a:schemeClr val="dk2"/>
                </a:solidFill>
                <a:latin typeface="Arial"/>
                <a:ea typeface="Arial"/>
              </a:rPr>
              <a:t>Düzenleyici Kabul Testi (Regulatory Acceptance Testing - RAT)</a:t>
            </a:r>
            <a:endParaRPr b="0" lang="tr-TR" sz="2000" spc="-1" strike="noStrike">
              <a:solidFill>
                <a:srgbClr val="000000"/>
              </a:solidFill>
              <a:latin typeface="Arial"/>
            </a:endParaRPr>
          </a:p>
        </p:txBody>
      </p:sp>
      <p:sp>
        <p:nvSpPr>
          <p:cNvPr id="73" name="PlaceHolder 2"/>
          <p:cNvSpPr>
            <a:spLocks noGrp="1"/>
          </p:cNvSpPr>
          <p:nvPr>
            <p:ph/>
          </p:nvPr>
        </p:nvSpPr>
        <p:spPr>
          <a:xfrm>
            <a:off x="311760" y="1152360"/>
            <a:ext cx="8520120" cy="34160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endParaRPr b="0" lang="tr-TR" sz="1700" spc="-1" strike="noStrike">
              <a:solidFill>
                <a:srgbClr val="000000"/>
              </a:solidFill>
              <a:latin typeface="Arial"/>
            </a:endParaRPr>
          </a:p>
          <a:p>
            <a:pPr indent="0">
              <a:lnSpc>
                <a:spcPct val="115000"/>
              </a:lnSpc>
              <a:spcBef>
                <a:spcPts val="1199"/>
              </a:spcBef>
              <a:buNone/>
              <a:tabLst>
                <a:tab algn="l" pos="0"/>
              </a:tabLst>
            </a:pPr>
            <a:r>
              <a:rPr b="0" lang="tr" sz="1700" spc="-1" strike="noStrike">
                <a:solidFill>
                  <a:schemeClr val="dk2"/>
                </a:solidFill>
                <a:latin typeface="Arial"/>
                <a:ea typeface="Arial"/>
              </a:rPr>
              <a:t>Yazılımın sektörle ilgili düzenlemelere, yasalara veya standartlara uygunluğunu doğrulamak için yapılan testtir.</a:t>
            </a:r>
            <a:endParaRPr b="0" lang="tr-TR" sz="1700" spc="-1" strike="noStrike">
              <a:solidFill>
                <a:srgbClr val="000000"/>
              </a:solidFill>
              <a:latin typeface="Arial"/>
            </a:endParaRPr>
          </a:p>
          <a:p>
            <a:pPr marL="457200" indent="-336600">
              <a:lnSpc>
                <a:spcPct val="115000"/>
              </a:lnSpc>
              <a:spcBef>
                <a:spcPts val="1199"/>
              </a:spcBef>
              <a:buClr>
                <a:srgbClr val="000000"/>
              </a:buClr>
              <a:buFont typeface="Arial"/>
              <a:buChar char="●"/>
              <a:tabLst>
                <a:tab algn="l" pos="0"/>
              </a:tabLst>
            </a:pPr>
            <a:r>
              <a:rPr b="0" lang="tr" sz="1700" spc="-1" strike="noStrike">
                <a:solidFill>
                  <a:schemeClr val="dk2"/>
                </a:solidFill>
                <a:latin typeface="Arial"/>
                <a:ea typeface="Arial"/>
              </a:rPr>
              <a:t>Yazılımın yasal ve düzenleyici gerekliliklere uyumluluğunu sağlamak amacıyla yapılır.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Test kriterleri, düzenleyici kurumların belirlediği standartlara dayanır.</a:t>
            </a:r>
            <a:endParaRPr b="0" lang="tr-TR" sz="1700" spc="-1" strike="noStrike">
              <a:solidFill>
                <a:srgbClr val="000000"/>
              </a:solidFill>
              <a:latin typeface="Arial"/>
            </a:endParaRPr>
          </a:p>
          <a:p>
            <a:pPr indent="0">
              <a:lnSpc>
                <a:spcPct val="115000"/>
              </a:lnSpc>
              <a:spcBef>
                <a:spcPts val="1199"/>
              </a:spcBef>
              <a:spcAft>
                <a:spcPts val="1599"/>
              </a:spcAft>
              <a:buNone/>
              <a:tabLst>
                <a:tab algn="l" pos="0"/>
              </a:tabLst>
            </a:pPr>
            <a:endParaRPr b="0" lang="tr-TR"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199"/>
              </a:spcBef>
              <a:spcAft>
                <a:spcPts val="201"/>
              </a:spcAft>
              <a:buNone/>
              <a:tabLst>
                <a:tab algn="l" pos="0"/>
              </a:tabLst>
            </a:pPr>
            <a:r>
              <a:rPr b="1" lang="tr" sz="2000" spc="-1" strike="noStrike">
                <a:solidFill>
                  <a:schemeClr val="dk2"/>
                </a:solidFill>
                <a:latin typeface="Arial"/>
                <a:ea typeface="Arial"/>
              </a:rPr>
              <a:t>Alpha Testi</a:t>
            </a:r>
            <a:endParaRPr b="0" lang="tr-TR" sz="2000" spc="-1" strike="noStrike">
              <a:solidFill>
                <a:srgbClr val="000000"/>
              </a:solidFill>
              <a:latin typeface="Arial"/>
            </a:endParaRPr>
          </a:p>
        </p:txBody>
      </p:sp>
      <p:sp>
        <p:nvSpPr>
          <p:cNvPr id="75" name="PlaceHolder 2"/>
          <p:cNvSpPr>
            <a:spLocks noGrp="1"/>
          </p:cNvSpPr>
          <p:nvPr>
            <p:ph/>
          </p:nvPr>
        </p:nvSpPr>
        <p:spPr>
          <a:xfrm>
            <a:off x="311760" y="1152360"/>
            <a:ext cx="8520120" cy="34160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r>
              <a:rPr b="0" lang="tr" sz="1700" spc="-1" strike="noStrike">
                <a:solidFill>
                  <a:schemeClr val="dk2"/>
                </a:solidFill>
                <a:latin typeface="Arial"/>
                <a:ea typeface="Arial"/>
              </a:rPr>
              <a:t>Alpha testi, yazılım geliştirme sürecinin sonlarına doğru, yazılımın ilk tamamlanmış sürümünün, şirket içindeki bir test ekibi veya küçük bir kullanıcı grubu tarafından incelendiği bir test türüdür. Bu test, yazılımın genel işlevselliğini, kullanıcı deneyimini ve temel hatalarını değerlendirir.</a:t>
            </a:r>
            <a:endParaRPr b="0" lang="tr-TR" sz="1700" spc="-1" strike="noStrike">
              <a:solidFill>
                <a:srgbClr val="000000"/>
              </a:solidFill>
              <a:latin typeface="Arial"/>
            </a:endParaRPr>
          </a:p>
          <a:p>
            <a:pPr marL="457200" indent="-336600">
              <a:lnSpc>
                <a:spcPct val="115000"/>
              </a:lnSpc>
              <a:spcBef>
                <a:spcPts val="1199"/>
              </a:spcBef>
              <a:buClr>
                <a:srgbClr val="000000"/>
              </a:buClr>
              <a:buFont typeface="Arial"/>
              <a:buChar char="●"/>
              <a:tabLst>
                <a:tab algn="l" pos="0"/>
              </a:tabLst>
            </a:pPr>
            <a:r>
              <a:rPr b="0" lang="tr" sz="1700" spc="-1" strike="noStrike">
                <a:solidFill>
                  <a:schemeClr val="dk2"/>
                </a:solidFill>
                <a:latin typeface="Arial"/>
                <a:ea typeface="Arial"/>
              </a:rPr>
              <a:t>Yazılımın ana işlevlerini ve özelliklerini doğrulamak, kullanıcı gereksinimlerine uygunluğunu kontrol etmek, yazılımın teslim öncesi kalan hatalarını tespit etmek ve düzeltmek amacıyla yapılır.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Yazılım, genellikle tamamlanmış ancak henüz tam olarak optimize edilmemiştir.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Testler, gerçek kullanıcılarla değil, genellikle yazılım geliştiricileri, test mühendisleri veya şirket içindeki bir ekip tarafından yapılır.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Alpha testi sırasında bulunan hatalar düzeltilir ve yazılım beta testi için hazırlanır.</a:t>
            </a:r>
            <a:endParaRPr b="0" lang="tr-TR" sz="1700" spc="-1" strike="noStrike">
              <a:solidFill>
                <a:srgbClr val="000000"/>
              </a:solidFill>
              <a:latin typeface="Arial"/>
            </a:endParaRPr>
          </a:p>
          <a:p>
            <a:pPr indent="0">
              <a:lnSpc>
                <a:spcPct val="115000"/>
              </a:lnSpc>
              <a:spcBef>
                <a:spcPts val="1199"/>
              </a:spcBef>
              <a:spcAft>
                <a:spcPts val="1599"/>
              </a:spcAft>
              <a:buNone/>
              <a:tabLst>
                <a:tab algn="l" pos="0"/>
              </a:tabLst>
            </a:pPr>
            <a:endParaRPr b="0" lang="tr-TR"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199"/>
              </a:spcBef>
              <a:spcAft>
                <a:spcPts val="201"/>
              </a:spcAft>
              <a:buNone/>
              <a:tabLst>
                <a:tab algn="l" pos="0"/>
              </a:tabLst>
            </a:pPr>
            <a:r>
              <a:rPr b="1" lang="tr" sz="2000" spc="-1" strike="noStrike">
                <a:solidFill>
                  <a:schemeClr val="dk2"/>
                </a:solidFill>
                <a:latin typeface="Arial"/>
                <a:ea typeface="Arial"/>
              </a:rPr>
              <a:t>Beta Testi</a:t>
            </a:r>
            <a:endParaRPr b="0" lang="tr-TR" sz="2000" spc="-1" strike="noStrike">
              <a:solidFill>
                <a:srgbClr val="000000"/>
              </a:solidFill>
              <a:latin typeface="Arial"/>
            </a:endParaRPr>
          </a:p>
        </p:txBody>
      </p:sp>
      <p:sp>
        <p:nvSpPr>
          <p:cNvPr id="77" name="PlaceHolder 2"/>
          <p:cNvSpPr>
            <a:spLocks noGrp="1"/>
          </p:cNvSpPr>
          <p:nvPr>
            <p:ph/>
          </p:nvPr>
        </p:nvSpPr>
        <p:spPr>
          <a:xfrm>
            <a:off x="311760" y="1152360"/>
            <a:ext cx="8520120" cy="34160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r>
              <a:rPr b="0" lang="tr" sz="1700" spc="-1" strike="noStrike">
                <a:solidFill>
                  <a:schemeClr val="dk2"/>
                </a:solidFill>
                <a:latin typeface="Arial"/>
                <a:ea typeface="Arial"/>
              </a:rPr>
              <a:t>Yazılımın gerçek kullanıcılar tarafından, canlı ortamda veya gerçek dünya koşullarında test edilmesidir.</a:t>
            </a:r>
            <a:endParaRPr b="0" lang="tr-TR" sz="1700" spc="-1" strike="noStrike">
              <a:solidFill>
                <a:srgbClr val="000000"/>
              </a:solidFill>
              <a:latin typeface="Arial"/>
            </a:endParaRPr>
          </a:p>
          <a:p>
            <a:pPr marL="457200" indent="-336600">
              <a:lnSpc>
                <a:spcPct val="115000"/>
              </a:lnSpc>
              <a:spcBef>
                <a:spcPts val="1199"/>
              </a:spcBef>
              <a:buClr>
                <a:srgbClr val="000000"/>
              </a:buClr>
              <a:buFont typeface="Arial"/>
              <a:buChar char="●"/>
              <a:tabLst>
                <a:tab algn="l" pos="0"/>
              </a:tabLst>
            </a:pPr>
            <a:r>
              <a:rPr b="0" lang="tr" sz="1700" spc="-1" strike="noStrike">
                <a:solidFill>
                  <a:schemeClr val="dk2"/>
                </a:solidFill>
                <a:latin typeface="Arial"/>
                <a:ea typeface="Arial"/>
              </a:rPr>
              <a:t>Yazılımın kullanıcı deneyimini değerlendirmek ve son kullanıcıya özgü sorunları tespit etmek amacıyla yapılır.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Test kullanıcıları, genellikle ürünün hedef kitlesinden seçilir.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Yazılım, genellikle piyasaya sürülmeden önce beta sürümü olarak sunulur.</a:t>
            </a:r>
            <a:endParaRPr b="0" lang="tr-TR" sz="1700" spc="-1" strike="noStrike">
              <a:solidFill>
                <a:srgbClr val="000000"/>
              </a:solidFill>
              <a:latin typeface="Arial"/>
            </a:endParaRPr>
          </a:p>
          <a:p>
            <a:pPr indent="0">
              <a:lnSpc>
                <a:spcPct val="115000"/>
              </a:lnSpc>
              <a:spcBef>
                <a:spcPts val="1199"/>
              </a:spcBef>
              <a:spcAft>
                <a:spcPts val="1599"/>
              </a:spcAft>
              <a:buNone/>
              <a:tabLst>
                <a:tab algn="l" pos="0"/>
              </a:tabLst>
            </a:pPr>
            <a:endParaRPr b="0" lang="tr-TR"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199"/>
              </a:spcBef>
              <a:spcAft>
                <a:spcPts val="201"/>
              </a:spcAft>
              <a:buNone/>
              <a:tabLst>
                <a:tab algn="l" pos="0"/>
              </a:tabLst>
            </a:pPr>
            <a:r>
              <a:rPr b="1" lang="tr" sz="2000" spc="-1" strike="noStrike">
                <a:solidFill>
                  <a:schemeClr val="dk2"/>
                </a:solidFill>
                <a:latin typeface="Arial"/>
                <a:ea typeface="Arial"/>
              </a:rPr>
              <a:t>Altyapı Kabul Testi (Infrastructure Acceptance Testing)</a:t>
            </a:r>
            <a:endParaRPr b="0" lang="tr-TR" sz="2000" spc="-1" strike="noStrike">
              <a:solidFill>
                <a:srgbClr val="000000"/>
              </a:solidFill>
              <a:latin typeface="Arial"/>
            </a:endParaRPr>
          </a:p>
        </p:txBody>
      </p:sp>
      <p:sp>
        <p:nvSpPr>
          <p:cNvPr id="79" name="PlaceHolder 2"/>
          <p:cNvSpPr>
            <a:spLocks noGrp="1"/>
          </p:cNvSpPr>
          <p:nvPr>
            <p:ph/>
          </p:nvPr>
        </p:nvSpPr>
        <p:spPr>
          <a:xfrm>
            <a:off x="311760" y="1152360"/>
            <a:ext cx="8520120" cy="34160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endParaRPr b="0" lang="tr-TR" sz="1100" spc="-1" strike="noStrike">
              <a:solidFill>
                <a:srgbClr val="000000"/>
              </a:solidFill>
              <a:latin typeface="Arial"/>
            </a:endParaRPr>
          </a:p>
          <a:p>
            <a:pPr indent="0">
              <a:lnSpc>
                <a:spcPct val="115000"/>
              </a:lnSpc>
              <a:spcBef>
                <a:spcPts val="1199"/>
              </a:spcBef>
              <a:buNone/>
              <a:tabLst>
                <a:tab algn="l" pos="0"/>
              </a:tabLst>
            </a:pPr>
            <a:r>
              <a:rPr b="0" lang="tr" sz="1700" spc="-1" strike="noStrike">
                <a:solidFill>
                  <a:schemeClr val="dk2"/>
                </a:solidFill>
                <a:latin typeface="Arial"/>
                <a:ea typeface="Arial"/>
              </a:rPr>
              <a:t>Yazılımın donanım, ağ, veri tabanı ve diğer teknik altyapılarla uyumlu olup olmadığını kontrol eden testtir.</a:t>
            </a:r>
            <a:endParaRPr b="0" lang="tr-TR" sz="1700" spc="-1" strike="noStrike">
              <a:solidFill>
                <a:srgbClr val="000000"/>
              </a:solidFill>
              <a:latin typeface="Arial"/>
            </a:endParaRPr>
          </a:p>
          <a:p>
            <a:pPr marL="457200" indent="-336600">
              <a:lnSpc>
                <a:spcPct val="115000"/>
              </a:lnSpc>
              <a:spcBef>
                <a:spcPts val="1199"/>
              </a:spcBef>
              <a:buClr>
                <a:srgbClr val="000000"/>
              </a:buClr>
              <a:buFont typeface="Arial"/>
              <a:buChar char="●"/>
              <a:tabLst>
                <a:tab algn="l" pos="0"/>
              </a:tabLst>
            </a:pPr>
            <a:r>
              <a:rPr b="0" lang="tr" sz="1700" spc="-1" strike="noStrike">
                <a:solidFill>
                  <a:schemeClr val="dk2"/>
                </a:solidFill>
                <a:latin typeface="Arial"/>
                <a:ea typeface="Arial"/>
              </a:rPr>
              <a:t>Yazılımın teknik altyapıyla sorunsuz bir şekilde çalışmasını sağlamak.</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Altyapı uyumluluğu ve teknik performans odaklıdır.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Örneğin bulut tabanlı bir uygulamanın AWS veya Azure altyapısıyla sorunsuz çalıştığının doğrulanması.</a:t>
            </a:r>
            <a:endParaRPr b="0" lang="tr-TR" sz="1700" spc="-1" strike="noStrike">
              <a:solidFill>
                <a:srgbClr val="000000"/>
              </a:solidFill>
              <a:latin typeface="Arial"/>
            </a:endParaRPr>
          </a:p>
          <a:p>
            <a:pPr indent="0">
              <a:lnSpc>
                <a:spcPct val="115000"/>
              </a:lnSpc>
              <a:spcBef>
                <a:spcPts val="1199"/>
              </a:spcBef>
              <a:spcAft>
                <a:spcPts val="1599"/>
              </a:spcAft>
              <a:buNone/>
              <a:tabLst>
                <a:tab algn="l" pos="0"/>
              </a:tabLst>
            </a:pPr>
            <a:endParaRPr b="0" lang="tr-TR"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490320" y="526320"/>
            <a:ext cx="7904160" cy="4090320"/>
          </a:xfrm>
          <a:prstGeom prst="rect">
            <a:avLst/>
          </a:prstGeom>
          <a:noFill/>
          <a:ln w="0">
            <a:noFill/>
          </a:ln>
        </p:spPr>
        <p:txBody>
          <a:bodyPr lIns="91440" rIns="91440" tIns="91440" bIns="91440" anchor="ctr">
            <a:noAutofit/>
          </a:bodyPr>
          <a:p>
            <a:pPr indent="0">
              <a:lnSpc>
                <a:spcPct val="100000"/>
              </a:lnSpc>
              <a:spcAft>
                <a:spcPts val="1599"/>
              </a:spcAft>
              <a:buNone/>
              <a:tabLst>
                <a:tab algn="l" pos="0"/>
              </a:tabLst>
            </a:pPr>
            <a:r>
              <a:rPr b="1" lang="tr" sz="4800" spc="-1" strike="noStrike">
                <a:solidFill>
                  <a:schemeClr val="lt1"/>
                </a:solidFill>
                <a:latin typeface="Raleway"/>
                <a:ea typeface="Raleway"/>
              </a:rPr>
              <a:t>Örnek Yazılım Teknik Şartnamesi</a:t>
            </a:r>
            <a:endParaRPr b="0" lang="tr-TR"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400"/>
              </a:spcBef>
              <a:spcAft>
                <a:spcPts val="400"/>
              </a:spcAft>
              <a:buNone/>
              <a:tabLst>
                <a:tab algn="l" pos="0"/>
              </a:tabLst>
            </a:pPr>
            <a:r>
              <a:rPr b="1" lang="tr" sz="1700" spc="-1" strike="noStrike">
                <a:solidFill>
                  <a:schemeClr val="dk2"/>
                </a:solidFill>
                <a:latin typeface="Arial"/>
                <a:ea typeface="Arial"/>
              </a:rPr>
              <a:t>Kabul Testi Nedir?</a:t>
            </a:r>
            <a:endParaRPr b="0" lang="tr-TR" sz="17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91440" rIns="91440" tIns="91440" bIns="91440" anchor="t">
            <a:noAutofit/>
          </a:bodyPr>
          <a:p>
            <a:pPr indent="0">
              <a:lnSpc>
                <a:spcPct val="115000"/>
              </a:lnSpc>
              <a:spcBef>
                <a:spcPts val="1400"/>
              </a:spcBef>
              <a:buNone/>
              <a:tabLst>
                <a:tab algn="l" pos="0"/>
              </a:tabLst>
            </a:pPr>
            <a:endParaRPr b="0" lang="tr-TR" sz="1300" spc="-1" strike="noStrike">
              <a:solidFill>
                <a:srgbClr val="000000"/>
              </a:solidFill>
              <a:latin typeface="Arial"/>
            </a:endParaRPr>
          </a:p>
          <a:p>
            <a:pPr indent="0">
              <a:lnSpc>
                <a:spcPct val="115000"/>
              </a:lnSpc>
              <a:spcBef>
                <a:spcPts val="1199"/>
              </a:spcBef>
              <a:buNone/>
              <a:tabLst>
                <a:tab algn="l" pos="0"/>
              </a:tabLst>
            </a:pPr>
            <a:r>
              <a:rPr b="1" lang="tr" sz="1500" spc="-1" strike="noStrike">
                <a:solidFill>
                  <a:schemeClr val="dk2"/>
                </a:solidFill>
                <a:latin typeface="Arial"/>
                <a:ea typeface="Arial"/>
              </a:rPr>
              <a:t>Tanım:</a:t>
            </a:r>
            <a:endParaRPr b="0" lang="tr-TR" sz="1500" spc="-1" strike="noStrike">
              <a:solidFill>
                <a:srgbClr val="000000"/>
              </a:solidFill>
              <a:latin typeface="Arial"/>
            </a:endParaRPr>
          </a:p>
          <a:p>
            <a:pPr indent="0">
              <a:lnSpc>
                <a:spcPct val="115000"/>
              </a:lnSpc>
              <a:spcBef>
                <a:spcPts val="1199"/>
              </a:spcBef>
              <a:buNone/>
              <a:tabLst>
                <a:tab algn="l" pos="0"/>
              </a:tabLst>
            </a:pPr>
            <a:r>
              <a:rPr b="0" lang="tr" sz="1500" spc="-1" strike="noStrike">
                <a:solidFill>
                  <a:schemeClr val="dk2"/>
                </a:solidFill>
                <a:latin typeface="Arial"/>
                <a:ea typeface="Arial"/>
              </a:rPr>
              <a:t>Kabul testi (</a:t>
            </a:r>
            <a:r>
              <a:rPr b="1" lang="tr" sz="1500" spc="-1" strike="noStrike">
                <a:solidFill>
                  <a:schemeClr val="dk2"/>
                </a:solidFill>
                <a:latin typeface="Arial"/>
                <a:ea typeface="Arial"/>
              </a:rPr>
              <a:t>Acceptance Testing</a:t>
            </a:r>
            <a:r>
              <a:rPr b="0" lang="tr" sz="1500" spc="-1" strike="noStrike">
                <a:solidFill>
                  <a:schemeClr val="dk2"/>
                </a:solidFill>
                <a:latin typeface="Arial"/>
                <a:ea typeface="Arial"/>
              </a:rPr>
              <a:t>), bir yazılımın kullanıcı gereksinimlerini ve iş hedeflerini karşılayıp karşılamadığını doğrulamak için gerçekleştirilen test sürecidir. Bu test, genellikle yazılım geliştirme sürecinin sonunda, yazılımın teslim edilmeden önce müşteri veya son kullanıcı tarafından kabul edilip edilmeyeceğini belirlemek için yapılır.</a:t>
            </a:r>
            <a:endParaRPr b="0" lang="tr-TR" sz="1500" spc="-1" strike="noStrike">
              <a:solidFill>
                <a:srgbClr val="000000"/>
              </a:solidFill>
              <a:latin typeface="Arial"/>
            </a:endParaRPr>
          </a:p>
          <a:p>
            <a:pPr indent="0">
              <a:lnSpc>
                <a:spcPct val="115000"/>
              </a:lnSpc>
              <a:spcBef>
                <a:spcPts val="1199"/>
              </a:spcBef>
              <a:buNone/>
              <a:tabLst>
                <a:tab algn="l" pos="0"/>
              </a:tabLst>
            </a:pPr>
            <a:r>
              <a:rPr b="0" lang="tr" sz="1500" spc="-1" strike="noStrike">
                <a:solidFill>
                  <a:schemeClr val="dk2"/>
                </a:solidFill>
                <a:latin typeface="Arial"/>
                <a:ea typeface="Arial"/>
              </a:rPr>
              <a:t>Kabul testinde, gerçek kullanıcıların gereksinimlerini simüle eden test senaryoları çalıştırılır ve yazılımın işlevselliği değerlendirilir.</a:t>
            </a:r>
            <a:endParaRPr b="0" lang="tr-TR" sz="1500" spc="-1" strike="noStrike">
              <a:solidFill>
                <a:srgbClr val="000000"/>
              </a:solidFill>
              <a:latin typeface="Arial"/>
            </a:endParaRPr>
          </a:p>
          <a:p>
            <a:pPr indent="0">
              <a:lnSpc>
                <a:spcPct val="115000"/>
              </a:lnSpc>
              <a:spcBef>
                <a:spcPts val="1199"/>
              </a:spcBef>
              <a:spcAft>
                <a:spcPts val="1599"/>
              </a:spcAft>
              <a:buNone/>
              <a:tabLst>
                <a:tab algn="l" pos="0"/>
              </a:tabLst>
            </a:pP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400"/>
              </a:spcBef>
              <a:spcAft>
                <a:spcPts val="400"/>
              </a:spcAft>
              <a:buNone/>
              <a:tabLst>
                <a:tab algn="l" pos="0"/>
              </a:tabLst>
            </a:pPr>
            <a:r>
              <a:rPr b="1" lang="tr" sz="1700" spc="-1" strike="noStrike">
                <a:solidFill>
                  <a:schemeClr val="dk2"/>
                </a:solidFill>
                <a:latin typeface="Arial"/>
                <a:ea typeface="Arial"/>
              </a:rPr>
              <a:t>Kabul Testinin Amacı</a:t>
            </a:r>
            <a:endParaRPr b="0" lang="tr-TR" sz="1700" spc="-1" strike="noStrike">
              <a:solidFill>
                <a:srgbClr val="000000"/>
              </a:solidFill>
              <a:latin typeface="Arial"/>
            </a:endParaRPr>
          </a:p>
        </p:txBody>
      </p:sp>
      <p:sp>
        <p:nvSpPr>
          <p:cNvPr id="47" name="Google Shape;71;p15"/>
          <p:cNvSpPr/>
          <p:nvPr/>
        </p:nvSpPr>
        <p:spPr>
          <a:xfrm>
            <a:off x="237600" y="1509120"/>
            <a:ext cx="1670040" cy="2376720"/>
          </a:xfrm>
          <a:prstGeom prst="wedgeRectCallout">
            <a:avLst>
              <a:gd name="adj1" fmla="val -20833"/>
              <a:gd name="adj2" fmla="val 62500"/>
            </a:avLst>
          </a:prstGeom>
          <a:solidFill>
            <a:srgbClr val="e69138"/>
          </a:solidFill>
          <a:ln w="9525">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endParaRPr b="0" lang="tr-TR" sz="1400" spc="-1" strike="noStrike">
              <a:solidFill>
                <a:srgbClr val="000000"/>
              </a:solidFill>
              <a:latin typeface="Arial"/>
            </a:endParaRPr>
          </a:p>
        </p:txBody>
      </p:sp>
      <p:sp>
        <p:nvSpPr>
          <p:cNvPr id="48" name="Google Shape;72;p15"/>
          <p:cNvSpPr/>
          <p:nvPr/>
        </p:nvSpPr>
        <p:spPr>
          <a:xfrm>
            <a:off x="307080" y="1658160"/>
            <a:ext cx="1523160" cy="17694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tr" sz="1100" spc="-1" strike="noStrike">
                <a:solidFill>
                  <a:srgbClr val="ffffff"/>
                </a:solidFill>
                <a:latin typeface="Arial"/>
                <a:ea typeface="Arial"/>
              </a:rPr>
              <a:t>Müşteri Gereksinimlerini Doğrulamak</a:t>
            </a:r>
            <a:endParaRPr b="0" lang="tr-TR" sz="1100" spc="-1" strike="noStrike">
              <a:solidFill>
                <a:srgbClr val="000000"/>
              </a:solidFill>
              <a:latin typeface="Arial"/>
            </a:endParaRPr>
          </a:p>
          <a:p>
            <a:pPr>
              <a:lnSpc>
                <a:spcPct val="100000"/>
              </a:lnSpc>
              <a:tabLst>
                <a:tab algn="l" pos="0"/>
              </a:tabLst>
            </a:pPr>
            <a:endParaRPr b="0" lang="tr-TR" sz="1100" spc="-1" strike="noStrike">
              <a:solidFill>
                <a:srgbClr val="000000"/>
              </a:solidFill>
              <a:latin typeface="Arial"/>
            </a:endParaRPr>
          </a:p>
          <a:p>
            <a:pPr>
              <a:lnSpc>
                <a:spcPct val="100000"/>
              </a:lnSpc>
              <a:tabLst>
                <a:tab algn="l" pos="0"/>
              </a:tabLst>
            </a:pPr>
            <a:r>
              <a:rPr b="0" lang="tr" sz="1000" spc="-1" strike="noStrike">
                <a:solidFill>
                  <a:srgbClr val="ffffff"/>
                </a:solidFill>
                <a:latin typeface="Arial"/>
                <a:ea typeface="Arial"/>
              </a:rPr>
              <a:t>Yazılımın müşterinin belirttiği tüm iş gereksinimlerini karşılayıp karşılamadığını kontrol etmek</a:t>
            </a:r>
            <a:endParaRPr b="0" lang="tr-TR" sz="1000" spc="-1" strike="noStrike">
              <a:solidFill>
                <a:srgbClr val="000000"/>
              </a:solidFill>
              <a:latin typeface="Arial"/>
            </a:endParaRPr>
          </a:p>
        </p:txBody>
      </p:sp>
      <p:sp>
        <p:nvSpPr>
          <p:cNvPr id="49" name="Google Shape;73;p15"/>
          <p:cNvSpPr/>
          <p:nvPr/>
        </p:nvSpPr>
        <p:spPr>
          <a:xfrm>
            <a:off x="1991880" y="1509120"/>
            <a:ext cx="1670040" cy="2376720"/>
          </a:xfrm>
          <a:prstGeom prst="wedgeRectCallout">
            <a:avLst>
              <a:gd name="adj1" fmla="val -20833"/>
              <a:gd name="adj2" fmla="val 62500"/>
            </a:avLst>
          </a:prstGeom>
          <a:solidFill>
            <a:schemeClr val="dk1"/>
          </a:solidFill>
          <a:ln w="9525">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endParaRPr b="0" lang="tr-TR" sz="1400" spc="-1" strike="noStrike">
              <a:solidFill>
                <a:srgbClr val="ffffff"/>
              </a:solidFill>
              <a:latin typeface="Arial"/>
            </a:endParaRPr>
          </a:p>
        </p:txBody>
      </p:sp>
      <p:sp>
        <p:nvSpPr>
          <p:cNvPr id="50" name="Google Shape;74;p15"/>
          <p:cNvSpPr/>
          <p:nvPr/>
        </p:nvSpPr>
        <p:spPr>
          <a:xfrm>
            <a:off x="2061360" y="1658160"/>
            <a:ext cx="1523160" cy="19220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tr" sz="1100" spc="-1" strike="noStrike">
                <a:solidFill>
                  <a:schemeClr val="lt1"/>
                </a:solidFill>
                <a:latin typeface="Arial"/>
                <a:ea typeface="Arial"/>
              </a:rPr>
              <a:t>Kullanıcı Perspektifinden Test Etmek</a:t>
            </a:r>
            <a:endParaRPr b="0" lang="tr-TR" sz="1100" spc="-1" strike="noStrike">
              <a:solidFill>
                <a:srgbClr val="000000"/>
              </a:solidFill>
              <a:latin typeface="Arial"/>
            </a:endParaRPr>
          </a:p>
          <a:p>
            <a:pPr>
              <a:lnSpc>
                <a:spcPct val="100000"/>
              </a:lnSpc>
              <a:tabLst>
                <a:tab algn="l" pos="0"/>
              </a:tabLst>
            </a:pPr>
            <a:endParaRPr b="0" lang="tr-TR" sz="1100" spc="-1" strike="noStrike">
              <a:solidFill>
                <a:srgbClr val="000000"/>
              </a:solidFill>
              <a:latin typeface="Arial"/>
            </a:endParaRPr>
          </a:p>
          <a:p>
            <a:pPr>
              <a:lnSpc>
                <a:spcPct val="100000"/>
              </a:lnSpc>
              <a:tabLst>
                <a:tab algn="l" pos="0"/>
              </a:tabLst>
            </a:pPr>
            <a:r>
              <a:rPr b="0" lang="tr" sz="1000" spc="-1" strike="noStrike">
                <a:solidFill>
                  <a:srgbClr val="ffffff"/>
                </a:solidFill>
                <a:latin typeface="Arial"/>
                <a:ea typeface="Arial"/>
              </a:rPr>
              <a:t>Yazılımın teknik doğruluğunun ötesinde, kullanıcıların ihtiyaçlarına ve beklentilerine uygunluğunu değerlendirmek.</a:t>
            </a:r>
            <a:endParaRPr b="0" lang="tr-TR" sz="1000" spc="-1" strike="noStrike">
              <a:solidFill>
                <a:srgbClr val="000000"/>
              </a:solidFill>
              <a:latin typeface="Arial"/>
            </a:endParaRPr>
          </a:p>
        </p:txBody>
      </p:sp>
      <p:sp>
        <p:nvSpPr>
          <p:cNvPr id="51" name="Google Shape;75;p15"/>
          <p:cNvSpPr/>
          <p:nvPr/>
        </p:nvSpPr>
        <p:spPr>
          <a:xfrm>
            <a:off x="3746160" y="1509120"/>
            <a:ext cx="1670040" cy="2376720"/>
          </a:xfrm>
          <a:prstGeom prst="wedgeRectCallout">
            <a:avLst>
              <a:gd name="adj1" fmla="val -20833"/>
              <a:gd name="adj2" fmla="val 62500"/>
            </a:avLst>
          </a:prstGeom>
          <a:solidFill>
            <a:srgbClr val="3c78d8"/>
          </a:solidFill>
          <a:ln w="9525">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endParaRPr b="0" lang="tr-TR" sz="1400" spc="-1" strike="noStrike">
              <a:solidFill>
                <a:srgbClr val="ffffff"/>
              </a:solidFill>
              <a:latin typeface="Arial"/>
            </a:endParaRPr>
          </a:p>
        </p:txBody>
      </p:sp>
      <p:sp>
        <p:nvSpPr>
          <p:cNvPr id="52" name="Google Shape;76;p15"/>
          <p:cNvSpPr/>
          <p:nvPr/>
        </p:nvSpPr>
        <p:spPr>
          <a:xfrm>
            <a:off x="3815640" y="1658160"/>
            <a:ext cx="1523160" cy="1601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tr" sz="1100" spc="-1" strike="noStrike">
                <a:solidFill>
                  <a:srgbClr val="ffffff"/>
                </a:solidFill>
                <a:latin typeface="Arial"/>
                <a:ea typeface="Arial"/>
              </a:rPr>
              <a:t>Hataları Tespit Etmek</a:t>
            </a:r>
            <a:endParaRPr b="0" lang="tr-TR" sz="1100" spc="-1" strike="noStrike">
              <a:solidFill>
                <a:srgbClr val="000000"/>
              </a:solidFill>
              <a:latin typeface="Arial"/>
            </a:endParaRPr>
          </a:p>
          <a:p>
            <a:pPr>
              <a:lnSpc>
                <a:spcPct val="100000"/>
              </a:lnSpc>
              <a:tabLst>
                <a:tab algn="l" pos="0"/>
              </a:tabLst>
            </a:pPr>
            <a:endParaRPr b="0" lang="tr-TR" sz="1100" spc="-1" strike="noStrike">
              <a:solidFill>
                <a:srgbClr val="000000"/>
              </a:solidFill>
              <a:latin typeface="Arial"/>
            </a:endParaRPr>
          </a:p>
          <a:p>
            <a:pPr>
              <a:lnSpc>
                <a:spcPct val="100000"/>
              </a:lnSpc>
              <a:tabLst>
                <a:tab algn="l" pos="0"/>
              </a:tabLst>
            </a:pPr>
            <a:r>
              <a:rPr b="0" lang="tr" sz="1000" spc="-1" strike="noStrike">
                <a:solidFill>
                  <a:srgbClr val="ffffff"/>
                </a:solidFill>
                <a:latin typeface="Arial"/>
                <a:ea typeface="Arial"/>
              </a:rPr>
              <a:t>Yazılımın gerçek dünya kullanımında karşılaşılabilecek eksikliklerini veya hatalarını ortaya çıkarmak</a:t>
            </a:r>
            <a:endParaRPr b="0" lang="tr-TR" sz="1000" spc="-1" strike="noStrike">
              <a:solidFill>
                <a:srgbClr val="000000"/>
              </a:solidFill>
              <a:latin typeface="Arial"/>
            </a:endParaRPr>
          </a:p>
        </p:txBody>
      </p:sp>
      <p:sp>
        <p:nvSpPr>
          <p:cNvPr id="53" name="Google Shape;77;p15"/>
          <p:cNvSpPr/>
          <p:nvPr/>
        </p:nvSpPr>
        <p:spPr>
          <a:xfrm>
            <a:off x="5492520" y="1509120"/>
            <a:ext cx="1670040" cy="2376720"/>
          </a:xfrm>
          <a:prstGeom prst="wedgeRectCallout">
            <a:avLst>
              <a:gd name="adj1" fmla="val -20833"/>
              <a:gd name="adj2" fmla="val 62500"/>
            </a:avLst>
          </a:prstGeom>
          <a:solidFill>
            <a:schemeClr val="lt2"/>
          </a:solidFill>
          <a:ln w="9525">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endParaRPr b="0" lang="tr-TR" sz="1400" spc="-1" strike="noStrike">
              <a:solidFill>
                <a:srgbClr val="ffffff"/>
              </a:solidFill>
              <a:latin typeface="Arial"/>
            </a:endParaRPr>
          </a:p>
        </p:txBody>
      </p:sp>
      <p:sp>
        <p:nvSpPr>
          <p:cNvPr id="54" name="Google Shape;78;p15"/>
          <p:cNvSpPr/>
          <p:nvPr/>
        </p:nvSpPr>
        <p:spPr>
          <a:xfrm>
            <a:off x="5562360" y="1658160"/>
            <a:ext cx="1523160" cy="1433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tr" sz="1100" spc="-1" strike="noStrike">
                <a:solidFill>
                  <a:srgbClr val="ffffff"/>
                </a:solidFill>
                <a:latin typeface="Arial"/>
                <a:ea typeface="Arial"/>
              </a:rPr>
              <a:t>Son Teslim Onayı</a:t>
            </a:r>
            <a:endParaRPr b="0" lang="tr-TR" sz="1100" spc="-1" strike="noStrike">
              <a:solidFill>
                <a:srgbClr val="000000"/>
              </a:solidFill>
              <a:latin typeface="Arial"/>
            </a:endParaRPr>
          </a:p>
          <a:p>
            <a:pPr>
              <a:lnSpc>
                <a:spcPct val="100000"/>
              </a:lnSpc>
              <a:tabLst>
                <a:tab algn="l" pos="0"/>
              </a:tabLst>
            </a:pPr>
            <a:endParaRPr b="0" lang="tr-TR" sz="1100" spc="-1" strike="noStrike">
              <a:solidFill>
                <a:srgbClr val="000000"/>
              </a:solidFill>
              <a:latin typeface="Arial"/>
            </a:endParaRPr>
          </a:p>
          <a:p>
            <a:pPr>
              <a:lnSpc>
                <a:spcPct val="100000"/>
              </a:lnSpc>
              <a:tabLst>
                <a:tab algn="l" pos="0"/>
              </a:tabLst>
            </a:pPr>
            <a:r>
              <a:rPr b="0" lang="tr" sz="1000" spc="-1" strike="noStrike">
                <a:solidFill>
                  <a:srgbClr val="ffffff"/>
                </a:solidFill>
                <a:latin typeface="Arial"/>
                <a:ea typeface="Arial"/>
              </a:rPr>
              <a:t>Müşteri veya kullanıcı tarafından yazılımın kabul edilmesi ve resmi olarak teslim edilmesi için bir ön koşul olarak kullanılır</a:t>
            </a:r>
            <a:endParaRPr b="0" lang="tr-TR" sz="1000" spc="-1" strike="noStrike">
              <a:solidFill>
                <a:srgbClr val="000000"/>
              </a:solidFill>
              <a:latin typeface="Arial"/>
            </a:endParaRPr>
          </a:p>
        </p:txBody>
      </p:sp>
      <p:sp>
        <p:nvSpPr>
          <p:cNvPr id="55" name="Google Shape;79;p15"/>
          <p:cNvSpPr/>
          <p:nvPr/>
        </p:nvSpPr>
        <p:spPr>
          <a:xfrm>
            <a:off x="7239240" y="1509120"/>
            <a:ext cx="1670040" cy="2376720"/>
          </a:xfrm>
          <a:prstGeom prst="wedgeRectCallout">
            <a:avLst>
              <a:gd name="adj1" fmla="val -20833"/>
              <a:gd name="adj2" fmla="val 62500"/>
            </a:avLst>
          </a:prstGeom>
          <a:solidFill>
            <a:srgbClr val="38761d"/>
          </a:solidFill>
          <a:ln w="9525">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endParaRPr b="0" lang="tr-TR" sz="1400" spc="-1" strike="noStrike">
              <a:solidFill>
                <a:srgbClr val="ffffff"/>
              </a:solidFill>
              <a:latin typeface="Arial"/>
            </a:endParaRPr>
          </a:p>
        </p:txBody>
      </p:sp>
      <p:sp>
        <p:nvSpPr>
          <p:cNvPr id="56" name="Google Shape;80;p15"/>
          <p:cNvSpPr/>
          <p:nvPr/>
        </p:nvSpPr>
        <p:spPr>
          <a:xfrm>
            <a:off x="7308720" y="1658160"/>
            <a:ext cx="1523160" cy="1601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tr" sz="1100" spc="-1" strike="noStrike">
                <a:solidFill>
                  <a:srgbClr val="ffffff"/>
                </a:solidFill>
                <a:latin typeface="Arial"/>
                <a:ea typeface="Arial"/>
              </a:rPr>
              <a:t>İş Hedeflerine Uygunluk</a:t>
            </a:r>
            <a:endParaRPr b="0" lang="tr-TR" sz="1100" spc="-1" strike="noStrike">
              <a:solidFill>
                <a:srgbClr val="000000"/>
              </a:solidFill>
              <a:latin typeface="Arial"/>
            </a:endParaRPr>
          </a:p>
          <a:p>
            <a:pPr>
              <a:lnSpc>
                <a:spcPct val="100000"/>
              </a:lnSpc>
              <a:tabLst>
                <a:tab algn="l" pos="0"/>
              </a:tabLst>
            </a:pPr>
            <a:endParaRPr b="0" lang="tr-TR" sz="1100" spc="-1" strike="noStrike">
              <a:solidFill>
                <a:srgbClr val="000000"/>
              </a:solidFill>
              <a:latin typeface="Arial"/>
            </a:endParaRPr>
          </a:p>
          <a:p>
            <a:pPr>
              <a:lnSpc>
                <a:spcPct val="100000"/>
              </a:lnSpc>
              <a:tabLst>
                <a:tab algn="l" pos="0"/>
              </a:tabLst>
            </a:pPr>
            <a:r>
              <a:rPr b="0" lang="tr" sz="1000" spc="-1" strike="noStrike">
                <a:solidFill>
                  <a:srgbClr val="ffffff"/>
                </a:solidFill>
                <a:latin typeface="Arial"/>
                <a:ea typeface="Arial"/>
              </a:rPr>
              <a:t>Yazılımın iş süreçlerini destekleyip desteklemediğini ve hedeflenen çıktılara ulaşıp ulaşmadığını doğrulamak</a:t>
            </a:r>
            <a:endParaRPr b="0" lang="tr-T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265680" y="1678680"/>
            <a:ext cx="4044960" cy="1785960"/>
          </a:xfrm>
          <a:prstGeom prst="rect">
            <a:avLst/>
          </a:prstGeom>
          <a:noFill/>
          <a:ln w="0">
            <a:noFill/>
          </a:ln>
        </p:spPr>
        <p:txBody>
          <a:bodyPr lIns="91440" rIns="91440" tIns="91440" bIns="91440" anchor="ctr">
            <a:noAutofit/>
          </a:bodyPr>
          <a:p>
            <a:pPr indent="0" algn="ctr">
              <a:lnSpc>
                <a:spcPct val="100000"/>
              </a:lnSpc>
              <a:buNone/>
              <a:tabLst>
                <a:tab algn="l" pos="0"/>
              </a:tabLst>
            </a:pPr>
            <a:r>
              <a:rPr b="1" lang="tr" sz="2200" spc="-1" strike="noStrike">
                <a:solidFill>
                  <a:schemeClr val="dk2"/>
                </a:solidFill>
                <a:latin typeface="Arial"/>
                <a:ea typeface="Arial"/>
              </a:rPr>
              <a:t>Kabul Testinin Özellikleri</a:t>
            </a:r>
            <a:endParaRPr b="0" lang="tr-TR" sz="2200" spc="-1" strike="noStrike">
              <a:solidFill>
                <a:srgbClr val="000000"/>
              </a:solidFill>
              <a:latin typeface="Arial"/>
            </a:endParaRPr>
          </a:p>
        </p:txBody>
      </p:sp>
      <p:sp>
        <p:nvSpPr>
          <p:cNvPr id="58" name="PlaceHolder 2"/>
          <p:cNvSpPr>
            <a:spLocks noGrp="1"/>
          </p:cNvSpPr>
          <p:nvPr>
            <p:ph/>
          </p:nvPr>
        </p:nvSpPr>
        <p:spPr>
          <a:xfrm>
            <a:off x="4649400" y="724320"/>
            <a:ext cx="4342320" cy="3694680"/>
          </a:xfrm>
          <a:prstGeom prst="rect">
            <a:avLst/>
          </a:prstGeom>
          <a:noFill/>
          <a:ln w="0">
            <a:noFill/>
          </a:ln>
        </p:spPr>
        <p:txBody>
          <a:bodyPr lIns="91440" rIns="91440" tIns="91440" bIns="91440" anchor="ctr">
            <a:noAutofit/>
          </a:bodyPr>
          <a:p>
            <a:pPr marL="457200" indent="-380880">
              <a:lnSpc>
                <a:spcPct val="115000"/>
              </a:lnSpc>
              <a:buClr>
                <a:srgbClr val="ffffff"/>
              </a:buClr>
              <a:buFont typeface="Source Sans Pro"/>
              <a:buChar char="●"/>
            </a:pPr>
            <a:r>
              <a:rPr b="1" lang="tr" sz="1400" spc="-1" strike="noStrike">
                <a:solidFill>
                  <a:srgbClr val="ffffff"/>
                </a:solidFill>
                <a:latin typeface="Arial"/>
                <a:ea typeface="Arial"/>
              </a:rPr>
              <a:t>Son Kullanıcı Odaklı</a:t>
            </a:r>
            <a:r>
              <a:rPr b="0" lang="tr" sz="1400" spc="-1" strike="noStrike">
                <a:solidFill>
                  <a:srgbClr val="ffffff"/>
                </a:solidFill>
                <a:latin typeface="Arial"/>
                <a:ea typeface="Arial"/>
              </a:rPr>
              <a:t>: Teknik detaylardan ziyade, yazılımın işlevselliği ve kullanıcı gereksinimlerine odaklanır</a:t>
            </a:r>
            <a:endParaRPr b="0" lang="tr-TR" sz="1400" spc="-1" strike="noStrike">
              <a:solidFill>
                <a:srgbClr val="000000"/>
              </a:solidFill>
              <a:latin typeface="Arial"/>
            </a:endParaRPr>
          </a:p>
          <a:p>
            <a:pPr marL="457200" indent="-380880">
              <a:lnSpc>
                <a:spcPct val="115000"/>
              </a:lnSpc>
              <a:buClr>
                <a:srgbClr val="ffffff"/>
              </a:buClr>
              <a:buFont typeface="Source Sans Pro"/>
              <a:buChar char="●"/>
            </a:pPr>
            <a:r>
              <a:rPr b="1" lang="tr" sz="1400" spc="-1" strike="noStrike">
                <a:solidFill>
                  <a:srgbClr val="ffffff"/>
                </a:solidFill>
                <a:latin typeface="Arial"/>
                <a:ea typeface="Arial"/>
              </a:rPr>
              <a:t>Yüksek Seviye Test</a:t>
            </a:r>
            <a:r>
              <a:rPr b="0" lang="tr" sz="1400" spc="-1" strike="noStrike">
                <a:solidFill>
                  <a:srgbClr val="ffffff"/>
                </a:solidFill>
                <a:latin typeface="Arial"/>
                <a:ea typeface="Arial"/>
              </a:rPr>
              <a:t>: Yazılım geliştirme sürecindeki diğer testlerden (birim testi, entegrasyon testi) sonra gerçekleştirilir.</a:t>
            </a:r>
            <a:endParaRPr b="0" lang="tr-TR" sz="1400" spc="-1" strike="noStrike">
              <a:solidFill>
                <a:srgbClr val="000000"/>
              </a:solidFill>
              <a:latin typeface="Arial"/>
            </a:endParaRPr>
          </a:p>
          <a:p>
            <a:pPr marL="457200" indent="-380880">
              <a:lnSpc>
                <a:spcPct val="115000"/>
              </a:lnSpc>
              <a:buClr>
                <a:srgbClr val="ffffff"/>
              </a:buClr>
              <a:buFont typeface="Source Sans Pro"/>
              <a:buChar char="●"/>
            </a:pPr>
            <a:r>
              <a:rPr b="1" lang="tr" sz="1400" spc="-1" strike="noStrike">
                <a:solidFill>
                  <a:srgbClr val="ffffff"/>
                </a:solidFill>
                <a:latin typeface="Arial"/>
                <a:ea typeface="Arial"/>
              </a:rPr>
              <a:t>Gerçek Dünya Senaryoları</a:t>
            </a:r>
            <a:r>
              <a:rPr b="0" lang="tr" sz="1400" spc="-1" strike="noStrike">
                <a:solidFill>
                  <a:srgbClr val="ffffff"/>
                </a:solidFill>
                <a:latin typeface="Arial"/>
                <a:ea typeface="Arial"/>
              </a:rPr>
              <a:t>: Müşteri tarafından sağlanan veya kullanıcı davranışlarını simüle eden test senaryolarını içerir.</a:t>
            </a:r>
            <a:endParaRPr b="0" lang="tr-T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555480"/>
            <a:ext cx="2807640" cy="1892520"/>
          </a:xfrm>
          <a:prstGeom prst="rect">
            <a:avLst/>
          </a:prstGeom>
          <a:noFill/>
          <a:ln w="0">
            <a:noFill/>
          </a:ln>
        </p:spPr>
        <p:txBody>
          <a:bodyPr lIns="91440" rIns="91440" tIns="91440" bIns="91440" anchor="b">
            <a:noAutofit/>
          </a:bodyPr>
          <a:p>
            <a:pPr indent="0">
              <a:lnSpc>
                <a:spcPct val="100000"/>
              </a:lnSpc>
              <a:buNone/>
              <a:tabLst>
                <a:tab algn="l" pos="0"/>
              </a:tabLst>
            </a:pPr>
            <a:r>
              <a:rPr b="1" lang="tr" sz="2400" spc="-1" strike="noStrike">
                <a:solidFill>
                  <a:schemeClr val="dk2"/>
                </a:solidFill>
                <a:latin typeface="Raleway"/>
                <a:ea typeface="Raleway"/>
              </a:rPr>
              <a:t>Kabul Testinin Yazılım Yaşam Döngüsündeki Yeri</a:t>
            </a:r>
            <a:endParaRPr b="0" lang="tr-TR" sz="2400" spc="-1" strike="noStrike">
              <a:solidFill>
                <a:srgbClr val="000000"/>
              </a:solidFill>
              <a:latin typeface="Arial"/>
            </a:endParaRPr>
          </a:p>
        </p:txBody>
      </p:sp>
      <p:sp>
        <p:nvSpPr>
          <p:cNvPr id="60" name="PlaceHolder 2"/>
          <p:cNvSpPr>
            <a:spLocks noGrp="1"/>
          </p:cNvSpPr>
          <p:nvPr>
            <p:ph/>
          </p:nvPr>
        </p:nvSpPr>
        <p:spPr>
          <a:xfrm>
            <a:off x="311760" y="2448720"/>
            <a:ext cx="2807640" cy="2120040"/>
          </a:xfrm>
          <a:prstGeom prst="rect">
            <a:avLst/>
          </a:prstGeom>
          <a:noFill/>
          <a:ln w="0">
            <a:noFill/>
          </a:ln>
        </p:spPr>
        <p:txBody>
          <a:bodyPr lIns="91440" rIns="91440" tIns="91440" bIns="91440" anchor="t">
            <a:noAutofit/>
          </a:bodyPr>
          <a:p>
            <a:pPr indent="0">
              <a:lnSpc>
                <a:spcPct val="115000"/>
              </a:lnSpc>
              <a:spcAft>
                <a:spcPts val="1599"/>
              </a:spcAft>
              <a:buNone/>
              <a:tabLst>
                <a:tab algn="l" pos="0"/>
              </a:tabLst>
            </a:pPr>
            <a:r>
              <a:rPr b="0" lang="tr" sz="1600" spc="-1" strike="noStrike">
                <a:solidFill>
                  <a:schemeClr val="lt2"/>
                </a:solidFill>
                <a:latin typeface="Source Sans Pro"/>
                <a:ea typeface="Source Sans Pro"/>
              </a:rPr>
              <a:t>Yazılım yaşam döngüsündeki diğer test aşamalarından sonra, genellikle ürünün teslimata hazır olup olmadığını doğrulamak için uygulanır.</a:t>
            </a:r>
            <a:endParaRPr b="0" lang="tr-TR" sz="1600" spc="-1" strike="noStrike">
              <a:solidFill>
                <a:srgbClr val="000000"/>
              </a:solidFill>
              <a:latin typeface="Arial"/>
            </a:endParaRPr>
          </a:p>
        </p:txBody>
      </p:sp>
      <p:pic>
        <p:nvPicPr>
          <p:cNvPr id="61" name="Google Shape;93;p17" descr=""/>
          <p:cNvPicPr/>
          <p:nvPr/>
        </p:nvPicPr>
        <p:blipFill>
          <a:blip r:embed="rId1"/>
          <a:stretch/>
        </p:blipFill>
        <p:spPr>
          <a:xfrm>
            <a:off x="3696480" y="1000800"/>
            <a:ext cx="4619160" cy="3362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232200" y="1853640"/>
            <a:ext cx="3445920" cy="755280"/>
          </a:xfrm>
          <a:prstGeom prst="rect">
            <a:avLst/>
          </a:prstGeom>
          <a:noFill/>
          <a:ln w="0">
            <a:noFill/>
          </a:ln>
        </p:spPr>
        <p:txBody>
          <a:bodyPr lIns="91440" rIns="91440" tIns="91440" bIns="91440" anchor="b">
            <a:noAutofit/>
          </a:bodyPr>
          <a:p>
            <a:pPr indent="0">
              <a:lnSpc>
                <a:spcPct val="100000"/>
              </a:lnSpc>
              <a:buNone/>
              <a:tabLst>
                <a:tab algn="l" pos="0"/>
              </a:tabLst>
            </a:pPr>
            <a:r>
              <a:rPr b="1" lang="tr" sz="2400" spc="-1" strike="noStrike">
                <a:solidFill>
                  <a:schemeClr val="dk2"/>
                </a:solidFill>
                <a:latin typeface="Raleway"/>
                <a:ea typeface="Raleway"/>
              </a:rPr>
              <a:t>Kabul Testi Türleri</a:t>
            </a:r>
            <a:endParaRPr b="0" lang="tr-TR" sz="2400" spc="-1" strike="noStrike">
              <a:solidFill>
                <a:srgbClr val="000000"/>
              </a:solidFill>
              <a:latin typeface="Arial"/>
            </a:endParaRPr>
          </a:p>
        </p:txBody>
      </p:sp>
      <p:pic>
        <p:nvPicPr>
          <p:cNvPr id="63" name="Google Shape;99;p18" descr=""/>
          <p:cNvPicPr/>
          <p:nvPr/>
        </p:nvPicPr>
        <p:blipFill>
          <a:blip r:embed="rId1"/>
          <a:stretch/>
        </p:blipFill>
        <p:spPr>
          <a:xfrm>
            <a:off x="3804840" y="0"/>
            <a:ext cx="5338800" cy="5143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199"/>
              </a:spcBef>
              <a:spcAft>
                <a:spcPts val="201"/>
              </a:spcAft>
              <a:buNone/>
              <a:tabLst>
                <a:tab algn="l" pos="0"/>
              </a:tabLst>
            </a:pPr>
            <a:r>
              <a:rPr b="1" lang="tr" sz="2000" spc="-1" strike="noStrike">
                <a:solidFill>
                  <a:schemeClr val="dk2"/>
                </a:solidFill>
                <a:latin typeface="Arial"/>
                <a:ea typeface="Arial"/>
              </a:rPr>
              <a:t>Kullanıcı Kabul Testi (User Acceptance Testing - UAT)</a:t>
            </a:r>
            <a:endParaRPr b="0" lang="tr-TR" sz="2000" spc="-1" strike="noStrike">
              <a:solidFill>
                <a:srgbClr val="000000"/>
              </a:solidFill>
              <a:latin typeface="Arial"/>
            </a:endParaRPr>
          </a:p>
        </p:txBody>
      </p:sp>
      <p:sp>
        <p:nvSpPr>
          <p:cNvPr id="65" name="PlaceHolder 2"/>
          <p:cNvSpPr>
            <a:spLocks noGrp="1"/>
          </p:cNvSpPr>
          <p:nvPr>
            <p:ph/>
          </p:nvPr>
        </p:nvSpPr>
        <p:spPr>
          <a:xfrm>
            <a:off x="311760" y="1152360"/>
            <a:ext cx="8520120" cy="34160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r>
              <a:rPr b="0" lang="tr" sz="1700" spc="-1" strike="noStrike">
                <a:solidFill>
                  <a:schemeClr val="dk2"/>
                </a:solidFill>
                <a:latin typeface="Arial"/>
                <a:ea typeface="Arial"/>
              </a:rPr>
              <a:t>Yazılımın son kullanıcı veya müşteri tarafından iş gereksinimlerine uygunluğunu değerlendirmek için yapılan testtir.</a:t>
            </a:r>
            <a:endParaRPr b="0" lang="tr-TR" sz="1700" spc="-1" strike="noStrike">
              <a:solidFill>
                <a:srgbClr val="000000"/>
              </a:solidFill>
              <a:latin typeface="Arial"/>
            </a:endParaRPr>
          </a:p>
          <a:p>
            <a:pPr marL="457200" indent="-336600">
              <a:lnSpc>
                <a:spcPct val="115000"/>
              </a:lnSpc>
              <a:spcBef>
                <a:spcPts val="1199"/>
              </a:spcBef>
              <a:buClr>
                <a:srgbClr val="000000"/>
              </a:buClr>
              <a:buFont typeface="Arial"/>
              <a:buChar char="●"/>
              <a:tabLst>
                <a:tab algn="l" pos="0"/>
              </a:tabLst>
            </a:pPr>
            <a:r>
              <a:rPr b="0" lang="tr" sz="1700" spc="-1" strike="noStrike">
                <a:solidFill>
                  <a:schemeClr val="dk2"/>
                </a:solidFill>
                <a:latin typeface="Arial"/>
                <a:ea typeface="Arial"/>
              </a:rPr>
              <a:t>Kullanıcıların gerçek iş senaryolarını simüle ederek yazılımın beklentileri karşılayıp karşılamadığını doğrulamak amacıyla yapılır.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Test senaryoları, kullanıcı gereksinimlerine ve iş süreçlerine dayanır.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Testler müşteri veya son kullanıcı tarafından yürütülür.</a:t>
            </a:r>
            <a:endParaRPr b="0" lang="tr-TR" sz="1700" spc="-1" strike="noStrike">
              <a:solidFill>
                <a:srgbClr val="000000"/>
              </a:solidFill>
              <a:latin typeface="Arial"/>
            </a:endParaRPr>
          </a:p>
          <a:p>
            <a:pPr indent="0">
              <a:lnSpc>
                <a:spcPct val="115000"/>
              </a:lnSpc>
              <a:spcBef>
                <a:spcPts val="1199"/>
              </a:spcBef>
              <a:spcAft>
                <a:spcPts val="1599"/>
              </a:spcAft>
              <a:buNone/>
              <a:tabLst>
                <a:tab algn="l" pos="0"/>
              </a:tabLst>
            </a:pPr>
            <a:endParaRPr b="0" lang="tr-T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199"/>
              </a:spcBef>
              <a:spcAft>
                <a:spcPts val="201"/>
              </a:spcAft>
              <a:buNone/>
              <a:tabLst>
                <a:tab algn="l" pos="0"/>
              </a:tabLst>
            </a:pPr>
            <a:r>
              <a:rPr b="1" lang="tr" sz="2000" spc="-1" strike="noStrike">
                <a:solidFill>
                  <a:schemeClr val="dk2"/>
                </a:solidFill>
                <a:latin typeface="Arial"/>
                <a:ea typeface="Arial"/>
              </a:rPr>
              <a:t>İş Kabul Testi (Business Acceptance Testing - BAT)</a:t>
            </a:r>
            <a:endParaRPr b="0" lang="tr-TR" sz="2000" spc="-1" strike="noStrike">
              <a:solidFill>
                <a:srgbClr val="000000"/>
              </a:solidFill>
              <a:latin typeface="Arial"/>
            </a:endParaRPr>
          </a:p>
        </p:txBody>
      </p:sp>
      <p:sp>
        <p:nvSpPr>
          <p:cNvPr id="67" name="PlaceHolder 2"/>
          <p:cNvSpPr>
            <a:spLocks noGrp="1"/>
          </p:cNvSpPr>
          <p:nvPr>
            <p:ph/>
          </p:nvPr>
        </p:nvSpPr>
        <p:spPr>
          <a:xfrm>
            <a:off x="311760" y="1152360"/>
            <a:ext cx="8520120" cy="34160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r>
              <a:rPr b="0" lang="tr" sz="1700" spc="-1" strike="noStrike">
                <a:solidFill>
                  <a:schemeClr val="dk2"/>
                </a:solidFill>
                <a:latin typeface="Arial"/>
                <a:ea typeface="Arial"/>
              </a:rPr>
              <a:t>Yazılımın iş hedeflerine uygunluğunu ve iş süreçlerini destekleyip desteklemediğini doğrulamak için yapılan testtir.</a:t>
            </a:r>
            <a:endParaRPr b="0" lang="tr-TR" sz="1700" spc="-1" strike="noStrike">
              <a:solidFill>
                <a:srgbClr val="000000"/>
              </a:solidFill>
              <a:latin typeface="Arial"/>
            </a:endParaRPr>
          </a:p>
          <a:p>
            <a:pPr marL="457200" indent="-336600">
              <a:lnSpc>
                <a:spcPct val="115000"/>
              </a:lnSpc>
              <a:spcBef>
                <a:spcPts val="1199"/>
              </a:spcBef>
              <a:buClr>
                <a:srgbClr val="000000"/>
              </a:buClr>
              <a:buFont typeface="Arial"/>
              <a:buChar char="●"/>
              <a:tabLst>
                <a:tab algn="l" pos="0"/>
              </a:tabLst>
            </a:pPr>
            <a:r>
              <a:rPr b="0" lang="tr" sz="1700" spc="-1" strike="noStrike">
                <a:solidFill>
                  <a:schemeClr val="dk2"/>
                </a:solidFill>
                <a:latin typeface="Arial"/>
                <a:ea typeface="Arial"/>
              </a:rPr>
              <a:t>Yazılımın iş süreçlerine entegre edilebilirliğini kontrol etme amacıyla yapılır.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İş gereksinimlerinin detaylı bir analizine dayanır.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Çoğunlukla işletme analistleri veya iş süreci uzmanları tarafından gerçekleştirilir.</a:t>
            </a:r>
            <a:endParaRPr b="0" lang="tr-TR" sz="1700" spc="-1" strike="noStrike">
              <a:solidFill>
                <a:srgbClr val="000000"/>
              </a:solidFill>
              <a:latin typeface="Arial"/>
            </a:endParaRPr>
          </a:p>
          <a:p>
            <a:pPr indent="0">
              <a:lnSpc>
                <a:spcPct val="115000"/>
              </a:lnSpc>
              <a:spcBef>
                <a:spcPts val="1199"/>
              </a:spcBef>
              <a:spcAft>
                <a:spcPts val="1599"/>
              </a:spcAft>
              <a:buNone/>
              <a:tabLst>
                <a:tab algn="l" pos="0"/>
              </a:tabLst>
            </a:pPr>
            <a:endParaRPr b="0" lang="tr-T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623160"/>
          </a:xfrm>
          <a:prstGeom prst="rect">
            <a:avLst/>
          </a:prstGeom>
          <a:noFill/>
          <a:ln w="0">
            <a:noFill/>
          </a:ln>
        </p:spPr>
        <p:txBody>
          <a:bodyPr lIns="91440" rIns="91440" tIns="91440" bIns="91440" anchor="t">
            <a:noAutofit/>
          </a:bodyPr>
          <a:p>
            <a:pPr indent="0">
              <a:lnSpc>
                <a:spcPct val="115000"/>
              </a:lnSpc>
              <a:spcBef>
                <a:spcPts val="1199"/>
              </a:spcBef>
              <a:spcAft>
                <a:spcPts val="201"/>
              </a:spcAft>
              <a:buNone/>
              <a:tabLst>
                <a:tab algn="l" pos="0"/>
              </a:tabLst>
            </a:pPr>
            <a:r>
              <a:rPr b="1" lang="tr" sz="2000" spc="-1" strike="noStrike">
                <a:solidFill>
                  <a:schemeClr val="dk2"/>
                </a:solidFill>
                <a:latin typeface="Arial"/>
                <a:ea typeface="Arial"/>
              </a:rPr>
              <a:t>Operasyonel Kabul Testi (Operational Acceptance Testing - OAT)</a:t>
            </a:r>
            <a:endParaRPr b="0" lang="tr-TR" sz="2000" spc="-1" strike="noStrike">
              <a:solidFill>
                <a:srgbClr val="000000"/>
              </a:solidFill>
              <a:latin typeface="Arial"/>
            </a:endParaRPr>
          </a:p>
        </p:txBody>
      </p:sp>
      <p:sp>
        <p:nvSpPr>
          <p:cNvPr id="69" name="PlaceHolder 2"/>
          <p:cNvSpPr>
            <a:spLocks noGrp="1"/>
          </p:cNvSpPr>
          <p:nvPr>
            <p:ph/>
          </p:nvPr>
        </p:nvSpPr>
        <p:spPr>
          <a:xfrm>
            <a:off x="311760" y="1152360"/>
            <a:ext cx="8520120" cy="34160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endParaRPr b="0" lang="tr-TR" sz="1100" spc="-1" strike="noStrike">
              <a:solidFill>
                <a:srgbClr val="000000"/>
              </a:solidFill>
              <a:latin typeface="Arial"/>
            </a:endParaRPr>
          </a:p>
          <a:p>
            <a:pPr indent="0">
              <a:lnSpc>
                <a:spcPct val="115000"/>
              </a:lnSpc>
              <a:spcBef>
                <a:spcPts val="1199"/>
              </a:spcBef>
              <a:buNone/>
              <a:tabLst>
                <a:tab algn="l" pos="0"/>
              </a:tabLst>
            </a:pPr>
            <a:r>
              <a:rPr b="0" lang="tr" sz="1700" spc="-1" strike="noStrike">
                <a:solidFill>
                  <a:schemeClr val="dk2"/>
                </a:solidFill>
                <a:latin typeface="Arial"/>
                <a:ea typeface="Arial"/>
              </a:rPr>
              <a:t>Yazılımın teknik altyapısının ve operasyonel gereksinimlerinin (performans, güvenlik, yedekleme) uygun olup olmadığını değerlendiren testtir.</a:t>
            </a:r>
            <a:endParaRPr b="0" lang="tr-TR" sz="1700" spc="-1" strike="noStrike">
              <a:solidFill>
                <a:srgbClr val="000000"/>
              </a:solidFill>
              <a:latin typeface="Arial"/>
            </a:endParaRPr>
          </a:p>
          <a:p>
            <a:pPr marL="457200" indent="-336600">
              <a:lnSpc>
                <a:spcPct val="115000"/>
              </a:lnSpc>
              <a:spcBef>
                <a:spcPts val="1199"/>
              </a:spcBef>
              <a:buClr>
                <a:srgbClr val="000000"/>
              </a:buClr>
              <a:buFont typeface="Arial"/>
              <a:buChar char="●"/>
              <a:tabLst>
                <a:tab algn="l" pos="0"/>
              </a:tabLst>
            </a:pPr>
            <a:r>
              <a:rPr b="0" lang="tr" sz="1700" spc="-1" strike="noStrike">
                <a:solidFill>
                  <a:schemeClr val="dk2"/>
                </a:solidFill>
                <a:latin typeface="Arial"/>
                <a:ea typeface="Arial"/>
              </a:rPr>
              <a:t>Yazılımın canlı ortamda çalışabilirliğini doğrulamak amacıyla yapılır.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Sistem yöneticileri veya DevOps ekipleri tarafından gerçekleştirilir.</a:t>
            </a:r>
            <a:endParaRPr b="0" lang="tr-TR" sz="1700" spc="-1" strike="noStrike">
              <a:solidFill>
                <a:srgbClr val="000000"/>
              </a:solidFill>
              <a:latin typeface="Arial"/>
            </a:endParaRPr>
          </a:p>
          <a:p>
            <a:pPr marL="457200" indent="-336600">
              <a:lnSpc>
                <a:spcPct val="115000"/>
              </a:lnSpc>
              <a:buClr>
                <a:srgbClr val="000000"/>
              </a:buClr>
              <a:buFont typeface="Arial"/>
              <a:buChar char="●"/>
              <a:tabLst>
                <a:tab algn="l" pos="0"/>
              </a:tabLst>
            </a:pPr>
            <a:r>
              <a:rPr b="0" lang="tr" sz="1700" spc="-1" strike="noStrike">
                <a:solidFill>
                  <a:schemeClr val="dk2"/>
                </a:solidFill>
                <a:latin typeface="Arial"/>
                <a:ea typeface="Arial"/>
              </a:rPr>
              <a:t>Performans, hata toleransı ve güvenilirlik gibi operasyonel gereksinimlere odaklanır.</a:t>
            </a:r>
            <a:endParaRPr b="0" lang="tr-TR" sz="1700" spc="-1" strike="noStrike">
              <a:solidFill>
                <a:srgbClr val="000000"/>
              </a:solidFill>
              <a:latin typeface="Arial"/>
            </a:endParaRPr>
          </a:p>
          <a:p>
            <a:pPr indent="0">
              <a:lnSpc>
                <a:spcPct val="115000"/>
              </a:lnSpc>
              <a:spcBef>
                <a:spcPts val="1199"/>
              </a:spcBef>
              <a:spcAft>
                <a:spcPts val="1599"/>
              </a:spcAft>
              <a:buNone/>
              <a:tabLst>
                <a:tab algn="l" pos="0"/>
              </a:tabLst>
            </a:pPr>
            <a:endParaRPr b="0" lang="tr-T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2024-12-04T13:21:11Z</dcterms:modified>
  <cp:revision>1</cp:revision>
  <dc:subject/>
  <dc:title/>
</cp:coreProperties>
</file>