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5" name="PlaceHolder 2"/>
          <p:cNvSpPr>
            <a:spLocks noGrp="1"/>
          </p:cNvSpPr>
          <p:nvPr>
            <p:ph type="subTitle"/>
          </p:nvPr>
        </p:nvSpPr>
        <p:spPr>
          <a:xfrm>
            <a:off x="457200" y="1203480"/>
            <a:ext cx="8228520" cy="298224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sldNum" idx="1"/>
          </p:nvPr>
        </p:nvSpPr>
        <p:spPr/>
        <p:txBody>
          <a:bodyPr/>
          <a:p>
            <a:fld id="{DE463E67-D29B-4BE6-BFE0-7566A7B57AF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95D40280-C3A2-487D-8057-0725CA3D7A1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11C6608E-BAB7-4D57-8A88-7F6447CE3F7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_">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7" name="PlaceHolder 2"/>
          <p:cNvSpPr>
            <a:spLocks noGrp="1"/>
          </p:cNvSpPr>
          <p:nvPr>
            <p:ph type="subTitle"/>
          </p:nvPr>
        </p:nvSpPr>
        <p:spPr>
          <a:xfrm>
            <a:off x="457200" y="1203480"/>
            <a:ext cx="8228520" cy="298224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sldNum" idx="12"/>
          </p:nvPr>
        </p:nvSpPr>
        <p:spPr/>
        <p:txBody>
          <a:bodyPr/>
          <a:p>
            <a:fld id="{28B87C7A-B98F-47E5-8B53-324123AE33F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6F17A73D-3B82-4010-95E0-DD0B88C1228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110E9143-30B6-4155-9734-EF1F126F16D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9078DF9D-8DE2-4DED-907B-9D352FBF864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 name="PlaceHolder 2"/>
          <p:cNvSpPr>
            <a:spLocks noGrp="1"/>
          </p:cNvSpPr>
          <p:nvPr>
            <p:ph/>
          </p:nvPr>
        </p:nvSpPr>
        <p:spPr>
          <a:xfrm>
            <a:off x="457200" y="1203480"/>
            <a:ext cx="8228520" cy="29822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sldNum" idx="5"/>
          </p:nvPr>
        </p:nvSpPr>
        <p:spPr/>
        <p:txBody>
          <a:bodyPr/>
          <a:p>
            <a:fld id="{08C539DA-1DD7-4B14-B27C-B56153F732B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1" name="PlaceHolder 2"/>
          <p:cNvSpPr>
            <a:spLocks noGrp="1"/>
          </p:cNvSpPr>
          <p:nvPr>
            <p:ph/>
          </p:nvPr>
        </p:nvSpPr>
        <p:spPr>
          <a:xfrm>
            <a:off x="457200" y="1203480"/>
            <a:ext cx="4015440" cy="29822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2" name="PlaceHolder 3"/>
          <p:cNvSpPr>
            <a:spLocks noGrp="1"/>
          </p:cNvSpPr>
          <p:nvPr>
            <p:ph/>
          </p:nvPr>
        </p:nvSpPr>
        <p:spPr>
          <a:xfrm>
            <a:off x="4673880" y="1203480"/>
            <a:ext cx="4015440" cy="29822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sldNum" idx="6"/>
          </p:nvPr>
        </p:nvSpPr>
        <p:spPr/>
        <p:txBody>
          <a:bodyPr/>
          <a:p>
            <a:fld id="{C9760301-8A00-426C-8BB9-C661F874638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sldNum" idx="7"/>
          </p:nvPr>
        </p:nvSpPr>
        <p:spPr/>
        <p:txBody>
          <a:bodyPr/>
          <a:p>
            <a:fld id="{35A87296-495A-44DC-B4ED-1B0247B2EB8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20C17209-186B-4C8B-9359-30537ADFEB0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BA9D84A4-4713-4C05-8A51-F368C1EDA04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0;p2"/>
          <p:cNvSpPr/>
          <p:nvPr/>
        </p:nvSpPr>
        <p:spPr>
          <a:xfrm>
            <a:off x="80640" y="2651040"/>
            <a:ext cx="8981280" cy="241020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tr-TR" sz="1400" spc="-1" strike="noStrike">
              <a:solidFill>
                <a:srgbClr val="ffffff"/>
              </a:solidFill>
              <a:latin typeface="Arial"/>
            </a:endParaRPr>
          </a:p>
        </p:txBody>
      </p:sp>
      <p:sp>
        <p:nvSpPr>
          <p:cNvPr id="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a:t>
            </a:r>
            <a:r>
              <a:rPr b="0" lang="tr-TR" sz="1800" spc="-1" strike="noStrike">
                <a:solidFill>
                  <a:srgbClr val="000000"/>
                </a:solidFill>
                <a:latin typeface="Arial"/>
              </a:rPr>
              <a:t>için tıklayın</a:t>
            </a:r>
            <a:endParaRPr b="0" lang="tr-TR" sz="1800" spc="-1" strike="noStrike">
              <a:solidFill>
                <a:srgbClr val="000000"/>
              </a:solidFill>
              <a:latin typeface="Arial"/>
            </a:endParaRPr>
          </a:p>
        </p:txBody>
      </p:sp>
      <p:sp>
        <p:nvSpPr>
          <p:cNvPr id="2" name="PlaceHolder 2"/>
          <p:cNvSpPr>
            <a:spLocks noGrp="1"/>
          </p:cNvSpPr>
          <p:nvPr>
            <p:ph type="sldNum" idx="1"/>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597133EB-FD32-4FED-908A-17D53400EF03}" type="slidenum">
              <a:rPr b="0" lang="tr" sz="1000" spc="-1" strike="noStrike">
                <a:solidFill>
                  <a:schemeClr val="lt1"/>
                </a:solidFill>
                <a:latin typeface="Source Sans Pro"/>
                <a:ea typeface="Source Sans Pro"/>
              </a:rPr>
              <a:t>&lt;number&gt;</a:t>
            </a:fld>
            <a:endParaRPr b="0" lang="tr-TR" sz="1000" spc="-1" strike="noStrike">
              <a:solidFill>
                <a:srgbClr val="000000"/>
              </a:solidFill>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a:t>
            </a:r>
            <a:r>
              <a:rPr b="0" lang="tr-TR" sz="3200" spc="-1" strike="noStrike">
                <a:solidFill>
                  <a:srgbClr val="000000"/>
                </a:solidFill>
                <a:latin typeface="Arial"/>
              </a:rPr>
              <a:t>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Google Shape;38;p9"/>
          <p:cNvSpPr/>
          <p:nvPr/>
        </p:nvSpPr>
        <p:spPr>
          <a:xfrm>
            <a:off x="4636800" y="80640"/>
            <a:ext cx="4425120" cy="498060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tr-TR" sz="1400" spc="-1" strike="noStrike">
              <a:solidFill>
                <a:srgbClr val="ffffff"/>
              </a:solidFill>
              <a:latin typeface="Arial"/>
            </a:endParaRPr>
          </a:p>
        </p:txBody>
      </p:sp>
      <p:cxnSp>
        <p:nvCxnSpPr>
          <p:cNvPr id="29" name="Google Shape;39;p9"/>
          <p:cNvCxnSpPr/>
          <p:nvPr/>
        </p:nvCxnSpPr>
        <p:spPr>
          <a:xfrm>
            <a:off x="5029560" y="4495320"/>
            <a:ext cx="469800" cy="1440"/>
          </a:xfrm>
          <a:prstGeom prst="straightConnector1">
            <a:avLst/>
          </a:prstGeom>
          <a:ln w="19050">
            <a:solidFill>
              <a:srgbClr val="ffffff"/>
            </a:solidFill>
            <a:round/>
          </a:ln>
        </p:spPr>
      </p:cxnSp>
      <p:sp>
        <p:nvSpPr>
          <p:cNvPr id="30" name="PlaceHolder 1"/>
          <p:cNvSpPr>
            <a:spLocks noGrp="1"/>
          </p:cNvSpPr>
          <p:nvPr>
            <p:ph type="sldNum" idx="10"/>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74762FD5-1306-4875-83A6-ED075EBF8BE0}" type="slidenum">
              <a:rPr b="0" lang="tr" sz="1000" spc="-1" strike="noStrike">
                <a:solidFill>
                  <a:schemeClr val="lt1"/>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sldNum" idx="11"/>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7DB2C454-72FA-44F5-BF04-545DB8454B21}"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2" name="Google Shape;10;p2"/>
          <p:cNvSpPr/>
          <p:nvPr/>
        </p:nvSpPr>
        <p:spPr>
          <a:xfrm>
            <a:off x="80640" y="2651040"/>
            <a:ext cx="8981280" cy="241020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tr-TR" sz="1400" spc="-1" strike="noStrike">
              <a:solidFill>
                <a:srgbClr val="ffffff"/>
              </a:solidFill>
              <a:latin typeface="Arial"/>
            </a:endParaRPr>
          </a:p>
        </p:txBody>
      </p:sp>
      <p:sp>
        <p:nvSpPr>
          <p:cNvPr id="3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34" name="PlaceHolder 2"/>
          <p:cNvSpPr>
            <a:spLocks noGrp="1"/>
          </p:cNvSpPr>
          <p:nvPr>
            <p:ph type="sldNum" idx="12"/>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F06F408B-F643-4996-8359-DD3C9ED92ABD}" type="slidenum">
              <a:rPr b="0" lang="tr" sz="1000" spc="-1" strike="noStrike">
                <a:solidFill>
                  <a:schemeClr val="lt1"/>
                </a:solidFill>
                <a:latin typeface="Source Sans Pro"/>
                <a:ea typeface="Source Sans Pro"/>
              </a:rPr>
              <a:t>&lt;number&gt;</a:t>
            </a:fld>
            <a:endParaRPr b="0" lang="tr-TR" sz="1000" spc="-1" strike="noStrike">
              <a:solidFill>
                <a:srgbClr val="000000"/>
              </a:solidFill>
              <a:latin typeface="Times New Roman"/>
            </a:endParaRPr>
          </a:p>
        </p:txBody>
      </p:sp>
      <p:sp>
        <p:nvSpPr>
          <p:cNvPr id="3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Anahat metninin biçimini düzenlemek için tıklayın</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İkinci Anahat Düzeyi</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Üçüncü Anahat Düzeyi</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Dördüncü Anahat Düzeyi</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Beşinci Anahat Düzeyi</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Altıncı Anahat Düzeyi</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Yedinci Anahat Düzeyi</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Google Shape;48;p11"/>
          <p:cNvSpPr/>
          <p:nvPr/>
        </p:nvSpPr>
        <p:spPr>
          <a:xfrm>
            <a:off x="80640" y="2651040"/>
            <a:ext cx="8981280" cy="241020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tr-TR" sz="1400" spc="-1" strike="noStrike">
              <a:solidFill>
                <a:srgbClr val="ffffff"/>
              </a:solidFill>
              <a:latin typeface="Arial"/>
            </a:endParaRPr>
          </a:p>
        </p:txBody>
      </p:sp>
      <p:sp>
        <p:nvSpPr>
          <p:cNvPr id="7" name="PlaceHolder 1"/>
          <p:cNvSpPr>
            <a:spLocks noGrp="1"/>
          </p:cNvSpPr>
          <p:nvPr>
            <p:ph type="sldNum" idx="2"/>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07D09BEC-25A8-4ABA-95FC-7804CCBB907E}" type="slidenum">
              <a:rPr b="0" lang="tr" sz="1000" spc="-1" strike="noStrike">
                <a:solidFill>
                  <a:schemeClr val="lt1"/>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sldNum" idx="3"/>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B805D416-075E-470B-BE8B-DF4D41E69152}"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Google Shape;15;p3"/>
          <p:cNvSpPr/>
          <p:nvPr/>
        </p:nvSpPr>
        <p:spPr>
          <a:xfrm>
            <a:off x="80640" y="2651040"/>
            <a:ext cx="8981280" cy="241020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tr-TR" sz="1400" spc="-1" strike="noStrike">
              <a:solidFill>
                <a:srgbClr val="ffffff"/>
              </a:solidFill>
              <a:latin typeface="Arial"/>
            </a:endParaRPr>
          </a:p>
        </p:txBody>
      </p:sp>
      <p:sp>
        <p:nvSpPr>
          <p:cNvPr id="10" name="PlaceHolder 1"/>
          <p:cNvSpPr>
            <a:spLocks noGrp="1"/>
          </p:cNvSpPr>
          <p:nvPr>
            <p:ph type="sldNum" idx="4"/>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5D2E2947-6D94-41BC-BEAB-1E2601DC0378}" type="slidenum">
              <a:rPr b="0" lang="tr" sz="1000" spc="-1" strike="noStrike">
                <a:solidFill>
                  <a:schemeClr val="lt1"/>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12" name="PlaceHolder 2"/>
          <p:cNvSpPr>
            <a:spLocks noGrp="1"/>
          </p:cNvSpPr>
          <p:nvPr>
            <p:ph type="body"/>
          </p:nvPr>
        </p:nvSpPr>
        <p:spPr>
          <a:xfrm>
            <a:off x="457200" y="1203480"/>
            <a:ext cx="8228520" cy="2982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13" name="PlaceHolder 3"/>
          <p:cNvSpPr>
            <a:spLocks noGrp="1"/>
          </p:cNvSpPr>
          <p:nvPr>
            <p:ph type="sldNum" idx="5"/>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EC9C4F39-6D38-4BBC-840F-D5A9D1576067}"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17" name="PlaceHolder 2"/>
          <p:cNvSpPr>
            <a:spLocks noGrp="1"/>
          </p:cNvSpPr>
          <p:nvPr>
            <p:ph type="body"/>
          </p:nvPr>
        </p:nvSpPr>
        <p:spPr>
          <a:xfrm>
            <a:off x="457200" y="1203480"/>
            <a:ext cx="4015080" cy="2982240"/>
          </a:xfrm>
          <a:prstGeom prst="rect">
            <a:avLst/>
          </a:prstGeom>
          <a:noFill/>
          <a:ln w="0">
            <a:noFill/>
          </a:ln>
        </p:spPr>
        <p:txBody>
          <a:bodyPr lIns="0" rIns="0" tIns="0" bIns="0" anchor="t">
            <a:normAutofit fontScale="81111" lnSpcReduction="10000"/>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18" name="PlaceHolder 3"/>
          <p:cNvSpPr>
            <a:spLocks noGrp="1"/>
          </p:cNvSpPr>
          <p:nvPr>
            <p:ph type="body"/>
          </p:nvPr>
        </p:nvSpPr>
        <p:spPr>
          <a:xfrm>
            <a:off x="4673880" y="1203480"/>
            <a:ext cx="4015080" cy="2982240"/>
          </a:xfrm>
          <a:prstGeom prst="rect">
            <a:avLst/>
          </a:prstGeom>
          <a:noFill/>
          <a:ln w="0">
            <a:noFill/>
          </a:ln>
        </p:spPr>
        <p:txBody>
          <a:bodyPr lIns="0" rIns="0" tIns="0" bIns="0" anchor="t">
            <a:normAutofit fontScale="81111" lnSpcReduction="10000"/>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19" name="PlaceHolder 4"/>
          <p:cNvSpPr>
            <a:spLocks noGrp="1"/>
          </p:cNvSpPr>
          <p:nvPr>
            <p:ph type="sldNum" idx="6"/>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C0A5C685-F904-4914-8B48-CD2477F4317A}"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24" name="PlaceHolder 2"/>
          <p:cNvSpPr>
            <a:spLocks noGrp="1"/>
          </p:cNvSpPr>
          <p:nvPr>
            <p:ph type="sldNum" idx="7"/>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92F910DE-E730-414F-8D1B-C9475B8EFE9A}"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sldNum" idx="8"/>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2"/>
                </a:solidFill>
                <a:latin typeface="Source Sans Pro"/>
                <a:ea typeface="Source Sans Pro"/>
              </a:defRPr>
            </a:lvl1pPr>
          </a:lstStyle>
          <a:p>
            <a:pPr indent="0" algn="r">
              <a:lnSpc>
                <a:spcPct val="100000"/>
              </a:lnSpc>
              <a:buNone/>
              <a:tabLst>
                <a:tab algn="l" pos="0"/>
              </a:tabLst>
            </a:pPr>
            <a:fld id="{4AFA3BF3-8720-4FD4-96D2-9A3601153603}" type="slidenum">
              <a:rPr b="0" lang="tr" sz="1000" spc="-1" strike="noStrike">
                <a:solidFill>
                  <a:schemeClr val="lt2"/>
                </a:solidFill>
                <a:latin typeface="Source Sans Pro"/>
                <a:ea typeface="Source Sans Pro"/>
              </a:rPr>
              <a:t>&lt;number&gt;</a:t>
            </a:fld>
            <a:endParaRPr b="0" lang="tr-TR"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27" name="PlaceHolder 1"/>
          <p:cNvSpPr>
            <a:spLocks noGrp="1"/>
          </p:cNvSpPr>
          <p:nvPr>
            <p:ph type="sldNum" idx="9"/>
          </p:nvPr>
        </p:nvSpPr>
        <p:spPr>
          <a:xfrm>
            <a:off x="8498160" y="468864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tr" sz="1000" spc="-1" strike="noStrike">
                <a:solidFill>
                  <a:schemeClr val="lt1"/>
                </a:solidFill>
                <a:latin typeface="Source Sans Pro"/>
                <a:ea typeface="Source Sans Pro"/>
              </a:defRPr>
            </a:lvl1pPr>
          </a:lstStyle>
          <a:p>
            <a:pPr indent="0" algn="r">
              <a:lnSpc>
                <a:spcPct val="100000"/>
              </a:lnSpc>
              <a:buNone/>
              <a:tabLst>
                <a:tab algn="l" pos="0"/>
              </a:tabLst>
            </a:pPr>
            <a:fld id="{8789DA45-FD50-4E9F-B6FC-F85B38EDF6DF}" type="slidenum">
              <a:rPr b="0" lang="tr" sz="1000" spc="-1" strike="noStrike">
                <a:solidFill>
                  <a:schemeClr val="lt1"/>
                </a:solidFill>
                <a:latin typeface="Source Sans Pro"/>
                <a:ea typeface="Source Sans Pro"/>
              </a:rPr>
              <a:t>&lt;number&gt;</a:t>
            </a:fld>
            <a:endParaRPr b="0" lang="tr-TR"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486000" y="264600"/>
            <a:ext cx="8182440" cy="1472040"/>
          </a:xfrm>
          <a:prstGeom prst="rect">
            <a:avLst/>
          </a:prstGeom>
          <a:noFill/>
          <a:ln w="0">
            <a:noFill/>
          </a:ln>
        </p:spPr>
        <p:txBody>
          <a:bodyPr lIns="91440" rIns="91440" tIns="91440" bIns="91440" anchor="b">
            <a:noAutofit/>
          </a:bodyPr>
          <a:p>
            <a:pPr indent="0">
              <a:lnSpc>
                <a:spcPct val="100000"/>
              </a:lnSpc>
              <a:spcBef>
                <a:spcPts val="1191"/>
              </a:spcBef>
              <a:spcAft>
                <a:spcPts val="992"/>
              </a:spcAft>
              <a:buNone/>
              <a:tabLst>
                <a:tab algn="l" pos="0"/>
              </a:tabLst>
            </a:pPr>
            <a:r>
              <a:rPr b="1" lang="tr" sz="4200" spc="-1" strike="noStrike">
                <a:solidFill>
                  <a:schemeClr val="dk2"/>
                </a:solidFill>
                <a:latin typeface="Raleway"/>
                <a:ea typeface="Raleway"/>
              </a:rPr>
              <a:t>Otomasyon Testi</a:t>
            </a:r>
            <a:endParaRPr b="0" lang="tr-TR" sz="4200" spc="-1" strike="noStrike">
              <a:solidFill>
                <a:srgbClr val="000000"/>
              </a:solidFill>
              <a:latin typeface="Arial"/>
            </a:endParaRPr>
          </a:p>
        </p:txBody>
      </p:sp>
      <p:sp>
        <p:nvSpPr>
          <p:cNvPr id="39" name="PlaceHolder 2"/>
          <p:cNvSpPr>
            <a:spLocks noGrp="1"/>
          </p:cNvSpPr>
          <p:nvPr>
            <p:ph type="subTitle"/>
          </p:nvPr>
        </p:nvSpPr>
        <p:spPr>
          <a:xfrm>
            <a:off x="486000" y="1738080"/>
            <a:ext cx="8182440" cy="859680"/>
          </a:xfrm>
          <a:prstGeom prst="rect">
            <a:avLst/>
          </a:prstGeom>
          <a:noFill/>
          <a:ln w="0">
            <a:noFill/>
          </a:ln>
        </p:spPr>
        <p:txBody>
          <a:bodyPr lIns="91440" rIns="91440" tIns="91440" bIns="91440" anchor="t">
            <a:noAutofit/>
          </a:bodyPr>
          <a:p>
            <a:pPr indent="0" algn="ctr">
              <a:buNone/>
            </a:pP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Non-Functional Testing Nedir?</a:t>
            </a:r>
            <a:endParaRPr b="0" lang="tr-TR" sz="2100" spc="-1" strike="noStrike">
              <a:solidFill>
                <a:srgbClr val="000000"/>
              </a:solidFill>
              <a:latin typeface="Arial"/>
            </a:endParaRPr>
          </a:p>
        </p:txBody>
      </p:sp>
      <p:sp>
        <p:nvSpPr>
          <p:cNvPr id="68"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1400"/>
              </a:spcBef>
              <a:buNone/>
              <a:tabLst>
                <a:tab algn="l" pos="0"/>
              </a:tabLst>
            </a:pPr>
            <a:r>
              <a:rPr b="0" lang="tr" sz="1500" spc="-1" strike="noStrike">
                <a:solidFill>
                  <a:schemeClr val="dk2"/>
                </a:solidFill>
                <a:latin typeface="Arial"/>
                <a:ea typeface="Arial"/>
              </a:rPr>
              <a:t>Non-functional testing, yazılımın performans, güvenlik ve kullanılabilirlik gibi özelliklerini değerlendirmeyi amaçlayan bir test türüdür. İşlevsellik yerine yazılımın nasıl çalıştığına odaklanır.</a:t>
            </a:r>
            <a:endParaRPr b="0" lang="tr-TR" sz="1500" spc="-1" strike="noStrike">
              <a:solidFill>
                <a:srgbClr val="000000"/>
              </a:solidFill>
              <a:latin typeface="Arial"/>
            </a:endParaRPr>
          </a:p>
          <a:p>
            <a:pPr indent="0">
              <a:lnSpc>
                <a:spcPct val="115000"/>
              </a:lnSpc>
              <a:spcBef>
                <a:spcPts val="340"/>
              </a:spcBef>
              <a:spcAft>
                <a:spcPts val="142"/>
              </a:spcAft>
              <a:buNone/>
              <a:tabLst>
                <a:tab algn="l" pos="0"/>
              </a:tabLst>
            </a:pPr>
            <a:r>
              <a:rPr b="0" lang="tr" sz="1400" spc="-1" strike="noStrike">
                <a:solidFill>
                  <a:schemeClr val="dk2"/>
                </a:solidFill>
                <a:latin typeface="Arial"/>
                <a:ea typeface="Arial"/>
              </a:rPr>
              <a:t>        </a:t>
            </a:r>
            <a:r>
              <a:rPr b="0" lang="tr" sz="1400" spc="-1" strike="noStrike">
                <a:solidFill>
                  <a:schemeClr val="dk2"/>
                </a:solidFill>
                <a:latin typeface="Arial"/>
                <a:ea typeface="Arial"/>
              </a:rPr>
              <a:t>1- Performans Testi</a:t>
            </a:r>
            <a:endParaRPr b="0" lang="tr-TR" sz="1400" spc="-1" strike="noStrike">
              <a:solidFill>
                <a:srgbClr val="000000"/>
              </a:solidFill>
              <a:latin typeface="Arial"/>
            </a:endParaRPr>
          </a:p>
          <a:p>
            <a:pPr indent="0">
              <a:lnSpc>
                <a:spcPct val="115000"/>
              </a:lnSpc>
              <a:spcBef>
                <a:spcPts val="340"/>
              </a:spcBef>
              <a:spcAft>
                <a:spcPts val="142"/>
              </a:spcAft>
              <a:buNone/>
              <a:tabLst>
                <a:tab algn="l" pos="0"/>
              </a:tabLst>
            </a:pPr>
            <a:r>
              <a:rPr b="0" lang="tr" sz="1000" spc="-1" strike="noStrike">
                <a:solidFill>
                  <a:schemeClr val="dk2"/>
                </a:solidFill>
                <a:latin typeface="Arial"/>
                <a:ea typeface="Arial"/>
              </a:rPr>
              <a:t>                    </a:t>
            </a:r>
            <a:r>
              <a:rPr b="0" lang="tr" sz="1100" spc="-1" strike="noStrike">
                <a:solidFill>
                  <a:schemeClr val="dk2"/>
                </a:solidFill>
                <a:latin typeface="Arial"/>
                <a:ea typeface="Arial"/>
              </a:rPr>
              <a:t>   </a:t>
            </a:r>
            <a:r>
              <a:rPr b="0" lang="tr" sz="1100" spc="-1" strike="noStrike">
                <a:solidFill>
                  <a:schemeClr val="dk2"/>
                </a:solidFill>
                <a:latin typeface="Arial"/>
                <a:ea typeface="Arial"/>
              </a:rPr>
              <a:t>Load Testing (Yük Testi)</a:t>
            </a:r>
            <a:endParaRPr b="0" lang="tr-TR" sz="1100" spc="-1" strike="noStrike">
              <a:solidFill>
                <a:srgbClr val="000000"/>
              </a:solidFill>
              <a:latin typeface="Arial"/>
            </a:endParaRPr>
          </a:p>
          <a:p>
            <a:pPr indent="0">
              <a:lnSpc>
                <a:spcPct val="115000"/>
              </a:lnSpc>
              <a:spcBef>
                <a:spcPts val="340"/>
              </a:spcBef>
              <a:spcAft>
                <a:spcPts val="142"/>
              </a:spcAft>
              <a:buNone/>
              <a:tabLst>
                <a:tab algn="l" pos="0"/>
              </a:tabLst>
            </a:pPr>
            <a:r>
              <a:rPr b="0" lang="tr" sz="1100" spc="-1" strike="noStrike">
                <a:solidFill>
                  <a:schemeClr val="dk2"/>
                </a:solidFill>
                <a:latin typeface="Arial"/>
                <a:ea typeface="Arial"/>
              </a:rPr>
              <a:t>                     </a:t>
            </a:r>
            <a:r>
              <a:rPr b="0" lang="tr" sz="1100" spc="-1" strike="noStrike">
                <a:solidFill>
                  <a:schemeClr val="dk2"/>
                </a:solidFill>
                <a:latin typeface="Arial"/>
                <a:ea typeface="Arial"/>
              </a:rPr>
              <a:t>Stress Testing (Stres Testi)</a:t>
            </a:r>
            <a:endParaRPr b="0" lang="tr-TR" sz="1100" spc="-1" strike="noStrike">
              <a:solidFill>
                <a:srgbClr val="000000"/>
              </a:solidFill>
              <a:latin typeface="Arial"/>
            </a:endParaRPr>
          </a:p>
          <a:p>
            <a:pPr indent="0">
              <a:lnSpc>
                <a:spcPct val="115000"/>
              </a:lnSpc>
              <a:spcBef>
                <a:spcPts val="340"/>
              </a:spcBef>
              <a:spcAft>
                <a:spcPts val="142"/>
              </a:spcAft>
              <a:buNone/>
              <a:tabLst>
                <a:tab algn="l" pos="0"/>
              </a:tabLst>
            </a:pPr>
            <a:r>
              <a:rPr b="0" lang="tr" sz="1100" spc="-1" strike="noStrike">
                <a:solidFill>
                  <a:schemeClr val="dk2"/>
                </a:solidFill>
                <a:latin typeface="Arial"/>
                <a:ea typeface="Arial"/>
              </a:rPr>
              <a:t>                     </a:t>
            </a:r>
            <a:r>
              <a:rPr b="0" lang="tr" sz="1100" spc="-1" strike="noStrike">
                <a:solidFill>
                  <a:schemeClr val="dk2"/>
                </a:solidFill>
                <a:latin typeface="Arial"/>
                <a:ea typeface="Arial"/>
              </a:rPr>
              <a:t>Scalability Testing</a:t>
            </a:r>
            <a:endParaRPr b="0" lang="tr-TR" sz="1100" spc="-1" strike="noStrike">
              <a:solidFill>
                <a:srgbClr val="000000"/>
              </a:solidFill>
              <a:latin typeface="Arial"/>
            </a:endParaRPr>
          </a:p>
          <a:p>
            <a:pPr indent="0">
              <a:lnSpc>
                <a:spcPct val="115000"/>
              </a:lnSpc>
              <a:spcBef>
                <a:spcPts val="340"/>
              </a:spcBef>
              <a:spcAft>
                <a:spcPts val="142"/>
              </a:spcAft>
              <a:buNone/>
              <a:tabLst>
                <a:tab algn="l" pos="0"/>
              </a:tabLst>
            </a:pPr>
            <a:r>
              <a:rPr b="0" lang="tr" sz="1400" spc="-1" strike="noStrike">
                <a:solidFill>
                  <a:schemeClr val="dk2"/>
                </a:solidFill>
                <a:latin typeface="Arial"/>
                <a:ea typeface="Arial"/>
              </a:rPr>
              <a:t>        </a:t>
            </a:r>
            <a:r>
              <a:rPr b="0" lang="tr" sz="1400" spc="-1" strike="noStrike">
                <a:solidFill>
                  <a:schemeClr val="dk2"/>
                </a:solidFill>
                <a:latin typeface="Arial"/>
                <a:ea typeface="Arial"/>
              </a:rPr>
              <a:t>2- Güvenlik Testi</a:t>
            </a:r>
            <a:endParaRPr b="0" lang="tr-TR" sz="1400" spc="-1" strike="noStrike">
              <a:solidFill>
                <a:srgbClr val="000000"/>
              </a:solidFill>
              <a:latin typeface="Arial"/>
            </a:endParaRPr>
          </a:p>
          <a:p>
            <a:pPr indent="0">
              <a:lnSpc>
                <a:spcPct val="115000"/>
              </a:lnSpc>
              <a:spcBef>
                <a:spcPts val="340"/>
              </a:spcBef>
              <a:spcAft>
                <a:spcPts val="142"/>
              </a:spcAft>
              <a:buNone/>
              <a:tabLst>
                <a:tab algn="l" pos="0"/>
              </a:tabLst>
            </a:pPr>
            <a:r>
              <a:rPr b="0" lang="tr" sz="1000" spc="-1" strike="noStrike">
                <a:solidFill>
                  <a:srgbClr val="000000"/>
                </a:solidFill>
                <a:latin typeface="Arial"/>
                <a:ea typeface="Noto Sans CJK SC"/>
              </a:rPr>
              <a:t>                     </a:t>
            </a:r>
            <a:r>
              <a:rPr b="0" lang="tr" sz="1100" spc="-1" strike="noStrike">
                <a:solidFill>
                  <a:srgbClr val="000000"/>
                </a:solidFill>
                <a:latin typeface="Arial"/>
                <a:ea typeface="Noto Sans CJK SC"/>
              </a:rPr>
              <a:t>  </a:t>
            </a:r>
            <a:r>
              <a:rPr b="0" lang="tr" sz="1100" spc="-1" strike="noStrike">
                <a:solidFill>
                  <a:srgbClr val="000000"/>
                </a:solidFill>
                <a:latin typeface="Arial"/>
                <a:ea typeface="Noto Sans CJK SC"/>
              </a:rPr>
              <a:t>Penetration Testing (Sızma Testi)</a:t>
            </a:r>
            <a:endParaRPr b="0" lang="tr-TR" sz="1100" spc="-1" strike="noStrike">
              <a:solidFill>
                <a:srgbClr val="000000"/>
              </a:solidFill>
              <a:latin typeface="Arial"/>
            </a:endParaRPr>
          </a:p>
          <a:p>
            <a:pPr indent="0">
              <a:lnSpc>
                <a:spcPct val="115000"/>
              </a:lnSpc>
              <a:spcBef>
                <a:spcPts val="340"/>
              </a:spcBef>
              <a:spcAft>
                <a:spcPts val="142"/>
              </a:spcAft>
              <a:buNone/>
              <a:tabLst>
                <a:tab algn="l" pos="0"/>
              </a:tabLst>
            </a:pPr>
            <a:r>
              <a:rPr b="0" lang="tr" sz="1100" spc="-1" strike="noStrike">
                <a:solidFill>
                  <a:srgbClr val="000000"/>
                </a:solidFill>
                <a:latin typeface="Arial"/>
                <a:ea typeface="Noto Sans CJK SC"/>
              </a:rPr>
              <a:t>                     </a:t>
            </a:r>
            <a:r>
              <a:rPr b="0" lang="tr" sz="1100" spc="-1" strike="noStrike">
                <a:solidFill>
                  <a:srgbClr val="000000"/>
                </a:solidFill>
                <a:latin typeface="Arial"/>
                <a:ea typeface="Noto Sans CJK SC"/>
              </a:rPr>
              <a:t>Vulnerability Scanning (Zafiyet Tarama)</a:t>
            </a:r>
            <a:endParaRPr b="0" lang="tr-TR" sz="1100" spc="-1" strike="noStrike">
              <a:solidFill>
                <a:srgbClr val="000000"/>
              </a:solidFill>
              <a:latin typeface="Arial"/>
            </a:endParaRPr>
          </a:p>
          <a:p>
            <a:pPr indent="0">
              <a:lnSpc>
                <a:spcPct val="115000"/>
              </a:lnSpc>
              <a:spcBef>
                <a:spcPts val="340"/>
              </a:spcBef>
              <a:spcAft>
                <a:spcPts val="142"/>
              </a:spcAft>
              <a:buNone/>
              <a:tabLst>
                <a:tab algn="l" pos="0"/>
              </a:tabLst>
            </a:pPr>
            <a:r>
              <a:rPr b="0" lang="tr" sz="1100" spc="-1" strike="noStrike">
                <a:solidFill>
                  <a:srgbClr val="000000"/>
                </a:solidFill>
                <a:latin typeface="Arial"/>
                <a:ea typeface="Noto Sans CJK SC"/>
              </a:rPr>
              <a:t>                     </a:t>
            </a:r>
            <a:r>
              <a:rPr b="0" lang="tr" sz="1100" spc="-1" strike="noStrike">
                <a:solidFill>
                  <a:srgbClr val="000000"/>
                </a:solidFill>
                <a:latin typeface="Arial"/>
                <a:ea typeface="Noto Sans CJK SC"/>
              </a:rPr>
              <a:t>Authentication Testing</a:t>
            </a:r>
            <a:endParaRPr b="0" lang="tr-TR" sz="1100" spc="-1" strike="noStrike">
              <a:solidFill>
                <a:srgbClr val="000000"/>
              </a:solidFill>
              <a:latin typeface="Arial"/>
            </a:endParaRPr>
          </a:p>
          <a:p>
            <a:pPr indent="0">
              <a:lnSpc>
                <a:spcPct val="115000"/>
              </a:lnSpc>
              <a:buNone/>
              <a:tabLst>
                <a:tab algn="l" pos="0"/>
              </a:tabLst>
            </a:pPr>
            <a:r>
              <a:rPr b="0" lang="tr" sz="1400" spc="-1" strike="noStrike">
                <a:solidFill>
                  <a:schemeClr val="dk2"/>
                </a:solidFill>
                <a:latin typeface="Arial"/>
                <a:ea typeface="Arial"/>
              </a:rPr>
              <a:t>        </a:t>
            </a:r>
            <a:r>
              <a:rPr b="0" lang="tr" sz="1400" spc="-1" strike="noStrike">
                <a:solidFill>
                  <a:schemeClr val="dk2"/>
                </a:solidFill>
                <a:latin typeface="Arial"/>
                <a:ea typeface="Arial"/>
              </a:rPr>
              <a:t>3- Kullanılabilirlik Testi</a:t>
            </a:r>
            <a:endParaRPr b="0" lang="tr-TR" sz="1400" spc="-1" strike="noStrike">
              <a:solidFill>
                <a:srgbClr val="000000"/>
              </a:solidFill>
              <a:latin typeface="Arial"/>
            </a:endParaRPr>
          </a:p>
          <a:p>
            <a:pPr indent="0">
              <a:lnSpc>
                <a:spcPct val="115000"/>
              </a:lnSpc>
              <a:spcBef>
                <a:spcPts val="340"/>
              </a:spcBef>
              <a:spcAft>
                <a:spcPts val="142"/>
              </a:spcAft>
              <a:buNone/>
              <a:tabLst>
                <a:tab algn="l" pos="0"/>
              </a:tabLst>
            </a:pPr>
            <a:r>
              <a:rPr b="0" lang="tr" sz="1000" spc="-1" strike="noStrike">
                <a:solidFill>
                  <a:srgbClr val="000000"/>
                </a:solidFill>
                <a:latin typeface="Arial"/>
                <a:ea typeface="Noto Sans CJK SC"/>
              </a:rPr>
              <a:t>                       </a:t>
            </a:r>
            <a:r>
              <a:rPr b="0" lang="tr" sz="1050" spc="-1" strike="noStrike">
                <a:solidFill>
                  <a:srgbClr val="000000"/>
                </a:solidFill>
                <a:latin typeface="Arial"/>
                <a:ea typeface="Noto Sans CJK SC"/>
              </a:rPr>
              <a:t>Heuristic Evaluation</a:t>
            </a:r>
            <a:endParaRPr b="0" lang="tr-TR" sz="1050" spc="-1" strike="noStrike">
              <a:solidFill>
                <a:srgbClr val="000000"/>
              </a:solidFill>
              <a:latin typeface="Arial"/>
            </a:endParaRPr>
          </a:p>
          <a:p>
            <a:pPr indent="0">
              <a:lnSpc>
                <a:spcPct val="115000"/>
              </a:lnSpc>
              <a:spcBef>
                <a:spcPts val="340"/>
              </a:spcBef>
              <a:spcAft>
                <a:spcPts val="142"/>
              </a:spcAft>
              <a:buNone/>
              <a:tabLst>
                <a:tab algn="l" pos="0"/>
              </a:tabLst>
            </a:pPr>
            <a:r>
              <a:rPr b="0" lang="tr" sz="1050" spc="-1" strike="noStrike">
                <a:solidFill>
                  <a:srgbClr val="000000"/>
                </a:solidFill>
                <a:latin typeface="Arial"/>
                <a:ea typeface="Noto Sans CJK SC"/>
              </a:rPr>
              <a:t>                      </a:t>
            </a:r>
            <a:r>
              <a:rPr b="0" lang="tr" sz="1050" spc="-1" strike="noStrike">
                <a:solidFill>
                  <a:srgbClr val="000000"/>
                </a:solidFill>
                <a:latin typeface="Arial"/>
                <a:ea typeface="Noto Sans CJK SC"/>
              </a:rPr>
              <a:t>User Testing</a:t>
            </a:r>
            <a:endParaRPr b="0" lang="tr-TR" sz="1050" spc="-1" strike="noStrike">
              <a:solidFill>
                <a:srgbClr val="000000"/>
              </a:solidFill>
              <a:latin typeface="Arial"/>
            </a:endParaRPr>
          </a:p>
          <a:p>
            <a:pPr indent="0">
              <a:lnSpc>
                <a:spcPct val="115000"/>
              </a:lnSpc>
              <a:spcBef>
                <a:spcPts val="340"/>
              </a:spcBef>
              <a:spcAft>
                <a:spcPts val="142"/>
              </a:spcAft>
              <a:buNone/>
              <a:tabLst>
                <a:tab algn="l" pos="0"/>
              </a:tabLst>
            </a:pPr>
            <a:r>
              <a:rPr b="0" lang="tr" sz="1050" spc="-1" strike="noStrike">
                <a:solidFill>
                  <a:srgbClr val="000000"/>
                </a:solidFill>
                <a:latin typeface="Arial"/>
                <a:ea typeface="Noto Sans CJK SC"/>
              </a:rPr>
              <a:t>                      </a:t>
            </a:r>
            <a:r>
              <a:rPr b="0" lang="tr" sz="1050" spc="-1" strike="noStrike">
                <a:solidFill>
                  <a:srgbClr val="000000"/>
                </a:solidFill>
                <a:latin typeface="Arial"/>
                <a:ea typeface="Noto Sans CJK SC"/>
              </a:rPr>
              <a:t>Accessibility Testing</a:t>
            </a:r>
            <a:endParaRPr b="0" lang="tr-TR" sz="1050" spc="-1" strike="noStrike">
              <a:solidFill>
                <a:srgbClr val="000000"/>
              </a:solidFill>
              <a:latin typeface="Arial"/>
            </a:endParaRPr>
          </a:p>
          <a:p>
            <a:pPr indent="0">
              <a:lnSpc>
                <a:spcPct val="115000"/>
              </a:lnSpc>
              <a:spcBef>
                <a:spcPts val="349"/>
              </a:spcBef>
              <a:spcAft>
                <a:spcPts val="748"/>
              </a:spcAft>
              <a:buNone/>
              <a:tabLst>
                <a:tab algn="l" pos="0"/>
              </a:tabLst>
            </a:pP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Load Testing (Yük Testi) Nedir?</a:t>
            </a:r>
            <a:endParaRPr b="0" lang="tr-TR" sz="2100" spc="-1" strike="noStrike">
              <a:solidFill>
                <a:srgbClr val="000000"/>
              </a:solidFill>
              <a:latin typeface="Arial"/>
            </a:endParaRPr>
          </a:p>
        </p:txBody>
      </p:sp>
      <p:sp>
        <p:nvSpPr>
          <p:cNvPr id="70"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0" lang="tr" sz="1500" spc="-1" strike="noStrike">
                <a:solidFill>
                  <a:schemeClr val="dk2"/>
                </a:solidFill>
                <a:latin typeface="Arial"/>
                <a:ea typeface="Arial"/>
              </a:rPr>
              <a:t>Load Testing, bir yazılım veya sistemin, belirli bir yük altında nasıl performans gösterdiğini test eden bir non-functional testing türüdür. Amaç, sistemin eşzamanlı kullanıcılar veya işlem sayısına nasıl tepki verdiğini ve sistem kaynaklarının (CPU, bellek, ağ) yeterli olup olmadığını ölçmektir.</a:t>
            </a:r>
            <a:endParaRPr b="0" lang="tr-TR" sz="15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Load Testing’in Amacı </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1- Performans Analizi: Yazılımın eşzamanlı kullanıcılar veya yoğun veri trafiği altında yanıt süresini ölçmek.</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2- Kapasite Belirleme: Sistem kaynaklarının (sunucu, veri tabanı, ağ) mevcut yükü ne kadar kaldırabildiğini belirlemek.</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3- Şişme Noktalarını Tespit Etme: Yük altında sistemin hangi noktada darboğaza ulaştığını görmek.</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4- Kullanıcı Deneyimini Geliştirme: Gerçek dünya senaryolarında kullanıcı deneyimini etkileyebilecek gecikmeleri ve hataları azaltmak.</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endParaRPr b="0" lang="tr-T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Load Testing Araçları</a:t>
            </a:r>
            <a:endParaRPr b="0" lang="tr-TR" sz="2100" spc="-1" strike="noStrike">
              <a:solidFill>
                <a:srgbClr val="000000"/>
              </a:solidFill>
              <a:latin typeface="Arial"/>
            </a:endParaRPr>
          </a:p>
        </p:txBody>
      </p:sp>
      <p:sp>
        <p:nvSpPr>
          <p:cNvPr id="72"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0" lang="tr" sz="1600" spc="-1" strike="noStrike">
                <a:solidFill>
                  <a:schemeClr val="dk2"/>
                </a:solidFill>
                <a:latin typeface="Arial"/>
                <a:ea typeface="Arial"/>
              </a:rPr>
              <a:t>Apache Jmeter: Açık kaynaklı bir yük testi aracıdır. HTTP, HTTPS, WebSocket gibi protokolleri destekler.</a:t>
            </a:r>
            <a:endParaRPr b="0" lang="tr-TR" sz="1600" spc="-1" strike="noStrike">
              <a:solidFill>
                <a:srgbClr val="000000"/>
              </a:solidFill>
              <a:latin typeface="Arial"/>
            </a:endParaRPr>
          </a:p>
          <a:p>
            <a:pPr indent="0">
              <a:lnSpc>
                <a:spcPct val="115000"/>
              </a:lnSpc>
              <a:spcBef>
                <a:spcPts val="1191"/>
              </a:spcBef>
              <a:spcAft>
                <a:spcPts val="992"/>
              </a:spcAft>
              <a:buNone/>
              <a:tabLst>
                <a:tab algn="l" pos="0"/>
              </a:tabLst>
            </a:pPr>
            <a:r>
              <a:rPr b="0" lang="tr" sz="1600" spc="-1" strike="noStrike">
                <a:solidFill>
                  <a:schemeClr val="dk2"/>
                </a:solidFill>
                <a:latin typeface="Arial"/>
                <a:ea typeface="Arial"/>
              </a:rPr>
              <a:t>LoadRunner: Yüksek kullanıcı sayılarında yük testi yapabilen güçlü bir araçtır.</a:t>
            </a:r>
            <a:endParaRPr b="0" lang="tr-TR" sz="1600" spc="-1" strike="noStrike">
              <a:solidFill>
                <a:srgbClr val="000000"/>
              </a:solidFill>
              <a:latin typeface="Arial"/>
            </a:endParaRPr>
          </a:p>
          <a:p>
            <a:pPr indent="0">
              <a:lnSpc>
                <a:spcPct val="115000"/>
              </a:lnSpc>
              <a:spcBef>
                <a:spcPts val="1191"/>
              </a:spcBef>
              <a:spcAft>
                <a:spcPts val="992"/>
              </a:spcAft>
              <a:buNone/>
              <a:tabLst>
                <a:tab algn="l" pos="0"/>
              </a:tabLst>
            </a:pPr>
            <a:r>
              <a:rPr b="0" lang="tr" sz="1600" spc="-1" strike="noStrike">
                <a:solidFill>
                  <a:schemeClr val="dk2"/>
                </a:solidFill>
                <a:latin typeface="Arial"/>
                <a:ea typeface="Arial"/>
              </a:rPr>
              <a:t>Gatling: Modern bir yük testi aracıdır. API testleri için uygundur.</a:t>
            </a:r>
            <a:endParaRPr b="0" lang="tr-TR" sz="1600" spc="-1" strike="noStrike">
              <a:solidFill>
                <a:srgbClr val="000000"/>
              </a:solidFill>
              <a:latin typeface="Arial"/>
            </a:endParaRPr>
          </a:p>
          <a:p>
            <a:pPr indent="0">
              <a:lnSpc>
                <a:spcPct val="115000"/>
              </a:lnSpc>
              <a:spcBef>
                <a:spcPts val="1191"/>
              </a:spcBef>
              <a:spcAft>
                <a:spcPts val="992"/>
              </a:spcAft>
              <a:buNone/>
              <a:tabLst>
                <a:tab algn="l" pos="0"/>
              </a:tabLst>
            </a:pPr>
            <a:r>
              <a:rPr b="0" lang="tr" sz="1600" spc="-1" strike="noStrike">
                <a:solidFill>
                  <a:schemeClr val="dk2"/>
                </a:solidFill>
                <a:latin typeface="Arial"/>
                <a:ea typeface="Arial"/>
              </a:rPr>
              <a:t>Blazemeter: JMeter tabanlı bir araç olup bulut ortamında yük testi yapar.</a:t>
            </a:r>
            <a:endParaRPr b="0" lang="tr-TR" sz="1600" spc="-1" strike="noStrike">
              <a:solidFill>
                <a:srgbClr val="000000"/>
              </a:solidFill>
              <a:latin typeface="Arial"/>
            </a:endParaRPr>
          </a:p>
          <a:p>
            <a:pPr indent="0">
              <a:lnSpc>
                <a:spcPct val="115000"/>
              </a:lnSpc>
              <a:spcBef>
                <a:spcPts val="1191"/>
              </a:spcBef>
              <a:spcAft>
                <a:spcPts val="992"/>
              </a:spcAft>
              <a:buNone/>
              <a:tabLst>
                <a:tab algn="l" pos="0"/>
              </a:tabLst>
            </a:pPr>
            <a:endParaRPr b="0" lang="tr-TR" sz="1000" spc="-1" strike="noStrike">
              <a:solidFill>
                <a:srgbClr val="000000"/>
              </a:solidFill>
              <a:latin typeface="Arial"/>
            </a:endParaRPr>
          </a:p>
          <a:p>
            <a:pPr indent="0">
              <a:lnSpc>
                <a:spcPct val="115000"/>
              </a:lnSpc>
              <a:spcBef>
                <a:spcPts val="1191"/>
              </a:spcBef>
              <a:spcAft>
                <a:spcPts val="992"/>
              </a:spcAft>
              <a:buNone/>
              <a:tabLst>
                <a:tab algn="l" pos="0"/>
              </a:tabLst>
            </a:pPr>
            <a:endParaRPr b="0" lang="tr-T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1800" spc="-1" strike="noStrike">
                <a:solidFill>
                  <a:srgbClr val="c9211e"/>
                </a:solidFill>
                <a:latin typeface="Arial"/>
                <a:ea typeface="Arial"/>
              </a:rPr>
              <a:t>Gatling ile API Yük Testi</a:t>
            </a:r>
            <a:endParaRPr b="0" lang="tr-TR" sz="1800" spc="-1" strike="noStrike">
              <a:solidFill>
                <a:srgbClr val="000000"/>
              </a:solidFill>
              <a:latin typeface="Arial"/>
            </a:endParaRPr>
          </a:p>
        </p:txBody>
      </p:sp>
      <p:pic>
        <p:nvPicPr>
          <p:cNvPr id="74" name="" descr=""/>
          <p:cNvPicPr/>
          <p:nvPr/>
        </p:nvPicPr>
        <p:blipFill>
          <a:blip r:embed="rId1"/>
          <a:stretch/>
        </p:blipFill>
        <p:spPr>
          <a:xfrm>
            <a:off x="4140000" y="360000"/>
            <a:ext cx="4369680" cy="4628520"/>
          </a:xfrm>
          <a:prstGeom prst="rect">
            <a:avLst/>
          </a:prstGeom>
          <a:ln w="0">
            <a:noFill/>
          </a:ln>
        </p:spPr>
      </p:pic>
      <p:sp>
        <p:nvSpPr>
          <p:cNvPr id="75" name=""/>
          <p:cNvSpPr/>
          <p:nvPr/>
        </p:nvSpPr>
        <p:spPr>
          <a:xfrm>
            <a:off x="180000" y="1260000"/>
            <a:ext cx="3688560" cy="3478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Bir API’nin 100 kullanıcı yük altında nasıl çalıştığını test etmek için Gatling kullanım örneği</a:t>
            </a:r>
            <a:endParaRPr b="0" lang="tr-TR" sz="1000" spc="-1" strike="noStrike">
              <a:solidFill>
                <a:srgbClr val="000000"/>
              </a:solidFill>
              <a:latin typeface="Arial"/>
            </a:endParaRPr>
          </a:p>
          <a:p>
            <a:pPr>
              <a:lnSpc>
                <a:spcPct val="100000"/>
              </a:lnSpc>
            </a:pP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Sonuç Analizi</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Yanıt Süresi: Ortalama ve maksimum yanıt süreleri.</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Hata Oranı: İsteklerin ne kadarının hata verdiği.</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Kaynak Kullanımı: Sunucu kaynaklarının yük altındaki durumu.</a:t>
            </a:r>
            <a:endParaRPr b="0" lang="tr-TR" sz="1000" spc="-1" strike="noStrike">
              <a:solidFill>
                <a:srgbClr val="000000"/>
              </a:solidFill>
              <a:latin typeface="Arial"/>
            </a:endParaRPr>
          </a:p>
          <a:p>
            <a:pPr>
              <a:lnSpc>
                <a:spcPct val="100000"/>
              </a:lnSpc>
            </a:pPr>
            <a:endParaRPr b="0" lang="tr-T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1800" spc="-1" strike="noStrike">
                <a:solidFill>
                  <a:srgbClr val="c9211e"/>
                </a:solidFill>
                <a:latin typeface="Arial"/>
                <a:ea typeface="Arial"/>
              </a:rPr>
              <a:t>Load Test Raporları Örnek-1</a:t>
            </a:r>
            <a:endParaRPr b="0" lang="tr-TR" sz="1800" spc="-1" strike="noStrike">
              <a:solidFill>
                <a:srgbClr val="000000"/>
              </a:solidFill>
              <a:latin typeface="Arial"/>
            </a:endParaRPr>
          </a:p>
        </p:txBody>
      </p:sp>
      <p:sp>
        <p:nvSpPr>
          <p:cNvPr id="77" name=""/>
          <p:cNvSpPr/>
          <p:nvPr/>
        </p:nvSpPr>
        <p:spPr>
          <a:xfrm>
            <a:off x="180000" y="1260000"/>
            <a:ext cx="3688560" cy="3478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tr-TR" sz="1000" spc="-1" strike="noStrike">
                <a:solidFill>
                  <a:srgbClr val="000000"/>
                </a:solidFill>
                <a:latin typeface="Arial"/>
              </a:rPr>
              <a:t>Concurrent Users (Eşzamanlı Kullanıcılar): Yük testinde test edilen kullanıcı sayıları.</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Average Response Time (Ortalama Yanıt Süresi): Kullanıcıların işlemlerine yanıt almak için geçen ortalama süre.</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Max Response Time (Maksimum Yanıt Süresi): En yüksek yanıt süresi.</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Error Rate (Hata Oranı): Belirli bir yük seviyesinde başarısız olan işlemlerin yüzdesi.</a:t>
            </a:r>
            <a:endParaRPr b="0" lang="tr-TR" sz="1000" spc="-1" strike="noStrike">
              <a:solidFill>
                <a:srgbClr val="000000"/>
              </a:solidFill>
              <a:latin typeface="Arial"/>
            </a:endParaRPr>
          </a:p>
          <a:p>
            <a:pPr>
              <a:lnSpc>
                <a:spcPct val="100000"/>
              </a:lnSpc>
            </a:pPr>
            <a:endParaRPr b="0" lang="tr-TR" sz="1000" spc="-1" strike="noStrike">
              <a:solidFill>
                <a:srgbClr val="000000"/>
              </a:solidFill>
              <a:latin typeface="Arial"/>
            </a:endParaRPr>
          </a:p>
        </p:txBody>
      </p:sp>
      <p:pic>
        <p:nvPicPr>
          <p:cNvPr id="78" name="" descr=""/>
          <p:cNvPicPr/>
          <p:nvPr/>
        </p:nvPicPr>
        <p:blipFill>
          <a:blip r:embed="rId1"/>
          <a:stretch/>
        </p:blipFill>
        <p:spPr>
          <a:xfrm>
            <a:off x="3960000" y="1177920"/>
            <a:ext cx="4319640" cy="27817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1800" spc="-1" strike="noStrike">
                <a:solidFill>
                  <a:srgbClr val="c9211e"/>
                </a:solidFill>
                <a:latin typeface="Arial"/>
                <a:ea typeface="Arial"/>
              </a:rPr>
              <a:t>Load Test Raporları Örnek-1</a:t>
            </a:r>
            <a:endParaRPr b="0" lang="tr-TR" sz="1800" spc="-1" strike="noStrike">
              <a:solidFill>
                <a:srgbClr val="000000"/>
              </a:solidFill>
              <a:latin typeface="Arial"/>
            </a:endParaRPr>
          </a:p>
        </p:txBody>
      </p:sp>
      <p:sp>
        <p:nvSpPr>
          <p:cNvPr id="80" name=""/>
          <p:cNvSpPr/>
          <p:nvPr/>
        </p:nvSpPr>
        <p:spPr>
          <a:xfrm>
            <a:off x="451080" y="1440000"/>
            <a:ext cx="3688560" cy="53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tr-TR" sz="1000" spc="-1" strike="noStrike">
                <a:solidFill>
                  <a:srgbClr val="000000"/>
                </a:solidFill>
                <a:latin typeface="Arial"/>
              </a:rPr>
              <a:t>Yanıt Süresi Grafiği: Ortalama ve maksimum yanıt sürelerinin eşzamanlı kullanıcı sayısına göre değişimini gösterir.</a:t>
            </a:r>
            <a:endParaRPr b="0" lang="tr-TR" sz="1000" spc="-1" strike="noStrike">
              <a:solidFill>
                <a:srgbClr val="000000"/>
              </a:solidFill>
              <a:latin typeface="Arial"/>
            </a:endParaRPr>
          </a:p>
        </p:txBody>
      </p:sp>
      <p:pic>
        <p:nvPicPr>
          <p:cNvPr id="81" name="" descr=""/>
          <p:cNvPicPr/>
          <p:nvPr/>
        </p:nvPicPr>
        <p:blipFill>
          <a:blip r:embed="rId1"/>
          <a:stretch/>
        </p:blipFill>
        <p:spPr>
          <a:xfrm>
            <a:off x="356760" y="2160000"/>
            <a:ext cx="3579840" cy="2288520"/>
          </a:xfrm>
          <a:prstGeom prst="rect">
            <a:avLst/>
          </a:prstGeom>
          <a:ln w="0">
            <a:noFill/>
          </a:ln>
        </p:spPr>
      </p:pic>
      <p:sp>
        <p:nvSpPr>
          <p:cNvPr id="82" name=""/>
          <p:cNvSpPr/>
          <p:nvPr/>
        </p:nvSpPr>
        <p:spPr>
          <a:xfrm>
            <a:off x="4680000" y="1404000"/>
            <a:ext cx="3599640" cy="934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tr-TR" sz="1000" spc="-1" strike="noStrike">
                <a:solidFill>
                  <a:srgbClr val="000000"/>
                </a:solidFill>
                <a:latin typeface="Arial"/>
              </a:rPr>
              <a:t>Hata Oranı Grafiği: Eşzamanlı kullanıcı sayısındaki artışa bağlı olarak hata oranındaki değişimi görselleştirir.</a:t>
            </a:r>
            <a:endParaRPr b="0" lang="tr-TR" sz="1000" spc="-1" strike="noStrike">
              <a:solidFill>
                <a:srgbClr val="000000"/>
              </a:solidFill>
              <a:latin typeface="Arial"/>
            </a:endParaRPr>
          </a:p>
          <a:p>
            <a:pPr>
              <a:lnSpc>
                <a:spcPct val="100000"/>
              </a:lnSpc>
            </a:pPr>
            <a:endParaRPr b="0" lang="tr-TR" sz="1000" spc="-1" strike="noStrike">
              <a:solidFill>
                <a:srgbClr val="000000"/>
              </a:solidFill>
              <a:latin typeface="Arial"/>
            </a:endParaRPr>
          </a:p>
        </p:txBody>
      </p:sp>
      <p:pic>
        <p:nvPicPr>
          <p:cNvPr id="83" name="" descr=""/>
          <p:cNvPicPr/>
          <p:nvPr/>
        </p:nvPicPr>
        <p:blipFill>
          <a:blip r:embed="rId2"/>
          <a:stretch/>
        </p:blipFill>
        <p:spPr>
          <a:xfrm>
            <a:off x="4547520" y="2160000"/>
            <a:ext cx="3552120" cy="2278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Stress Testing (Stres Testi) Nedir?</a:t>
            </a:r>
            <a:endParaRPr b="0" lang="tr-TR" sz="2100" spc="-1" strike="noStrike">
              <a:solidFill>
                <a:srgbClr val="000000"/>
              </a:solidFill>
              <a:latin typeface="Arial"/>
            </a:endParaRPr>
          </a:p>
        </p:txBody>
      </p:sp>
      <p:sp>
        <p:nvSpPr>
          <p:cNvPr id="85"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Stress Testing, bir yazılım sisteminin veya uygulamanın, kapasite sınırlarını aşan durumlarda nasıl davrandığını test eden bir non-functional testing türüdür. </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Amacı:</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1- Maksimum Kapasiteyi Belirleme: Sistemin ne kadar kullanıcı veya işlem yükünü kaldırabileceğini belirlemek.</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2- Sistem Kararlılığını Analiz Etme: Aşırı yük altında sistemin çökmemesi, kritik işlevlerin çalışmaya devam etmesi beklenir.</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3- Darboğazları Ortaya Çıkarmak: Performansı sınırlayan faktörleri (CPU, bellek, veri tabanı, ağ vb.) tespit etmek.</a:t>
            </a:r>
            <a:endParaRPr b="0" lang="tr-TR" sz="1200" spc="-1" strike="noStrike">
              <a:solidFill>
                <a:srgbClr val="000000"/>
              </a:solidFill>
              <a:latin typeface="Arial"/>
            </a:endParaRPr>
          </a:p>
          <a:p>
            <a:pPr indent="0">
              <a:lnSpc>
                <a:spcPct val="115000"/>
              </a:lnSpc>
              <a:spcBef>
                <a:spcPts val="1191"/>
              </a:spcBef>
              <a:spcAft>
                <a:spcPts val="992"/>
              </a:spcAft>
              <a:buNone/>
              <a:tabLst>
                <a:tab algn="l" pos="0"/>
              </a:tabLst>
            </a:pPr>
            <a:r>
              <a:rPr b="0" lang="tr" sz="1200" spc="-1" strike="noStrike">
                <a:solidFill>
                  <a:schemeClr val="dk2"/>
                </a:solidFill>
                <a:latin typeface="Arial"/>
                <a:ea typeface="Arial"/>
              </a:rPr>
              <a:t>4- Kurtarma Mekanizmalarını Test Etme: Çökme sonrası sistemin ne kadar hızlı ve güvenli bir şekilde toparlandığını değerlendirmek.</a:t>
            </a:r>
            <a:endParaRPr b="0" lang="tr-T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Stress Testing </a:t>
            </a:r>
            <a:r>
              <a:rPr b="1" lang="tr" sz="2100" spc="-1" strike="noStrike">
                <a:solidFill>
                  <a:srgbClr val="c9211e"/>
                </a:solidFill>
                <a:latin typeface="Arial"/>
                <a:ea typeface="Arial"/>
              </a:rPr>
              <a:t>Senaryosu: E-Ticaret Sitesi</a:t>
            </a:r>
            <a:endParaRPr b="0" lang="tr-TR" sz="2100" spc="-1" strike="noStrike">
              <a:solidFill>
                <a:srgbClr val="000000"/>
              </a:solidFill>
              <a:latin typeface="Arial"/>
            </a:endParaRPr>
          </a:p>
        </p:txBody>
      </p:sp>
      <p:sp>
        <p:nvSpPr>
          <p:cNvPr id="87"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Senaryo: Bir e-ticaret sitesinde yılbaşı indirimleri sırasında kullanıcı trafiği %300 artar.</a:t>
            </a:r>
            <a:endParaRPr b="1" lang="tr-TR" sz="12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Amaç: Aynı anda 15.000 kullanıcı sisteme giriş yaparken, sitenin yanıt süresi, hata oranı ve genel performansı değerlendirilir.</a:t>
            </a:r>
            <a:endParaRPr b="0" lang="tr-TR" sz="12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Adımlar:</a:t>
            </a:r>
            <a:endParaRPr b="0" lang="tr-TR" sz="12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 </a:t>
            </a:r>
            <a:r>
              <a:rPr b="0" lang="tr" sz="1200" spc="-1" strike="noStrike">
                <a:solidFill>
                  <a:schemeClr val="dk2"/>
                </a:solidFill>
                <a:latin typeface="Arial"/>
                <a:ea typeface="Arial"/>
              </a:rPr>
              <a:t>1- Normal kullanıcı kapasitesi olan 5.000’in üç katı yük oluşturulur.</a:t>
            </a:r>
            <a:endParaRPr b="0" lang="tr-TR" sz="12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 </a:t>
            </a:r>
            <a:r>
              <a:rPr b="0" lang="tr" sz="1200" spc="-1" strike="noStrike">
                <a:solidFill>
                  <a:schemeClr val="dk2"/>
                </a:solidFill>
                <a:latin typeface="Arial"/>
                <a:ea typeface="Arial"/>
              </a:rPr>
              <a:t>2- Aynı anda ürün arama, sepete ekleme ve ödeme işlemleri simüle edilir.</a:t>
            </a:r>
            <a:endParaRPr b="0" lang="tr-TR" sz="12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 </a:t>
            </a:r>
            <a:r>
              <a:rPr b="0" lang="tr" sz="1200" spc="-1" strike="noStrike">
                <a:solidFill>
                  <a:schemeClr val="dk2"/>
                </a:solidFill>
                <a:latin typeface="Arial"/>
                <a:ea typeface="Arial"/>
              </a:rPr>
              <a:t>3- Hangi noktada yanıt süresi kabul edilemez düzeylere ulaşıyor, analiz edilir.</a:t>
            </a:r>
            <a:endParaRPr b="0" lang="tr-TR" sz="12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 </a:t>
            </a:r>
            <a:r>
              <a:rPr b="0" lang="tr" sz="1200" spc="-1" strike="noStrike">
                <a:solidFill>
                  <a:schemeClr val="dk2"/>
                </a:solidFill>
                <a:latin typeface="Arial"/>
                <a:ea typeface="Arial"/>
              </a:rPr>
              <a:t>4- Sistem çökerse hata mesajları ve kurtarma süreçleri incelenir.</a:t>
            </a:r>
            <a:endParaRPr b="0" lang="tr-TR" sz="12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Beklenen Sonuç:</a:t>
            </a:r>
            <a:endParaRPr b="0" lang="tr-TR" sz="12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 </a:t>
            </a:r>
            <a:r>
              <a:rPr b="0" lang="tr" sz="1200" spc="-1" strike="noStrike">
                <a:solidFill>
                  <a:schemeClr val="dk2"/>
                </a:solidFill>
                <a:latin typeface="Arial"/>
                <a:ea typeface="Arial"/>
              </a:rPr>
              <a:t>1- Kritik işlemler (ör. ödeme işlemleri) sorunsuz çalışmaya devam etmeli.</a:t>
            </a:r>
            <a:endParaRPr b="0" lang="tr-TR" sz="12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0" lang="tr" sz="1200" spc="-1" strike="noStrike">
                <a:solidFill>
                  <a:schemeClr val="dk2"/>
                </a:solidFill>
                <a:latin typeface="Arial"/>
                <a:ea typeface="Arial"/>
              </a:rPr>
              <a:t> </a:t>
            </a:r>
            <a:r>
              <a:rPr b="0" lang="tr" sz="1200" spc="-1" strike="noStrike">
                <a:solidFill>
                  <a:schemeClr val="dk2"/>
                </a:solidFill>
                <a:latin typeface="Arial"/>
                <a:ea typeface="Arial"/>
              </a:rPr>
              <a:t>2- Sistem çökerse, kurtarma mekanizmaları hızlı devreye girmeli.</a:t>
            </a:r>
            <a:endParaRPr b="0" lang="tr-TR" sz="1200" spc="-1" strike="noStrike">
              <a:solidFill>
                <a:srgbClr val="000000"/>
              </a:solidFill>
              <a:latin typeface="Arial"/>
              <a:ea typeface="Noto Sans CJK SC"/>
            </a:endParaRPr>
          </a:p>
          <a:p>
            <a:pPr indent="0">
              <a:lnSpc>
                <a:spcPct val="115000"/>
              </a:lnSpc>
              <a:spcBef>
                <a:spcPts val="1191"/>
              </a:spcBef>
              <a:spcAft>
                <a:spcPts val="992"/>
              </a:spcAft>
              <a:buNone/>
              <a:tabLst>
                <a:tab algn="l" pos="0"/>
              </a:tabLst>
            </a:pPr>
            <a:endParaRPr b="0" lang="tr-T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Stress Testing </a:t>
            </a:r>
            <a:r>
              <a:rPr b="1" lang="tr" sz="2100" spc="-1" strike="noStrike">
                <a:solidFill>
                  <a:srgbClr val="c9211e"/>
                </a:solidFill>
                <a:latin typeface="Arial"/>
                <a:ea typeface="Arial"/>
              </a:rPr>
              <a:t>Türleri</a:t>
            </a:r>
            <a:endParaRPr b="0" lang="tr-TR" sz="2100" spc="-1" strike="noStrike">
              <a:solidFill>
                <a:srgbClr val="000000"/>
              </a:solidFill>
              <a:latin typeface="Arial"/>
            </a:endParaRPr>
          </a:p>
        </p:txBody>
      </p:sp>
      <p:sp>
        <p:nvSpPr>
          <p:cNvPr id="89"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624"/>
              </a:spcBef>
              <a:spcAft>
                <a:spcPts val="425"/>
              </a:spcAft>
              <a:buNone/>
              <a:tabLst>
                <a:tab algn="l" pos="0"/>
              </a:tabLst>
            </a:pPr>
            <a:r>
              <a:rPr b="1" lang="tr" sz="1500" spc="-1" strike="noStrike">
                <a:solidFill>
                  <a:srgbClr val="000000"/>
                </a:solidFill>
                <a:latin typeface="Arial"/>
                <a:ea typeface="Noto Sans CJK SC"/>
              </a:rPr>
              <a:t>1 - Spike Testing</a:t>
            </a:r>
            <a:r>
              <a:rPr b="0" lang="tr" sz="1500" spc="-1" strike="noStrike">
                <a:solidFill>
                  <a:srgbClr val="000000"/>
                </a:solidFill>
                <a:latin typeface="Arial"/>
                <a:ea typeface="Noto Sans CJK SC"/>
              </a:rPr>
              <a:t>: Ani ve kısa süreli trafik artışlarında sistemin tepkisini ölçer. Örnek: Yeni bir ürün lansmanı sonrası 10.000 kullanıcı aynı anda sisteme giriş yapar.</a:t>
            </a:r>
            <a:endParaRPr b="1" lang="tr-TR" sz="15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endParaRPr b="1" lang="tr-TR" sz="15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1" lang="tr" sz="1500" spc="-1" strike="noStrike">
                <a:solidFill>
                  <a:srgbClr val="000000"/>
                </a:solidFill>
                <a:latin typeface="Arial"/>
                <a:ea typeface="Noto Sans CJK SC"/>
              </a:rPr>
              <a:t>2 - Soak Testing (Dayanıklılık Testi)</a:t>
            </a:r>
            <a:r>
              <a:rPr b="0" lang="tr" sz="1500" spc="-1" strike="noStrike">
                <a:solidFill>
                  <a:srgbClr val="000000"/>
                </a:solidFill>
                <a:latin typeface="Arial"/>
                <a:ea typeface="Noto Sans CJK SC"/>
              </a:rPr>
              <a:t>: Uzun süreli aşırı yük altında sistemin kararlılığını test eder. Örnek: 24 saat boyunca yoğun işlem trafiği simüle edilir.</a:t>
            </a:r>
            <a:endParaRPr b="0" lang="tr-TR" sz="15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endParaRPr b="0" lang="tr-TR" sz="1500" spc="-1" strike="noStrike">
              <a:solidFill>
                <a:srgbClr val="000000"/>
              </a:solidFill>
              <a:latin typeface="Arial"/>
              <a:ea typeface="Noto Sans CJK SC"/>
            </a:endParaRPr>
          </a:p>
          <a:p>
            <a:pPr indent="0">
              <a:lnSpc>
                <a:spcPct val="115000"/>
              </a:lnSpc>
              <a:spcBef>
                <a:spcPts val="624"/>
              </a:spcBef>
              <a:spcAft>
                <a:spcPts val="425"/>
              </a:spcAft>
              <a:buNone/>
              <a:tabLst>
                <a:tab algn="l" pos="0"/>
              </a:tabLst>
            </a:pPr>
            <a:r>
              <a:rPr b="1" lang="tr" sz="1500" spc="-1" strike="noStrike">
                <a:solidFill>
                  <a:srgbClr val="000000"/>
                </a:solidFill>
                <a:latin typeface="Arial"/>
                <a:ea typeface="Noto Sans CJK SC"/>
              </a:rPr>
              <a:t>3- Break Testing</a:t>
            </a:r>
            <a:r>
              <a:rPr b="0" lang="tr" sz="1500" spc="-1" strike="noStrike">
                <a:solidFill>
                  <a:srgbClr val="000000"/>
                </a:solidFill>
                <a:latin typeface="Arial"/>
                <a:ea typeface="Noto Sans CJK SC"/>
              </a:rPr>
              <a:t>: Sistemin çökmesine neden olacak maksimum yük seviyesini bulur. Örnek: Kullanıcı yükü yavaşça artırılarak sistemin çökme noktasına kadar test edilmesi.</a:t>
            </a:r>
            <a:endParaRPr b="0" lang="tr-TR" sz="15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Stress Testing </a:t>
            </a:r>
            <a:r>
              <a:rPr b="1" lang="tr" sz="2100" spc="-1" strike="noStrike">
                <a:solidFill>
                  <a:srgbClr val="c9211e"/>
                </a:solidFill>
                <a:latin typeface="Arial"/>
                <a:ea typeface="Arial"/>
              </a:rPr>
              <a:t>Araçları</a:t>
            </a:r>
            <a:endParaRPr b="0" lang="tr-TR" sz="2100" spc="-1" strike="noStrike">
              <a:solidFill>
                <a:srgbClr val="000000"/>
              </a:solidFill>
              <a:latin typeface="Arial"/>
            </a:endParaRPr>
          </a:p>
        </p:txBody>
      </p:sp>
      <p:sp>
        <p:nvSpPr>
          <p:cNvPr id="91"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0" lang="tr" sz="1500" spc="-1" strike="noStrike">
                <a:solidFill>
                  <a:srgbClr val="000000"/>
                </a:solidFill>
                <a:latin typeface="Arial"/>
                <a:ea typeface="Noto Sans CJK SC"/>
              </a:rPr>
              <a:t>Apache Jmeter: HTTP, WebSocket gibi protokolleri destekleyen açık kaynaklı bir yük testi ve stres testi aracı.</a:t>
            </a:r>
            <a:endParaRPr b="0" lang="tr-TR" sz="1500" spc="-1" strike="noStrike">
              <a:solidFill>
                <a:srgbClr val="000000"/>
              </a:solidFill>
              <a:latin typeface="Arial"/>
            </a:endParaRPr>
          </a:p>
          <a:p>
            <a:pPr indent="0">
              <a:lnSpc>
                <a:spcPct val="115000"/>
              </a:lnSpc>
              <a:spcBef>
                <a:spcPts val="1191"/>
              </a:spcBef>
              <a:spcAft>
                <a:spcPts val="992"/>
              </a:spcAft>
              <a:buNone/>
              <a:tabLst>
                <a:tab algn="l" pos="0"/>
              </a:tabLst>
            </a:pPr>
            <a:r>
              <a:rPr b="0" lang="tr" sz="1500" spc="-1" strike="noStrike">
                <a:solidFill>
                  <a:srgbClr val="000000"/>
                </a:solidFill>
                <a:latin typeface="Arial"/>
                <a:ea typeface="Noto Sans CJK SC"/>
              </a:rPr>
              <a:t>Gatling: Modern, açık kaynaklı bir stres testi aracı. API testlerinde etkili.</a:t>
            </a:r>
            <a:endParaRPr b="0" lang="tr-TR" sz="1500" spc="-1" strike="noStrike">
              <a:solidFill>
                <a:srgbClr val="000000"/>
              </a:solidFill>
              <a:latin typeface="Arial"/>
            </a:endParaRPr>
          </a:p>
          <a:p>
            <a:pPr indent="0">
              <a:lnSpc>
                <a:spcPct val="115000"/>
              </a:lnSpc>
              <a:spcBef>
                <a:spcPts val="1191"/>
              </a:spcBef>
              <a:spcAft>
                <a:spcPts val="992"/>
              </a:spcAft>
              <a:buNone/>
              <a:tabLst>
                <a:tab algn="l" pos="0"/>
              </a:tabLst>
            </a:pPr>
            <a:r>
              <a:rPr b="0" lang="tr" sz="1500" spc="-1" strike="noStrike">
                <a:solidFill>
                  <a:srgbClr val="000000"/>
                </a:solidFill>
                <a:latin typeface="Arial"/>
                <a:ea typeface="Noto Sans CJK SC"/>
              </a:rPr>
              <a:t>LoadRunner: Kurumsal düzeyde stres testi ve performans testi aracı.</a:t>
            </a:r>
            <a:endParaRPr b="0" lang="tr-TR" sz="1500" spc="-1" strike="noStrike">
              <a:solidFill>
                <a:srgbClr val="000000"/>
              </a:solidFill>
              <a:latin typeface="Arial"/>
            </a:endParaRPr>
          </a:p>
          <a:p>
            <a:pPr indent="0">
              <a:lnSpc>
                <a:spcPct val="115000"/>
              </a:lnSpc>
              <a:spcBef>
                <a:spcPts val="1191"/>
              </a:spcBef>
              <a:spcAft>
                <a:spcPts val="992"/>
              </a:spcAft>
              <a:buNone/>
              <a:tabLst>
                <a:tab algn="l" pos="0"/>
              </a:tabLst>
            </a:pPr>
            <a:r>
              <a:rPr b="0" lang="tr" sz="1500" spc="-1" strike="noStrike">
                <a:solidFill>
                  <a:srgbClr val="000000"/>
                </a:solidFill>
                <a:latin typeface="Arial"/>
                <a:ea typeface="Noto Sans CJK SC"/>
              </a:rPr>
              <a:t>Blazemeter: JMeter tabanlı ve bulut tabanlı stres testi platformu.</a:t>
            </a:r>
            <a:endParaRPr b="0" lang="tr-TR" sz="1500" spc="-1" strike="noStrike">
              <a:solidFill>
                <a:srgbClr val="000000"/>
              </a:solidFill>
              <a:latin typeface="Arial"/>
            </a:endParaRPr>
          </a:p>
          <a:p>
            <a:pPr indent="0">
              <a:lnSpc>
                <a:spcPct val="115000"/>
              </a:lnSpc>
              <a:spcBef>
                <a:spcPts val="1191"/>
              </a:spcBef>
              <a:spcAft>
                <a:spcPts val="992"/>
              </a:spcAft>
              <a:buNone/>
              <a:tabLst>
                <a:tab algn="l" pos="0"/>
              </a:tabLst>
            </a:pPr>
            <a:endParaRPr b="0" lang="tr-T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Otomasyon Testi Nedir?</a:t>
            </a:r>
            <a:endParaRPr b="0" lang="tr-TR" sz="2100" spc="-1" strike="noStrike">
              <a:solidFill>
                <a:srgbClr val="000000"/>
              </a:solidFill>
              <a:latin typeface="Arial"/>
            </a:endParaRPr>
          </a:p>
        </p:txBody>
      </p:sp>
      <p:sp>
        <p:nvSpPr>
          <p:cNvPr id="41"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0" lang="tr" sz="1500" spc="-1" strike="noStrike">
                <a:solidFill>
                  <a:schemeClr val="dk2"/>
                </a:solidFill>
                <a:latin typeface="Arial"/>
                <a:ea typeface="Arial"/>
              </a:rPr>
              <a:t>Otomasyon testi, yazılım test süreçlerini manuel olarak gerçekleştirmek yerine yazılım araçları ve kodlar kullanarak testlerin otomatikleştirilmesidir. Bu süreç, test senaryolarının yazılımın işlevselliğini, performansını ve uyumluluğunu doğrulamak için otomatik olarak çalıştırılmasını sağlar.</a:t>
            </a:r>
            <a:endParaRPr b="0" lang="tr-TR" sz="1500" spc="-1" strike="noStrike">
              <a:solidFill>
                <a:srgbClr val="000000"/>
              </a:solidFill>
              <a:latin typeface="Arial"/>
            </a:endParaRPr>
          </a:p>
        </p:txBody>
      </p:sp>
      <p:sp>
        <p:nvSpPr>
          <p:cNvPr id="42" name="Google Shape;71;p 1"/>
          <p:cNvSpPr/>
          <p:nvPr/>
        </p:nvSpPr>
        <p:spPr>
          <a:xfrm>
            <a:off x="180000" y="2520000"/>
            <a:ext cx="1668960" cy="2159640"/>
          </a:xfrm>
          <a:prstGeom prst="wedgeRectCallout">
            <a:avLst>
              <a:gd name="adj1" fmla="val -20833"/>
              <a:gd name="adj2" fmla="val 62500"/>
            </a:avLst>
          </a:prstGeom>
          <a:solidFill>
            <a:srgbClr val="e69138"/>
          </a:solidFill>
          <a:ln w="9525">
            <a:solidFill>
              <a:srgbClr val="000000"/>
            </a:solidFill>
            <a:round/>
          </a:ln>
        </p:spPr>
        <p:style>
          <a:lnRef idx="0"/>
          <a:fillRef idx="0"/>
          <a:effectRef idx="0"/>
          <a:fontRef idx="minor"/>
        </p:style>
        <p:txBody>
          <a:bodyPr lIns="90000" rIns="90000" tIns="91440" bIns="91440" anchor="ctr">
            <a:noAutofit/>
          </a:bodyPr>
          <a:p>
            <a:pPr>
              <a:lnSpc>
                <a:spcPct val="100000"/>
              </a:lnSpc>
            </a:pPr>
            <a:endParaRPr b="0" lang="tr-TR" sz="1400" spc="-1" strike="noStrike">
              <a:solidFill>
                <a:srgbClr val="000000"/>
              </a:solidFill>
              <a:latin typeface="Arial"/>
            </a:endParaRPr>
          </a:p>
        </p:txBody>
      </p:sp>
      <p:sp>
        <p:nvSpPr>
          <p:cNvPr id="43" name="Google Shape;72;p 1"/>
          <p:cNvSpPr/>
          <p:nvPr/>
        </p:nvSpPr>
        <p:spPr>
          <a:xfrm>
            <a:off x="249480" y="2655360"/>
            <a:ext cx="1522080" cy="1559880"/>
          </a:xfrm>
          <a:prstGeom prst="rect">
            <a:avLst/>
          </a:prstGeom>
          <a:noFill/>
          <a:ln w="0">
            <a:noFill/>
          </a:ln>
        </p:spPr>
        <p:style>
          <a:lnRef idx="0"/>
          <a:fillRef idx="0"/>
          <a:effectRef idx="0"/>
          <a:fontRef idx="minor"/>
        </p:style>
        <p:txBody>
          <a:bodyPr lIns="90000" rIns="90000" tIns="91440" bIns="91440" anchor="t">
            <a:spAutoFit/>
          </a:bodyPr>
          <a:p>
            <a:pPr>
              <a:lnSpc>
                <a:spcPct val="100000"/>
              </a:lnSpc>
              <a:spcBef>
                <a:spcPts val="1191"/>
              </a:spcBef>
              <a:spcAft>
                <a:spcPts val="992"/>
              </a:spcAft>
              <a:tabLst>
                <a:tab algn="l" pos="0"/>
              </a:tabLst>
            </a:pPr>
            <a:r>
              <a:rPr b="1" lang="tr" sz="1200" spc="-1" strike="noStrike">
                <a:solidFill>
                  <a:srgbClr val="ffffff"/>
                </a:solidFill>
                <a:latin typeface="Arial"/>
                <a:ea typeface="Arial"/>
              </a:rPr>
              <a:t>Hız ve Verimlilik</a:t>
            </a:r>
            <a:endParaRPr b="0" lang="tr-TR" sz="1200" spc="-1" strike="noStrike">
              <a:solidFill>
                <a:srgbClr val="000000"/>
              </a:solidFill>
              <a:latin typeface="Arial"/>
            </a:endParaRPr>
          </a:p>
          <a:p>
            <a:pPr>
              <a:lnSpc>
                <a:spcPct val="100000"/>
              </a:lnSpc>
              <a:tabLst>
                <a:tab algn="l" pos="0"/>
              </a:tabLst>
            </a:pPr>
            <a:r>
              <a:rPr b="0" lang="tr" sz="1000" spc="-1" strike="noStrike">
                <a:solidFill>
                  <a:srgbClr val="ffffff"/>
                </a:solidFill>
                <a:latin typeface="Arial"/>
                <a:ea typeface="Arial"/>
              </a:rPr>
              <a:t>Otomasyon testleri, tekrarlanan testlerin manuel testlere kıyasla çok daha hızlı bir şekilde gerçekleştirilmesini sağlar.</a:t>
            </a:r>
            <a:endParaRPr b="0" lang="tr-TR" sz="1000" spc="-1" strike="noStrike">
              <a:solidFill>
                <a:srgbClr val="000000"/>
              </a:solidFill>
              <a:latin typeface="Arial"/>
            </a:endParaRPr>
          </a:p>
        </p:txBody>
      </p:sp>
      <p:sp>
        <p:nvSpPr>
          <p:cNvPr id="44" name="Google Shape;73;p 1"/>
          <p:cNvSpPr/>
          <p:nvPr/>
        </p:nvSpPr>
        <p:spPr>
          <a:xfrm>
            <a:off x="1934280" y="2520000"/>
            <a:ext cx="1668960" cy="2159640"/>
          </a:xfrm>
          <a:prstGeom prst="wedgeRectCallout">
            <a:avLst>
              <a:gd name="adj1" fmla="val -20833"/>
              <a:gd name="adj2" fmla="val 62500"/>
            </a:avLst>
          </a:prstGeom>
          <a:solidFill>
            <a:schemeClr val="dk1"/>
          </a:solidFill>
          <a:ln w="9525">
            <a:solidFill>
              <a:srgbClr val="000000"/>
            </a:solidFill>
            <a:round/>
          </a:ln>
        </p:spPr>
        <p:style>
          <a:lnRef idx="0"/>
          <a:fillRef idx="0"/>
          <a:effectRef idx="0"/>
          <a:fontRef idx="minor"/>
        </p:style>
        <p:txBody>
          <a:bodyPr lIns="90000" rIns="90000" tIns="91440" bIns="91440" anchor="ctr">
            <a:noAutofit/>
          </a:bodyPr>
          <a:p>
            <a:pPr>
              <a:lnSpc>
                <a:spcPct val="100000"/>
              </a:lnSpc>
            </a:pPr>
            <a:endParaRPr b="0" lang="tr-TR" sz="1400" spc="-1" strike="noStrike">
              <a:solidFill>
                <a:srgbClr val="ffffff"/>
              </a:solidFill>
              <a:latin typeface="Arial"/>
            </a:endParaRPr>
          </a:p>
        </p:txBody>
      </p:sp>
      <p:sp>
        <p:nvSpPr>
          <p:cNvPr id="45" name="Google Shape;74;p 1"/>
          <p:cNvSpPr/>
          <p:nvPr/>
        </p:nvSpPr>
        <p:spPr>
          <a:xfrm>
            <a:off x="2003760" y="2655360"/>
            <a:ext cx="1522080" cy="1741320"/>
          </a:xfrm>
          <a:prstGeom prst="rect">
            <a:avLst/>
          </a:prstGeom>
          <a:noFill/>
          <a:ln w="0">
            <a:noFill/>
          </a:ln>
        </p:spPr>
        <p:style>
          <a:lnRef idx="0"/>
          <a:fillRef idx="0"/>
          <a:effectRef idx="0"/>
          <a:fontRef idx="minor"/>
        </p:style>
        <p:txBody>
          <a:bodyPr lIns="90000" rIns="90000" tIns="91440" bIns="91440" anchor="t">
            <a:spAutoFit/>
          </a:bodyPr>
          <a:p>
            <a:pPr>
              <a:lnSpc>
                <a:spcPct val="100000"/>
              </a:lnSpc>
              <a:spcBef>
                <a:spcPts val="1191"/>
              </a:spcBef>
              <a:spcAft>
                <a:spcPts val="992"/>
              </a:spcAft>
              <a:tabLst>
                <a:tab algn="l" pos="0"/>
              </a:tabLst>
            </a:pPr>
            <a:r>
              <a:rPr b="1" lang="tr" sz="1200" spc="-1" strike="noStrike">
                <a:solidFill>
                  <a:schemeClr val="lt1"/>
                </a:solidFill>
                <a:latin typeface="Arial"/>
                <a:ea typeface="Arial"/>
              </a:rPr>
              <a:t>Daha Fazla Test Kapsamı</a:t>
            </a:r>
            <a:endParaRPr b="0" lang="tr-TR" sz="1200" spc="-1" strike="noStrike">
              <a:solidFill>
                <a:srgbClr val="000000"/>
              </a:solidFill>
              <a:latin typeface="Arial"/>
            </a:endParaRPr>
          </a:p>
          <a:p>
            <a:pPr>
              <a:lnSpc>
                <a:spcPct val="100000"/>
              </a:lnSpc>
              <a:spcBef>
                <a:spcPts val="1191"/>
              </a:spcBef>
              <a:spcAft>
                <a:spcPts val="992"/>
              </a:spcAft>
              <a:tabLst>
                <a:tab algn="l" pos="0"/>
              </a:tabLst>
            </a:pPr>
            <a:r>
              <a:rPr b="0" lang="tr" sz="1000" spc="-1" strike="noStrike">
                <a:solidFill>
                  <a:srgbClr val="ffffff"/>
                </a:solidFill>
                <a:latin typeface="Arial"/>
                <a:ea typeface="Arial"/>
              </a:rPr>
              <a:t>Daha fazla test senaryosunu aynı anda çalıştırabilir, karmaşık ve geniş kapsamlı sistemlerde eksiksiz doğrulama yapabilir.</a:t>
            </a:r>
            <a:endParaRPr b="0" lang="tr-TR" sz="1000" spc="-1" strike="noStrike">
              <a:solidFill>
                <a:srgbClr val="000000"/>
              </a:solidFill>
              <a:latin typeface="Arial"/>
            </a:endParaRPr>
          </a:p>
        </p:txBody>
      </p:sp>
      <p:sp>
        <p:nvSpPr>
          <p:cNvPr id="46" name="Google Shape;75;p 1"/>
          <p:cNvSpPr/>
          <p:nvPr/>
        </p:nvSpPr>
        <p:spPr>
          <a:xfrm>
            <a:off x="3688560" y="2520000"/>
            <a:ext cx="1668960" cy="2159640"/>
          </a:xfrm>
          <a:prstGeom prst="wedgeRectCallout">
            <a:avLst>
              <a:gd name="adj1" fmla="val -20833"/>
              <a:gd name="adj2" fmla="val 62500"/>
            </a:avLst>
          </a:prstGeom>
          <a:solidFill>
            <a:srgbClr val="3c78d8"/>
          </a:solidFill>
          <a:ln w="9525">
            <a:solidFill>
              <a:srgbClr val="000000"/>
            </a:solidFill>
            <a:round/>
          </a:ln>
        </p:spPr>
        <p:style>
          <a:lnRef idx="0"/>
          <a:fillRef idx="0"/>
          <a:effectRef idx="0"/>
          <a:fontRef idx="minor"/>
        </p:style>
        <p:txBody>
          <a:bodyPr lIns="90000" rIns="90000" tIns="91440" bIns="91440" anchor="ctr">
            <a:noAutofit/>
          </a:bodyPr>
          <a:p>
            <a:pPr>
              <a:lnSpc>
                <a:spcPct val="100000"/>
              </a:lnSpc>
            </a:pPr>
            <a:endParaRPr b="0" lang="tr-TR" sz="1400" spc="-1" strike="noStrike">
              <a:solidFill>
                <a:srgbClr val="ffffff"/>
              </a:solidFill>
              <a:latin typeface="Arial"/>
            </a:endParaRPr>
          </a:p>
        </p:txBody>
      </p:sp>
      <p:sp>
        <p:nvSpPr>
          <p:cNvPr id="47" name="Google Shape;76;p 1"/>
          <p:cNvSpPr/>
          <p:nvPr/>
        </p:nvSpPr>
        <p:spPr>
          <a:xfrm>
            <a:off x="3758040" y="2655360"/>
            <a:ext cx="1522080" cy="1268280"/>
          </a:xfrm>
          <a:prstGeom prst="rect">
            <a:avLst/>
          </a:prstGeom>
          <a:noFill/>
          <a:ln w="0">
            <a:noFill/>
          </a:ln>
        </p:spPr>
        <p:style>
          <a:lnRef idx="0"/>
          <a:fillRef idx="0"/>
          <a:effectRef idx="0"/>
          <a:fontRef idx="minor"/>
        </p:style>
        <p:txBody>
          <a:bodyPr lIns="90000" rIns="90000" tIns="91440" bIns="91440" anchor="t">
            <a:spAutoFit/>
          </a:bodyPr>
          <a:p>
            <a:pPr>
              <a:lnSpc>
                <a:spcPct val="100000"/>
              </a:lnSpc>
              <a:spcBef>
                <a:spcPts val="1191"/>
              </a:spcBef>
              <a:spcAft>
                <a:spcPts val="992"/>
              </a:spcAft>
              <a:tabLst>
                <a:tab algn="l" pos="0"/>
              </a:tabLst>
            </a:pPr>
            <a:r>
              <a:rPr b="1" lang="tr" sz="1200" spc="-1" strike="noStrike">
                <a:solidFill>
                  <a:srgbClr val="ffffff"/>
                </a:solidFill>
                <a:latin typeface="Arial"/>
                <a:ea typeface="Arial"/>
              </a:rPr>
              <a:t>Hata Azaltma</a:t>
            </a:r>
            <a:endParaRPr b="0" lang="tr-TR" sz="1200" spc="-1" strike="noStrike">
              <a:solidFill>
                <a:srgbClr val="000000"/>
              </a:solidFill>
              <a:latin typeface="Arial"/>
            </a:endParaRPr>
          </a:p>
          <a:p>
            <a:pPr>
              <a:lnSpc>
                <a:spcPct val="100000"/>
              </a:lnSpc>
              <a:tabLst>
                <a:tab algn="l" pos="0"/>
              </a:tabLst>
            </a:pPr>
            <a:endParaRPr b="0" lang="tr-TR" sz="1100" spc="-1" strike="noStrike">
              <a:solidFill>
                <a:srgbClr val="000000"/>
              </a:solidFill>
              <a:latin typeface="Arial"/>
            </a:endParaRPr>
          </a:p>
          <a:p>
            <a:pPr>
              <a:lnSpc>
                <a:spcPct val="100000"/>
              </a:lnSpc>
              <a:spcBef>
                <a:spcPts val="1191"/>
              </a:spcBef>
              <a:spcAft>
                <a:spcPts val="992"/>
              </a:spcAft>
              <a:tabLst>
                <a:tab algn="l" pos="0"/>
              </a:tabLst>
            </a:pPr>
            <a:r>
              <a:rPr b="0" lang="tr" sz="1000" spc="-1" strike="noStrike">
                <a:solidFill>
                  <a:srgbClr val="ffffff"/>
                </a:solidFill>
                <a:latin typeface="Arial"/>
                <a:ea typeface="Arial"/>
              </a:rPr>
              <a:t>İnsan hatalarını önler ve test süreçlerinin tutarlılığını artırır.</a:t>
            </a:r>
            <a:endParaRPr b="0" lang="tr-TR" sz="1000" spc="-1" strike="noStrike">
              <a:solidFill>
                <a:srgbClr val="000000"/>
              </a:solidFill>
              <a:latin typeface="Arial"/>
            </a:endParaRPr>
          </a:p>
        </p:txBody>
      </p:sp>
      <p:sp>
        <p:nvSpPr>
          <p:cNvPr id="48" name="Google Shape;77;p 1"/>
          <p:cNvSpPr/>
          <p:nvPr/>
        </p:nvSpPr>
        <p:spPr>
          <a:xfrm>
            <a:off x="5434920" y="2520000"/>
            <a:ext cx="1668960" cy="2159640"/>
          </a:xfrm>
          <a:prstGeom prst="wedgeRectCallout">
            <a:avLst>
              <a:gd name="adj1" fmla="val -20833"/>
              <a:gd name="adj2" fmla="val 62500"/>
            </a:avLst>
          </a:prstGeom>
          <a:solidFill>
            <a:schemeClr val="lt2"/>
          </a:solidFill>
          <a:ln w="9525">
            <a:solidFill>
              <a:srgbClr val="000000"/>
            </a:solidFill>
            <a:round/>
          </a:ln>
        </p:spPr>
        <p:style>
          <a:lnRef idx="0"/>
          <a:fillRef idx="0"/>
          <a:effectRef idx="0"/>
          <a:fontRef idx="minor"/>
        </p:style>
        <p:txBody>
          <a:bodyPr lIns="90000" rIns="90000" tIns="91440" bIns="91440" anchor="ctr">
            <a:noAutofit/>
          </a:bodyPr>
          <a:p>
            <a:pPr>
              <a:lnSpc>
                <a:spcPct val="100000"/>
              </a:lnSpc>
            </a:pPr>
            <a:endParaRPr b="0" lang="tr-TR" sz="1400" spc="-1" strike="noStrike">
              <a:solidFill>
                <a:srgbClr val="ffffff"/>
              </a:solidFill>
              <a:latin typeface="Arial"/>
            </a:endParaRPr>
          </a:p>
        </p:txBody>
      </p:sp>
      <p:sp>
        <p:nvSpPr>
          <p:cNvPr id="49" name="Google Shape;78;p 1"/>
          <p:cNvSpPr/>
          <p:nvPr/>
        </p:nvSpPr>
        <p:spPr>
          <a:xfrm>
            <a:off x="5504760" y="2655360"/>
            <a:ext cx="1522080" cy="1773000"/>
          </a:xfrm>
          <a:prstGeom prst="rect">
            <a:avLst/>
          </a:prstGeom>
          <a:noFill/>
          <a:ln w="0">
            <a:noFill/>
          </a:ln>
        </p:spPr>
        <p:style>
          <a:lnRef idx="0"/>
          <a:fillRef idx="0"/>
          <a:effectRef idx="0"/>
          <a:fontRef idx="minor"/>
        </p:style>
        <p:txBody>
          <a:bodyPr lIns="90000" rIns="90000" tIns="91440" bIns="91440" anchor="t">
            <a:spAutoFit/>
          </a:bodyPr>
          <a:p>
            <a:pPr>
              <a:lnSpc>
                <a:spcPct val="100000"/>
              </a:lnSpc>
              <a:spcBef>
                <a:spcPts val="1191"/>
              </a:spcBef>
              <a:spcAft>
                <a:spcPts val="992"/>
              </a:spcAft>
              <a:tabLst>
                <a:tab algn="l" pos="0"/>
              </a:tabLst>
            </a:pPr>
            <a:r>
              <a:rPr b="1" lang="tr" sz="1200" spc="-1" strike="noStrike">
                <a:solidFill>
                  <a:srgbClr val="ffffff"/>
                </a:solidFill>
                <a:latin typeface="Arial"/>
                <a:ea typeface="Arial"/>
              </a:rPr>
              <a:t>Sürekli Entegrasyon ve Teslimat (CI/CD)</a:t>
            </a:r>
            <a:endParaRPr b="0" lang="tr-TR" sz="1200" spc="-1" strike="noStrike">
              <a:solidFill>
                <a:srgbClr val="000000"/>
              </a:solidFill>
              <a:latin typeface="Arial"/>
            </a:endParaRPr>
          </a:p>
          <a:p>
            <a:pPr>
              <a:lnSpc>
                <a:spcPct val="100000"/>
              </a:lnSpc>
              <a:tabLst>
                <a:tab algn="l" pos="0"/>
              </a:tabLst>
            </a:pPr>
            <a:r>
              <a:rPr b="0" lang="tr" sz="1000" spc="-1" strike="noStrike">
                <a:solidFill>
                  <a:srgbClr val="ffffff"/>
                </a:solidFill>
                <a:latin typeface="Arial"/>
                <a:ea typeface="Arial"/>
              </a:rPr>
              <a:t>Otomasyon, modern yazılım geliştirme süreçlerinde sürekli entegrasyon ve sürekli teslimatın ayrılmaz bir parçasıdır.</a:t>
            </a:r>
            <a:endParaRPr b="0" lang="tr-TR" sz="1000" spc="-1" strike="noStrike">
              <a:solidFill>
                <a:srgbClr val="000000"/>
              </a:solidFill>
              <a:latin typeface="Arial"/>
            </a:endParaRPr>
          </a:p>
        </p:txBody>
      </p:sp>
      <p:sp>
        <p:nvSpPr>
          <p:cNvPr id="50" name="Google Shape;79;p 1"/>
          <p:cNvSpPr/>
          <p:nvPr/>
        </p:nvSpPr>
        <p:spPr>
          <a:xfrm>
            <a:off x="7181640" y="2520000"/>
            <a:ext cx="1668960" cy="2159640"/>
          </a:xfrm>
          <a:prstGeom prst="wedgeRectCallout">
            <a:avLst>
              <a:gd name="adj1" fmla="val -20833"/>
              <a:gd name="adj2" fmla="val 62500"/>
            </a:avLst>
          </a:prstGeom>
          <a:solidFill>
            <a:srgbClr val="38761d"/>
          </a:solidFill>
          <a:ln w="9525">
            <a:solidFill>
              <a:srgbClr val="000000"/>
            </a:solidFill>
            <a:round/>
          </a:ln>
        </p:spPr>
        <p:style>
          <a:lnRef idx="0"/>
          <a:fillRef idx="0"/>
          <a:effectRef idx="0"/>
          <a:fontRef idx="minor"/>
        </p:style>
        <p:txBody>
          <a:bodyPr lIns="90000" rIns="90000" tIns="91440" bIns="91440" anchor="ctr">
            <a:noAutofit/>
          </a:bodyPr>
          <a:p>
            <a:pPr>
              <a:lnSpc>
                <a:spcPct val="100000"/>
              </a:lnSpc>
            </a:pPr>
            <a:endParaRPr b="0" lang="tr-TR" sz="1400" spc="-1" strike="noStrike">
              <a:solidFill>
                <a:srgbClr val="ffffff"/>
              </a:solidFill>
              <a:latin typeface="Arial"/>
            </a:endParaRPr>
          </a:p>
        </p:txBody>
      </p:sp>
      <p:sp>
        <p:nvSpPr>
          <p:cNvPr id="51" name="Google Shape;80;p 1"/>
          <p:cNvSpPr/>
          <p:nvPr/>
        </p:nvSpPr>
        <p:spPr>
          <a:xfrm>
            <a:off x="7251120" y="2655360"/>
            <a:ext cx="1522080" cy="1254600"/>
          </a:xfrm>
          <a:prstGeom prst="rect">
            <a:avLst/>
          </a:prstGeom>
          <a:noFill/>
          <a:ln w="0">
            <a:noFill/>
          </a:ln>
        </p:spPr>
        <p:style>
          <a:lnRef idx="0"/>
          <a:fillRef idx="0"/>
          <a:effectRef idx="0"/>
          <a:fontRef idx="minor"/>
        </p:style>
        <p:txBody>
          <a:bodyPr lIns="90000" rIns="90000" tIns="91440" bIns="91440" anchor="t">
            <a:spAutoFit/>
          </a:bodyPr>
          <a:p>
            <a:pPr>
              <a:lnSpc>
                <a:spcPct val="100000"/>
              </a:lnSpc>
              <a:spcBef>
                <a:spcPts val="1191"/>
              </a:spcBef>
              <a:spcAft>
                <a:spcPts val="992"/>
              </a:spcAft>
              <a:tabLst>
                <a:tab algn="l" pos="0"/>
              </a:tabLst>
            </a:pPr>
            <a:r>
              <a:rPr b="1" lang="tr" sz="1200" spc="-1" strike="noStrike">
                <a:solidFill>
                  <a:srgbClr val="ffffff"/>
                </a:solidFill>
                <a:latin typeface="Arial"/>
                <a:ea typeface="Arial"/>
              </a:rPr>
              <a:t>Maliyet Tasarrufu</a:t>
            </a:r>
            <a:endParaRPr b="0" lang="tr-TR" sz="1200" spc="-1" strike="noStrike">
              <a:solidFill>
                <a:srgbClr val="000000"/>
              </a:solidFill>
              <a:latin typeface="Arial"/>
            </a:endParaRPr>
          </a:p>
          <a:p>
            <a:pPr>
              <a:lnSpc>
                <a:spcPct val="100000"/>
              </a:lnSpc>
              <a:tabLst>
                <a:tab algn="l" pos="0"/>
              </a:tabLst>
            </a:pPr>
            <a:r>
              <a:rPr b="0" lang="tr" sz="1000" spc="-1" strike="noStrike">
                <a:solidFill>
                  <a:srgbClr val="ffffff"/>
                </a:solidFill>
                <a:latin typeface="Arial"/>
                <a:ea typeface="Arial"/>
              </a:rPr>
              <a:t>İlk yatırım maliyeti yüksek olsa da uzun vadede test süreçlerini daha uygun maliyetli hale getirir.</a:t>
            </a:r>
            <a:endParaRPr b="0" lang="tr-T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1800" spc="-1" strike="noStrike">
                <a:solidFill>
                  <a:srgbClr val="c9211e"/>
                </a:solidFill>
                <a:latin typeface="Arial"/>
                <a:ea typeface="Arial"/>
              </a:rPr>
              <a:t>Gatling ile Stres Testi</a:t>
            </a:r>
            <a:endParaRPr b="0" lang="tr-TR" sz="1800" spc="-1" strike="noStrike">
              <a:solidFill>
                <a:srgbClr val="000000"/>
              </a:solidFill>
              <a:latin typeface="Arial"/>
            </a:endParaRPr>
          </a:p>
        </p:txBody>
      </p:sp>
      <p:sp>
        <p:nvSpPr>
          <p:cNvPr id="93" name=""/>
          <p:cNvSpPr/>
          <p:nvPr/>
        </p:nvSpPr>
        <p:spPr>
          <a:xfrm>
            <a:off x="180000" y="1260000"/>
            <a:ext cx="3688560" cy="3478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624"/>
              </a:spcBef>
              <a:spcAft>
                <a:spcPts val="425"/>
              </a:spcAft>
            </a:pPr>
            <a:r>
              <a:rPr b="0" lang="tr-TR" sz="1000" spc="-1" strike="noStrike">
                <a:solidFill>
                  <a:srgbClr val="000000"/>
                </a:solidFill>
                <a:latin typeface="Arial"/>
              </a:rPr>
              <a:t>Senaryo: E-Ticaret Sitesi için Stress Testing</a:t>
            </a:r>
            <a:endParaRPr b="0" lang="tr-TR" sz="1000" spc="-1" strike="noStrike">
              <a:solidFill>
                <a:srgbClr val="000000"/>
              </a:solidFill>
              <a:latin typeface="Arial"/>
              <a:ea typeface="Noto Sans CJK SC"/>
            </a:endParaRPr>
          </a:p>
          <a:p>
            <a:pPr>
              <a:lnSpc>
                <a:spcPct val="100000"/>
              </a:lnSpc>
              <a:spcBef>
                <a:spcPts val="624"/>
              </a:spcBef>
              <a:spcAft>
                <a:spcPts val="425"/>
              </a:spcAft>
            </a:pPr>
            <a:r>
              <a:rPr b="0" lang="tr-TR" sz="1000" spc="-1" strike="noStrike">
                <a:solidFill>
                  <a:srgbClr val="000000"/>
                </a:solidFill>
                <a:latin typeface="Arial"/>
              </a:rPr>
              <a:t>Amaç:</a:t>
            </a:r>
            <a:endParaRPr b="0" lang="tr-TR" sz="1000" spc="-1" strike="noStrike">
              <a:solidFill>
                <a:srgbClr val="000000"/>
              </a:solidFill>
              <a:latin typeface="Arial"/>
              <a:ea typeface="Noto Sans CJK SC"/>
            </a:endParaRPr>
          </a:p>
          <a:p>
            <a:pPr>
              <a:lnSpc>
                <a:spcPct val="100000"/>
              </a:lnSpc>
              <a:spcBef>
                <a:spcPts val="624"/>
              </a:spcBef>
              <a:spcAft>
                <a:spcPts val="425"/>
              </a:spcAft>
            </a:pPr>
            <a:r>
              <a:rPr b="0" lang="tr-TR" sz="1000" spc="-1" strike="noStrike">
                <a:solidFill>
                  <a:srgbClr val="000000"/>
                </a:solidFill>
                <a:latin typeface="Arial"/>
              </a:rPr>
              <a:t>Sistemi maksimum kapasitesine kadar zorlamak.</a:t>
            </a:r>
            <a:endParaRPr b="0" lang="tr-TR" sz="1000" spc="-1" strike="noStrike">
              <a:solidFill>
                <a:srgbClr val="000000"/>
              </a:solidFill>
              <a:latin typeface="Arial"/>
              <a:ea typeface="Noto Sans CJK SC"/>
            </a:endParaRPr>
          </a:p>
          <a:p>
            <a:pPr>
              <a:lnSpc>
                <a:spcPct val="100000"/>
              </a:lnSpc>
              <a:spcBef>
                <a:spcPts val="624"/>
              </a:spcBef>
              <a:spcAft>
                <a:spcPts val="425"/>
              </a:spcAft>
            </a:pPr>
            <a:r>
              <a:rPr b="0" lang="tr-TR" sz="1000" spc="-1" strike="noStrike">
                <a:solidFill>
                  <a:srgbClr val="000000"/>
                </a:solidFill>
                <a:latin typeface="Arial"/>
              </a:rPr>
              <a:t>Sistem yanıt süresini ve hata oranını ölçmek.</a:t>
            </a:r>
            <a:endParaRPr b="0" lang="tr-TR" sz="1000" spc="-1" strike="noStrike">
              <a:solidFill>
                <a:srgbClr val="000000"/>
              </a:solidFill>
              <a:latin typeface="Arial"/>
              <a:ea typeface="Noto Sans CJK SC"/>
            </a:endParaRPr>
          </a:p>
          <a:p>
            <a:pPr>
              <a:lnSpc>
                <a:spcPct val="100000"/>
              </a:lnSpc>
              <a:spcBef>
                <a:spcPts val="624"/>
              </a:spcBef>
              <a:spcAft>
                <a:spcPts val="425"/>
              </a:spcAft>
            </a:pPr>
            <a:r>
              <a:rPr b="0" lang="tr-TR" sz="1000" spc="-1" strike="noStrike">
                <a:solidFill>
                  <a:srgbClr val="000000"/>
                </a:solidFill>
                <a:latin typeface="Arial"/>
              </a:rPr>
              <a:t>Sistemin çöktüğü noktayı (breakpoint) bulmak.</a:t>
            </a:r>
            <a:endParaRPr b="0" lang="tr-TR" sz="1000" spc="-1" strike="noStrike">
              <a:solidFill>
                <a:srgbClr val="000000"/>
              </a:solidFill>
              <a:latin typeface="Arial"/>
              <a:ea typeface="Noto Sans CJK SC"/>
            </a:endParaRPr>
          </a:p>
          <a:p>
            <a:pPr>
              <a:lnSpc>
                <a:spcPct val="100000"/>
              </a:lnSpc>
              <a:spcBef>
                <a:spcPts val="624"/>
              </a:spcBef>
              <a:spcAft>
                <a:spcPts val="425"/>
              </a:spcAft>
            </a:pPr>
            <a:endParaRPr b="0" lang="tr-TR" sz="1000" spc="-1" strike="noStrike">
              <a:solidFill>
                <a:srgbClr val="000000"/>
              </a:solidFill>
              <a:latin typeface="Arial"/>
              <a:ea typeface="Noto Sans CJK SC"/>
            </a:endParaRPr>
          </a:p>
          <a:p>
            <a:pPr>
              <a:lnSpc>
                <a:spcPct val="100000"/>
              </a:lnSpc>
              <a:spcBef>
                <a:spcPts val="624"/>
              </a:spcBef>
              <a:spcAft>
                <a:spcPts val="425"/>
              </a:spcAft>
            </a:pPr>
            <a:endParaRPr b="0" lang="tr-TR" sz="1000" spc="-1" strike="noStrike">
              <a:solidFill>
                <a:srgbClr val="000000"/>
              </a:solidFill>
              <a:latin typeface="Arial"/>
              <a:ea typeface="Noto Sans CJK SC"/>
            </a:endParaRPr>
          </a:p>
          <a:p>
            <a:pPr>
              <a:lnSpc>
                <a:spcPct val="100000"/>
              </a:lnSpc>
              <a:spcBef>
                <a:spcPts val="624"/>
              </a:spcBef>
              <a:spcAft>
                <a:spcPts val="425"/>
              </a:spcAft>
            </a:pPr>
            <a:r>
              <a:rPr b="0" lang="tr-TR" sz="1000" spc="-1" strike="noStrike">
                <a:solidFill>
                  <a:srgbClr val="000000"/>
                </a:solidFill>
                <a:latin typeface="Arial"/>
              </a:rPr>
              <a:t>nothingFor(5): 5 saniye bekleme süresi.</a:t>
            </a:r>
            <a:endParaRPr b="0" lang="tr-TR" sz="1000" spc="-1" strike="noStrike">
              <a:solidFill>
                <a:srgbClr val="000000"/>
              </a:solidFill>
              <a:latin typeface="Arial"/>
              <a:ea typeface="Noto Sans CJK SC"/>
            </a:endParaRPr>
          </a:p>
          <a:p>
            <a:pPr>
              <a:lnSpc>
                <a:spcPct val="100000"/>
              </a:lnSpc>
              <a:spcBef>
                <a:spcPts val="624"/>
              </a:spcBef>
              <a:spcAft>
                <a:spcPts val="425"/>
              </a:spcAft>
            </a:pPr>
            <a:r>
              <a:rPr b="0" lang="tr-TR" sz="1000" spc="-1" strike="noStrike">
                <a:solidFill>
                  <a:srgbClr val="000000"/>
                </a:solidFill>
                <a:latin typeface="Arial"/>
              </a:rPr>
              <a:t>rampUsersPerSec(10).to(500).during(5.minutes): Kullanıcı sayısını 5 dakika içinde 10’dan 500’e çıkar.</a:t>
            </a:r>
            <a:endParaRPr b="0" lang="tr-TR" sz="1000" spc="-1" strike="noStrike">
              <a:solidFill>
                <a:srgbClr val="000000"/>
              </a:solidFill>
              <a:latin typeface="Arial"/>
              <a:ea typeface="Noto Sans CJK SC"/>
            </a:endParaRPr>
          </a:p>
          <a:p>
            <a:pPr>
              <a:lnSpc>
                <a:spcPct val="100000"/>
              </a:lnSpc>
              <a:spcBef>
                <a:spcPts val="624"/>
              </a:spcBef>
              <a:spcAft>
                <a:spcPts val="425"/>
              </a:spcAft>
            </a:pPr>
            <a:r>
              <a:rPr b="0" lang="tr-TR" sz="1000" spc="-1" strike="noStrike">
                <a:solidFill>
                  <a:srgbClr val="000000"/>
                </a:solidFill>
                <a:latin typeface="Arial"/>
              </a:rPr>
              <a:t>constantUsersPerSec(500).during(2.minutes): 2 dakika boyunca sabit 500 kullanıcı yükü uygula.</a:t>
            </a:r>
            <a:endParaRPr b="0" lang="tr-TR" sz="1000" spc="-1" strike="noStrike">
              <a:solidFill>
                <a:srgbClr val="000000"/>
              </a:solidFill>
              <a:latin typeface="Arial"/>
              <a:ea typeface="Noto Sans CJK SC"/>
            </a:endParaRPr>
          </a:p>
          <a:p>
            <a:pPr>
              <a:lnSpc>
                <a:spcPct val="100000"/>
              </a:lnSpc>
              <a:spcBef>
                <a:spcPts val="624"/>
              </a:spcBef>
              <a:spcAft>
                <a:spcPts val="425"/>
              </a:spcAft>
            </a:pPr>
            <a:r>
              <a:rPr b="0" lang="tr-TR" sz="1000" spc="-1" strike="noStrike">
                <a:solidFill>
                  <a:srgbClr val="000000"/>
                </a:solidFill>
                <a:latin typeface="Arial"/>
              </a:rPr>
              <a:t>rampUsersPerSec(500).to(1000).during(3.minutes): Kullanıcı sayısını 3 dakika içinde 500’den 1000’e çıkar.</a:t>
            </a:r>
            <a:endParaRPr b="0" lang="tr-TR" sz="1000" spc="-1" strike="noStrike">
              <a:solidFill>
                <a:srgbClr val="000000"/>
              </a:solidFill>
              <a:latin typeface="Arial"/>
              <a:ea typeface="Noto Sans CJK SC"/>
            </a:endParaRPr>
          </a:p>
        </p:txBody>
      </p:sp>
      <p:pic>
        <p:nvPicPr>
          <p:cNvPr id="94" name="" descr=""/>
          <p:cNvPicPr/>
          <p:nvPr/>
        </p:nvPicPr>
        <p:blipFill>
          <a:blip r:embed="rId1"/>
          <a:stretch/>
        </p:blipFill>
        <p:spPr>
          <a:xfrm>
            <a:off x="4680000" y="72000"/>
            <a:ext cx="3420000" cy="49860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Load Testing ve Stress Testing Farkı</a:t>
            </a:r>
            <a:endParaRPr b="0" lang="tr-TR" sz="2100" spc="-1" strike="noStrike">
              <a:solidFill>
                <a:srgbClr val="c9211e"/>
              </a:solidFill>
              <a:latin typeface="Arial"/>
            </a:endParaRPr>
          </a:p>
        </p:txBody>
      </p:sp>
      <p:pic>
        <p:nvPicPr>
          <p:cNvPr id="96" name="" descr=""/>
          <p:cNvPicPr/>
          <p:nvPr/>
        </p:nvPicPr>
        <p:blipFill>
          <a:blip r:embed="rId1"/>
          <a:stretch/>
        </p:blipFill>
        <p:spPr>
          <a:xfrm>
            <a:off x="541080" y="1540440"/>
            <a:ext cx="7558920" cy="2655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Örnek Otomasyon Testi -1</a:t>
            </a:r>
            <a:endParaRPr b="0" lang="tr-TR" sz="2100" spc="-1" strike="noStrike">
              <a:solidFill>
                <a:srgbClr val="000000"/>
              </a:solidFill>
              <a:latin typeface="Arial"/>
            </a:endParaRPr>
          </a:p>
        </p:txBody>
      </p:sp>
      <p:sp>
        <p:nvSpPr>
          <p:cNvPr id="53"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340"/>
              </a:spcBef>
              <a:spcAft>
                <a:spcPts val="142"/>
              </a:spcAft>
              <a:buNone/>
              <a:tabLst>
                <a:tab algn="l" pos="0"/>
              </a:tabLst>
            </a:pPr>
            <a:r>
              <a:rPr b="0" lang="tr" sz="1200" spc="-1" strike="noStrike">
                <a:solidFill>
                  <a:schemeClr val="dk2"/>
                </a:solidFill>
                <a:latin typeface="Arial"/>
                <a:ea typeface="Arial"/>
              </a:rPr>
              <a:t>Bir E-Ticaret Sitesinde Sepet İşlevi</a:t>
            </a:r>
            <a:br>
              <a:rPr sz="1200"/>
            </a:br>
            <a:endParaRPr b="0" lang="tr-TR" sz="1200" spc="-1" strike="noStrike">
              <a:solidFill>
                <a:srgbClr val="000000"/>
              </a:solidFill>
              <a:latin typeface="Arial"/>
            </a:endParaRPr>
          </a:p>
          <a:p>
            <a:pPr indent="0">
              <a:lnSpc>
                <a:spcPct val="115000"/>
              </a:lnSpc>
              <a:spcBef>
                <a:spcPts val="340"/>
              </a:spcBef>
              <a:spcAft>
                <a:spcPts val="142"/>
              </a:spcAft>
              <a:buNone/>
              <a:tabLst>
                <a:tab algn="l" pos="0"/>
              </a:tabLst>
            </a:pPr>
            <a:r>
              <a:rPr b="0" lang="tr" sz="1200" spc="-1" strike="noStrike">
                <a:solidFill>
                  <a:schemeClr val="dk2"/>
                </a:solidFill>
                <a:latin typeface="Arial"/>
                <a:ea typeface="Arial"/>
              </a:rPr>
              <a:t>      </a:t>
            </a:r>
            <a:r>
              <a:rPr b="0" lang="tr" sz="1200" spc="-1" strike="noStrike">
                <a:solidFill>
                  <a:schemeClr val="dk2"/>
                </a:solidFill>
                <a:latin typeface="Arial"/>
                <a:ea typeface="Arial"/>
              </a:rPr>
              <a:t>Senaryo: Kullanıcının ürünleri sepete eklemesi ve ödeme yapabilmesi.</a:t>
            </a:r>
            <a:endParaRPr b="0" lang="tr-TR" sz="1200" spc="-1" strike="noStrike">
              <a:solidFill>
                <a:srgbClr val="000000"/>
              </a:solidFill>
              <a:latin typeface="Arial"/>
            </a:endParaRPr>
          </a:p>
          <a:p>
            <a:pPr indent="0">
              <a:lnSpc>
                <a:spcPct val="115000"/>
              </a:lnSpc>
              <a:spcBef>
                <a:spcPts val="340"/>
              </a:spcBef>
              <a:spcAft>
                <a:spcPts val="142"/>
              </a:spcAft>
              <a:buNone/>
              <a:tabLst>
                <a:tab algn="l" pos="0"/>
              </a:tabLst>
            </a:pPr>
            <a:r>
              <a:rPr b="0" lang="tr" sz="1200" spc="-1" strike="noStrike">
                <a:solidFill>
                  <a:srgbClr val="000000"/>
                </a:solidFill>
                <a:latin typeface="Arial"/>
                <a:ea typeface="Noto Sans CJK SC"/>
              </a:rPr>
              <a:t>      </a:t>
            </a:r>
            <a:r>
              <a:rPr b="0" lang="tr" sz="1200" spc="-1" strike="noStrike">
                <a:solidFill>
                  <a:srgbClr val="000000"/>
                </a:solidFill>
                <a:latin typeface="Arial"/>
                <a:ea typeface="Noto Sans CJK SC"/>
              </a:rPr>
              <a:t>Manuel Test Süreci:</a:t>
            </a:r>
            <a:endParaRPr b="0" lang="tr-TR" sz="1200" spc="-1" strike="noStrike">
              <a:solidFill>
                <a:srgbClr val="000000"/>
              </a:solidFill>
              <a:latin typeface="Arial"/>
            </a:endParaRPr>
          </a:p>
          <a:p>
            <a:pPr indent="0">
              <a:lnSpc>
                <a:spcPct val="115000"/>
              </a:lnSpc>
              <a:spcBef>
                <a:spcPts val="340"/>
              </a:spcBef>
              <a:spcAft>
                <a:spcPts val="142"/>
              </a:spcAft>
              <a:buNone/>
              <a:tabLst>
                <a:tab algn="l" pos="0"/>
              </a:tabLst>
            </a:pPr>
            <a:r>
              <a:rPr b="0" lang="tr" sz="1200" spc="-1" strike="noStrike">
                <a:solidFill>
                  <a:srgbClr val="000000"/>
                </a:solidFill>
                <a:latin typeface="Arial"/>
                <a:ea typeface="Noto Sans CJK SC"/>
              </a:rPr>
              <a:t>            </a:t>
            </a:r>
            <a:r>
              <a:rPr b="0" lang="tr" sz="1200" spc="-1" strike="noStrike">
                <a:solidFill>
                  <a:schemeClr val="dk2"/>
                </a:solidFill>
                <a:latin typeface="Arial"/>
                <a:ea typeface="Arial"/>
              </a:rPr>
              <a:t> </a:t>
            </a:r>
            <a:r>
              <a:rPr b="0" lang="tr" sz="1200" spc="-1" strike="noStrike">
                <a:solidFill>
                  <a:srgbClr val="000000"/>
                </a:solidFill>
                <a:latin typeface="Arial"/>
                <a:ea typeface="Noto Sans CJK SC"/>
              </a:rPr>
              <a:t>Ürün sayfasına gidilir.</a:t>
            </a:r>
            <a:endParaRPr b="0" lang="tr-TR" sz="1200" spc="-1" strike="noStrike">
              <a:solidFill>
                <a:srgbClr val="000000"/>
              </a:solidFill>
              <a:latin typeface="Arial"/>
            </a:endParaRPr>
          </a:p>
          <a:p>
            <a:pPr indent="0">
              <a:lnSpc>
                <a:spcPct val="115000"/>
              </a:lnSpc>
              <a:spcBef>
                <a:spcPts val="340"/>
              </a:spcBef>
              <a:spcAft>
                <a:spcPts val="142"/>
              </a:spcAft>
              <a:buNone/>
              <a:tabLst>
                <a:tab algn="l" pos="0"/>
              </a:tabLst>
            </a:pPr>
            <a:r>
              <a:rPr b="0" lang="tr" sz="1200" spc="-1" strike="noStrike">
                <a:solidFill>
                  <a:srgbClr val="000000"/>
                </a:solidFill>
                <a:latin typeface="Arial"/>
                <a:ea typeface="Noto Sans CJK SC"/>
              </a:rPr>
              <a:t>            </a:t>
            </a:r>
            <a:r>
              <a:rPr b="0" lang="tr" sz="1200" spc="-1" strike="noStrike">
                <a:solidFill>
                  <a:schemeClr val="dk2"/>
                </a:solidFill>
                <a:latin typeface="Arial"/>
                <a:ea typeface="Arial"/>
              </a:rPr>
              <a:t> </a:t>
            </a:r>
            <a:r>
              <a:rPr b="0" lang="tr" sz="1200" spc="-1" strike="noStrike">
                <a:solidFill>
                  <a:srgbClr val="000000"/>
                </a:solidFill>
                <a:latin typeface="Arial"/>
                <a:ea typeface="Noto Sans CJK SC"/>
              </a:rPr>
              <a:t>Ürün sepete eklenir.</a:t>
            </a:r>
            <a:endParaRPr b="0" lang="tr-TR" sz="1200" spc="-1" strike="noStrike">
              <a:solidFill>
                <a:srgbClr val="000000"/>
              </a:solidFill>
              <a:latin typeface="Arial"/>
            </a:endParaRPr>
          </a:p>
          <a:p>
            <a:pPr indent="0">
              <a:lnSpc>
                <a:spcPct val="115000"/>
              </a:lnSpc>
              <a:spcBef>
                <a:spcPts val="340"/>
              </a:spcBef>
              <a:spcAft>
                <a:spcPts val="142"/>
              </a:spcAft>
              <a:buNone/>
              <a:tabLst>
                <a:tab algn="l" pos="0"/>
              </a:tabLst>
            </a:pPr>
            <a:r>
              <a:rPr b="0" lang="tr" sz="1200" spc="-1" strike="noStrike">
                <a:solidFill>
                  <a:srgbClr val="000000"/>
                </a:solidFill>
                <a:latin typeface="Arial"/>
                <a:ea typeface="Noto Sans CJK SC"/>
              </a:rPr>
              <a:t>            </a:t>
            </a:r>
            <a:r>
              <a:rPr b="0" lang="tr" sz="1200" spc="-1" strike="noStrike">
                <a:solidFill>
                  <a:schemeClr val="dk2"/>
                </a:solidFill>
                <a:latin typeface="Arial"/>
                <a:ea typeface="Arial"/>
              </a:rPr>
              <a:t> </a:t>
            </a:r>
            <a:r>
              <a:rPr b="0" lang="tr" sz="1200" spc="-1" strike="noStrike">
                <a:solidFill>
                  <a:srgbClr val="000000"/>
                </a:solidFill>
                <a:latin typeface="Arial"/>
                <a:ea typeface="Noto Sans CJK SC"/>
              </a:rPr>
              <a:t>Sepet görüntülenir.</a:t>
            </a:r>
            <a:endParaRPr b="0" lang="tr-TR" sz="1200" spc="-1" strike="noStrike">
              <a:solidFill>
                <a:srgbClr val="000000"/>
              </a:solidFill>
              <a:latin typeface="Arial"/>
            </a:endParaRPr>
          </a:p>
          <a:p>
            <a:pPr indent="0">
              <a:lnSpc>
                <a:spcPct val="115000"/>
              </a:lnSpc>
              <a:spcBef>
                <a:spcPts val="340"/>
              </a:spcBef>
              <a:spcAft>
                <a:spcPts val="142"/>
              </a:spcAft>
              <a:buNone/>
              <a:tabLst>
                <a:tab algn="l" pos="0"/>
              </a:tabLst>
            </a:pPr>
            <a:r>
              <a:rPr b="0" lang="tr" sz="1200" spc="-1" strike="noStrike">
                <a:solidFill>
                  <a:srgbClr val="000000"/>
                </a:solidFill>
                <a:latin typeface="Arial"/>
                <a:ea typeface="Noto Sans CJK SC"/>
              </a:rPr>
              <a:t>            </a:t>
            </a:r>
            <a:r>
              <a:rPr b="0" lang="tr" sz="1200" spc="-1" strike="noStrike">
                <a:solidFill>
                  <a:schemeClr val="dk2"/>
                </a:solidFill>
                <a:latin typeface="Arial"/>
                <a:ea typeface="Arial"/>
              </a:rPr>
              <a:t> </a:t>
            </a:r>
            <a:r>
              <a:rPr b="0" lang="tr" sz="1200" spc="-1" strike="noStrike">
                <a:solidFill>
                  <a:srgbClr val="000000"/>
                </a:solidFill>
                <a:latin typeface="Arial"/>
                <a:ea typeface="Noto Sans CJK SC"/>
              </a:rPr>
              <a:t>Ödeme yapılır.</a:t>
            </a:r>
            <a:endParaRPr b="0" lang="tr-TR" sz="1200" spc="-1" strike="noStrike">
              <a:solidFill>
                <a:srgbClr val="000000"/>
              </a:solidFill>
              <a:latin typeface="Arial"/>
            </a:endParaRPr>
          </a:p>
          <a:p>
            <a:pPr indent="0">
              <a:lnSpc>
                <a:spcPct val="115000"/>
              </a:lnSpc>
              <a:spcBef>
                <a:spcPts val="340"/>
              </a:spcBef>
              <a:spcAft>
                <a:spcPts val="142"/>
              </a:spcAft>
              <a:buNone/>
              <a:tabLst>
                <a:tab algn="l" pos="0"/>
              </a:tabLst>
            </a:pPr>
            <a:r>
              <a:rPr b="0" lang="tr" sz="1200" spc="-1" strike="noStrike">
                <a:solidFill>
                  <a:schemeClr val="dk2"/>
                </a:solidFill>
                <a:latin typeface="Arial"/>
                <a:ea typeface="Arial"/>
              </a:rPr>
              <a:t>      </a:t>
            </a:r>
            <a:r>
              <a:rPr b="0" lang="tr" sz="1200" spc="-1" strike="noStrike">
                <a:solidFill>
                  <a:srgbClr val="000000"/>
                </a:solidFill>
                <a:latin typeface="Arial"/>
                <a:ea typeface="Noto Sans CJK SC"/>
              </a:rPr>
              <a:t>Otomasyon Testi:</a:t>
            </a:r>
            <a:endParaRPr b="0" lang="tr-TR" sz="1200" spc="-1" strike="noStrike">
              <a:solidFill>
                <a:srgbClr val="000000"/>
              </a:solidFill>
              <a:latin typeface="Arial"/>
            </a:endParaRPr>
          </a:p>
          <a:p>
            <a:pPr indent="0">
              <a:lnSpc>
                <a:spcPct val="115000"/>
              </a:lnSpc>
              <a:spcBef>
                <a:spcPts val="340"/>
              </a:spcBef>
              <a:spcAft>
                <a:spcPts val="142"/>
              </a:spcAft>
              <a:buNone/>
              <a:tabLst>
                <a:tab algn="l" pos="0"/>
              </a:tabLst>
            </a:pPr>
            <a:r>
              <a:rPr b="0" lang="tr" sz="1200" spc="-1" strike="noStrike">
                <a:solidFill>
                  <a:srgbClr val="000000"/>
                </a:solidFill>
                <a:latin typeface="Arial"/>
                <a:ea typeface="Noto Sans CJK SC"/>
              </a:rPr>
              <a:t>      </a:t>
            </a:r>
            <a:r>
              <a:rPr b="0" lang="tr" sz="1200" spc="-1" strike="noStrike">
                <a:solidFill>
                  <a:schemeClr val="dk2"/>
                </a:solidFill>
                <a:latin typeface="Arial"/>
                <a:ea typeface="Arial"/>
              </a:rPr>
              <a:t>      </a:t>
            </a:r>
            <a:r>
              <a:rPr b="0" lang="tr" sz="1200" spc="-1" strike="noStrike">
                <a:solidFill>
                  <a:srgbClr val="000000"/>
                </a:solidFill>
                <a:latin typeface="Arial"/>
                <a:ea typeface="Noto Sans CJK SC"/>
              </a:rPr>
              <a:t>Selenium gibi bir araç kullanarak bu adımlar otomatikleştirilir ve farklı tarayıcılarda aynı senaryo hızla çalıştırılır.</a:t>
            </a:r>
            <a:endParaRPr b="0" lang="tr-TR" sz="1200" spc="-1" strike="noStrike">
              <a:solidFill>
                <a:srgbClr val="000000"/>
              </a:solidFill>
              <a:latin typeface="Arial"/>
            </a:endParaRPr>
          </a:p>
          <a:p>
            <a:pPr indent="0">
              <a:lnSpc>
                <a:spcPct val="115000"/>
              </a:lnSpc>
              <a:spcBef>
                <a:spcPts val="340"/>
              </a:spcBef>
              <a:spcAft>
                <a:spcPts val="142"/>
              </a:spcAft>
              <a:buNone/>
              <a:tabLst>
                <a:tab algn="l" pos="0"/>
              </a:tabLst>
            </a:pPr>
            <a:endParaRPr b="0" lang="tr-T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Örnek Otomasyon Testi -1</a:t>
            </a:r>
            <a:endParaRPr b="0" lang="tr-TR" sz="2100" spc="-1" strike="noStrike">
              <a:solidFill>
                <a:srgbClr val="000000"/>
              </a:solidFill>
              <a:latin typeface="Arial"/>
            </a:endParaRPr>
          </a:p>
        </p:txBody>
      </p:sp>
      <p:pic>
        <p:nvPicPr>
          <p:cNvPr id="55" name="" descr=""/>
          <p:cNvPicPr/>
          <p:nvPr/>
        </p:nvPicPr>
        <p:blipFill>
          <a:blip r:embed="rId1"/>
          <a:stretch/>
        </p:blipFill>
        <p:spPr>
          <a:xfrm>
            <a:off x="605880" y="1067400"/>
            <a:ext cx="5153760" cy="3728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Örnek Otomasyon Testi -2</a:t>
            </a:r>
            <a:endParaRPr b="0" lang="tr-TR" sz="2100" spc="-1" strike="noStrike">
              <a:solidFill>
                <a:srgbClr val="000000"/>
              </a:solidFill>
              <a:latin typeface="Arial"/>
            </a:endParaRPr>
          </a:p>
        </p:txBody>
      </p:sp>
      <p:sp>
        <p:nvSpPr>
          <p:cNvPr id="57" name="PlaceHolder 2"/>
          <p:cNvSpPr>
            <a:spLocks noGrp="1"/>
          </p:cNvSpPr>
          <p:nvPr>
            <p:ph/>
          </p:nvPr>
        </p:nvSpPr>
        <p:spPr>
          <a:xfrm>
            <a:off x="311760" y="1152360"/>
            <a:ext cx="8519040" cy="341496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0" lang="tr" sz="1400" spc="-1" strike="noStrike">
                <a:solidFill>
                  <a:srgbClr val="000000"/>
                </a:solidFill>
                <a:latin typeface="Arial"/>
                <a:ea typeface="Noto Sans CJK SC"/>
              </a:rPr>
              <a:t>Bankacılık Uygulamasında Kullanıcı Girişi</a:t>
            </a:r>
            <a:endParaRPr b="0" lang="tr-TR" sz="1400" spc="-1" strike="noStrike">
              <a:solidFill>
                <a:srgbClr val="000000"/>
              </a:solidFill>
              <a:latin typeface="Arial"/>
            </a:endParaRPr>
          </a:p>
          <a:p>
            <a:pPr indent="0">
              <a:lnSpc>
                <a:spcPct val="115000"/>
              </a:lnSpc>
              <a:spcBef>
                <a:spcPts val="1191"/>
              </a:spcBef>
              <a:spcAft>
                <a:spcPts val="992"/>
              </a:spcAft>
              <a:buNone/>
              <a:tabLst>
                <a:tab algn="l" pos="0"/>
              </a:tabLst>
            </a:pPr>
            <a:r>
              <a:rPr b="0" lang="tr" sz="1400" spc="-1" strike="noStrike">
                <a:solidFill>
                  <a:srgbClr val="000000"/>
                </a:solidFill>
                <a:latin typeface="Arial"/>
                <a:ea typeface="Noto Sans CJK SC"/>
              </a:rPr>
              <a:t>     </a:t>
            </a:r>
            <a:r>
              <a:rPr b="0" lang="tr" sz="1400" spc="-1" strike="noStrike">
                <a:solidFill>
                  <a:srgbClr val="000000"/>
                </a:solidFill>
                <a:latin typeface="Arial"/>
                <a:ea typeface="Noto Sans CJK SC"/>
              </a:rPr>
              <a:t>Senaryo: Kullanıcı adı ve şifreyle giriş yapılabilmesi.</a:t>
            </a:r>
            <a:endParaRPr b="0" lang="tr-TR" sz="1400" spc="-1" strike="noStrike">
              <a:solidFill>
                <a:srgbClr val="000000"/>
              </a:solidFill>
              <a:latin typeface="Arial"/>
            </a:endParaRPr>
          </a:p>
          <a:p>
            <a:pPr indent="0">
              <a:lnSpc>
                <a:spcPct val="115000"/>
              </a:lnSpc>
              <a:spcBef>
                <a:spcPts val="1191"/>
              </a:spcBef>
              <a:spcAft>
                <a:spcPts val="992"/>
              </a:spcAft>
              <a:buNone/>
              <a:tabLst>
                <a:tab algn="l" pos="0"/>
              </a:tabLst>
            </a:pPr>
            <a:r>
              <a:rPr b="0" lang="tr" sz="1400" spc="-1" strike="noStrike">
                <a:solidFill>
                  <a:srgbClr val="000000"/>
                </a:solidFill>
                <a:latin typeface="Arial"/>
                <a:ea typeface="Noto Sans CJK SC"/>
              </a:rPr>
              <a:t>     </a:t>
            </a:r>
            <a:r>
              <a:rPr b="0" lang="tr" sz="1400" spc="-1" strike="noStrike">
                <a:solidFill>
                  <a:srgbClr val="000000"/>
                </a:solidFill>
                <a:latin typeface="Arial"/>
                <a:ea typeface="Noto Sans CJK SC"/>
              </a:rPr>
              <a:t>Manuel Test Süreci:</a:t>
            </a:r>
            <a:endParaRPr b="0" lang="tr-TR" sz="1400" spc="-1" strike="noStrike">
              <a:solidFill>
                <a:srgbClr val="000000"/>
              </a:solidFill>
              <a:latin typeface="Arial"/>
            </a:endParaRPr>
          </a:p>
          <a:p>
            <a:pPr indent="0">
              <a:lnSpc>
                <a:spcPct val="115000"/>
              </a:lnSpc>
              <a:spcBef>
                <a:spcPts val="1191"/>
              </a:spcBef>
              <a:spcAft>
                <a:spcPts val="992"/>
              </a:spcAft>
              <a:buNone/>
              <a:tabLst>
                <a:tab algn="l" pos="0"/>
              </a:tabLst>
            </a:pPr>
            <a:r>
              <a:rPr b="0" lang="tr" sz="1400" spc="-1" strike="noStrike">
                <a:solidFill>
                  <a:srgbClr val="000000"/>
                </a:solidFill>
                <a:latin typeface="Arial"/>
                <a:ea typeface="Noto Sans CJK SC"/>
              </a:rPr>
              <a:t>          </a:t>
            </a:r>
            <a:r>
              <a:rPr b="0" lang="tr" sz="1400" spc="-1" strike="noStrike">
                <a:solidFill>
                  <a:srgbClr val="000000"/>
                </a:solidFill>
                <a:latin typeface="Arial"/>
                <a:ea typeface="Noto Sans CJK SC"/>
              </a:rPr>
              <a:t>Her giriş kombinasyonunun farklı kullanıcılarla manuel olarak test edilmesi.</a:t>
            </a:r>
            <a:endParaRPr b="0" lang="tr-TR" sz="1400" spc="-1" strike="noStrike">
              <a:solidFill>
                <a:srgbClr val="000000"/>
              </a:solidFill>
              <a:latin typeface="Arial"/>
            </a:endParaRPr>
          </a:p>
          <a:p>
            <a:pPr indent="0">
              <a:lnSpc>
                <a:spcPct val="115000"/>
              </a:lnSpc>
              <a:spcBef>
                <a:spcPts val="1191"/>
              </a:spcBef>
              <a:spcAft>
                <a:spcPts val="992"/>
              </a:spcAft>
              <a:buNone/>
              <a:tabLst>
                <a:tab algn="l" pos="0"/>
              </a:tabLst>
            </a:pPr>
            <a:r>
              <a:rPr b="0" lang="tr" sz="1400" spc="-1" strike="noStrike">
                <a:solidFill>
                  <a:srgbClr val="000000"/>
                </a:solidFill>
                <a:latin typeface="Arial"/>
                <a:ea typeface="Noto Sans CJK SC"/>
              </a:rPr>
              <a:t>     </a:t>
            </a:r>
            <a:r>
              <a:rPr b="0" lang="tr" sz="1400" spc="-1" strike="noStrike">
                <a:solidFill>
                  <a:srgbClr val="000000"/>
                </a:solidFill>
                <a:latin typeface="Arial"/>
                <a:ea typeface="Noto Sans CJK SC"/>
              </a:rPr>
              <a:t>Otomasyon Testi:</a:t>
            </a:r>
            <a:endParaRPr b="0" lang="tr-TR" sz="1400" spc="-1" strike="noStrike">
              <a:solidFill>
                <a:srgbClr val="000000"/>
              </a:solidFill>
              <a:latin typeface="Arial"/>
            </a:endParaRPr>
          </a:p>
          <a:p>
            <a:pPr indent="0">
              <a:lnSpc>
                <a:spcPct val="115000"/>
              </a:lnSpc>
              <a:spcBef>
                <a:spcPts val="1191"/>
              </a:spcBef>
              <a:spcAft>
                <a:spcPts val="992"/>
              </a:spcAft>
              <a:buNone/>
              <a:tabLst>
                <a:tab algn="l" pos="0"/>
              </a:tabLst>
            </a:pPr>
            <a:r>
              <a:rPr b="0" lang="tr" sz="1400" spc="-1" strike="noStrike">
                <a:solidFill>
                  <a:srgbClr val="000000"/>
                </a:solidFill>
                <a:latin typeface="Arial"/>
                <a:ea typeface="Noto Sans CJK SC"/>
              </a:rPr>
              <a:t>          </a:t>
            </a:r>
            <a:r>
              <a:rPr b="0" lang="tr" sz="1400" spc="-1" strike="noStrike">
                <a:solidFill>
                  <a:srgbClr val="000000"/>
                </a:solidFill>
                <a:latin typeface="Arial"/>
                <a:ea typeface="Noto Sans CJK SC"/>
              </a:rPr>
              <a:t>Appium kullanılarak giriş ekranı otomatik olarak test edilir.</a:t>
            </a:r>
            <a:endParaRPr b="0" lang="tr-T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Örnek Otomasyon Testi -2</a:t>
            </a:r>
            <a:endParaRPr b="0" lang="tr-TR" sz="2100" spc="-1" strike="noStrike">
              <a:solidFill>
                <a:srgbClr val="000000"/>
              </a:solidFill>
              <a:latin typeface="Arial"/>
            </a:endParaRPr>
          </a:p>
        </p:txBody>
      </p:sp>
      <p:pic>
        <p:nvPicPr>
          <p:cNvPr id="59" name="" descr=""/>
          <p:cNvPicPr/>
          <p:nvPr/>
        </p:nvPicPr>
        <p:blipFill>
          <a:blip r:embed="rId1"/>
          <a:stretch/>
        </p:blipFill>
        <p:spPr>
          <a:xfrm>
            <a:off x="640440" y="1059120"/>
            <a:ext cx="4219200" cy="3908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Junit ve Selenium ile Otomasyon Testi</a:t>
            </a:r>
            <a:endParaRPr b="0" lang="tr-TR" sz="2100" spc="-1" strike="noStrike">
              <a:solidFill>
                <a:srgbClr val="000000"/>
              </a:solidFill>
              <a:latin typeface="Arial"/>
            </a:endParaRPr>
          </a:p>
        </p:txBody>
      </p:sp>
      <p:pic>
        <p:nvPicPr>
          <p:cNvPr id="61" name="" descr=""/>
          <p:cNvPicPr/>
          <p:nvPr/>
        </p:nvPicPr>
        <p:blipFill>
          <a:blip r:embed="rId1"/>
          <a:stretch/>
        </p:blipFill>
        <p:spPr>
          <a:xfrm>
            <a:off x="5374800" y="180000"/>
            <a:ext cx="2904840" cy="4859640"/>
          </a:xfrm>
          <a:prstGeom prst="rect">
            <a:avLst/>
          </a:prstGeom>
          <a:ln w="0">
            <a:noFill/>
          </a:ln>
        </p:spPr>
      </p:pic>
      <p:sp>
        <p:nvSpPr>
          <p:cNvPr id="62" name=""/>
          <p:cNvSpPr/>
          <p:nvPr/>
        </p:nvSpPr>
        <p:spPr>
          <a:xfrm>
            <a:off x="540000" y="1367640"/>
            <a:ext cx="3779640" cy="346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tr-TR" sz="1100" spc="-1" strike="noStrike">
                <a:solidFill>
                  <a:srgbClr val="000000"/>
                </a:solidFill>
                <a:latin typeface="Arial"/>
              </a:rPr>
              <a:t>Test Senaryosu</a:t>
            </a:r>
            <a:endParaRPr b="0" lang="tr-TR" sz="1100" spc="-1" strike="noStrike">
              <a:solidFill>
                <a:srgbClr val="000000"/>
              </a:solidFill>
              <a:latin typeface="Arial"/>
            </a:endParaRPr>
          </a:p>
          <a:p>
            <a:pPr>
              <a:lnSpc>
                <a:spcPct val="100000"/>
              </a:lnSpc>
            </a:pPr>
            <a:r>
              <a:rPr b="0" lang="tr-TR" sz="1000" spc="-1" strike="noStrike">
                <a:solidFill>
                  <a:srgbClr val="000000"/>
                </a:solidFill>
                <a:latin typeface="Arial"/>
              </a:rPr>
              <a:t>Amaç: Kullanıcı adı ve şifre girildiğinde, giriş işleminin başarılı olduğunu doğrulamak.</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Adımlar:</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Web sayfasını aç.</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Kullanıcı adı ve şifre gir.</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Giriş düğmesine tıkla.</a:t>
            </a:r>
            <a:endParaRPr b="0" lang="tr-TR" sz="1000" spc="-1" strike="noStrike">
              <a:solidFill>
                <a:srgbClr val="000000"/>
              </a:solidFill>
              <a:latin typeface="Arial"/>
            </a:endParaRPr>
          </a:p>
          <a:p>
            <a:pPr>
              <a:lnSpc>
                <a:spcPct val="100000"/>
              </a:lnSpc>
            </a:pPr>
            <a:r>
              <a:rPr b="0" lang="tr-TR" sz="1000" spc="-1" strike="noStrike">
                <a:solidFill>
                  <a:srgbClr val="000000"/>
                </a:solidFill>
                <a:latin typeface="Arial"/>
              </a:rPr>
              <a:t>Başarılı giriş mesajını doğrula.</a:t>
            </a:r>
            <a:endParaRPr b="0" lang="tr-TR" sz="1000" spc="-1" strike="noStrike">
              <a:solidFill>
                <a:srgbClr val="000000"/>
              </a:solidFill>
              <a:latin typeface="Arial"/>
            </a:endParaRPr>
          </a:p>
          <a:p>
            <a:pPr>
              <a:lnSpc>
                <a:spcPct val="100000"/>
              </a:lnSpc>
            </a:pPr>
            <a:endParaRPr b="0" lang="tr-T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19040" cy="622080"/>
          </a:xfrm>
          <a:prstGeom prst="rect">
            <a:avLst/>
          </a:prstGeom>
          <a:noFill/>
          <a:ln w="0">
            <a:noFill/>
          </a:ln>
        </p:spPr>
        <p:txBody>
          <a:bodyPr lIns="91440" rIns="91440" tIns="91440" bIns="91440" anchor="t">
            <a:noAutofit/>
          </a:bodyPr>
          <a:p>
            <a:pPr indent="0">
              <a:lnSpc>
                <a:spcPct val="115000"/>
              </a:lnSpc>
              <a:spcBef>
                <a:spcPts val="1191"/>
              </a:spcBef>
              <a:spcAft>
                <a:spcPts val="992"/>
              </a:spcAft>
              <a:buNone/>
              <a:tabLst>
                <a:tab algn="l" pos="0"/>
              </a:tabLst>
            </a:pPr>
            <a:r>
              <a:rPr b="1" lang="tr" sz="2100" spc="-1" strike="noStrike">
                <a:solidFill>
                  <a:srgbClr val="c9211e"/>
                </a:solidFill>
                <a:latin typeface="Arial"/>
                <a:ea typeface="Arial"/>
              </a:rPr>
              <a:t>Manuel Test ile Otomasyon Testi Karşılaştırması</a:t>
            </a:r>
            <a:endParaRPr b="0" lang="tr-TR" sz="2100" spc="-1" strike="noStrike">
              <a:solidFill>
                <a:srgbClr val="000000"/>
              </a:solidFill>
              <a:latin typeface="Arial"/>
            </a:endParaRPr>
          </a:p>
        </p:txBody>
      </p:sp>
      <p:pic>
        <p:nvPicPr>
          <p:cNvPr id="64" name="" descr=""/>
          <p:cNvPicPr/>
          <p:nvPr/>
        </p:nvPicPr>
        <p:blipFill>
          <a:blip r:embed="rId1"/>
          <a:stretch/>
        </p:blipFill>
        <p:spPr>
          <a:xfrm>
            <a:off x="360000" y="1260000"/>
            <a:ext cx="8590320" cy="2159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86000" y="264600"/>
            <a:ext cx="8182440" cy="1472040"/>
          </a:xfrm>
          <a:prstGeom prst="rect">
            <a:avLst/>
          </a:prstGeom>
          <a:noFill/>
          <a:ln w="0">
            <a:noFill/>
          </a:ln>
        </p:spPr>
        <p:txBody>
          <a:bodyPr lIns="91440" rIns="91440" tIns="91440" bIns="91440" anchor="b">
            <a:noAutofit/>
          </a:bodyPr>
          <a:p>
            <a:pPr indent="0">
              <a:lnSpc>
                <a:spcPct val="100000"/>
              </a:lnSpc>
              <a:spcBef>
                <a:spcPts val="1191"/>
              </a:spcBef>
              <a:spcAft>
                <a:spcPts val="992"/>
              </a:spcAft>
              <a:buNone/>
              <a:tabLst>
                <a:tab algn="l" pos="0"/>
              </a:tabLst>
            </a:pPr>
            <a:r>
              <a:rPr b="1" lang="tr" sz="4200" spc="-1" strike="noStrike">
                <a:solidFill>
                  <a:schemeClr val="dk2"/>
                </a:solidFill>
                <a:latin typeface="Raleway"/>
                <a:ea typeface="Raleway"/>
              </a:rPr>
              <a:t>Non-Functional Testing</a:t>
            </a:r>
            <a:endParaRPr b="0" lang="tr-TR" sz="4200" spc="-1" strike="noStrike">
              <a:solidFill>
                <a:srgbClr val="000000"/>
              </a:solidFill>
              <a:latin typeface="Arial"/>
            </a:endParaRPr>
          </a:p>
        </p:txBody>
      </p:sp>
      <p:sp>
        <p:nvSpPr>
          <p:cNvPr id="66" name="PlaceHolder 2"/>
          <p:cNvSpPr>
            <a:spLocks noGrp="1"/>
          </p:cNvSpPr>
          <p:nvPr>
            <p:ph type="subTitle"/>
          </p:nvPr>
        </p:nvSpPr>
        <p:spPr>
          <a:xfrm>
            <a:off x="486000" y="1738080"/>
            <a:ext cx="8182440" cy="859680"/>
          </a:xfrm>
          <a:prstGeom prst="rect">
            <a:avLst/>
          </a:prstGeom>
          <a:noFill/>
          <a:ln w="0">
            <a:noFill/>
          </a:ln>
        </p:spPr>
        <p:txBody>
          <a:bodyPr lIns="91440" rIns="91440" tIns="91440" bIns="91440" anchor="t">
            <a:noAutofit/>
          </a:bodyPr>
          <a:p>
            <a:pPr indent="0" algn="ctr">
              <a:buNone/>
            </a:pP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tr-TR</dc:language>
  <cp:lastModifiedBy/>
  <dcterms:modified xsi:type="dcterms:W3CDTF">2024-12-18T15:14:27Z</dcterms:modified>
  <cp:revision>7</cp:revision>
  <dc:subject/>
  <dc:title/>
</cp:coreProperties>
</file>

<file path=docProps/custom.xml><?xml version="1.0" encoding="utf-8"?>
<Properties xmlns="http://schemas.openxmlformats.org/officeDocument/2006/custom-properties" xmlns:vt="http://schemas.openxmlformats.org/officeDocument/2006/docPropsVTypes"/>
</file>