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56" r:id="rId3"/>
    <p:sldId id="262" r:id="rId4"/>
    <p:sldId id="261" r:id="rId5"/>
    <p:sldId id="265" r:id="rId6"/>
    <p:sldId id="258" r:id="rId7"/>
    <p:sldId id="259" r:id="rId8"/>
    <p:sldId id="263" r:id="rId9"/>
    <p:sldId id="264" r:id="rId10"/>
    <p:sldId id="260" r:id="rId11"/>
    <p:sldId id="270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2D25E-494D-AA4E-B547-07DD97720F89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5D8DA22-8A76-9B4C-AA07-C9CF2B1C138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500" b="1" dirty="0">
              <a:solidFill>
                <a:schemeClr val="tx1"/>
              </a:solidFill>
            </a:rPr>
            <a:t>Gossip</a:t>
          </a:r>
        </a:p>
      </dgm:t>
    </dgm:pt>
    <dgm:pt modelId="{45BFBB82-F5E3-0747-BA9E-581645C0CBB7}" type="parTrans" cxnId="{2D408733-95D1-6D46-A5C5-038C6FA5A6E0}">
      <dgm:prSet/>
      <dgm:spPr/>
      <dgm:t>
        <a:bodyPr/>
        <a:lstStyle/>
        <a:p>
          <a:endParaRPr lang="en-GB" sz="1500"/>
        </a:p>
      </dgm:t>
    </dgm:pt>
    <dgm:pt modelId="{BDD310E9-2034-5847-AF93-53E58DEDDF35}" type="sibTrans" cxnId="{2D408733-95D1-6D46-A5C5-038C6FA5A6E0}">
      <dgm:prSet custT="1"/>
      <dgm:spPr/>
      <dgm:t>
        <a:bodyPr/>
        <a:lstStyle/>
        <a:p>
          <a:endParaRPr lang="en-GB" sz="1500"/>
        </a:p>
      </dgm:t>
    </dgm:pt>
    <dgm:pt modelId="{5647B723-05B1-6947-9D1C-39D0F572784F}">
      <dgm:prSet phldrT="[Text]" custT="1"/>
      <dgm:spPr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Partitioner</a:t>
          </a:r>
        </a:p>
      </dgm:t>
    </dgm:pt>
    <dgm:pt modelId="{54606C40-DD02-B540-86F5-17CD6C6D7F76}" type="parTrans" cxnId="{92FDDAB4-B327-1148-8DF0-6ED662719552}">
      <dgm:prSet/>
      <dgm:spPr/>
      <dgm:t>
        <a:bodyPr/>
        <a:lstStyle/>
        <a:p>
          <a:endParaRPr lang="en-GB" sz="1500"/>
        </a:p>
      </dgm:t>
    </dgm:pt>
    <dgm:pt modelId="{E087177F-61AB-F74E-82AA-61A485077018}" type="sibTrans" cxnId="{92FDDAB4-B327-1148-8DF0-6ED662719552}">
      <dgm:prSet custT="1"/>
      <dgm:spPr/>
      <dgm:t>
        <a:bodyPr/>
        <a:lstStyle/>
        <a:p>
          <a:endParaRPr lang="en-GB" sz="1500"/>
        </a:p>
      </dgm:t>
    </dgm:pt>
    <dgm:pt modelId="{7A075F14-AD68-364B-91FE-8BEFBB497DC7}">
      <dgm:prSet phldrT="[Text]" custT="1"/>
      <dgm:spPr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Replication Factor</a:t>
          </a:r>
        </a:p>
      </dgm:t>
    </dgm:pt>
    <dgm:pt modelId="{38000272-C93A-CC42-AA09-4AFAB527F70B}" type="parTrans" cxnId="{7F2A664B-B237-4D46-A61A-F06A9C175E58}">
      <dgm:prSet/>
      <dgm:spPr/>
      <dgm:t>
        <a:bodyPr/>
        <a:lstStyle/>
        <a:p>
          <a:endParaRPr lang="en-GB" sz="1500"/>
        </a:p>
      </dgm:t>
    </dgm:pt>
    <dgm:pt modelId="{FFC78CE7-24CB-0549-8A81-3FA47A044669}" type="sibTrans" cxnId="{7F2A664B-B237-4D46-A61A-F06A9C175E58}">
      <dgm:prSet custT="1"/>
      <dgm:spPr/>
      <dgm:t>
        <a:bodyPr/>
        <a:lstStyle/>
        <a:p>
          <a:endParaRPr lang="en-GB" sz="1500"/>
        </a:p>
      </dgm:t>
    </dgm:pt>
    <dgm:pt modelId="{4883E84B-A1B0-A944-A762-3B2C69EF1E5E}">
      <dgm:prSet phldrT="[Text]" custT="1"/>
      <dgm:spPr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Snitch</a:t>
          </a:r>
        </a:p>
      </dgm:t>
    </dgm:pt>
    <dgm:pt modelId="{4806F04D-6916-4241-83B4-5C626D80F647}" type="parTrans" cxnId="{CCB7E65A-B471-4546-BD4E-A53DD1EACB5F}">
      <dgm:prSet/>
      <dgm:spPr/>
      <dgm:t>
        <a:bodyPr/>
        <a:lstStyle/>
        <a:p>
          <a:endParaRPr lang="en-GB" sz="1500"/>
        </a:p>
      </dgm:t>
    </dgm:pt>
    <dgm:pt modelId="{91832516-4D99-614D-B27A-1153D78B3E69}" type="sibTrans" cxnId="{CCB7E65A-B471-4546-BD4E-A53DD1EACB5F}">
      <dgm:prSet custT="1"/>
      <dgm:spPr/>
      <dgm:t>
        <a:bodyPr/>
        <a:lstStyle/>
        <a:p>
          <a:endParaRPr lang="en-GB" sz="1500"/>
        </a:p>
      </dgm:t>
    </dgm:pt>
    <dgm:pt modelId="{AB8749A5-AE9E-FE4F-ADA3-BB2EDDE62FBE}">
      <dgm:prSet phldrT="[Text]" custT="1"/>
      <dgm:spPr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r>
            <a:rPr lang="en-GB" sz="1500" b="1" kern="1200" dirty="0">
              <a:solidFill>
                <a:schemeClr val="tx1"/>
              </a:solidFill>
            </a:rPr>
            <a:t>Merkle </a:t>
          </a:r>
        </a:p>
        <a:p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Tree</a:t>
          </a:r>
        </a:p>
      </dgm:t>
    </dgm:pt>
    <dgm:pt modelId="{5CFBC684-0BD1-A14F-A413-4DC9244DC35D}" type="parTrans" cxnId="{98019E09-B183-0843-B65C-D68AC6F05D4C}">
      <dgm:prSet/>
      <dgm:spPr/>
      <dgm:t>
        <a:bodyPr/>
        <a:lstStyle/>
        <a:p>
          <a:endParaRPr lang="en-GB" sz="1500"/>
        </a:p>
      </dgm:t>
    </dgm:pt>
    <dgm:pt modelId="{4088DFF0-2CF2-5947-9E09-08DC14B8D201}" type="sibTrans" cxnId="{98019E09-B183-0843-B65C-D68AC6F05D4C}">
      <dgm:prSet custT="1"/>
      <dgm:spPr/>
      <dgm:t>
        <a:bodyPr/>
        <a:lstStyle/>
        <a:p>
          <a:endParaRPr lang="en-GB" sz="1500"/>
        </a:p>
      </dgm:t>
    </dgm:pt>
    <dgm:pt modelId="{D9678387-0513-534B-B2CE-540B201BCBB9}">
      <dgm:prSet custT="1"/>
      <dgm:spPr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Mem</a:t>
          </a:r>
        </a:p>
        <a:p>
          <a:pPr marL="0"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table</a:t>
          </a:r>
        </a:p>
      </dgm:t>
    </dgm:pt>
    <dgm:pt modelId="{D0ACD0D5-AADB-374A-8B6C-485217C44CB7}" type="parTrans" cxnId="{61D43F59-BCFB-D44D-9DA1-5668AA56373D}">
      <dgm:prSet/>
      <dgm:spPr/>
      <dgm:t>
        <a:bodyPr/>
        <a:lstStyle/>
        <a:p>
          <a:endParaRPr lang="en-GB" sz="1500"/>
        </a:p>
      </dgm:t>
    </dgm:pt>
    <dgm:pt modelId="{A34273DA-0E20-A448-BE39-3C7AFFDB902C}" type="sibTrans" cxnId="{61D43F59-BCFB-D44D-9DA1-5668AA56373D}">
      <dgm:prSet custT="1"/>
      <dgm:spPr/>
      <dgm:t>
        <a:bodyPr/>
        <a:lstStyle/>
        <a:p>
          <a:endParaRPr lang="en-GB" sz="1500"/>
        </a:p>
      </dgm:t>
    </dgm:pt>
    <dgm:pt modelId="{F136AEB5-973E-5347-B32D-DBE519195F33}" type="pres">
      <dgm:prSet presAssocID="{6D12D25E-494D-AA4E-B547-07DD97720F89}" presName="cycle" presStyleCnt="0">
        <dgm:presLayoutVars>
          <dgm:dir/>
          <dgm:resizeHandles val="exact"/>
        </dgm:presLayoutVars>
      </dgm:prSet>
      <dgm:spPr/>
    </dgm:pt>
    <dgm:pt modelId="{AEAAF7A6-CB20-3043-985D-ED1EF74C269B}" type="pres">
      <dgm:prSet presAssocID="{25D8DA22-8A76-9B4C-AA07-C9CF2B1C138C}" presName="node" presStyleLbl="node1" presStyleIdx="0" presStyleCnt="6" custRadScaleRad="100009" custRadScaleInc="-2604">
        <dgm:presLayoutVars>
          <dgm:bulletEnabled val="1"/>
        </dgm:presLayoutVars>
      </dgm:prSet>
      <dgm:spPr/>
    </dgm:pt>
    <dgm:pt modelId="{D3F42D32-88AF-E740-82CA-93C015EB2AB2}" type="pres">
      <dgm:prSet presAssocID="{BDD310E9-2034-5847-AF93-53E58DEDDF35}" presName="sibTrans" presStyleLbl="sibTrans2D1" presStyleIdx="0" presStyleCnt="6"/>
      <dgm:spPr/>
    </dgm:pt>
    <dgm:pt modelId="{D6A6FBF1-2F11-FB49-AF4E-F48B3CA997F3}" type="pres">
      <dgm:prSet presAssocID="{BDD310E9-2034-5847-AF93-53E58DEDDF35}" presName="connectorText" presStyleLbl="sibTrans2D1" presStyleIdx="0" presStyleCnt="6"/>
      <dgm:spPr/>
    </dgm:pt>
    <dgm:pt modelId="{ACA17914-9085-F949-BE0A-8BD505F2CFAC}" type="pres">
      <dgm:prSet presAssocID="{5647B723-05B1-6947-9D1C-39D0F572784F}" presName="node" presStyleLbl="node1" presStyleIdx="1" presStyleCnt="6">
        <dgm:presLayoutVars>
          <dgm:bulletEnabled val="1"/>
        </dgm:presLayoutVars>
      </dgm:prSet>
      <dgm:spPr>
        <a:xfrm>
          <a:off x="5147117" y="1016646"/>
          <a:ext cx="1353343" cy="1353343"/>
        </a:xfrm>
        <a:prstGeom prst="ellipse">
          <a:avLst/>
        </a:prstGeom>
      </dgm:spPr>
    </dgm:pt>
    <dgm:pt modelId="{B72376DB-24AE-FE41-B2AC-B0E7D79B002A}" type="pres">
      <dgm:prSet presAssocID="{E087177F-61AB-F74E-82AA-61A485077018}" presName="sibTrans" presStyleLbl="sibTrans2D1" presStyleIdx="1" presStyleCnt="6"/>
      <dgm:spPr/>
    </dgm:pt>
    <dgm:pt modelId="{5BFDED59-8CD2-D744-AEB4-DE04A66A99EC}" type="pres">
      <dgm:prSet presAssocID="{E087177F-61AB-F74E-82AA-61A485077018}" presName="connectorText" presStyleLbl="sibTrans2D1" presStyleIdx="1" presStyleCnt="6"/>
      <dgm:spPr/>
    </dgm:pt>
    <dgm:pt modelId="{3582D988-9638-B44B-B79D-9902157F869C}" type="pres">
      <dgm:prSet presAssocID="{7A075F14-AD68-364B-91FE-8BEFBB497DC7}" presName="node" presStyleLbl="node1" presStyleIdx="2" presStyleCnt="6">
        <dgm:presLayoutVars>
          <dgm:bulletEnabled val="1"/>
        </dgm:presLayoutVars>
      </dgm:prSet>
      <dgm:spPr>
        <a:xfrm>
          <a:off x="5147117" y="3048676"/>
          <a:ext cx="1353343" cy="1353343"/>
        </a:xfrm>
        <a:prstGeom prst="ellipse">
          <a:avLst/>
        </a:prstGeom>
      </dgm:spPr>
    </dgm:pt>
    <dgm:pt modelId="{31505092-D09C-624C-B776-C7DC81524025}" type="pres">
      <dgm:prSet presAssocID="{FFC78CE7-24CB-0549-8A81-3FA47A044669}" presName="sibTrans" presStyleLbl="sibTrans2D1" presStyleIdx="2" presStyleCnt="6"/>
      <dgm:spPr/>
    </dgm:pt>
    <dgm:pt modelId="{AF15CF07-2E7B-7347-ABC1-DA0D0C70F353}" type="pres">
      <dgm:prSet presAssocID="{FFC78CE7-24CB-0549-8A81-3FA47A044669}" presName="connectorText" presStyleLbl="sibTrans2D1" presStyleIdx="2" presStyleCnt="6"/>
      <dgm:spPr/>
    </dgm:pt>
    <dgm:pt modelId="{AC85026C-E9B7-9C42-925A-9F407B2C8285}" type="pres">
      <dgm:prSet presAssocID="{4883E84B-A1B0-A944-A762-3B2C69EF1E5E}" presName="node" presStyleLbl="node1" presStyleIdx="3" presStyleCnt="6">
        <dgm:presLayoutVars>
          <dgm:bulletEnabled val="1"/>
        </dgm:presLayoutVars>
      </dgm:prSet>
      <dgm:spPr>
        <a:xfrm>
          <a:off x="3387328" y="4064691"/>
          <a:ext cx="1353343" cy="1353343"/>
        </a:xfrm>
        <a:prstGeom prst="ellipse">
          <a:avLst/>
        </a:prstGeom>
      </dgm:spPr>
    </dgm:pt>
    <dgm:pt modelId="{80481320-A66F-9942-9A41-A6FA89658CEA}" type="pres">
      <dgm:prSet presAssocID="{91832516-4D99-614D-B27A-1153D78B3E69}" presName="sibTrans" presStyleLbl="sibTrans2D1" presStyleIdx="3" presStyleCnt="6"/>
      <dgm:spPr/>
    </dgm:pt>
    <dgm:pt modelId="{B60C6F88-A32B-E345-9992-EE954633BD0B}" type="pres">
      <dgm:prSet presAssocID="{91832516-4D99-614D-B27A-1153D78B3E69}" presName="connectorText" presStyleLbl="sibTrans2D1" presStyleIdx="3" presStyleCnt="6"/>
      <dgm:spPr/>
    </dgm:pt>
    <dgm:pt modelId="{820AC4D0-CDAA-6445-8C1C-518611563B68}" type="pres">
      <dgm:prSet presAssocID="{AB8749A5-AE9E-FE4F-ADA3-BB2EDDE62FBE}" presName="node" presStyleLbl="node1" presStyleIdx="4" presStyleCnt="6">
        <dgm:presLayoutVars>
          <dgm:bulletEnabled val="1"/>
        </dgm:presLayoutVars>
      </dgm:prSet>
      <dgm:spPr>
        <a:xfrm>
          <a:off x="1627538" y="3048676"/>
          <a:ext cx="1353343" cy="1353343"/>
        </a:xfrm>
        <a:prstGeom prst="ellipse">
          <a:avLst/>
        </a:prstGeom>
      </dgm:spPr>
    </dgm:pt>
    <dgm:pt modelId="{0EFB79D8-3E27-C748-947D-54E186F2F98F}" type="pres">
      <dgm:prSet presAssocID="{4088DFF0-2CF2-5947-9E09-08DC14B8D201}" presName="sibTrans" presStyleLbl="sibTrans2D1" presStyleIdx="4" presStyleCnt="6"/>
      <dgm:spPr/>
    </dgm:pt>
    <dgm:pt modelId="{F0F2EBC2-4802-0147-A6D3-22525470D0E3}" type="pres">
      <dgm:prSet presAssocID="{4088DFF0-2CF2-5947-9E09-08DC14B8D201}" presName="connectorText" presStyleLbl="sibTrans2D1" presStyleIdx="4" presStyleCnt="6"/>
      <dgm:spPr/>
    </dgm:pt>
    <dgm:pt modelId="{42FDB9C4-9937-674F-8286-71AE3E44604C}" type="pres">
      <dgm:prSet presAssocID="{D9678387-0513-534B-B2CE-540B201BCBB9}" presName="node" presStyleLbl="node1" presStyleIdx="5" presStyleCnt="6">
        <dgm:presLayoutVars>
          <dgm:bulletEnabled val="1"/>
        </dgm:presLayoutVars>
      </dgm:prSet>
      <dgm:spPr>
        <a:xfrm>
          <a:off x="1627538" y="1016646"/>
          <a:ext cx="1353343" cy="1353343"/>
        </a:xfrm>
        <a:prstGeom prst="ellipse">
          <a:avLst/>
        </a:prstGeom>
      </dgm:spPr>
    </dgm:pt>
    <dgm:pt modelId="{62E53224-719A-1149-9BED-89C8FB9A19CB}" type="pres">
      <dgm:prSet presAssocID="{A34273DA-0E20-A448-BE39-3C7AFFDB902C}" presName="sibTrans" presStyleLbl="sibTrans2D1" presStyleIdx="5" presStyleCnt="6"/>
      <dgm:spPr/>
    </dgm:pt>
    <dgm:pt modelId="{195FA3BA-64E0-2948-8807-21F93E5E0ECD}" type="pres">
      <dgm:prSet presAssocID="{A34273DA-0E20-A448-BE39-3C7AFFDB902C}" presName="connectorText" presStyleLbl="sibTrans2D1" presStyleIdx="5" presStyleCnt="6"/>
      <dgm:spPr/>
    </dgm:pt>
  </dgm:ptLst>
  <dgm:cxnLst>
    <dgm:cxn modelId="{2D325C02-45BC-2848-8A65-2328E7A72CF6}" type="presOf" srcId="{BDD310E9-2034-5847-AF93-53E58DEDDF35}" destId="{D3F42D32-88AF-E740-82CA-93C015EB2AB2}" srcOrd="0" destOrd="0" presId="urn:microsoft.com/office/officeart/2005/8/layout/cycle2"/>
    <dgm:cxn modelId="{8A431509-B736-2141-8B95-4443D24690CE}" type="presOf" srcId="{6D12D25E-494D-AA4E-B547-07DD97720F89}" destId="{F136AEB5-973E-5347-B32D-DBE519195F33}" srcOrd="0" destOrd="0" presId="urn:microsoft.com/office/officeart/2005/8/layout/cycle2"/>
    <dgm:cxn modelId="{98019E09-B183-0843-B65C-D68AC6F05D4C}" srcId="{6D12D25E-494D-AA4E-B547-07DD97720F89}" destId="{AB8749A5-AE9E-FE4F-ADA3-BB2EDDE62FBE}" srcOrd="4" destOrd="0" parTransId="{5CFBC684-0BD1-A14F-A413-4DC9244DC35D}" sibTransId="{4088DFF0-2CF2-5947-9E09-08DC14B8D201}"/>
    <dgm:cxn modelId="{9BD6D812-5F34-7B4B-842F-E0001F228475}" type="presOf" srcId="{4883E84B-A1B0-A944-A762-3B2C69EF1E5E}" destId="{AC85026C-E9B7-9C42-925A-9F407B2C8285}" srcOrd="0" destOrd="0" presId="urn:microsoft.com/office/officeart/2005/8/layout/cycle2"/>
    <dgm:cxn modelId="{2D408733-95D1-6D46-A5C5-038C6FA5A6E0}" srcId="{6D12D25E-494D-AA4E-B547-07DD97720F89}" destId="{25D8DA22-8A76-9B4C-AA07-C9CF2B1C138C}" srcOrd="0" destOrd="0" parTransId="{45BFBB82-F5E3-0747-BA9E-581645C0CBB7}" sibTransId="{BDD310E9-2034-5847-AF93-53E58DEDDF35}"/>
    <dgm:cxn modelId="{7F2A664B-B237-4D46-A61A-F06A9C175E58}" srcId="{6D12D25E-494D-AA4E-B547-07DD97720F89}" destId="{7A075F14-AD68-364B-91FE-8BEFBB497DC7}" srcOrd="2" destOrd="0" parTransId="{38000272-C93A-CC42-AA09-4AFAB527F70B}" sibTransId="{FFC78CE7-24CB-0549-8A81-3FA47A044669}"/>
    <dgm:cxn modelId="{61D43F59-BCFB-D44D-9DA1-5668AA56373D}" srcId="{6D12D25E-494D-AA4E-B547-07DD97720F89}" destId="{D9678387-0513-534B-B2CE-540B201BCBB9}" srcOrd="5" destOrd="0" parTransId="{D0ACD0D5-AADB-374A-8B6C-485217C44CB7}" sibTransId="{A34273DA-0E20-A448-BE39-3C7AFFDB902C}"/>
    <dgm:cxn modelId="{CCB7E65A-B471-4546-BD4E-A53DD1EACB5F}" srcId="{6D12D25E-494D-AA4E-B547-07DD97720F89}" destId="{4883E84B-A1B0-A944-A762-3B2C69EF1E5E}" srcOrd="3" destOrd="0" parTransId="{4806F04D-6916-4241-83B4-5C626D80F647}" sibTransId="{91832516-4D99-614D-B27A-1153D78B3E69}"/>
    <dgm:cxn modelId="{53B85D5C-B1EF-254C-9EAE-8F861320C54B}" type="presOf" srcId="{AB8749A5-AE9E-FE4F-ADA3-BB2EDDE62FBE}" destId="{820AC4D0-CDAA-6445-8C1C-518611563B68}" srcOrd="0" destOrd="0" presId="urn:microsoft.com/office/officeart/2005/8/layout/cycle2"/>
    <dgm:cxn modelId="{603BD96A-CF2F-5042-A28D-3FC54012F2AD}" type="presOf" srcId="{BDD310E9-2034-5847-AF93-53E58DEDDF35}" destId="{D6A6FBF1-2F11-FB49-AF4E-F48B3CA997F3}" srcOrd="1" destOrd="0" presId="urn:microsoft.com/office/officeart/2005/8/layout/cycle2"/>
    <dgm:cxn modelId="{EA591F6C-AA7A-8E42-B105-E38FC0FFAC31}" type="presOf" srcId="{5647B723-05B1-6947-9D1C-39D0F572784F}" destId="{ACA17914-9085-F949-BE0A-8BD505F2CFAC}" srcOrd="0" destOrd="0" presId="urn:microsoft.com/office/officeart/2005/8/layout/cycle2"/>
    <dgm:cxn modelId="{C5485471-8366-674C-B14C-6A87DA39AFEF}" type="presOf" srcId="{7A075F14-AD68-364B-91FE-8BEFBB497DC7}" destId="{3582D988-9638-B44B-B79D-9902157F869C}" srcOrd="0" destOrd="0" presId="urn:microsoft.com/office/officeart/2005/8/layout/cycle2"/>
    <dgm:cxn modelId="{CFEE1099-A1FD-1143-BCFC-2383A8E63C9A}" type="presOf" srcId="{91832516-4D99-614D-B27A-1153D78B3E69}" destId="{80481320-A66F-9942-9A41-A6FA89658CEA}" srcOrd="0" destOrd="0" presId="urn:microsoft.com/office/officeart/2005/8/layout/cycle2"/>
    <dgm:cxn modelId="{2DC5DD9D-0FDE-3F42-93E1-E0AA627BCBAC}" type="presOf" srcId="{25D8DA22-8A76-9B4C-AA07-C9CF2B1C138C}" destId="{AEAAF7A6-CB20-3043-985D-ED1EF74C269B}" srcOrd="0" destOrd="0" presId="urn:microsoft.com/office/officeart/2005/8/layout/cycle2"/>
    <dgm:cxn modelId="{73C209A5-AF4C-DA45-B583-E7836B53CFA6}" type="presOf" srcId="{A34273DA-0E20-A448-BE39-3C7AFFDB902C}" destId="{195FA3BA-64E0-2948-8807-21F93E5E0ECD}" srcOrd="1" destOrd="0" presId="urn:microsoft.com/office/officeart/2005/8/layout/cycle2"/>
    <dgm:cxn modelId="{E7321EAC-F58F-3643-8011-AF543466DD4A}" type="presOf" srcId="{91832516-4D99-614D-B27A-1153D78B3E69}" destId="{B60C6F88-A32B-E345-9992-EE954633BD0B}" srcOrd="1" destOrd="0" presId="urn:microsoft.com/office/officeart/2005/8/layout/cycle2"/>
    <dgm:cxn modelId="{6DD5C1AC-4FBB-5F4A-8A3D-56D3FC7B1A8A}" type="presOf" srcId="{FFC78CE7-24CB-0549-8A81-3FA47A044669}" destId="{31505092-D09C-624C-B776-C7DC81524025}" srcOrd="0" destOrd="0" presId="urn:microsoft.com/office/officeart/2005/8/layout/cycle2"/>
    <dgm:cxn modelId="{92FDDAB4-B327-1148-8DF0-6ED662719552}" srcId="{6D12D25E-494D-AA4E-B547-07DD97720F89}" destId="{5647B723-05B1-6947-9D1C-39D0F572784F}" srcOrd="1" destOrd="0" parTransId="{54606C40-DD02-B540-86F5-17CD6C6D7F76}" sibTransId="{E087177F-61AB-F74E-82AA-61A485077018}"/>
    <dgm:cxn modelId="{B3DD74B5-2F48-ED47-ACA0-7C43BC8C1F5B}" type="presOf" srcId="{E087177F-61AB-F74E-82AA-61A485077018}" destId="{B72376DB-24AE-FE41-B2AC-B0E7D79B002A}" srcOrd="0" destOrd="0" presId="urn:microsoft.com/office/officeart/2005/8/layout/cycle2"/>
    <dgm:cxn modelId="{A12AFDBF-F042-C04A-8EBA-189CE992A429}" type="presOf" srcId="{4088DFF0-2CF2-5947-9E09-08DC14B8D201}" destId="{0EFB79D8-3E27-C748-947D-54E186F2F98F}" srcOrd="0" destOrd="0" presId="urn:microsoft.com/office/officeart/2005/8/layout/cycle2"/>
    <dgm:cxn modelId="{3D9AB6C5-97A4-5048-B309-9C26D3EE9C14}" type="presOf" srcId="{D9678387-0513-534B-B2CE-540B201BCBB9}" destId="{42FDB9C4-9937-674F-8286-71AE3E44604C}" srcOrd="0" destOrd="0" presId="urn:microsoft.com/office/officeart/2005/8/layout/cycle2"/>
    <dgm:cxn modelId="{1E6000C9-7423-2E46-9065-9D51F4C965BC}" type="presOf" srcId="{FFC78CE7-24CB-0549-8A81-3FA47A044669}" destId="{AF15CF07-2E7B-7347-ABC1-DA0D0C70F353}" srcOrd="1" destOrd="0" presId="urn:microsoft.com/office/officeart/2005/8/layout/cycle2"/>
    <dgm:cxn modelId="{149FEDD6-10EB-BD4C-8248-9E6F42728797}" type="presOf" srcId="{4088DFF0-2CF2-5947-9E09-08DC14B8D201}" destId="{F0F2EBC2-4802-0147-A6D3-22525470D0E3}" srcOrd="1" destOrd="0" presId="urn:microsoft.com/office/officeart/2005/8/layout/cycle2"/>
    <dgm:cxn modelId="{C4212BE8-937D-F842-B71F-3FA5FC5B5108}" type="presOf" srcId="{E087177F-61AB-F74E-82AA-61A485077018}" destId="{5BFDED59-8CD2-D744-AEB4-DE04A66A99EC}" srcOrd="1" destOrd="0" presId="urn:microsoft.com/office/officeart/2005/8/layout/cycle2"/>
    <dgm:cxn modelId="{E6DA69EF-7FA2-F84A-9A92-D9CE2C5A67E7}" type="presOf" srcId="{A34273DA-0E20-A448-BE39-3C7AFFDB902C}" destId="{62E53224-719A-1149-9BED-89C8FB9A19CB}" srcOrd="0" destOrd="0" presId="urn:microsoft.com/office/officeart/2005/8/layout/cycle2"/>
    <dgm:cxn modelId="{197F8F9D-00C8-8048-9867-4F47A6AEF767}" type="presParOf" srcId="{F136AEB5-973E-5347-B32D-DBE519195F33}" destId="{AEAAF7A6-CB20-3043-985D-ED1EF74C269B}" srcOrd="0" destOrd="0" presId="urn:microsoft.com/office/officeart/2005/8/layout/cycle2"/>
    <dgm:cxn modelId="{41D82B11-AA31-6E48-8E71-B7B95EA926B4}" type="presParOf" srcId="{F136AEB5-973E-5347-B32D-DBE519195F33}" destId="{D3F42D32-88AF-E740-82CA-93C015EB2AB2}" srcOrd="1" destOrd="0" presId="urn:microsoft.com/office/officeart/2005/8/layout/cycle2"/>
    <dgm:cxn modelId="{6E2991A6-1925-9C4E-BAF6-EA8EB53DFBB2}" type="presParOf" srcId="{D3F42D32-88AF-E740-82CA-93C015EB2AB2}" destId="{D6A6FBF1-2F11-FB49-AF4E-F48B3CA997F3}" srcOrd="0" destOrd="0" presId="urn:microsoft.com/office/officeart/2005/8/layout/cycle2"/>
    <dgm:cxn modelId="{25B6A0A8-0627-4149-B0D4-680B89949187}" type="presParOf" srcId="{F136AEB5-973E-5347-B32D-DBE519195F33}" destId="{ACA17914-9085-F949-BE0A-8BD505F2CFAC}" srcOrd="2" destOrd="0" presId="urn:microsoft.com/office/officeart/2005/8/layout/cycle2"/>
    <dgm:cxn modelId="{2D1F1F7A-C14B-EE4C-A037-C507BA180F85}" type="presParOf" srcId="{F136AEB5-973E-5347-B32D-DBE519195F33}" destId="{B72376DB-24AE-FE41-B2AC-B0E7D79B002A}" srcOrd="3" destOrd="0" presId="urn:microsoft.com/office/officeart/2005/8/layout/cycle2"/>
    <dgm:cxn modelId="{896210BD-B60C-3C4E-B547-C38EF660483C}" type="presParOf" srcId="{B72376DB-24AE-FE41-B2AC-B0E7D79B002A}" destId="{5BFDED59-8CD2-D744-AEB4-DE04A66A99EC}" srcOrd="0" destOrd="0" presId="urn:microsoft.com/office/officeart/2005/8/layout/cycle2"/>
    <dgm:cxn modelId="{9452807C-7CCF-8D40-B47B-FF133CCFAD00}" type="presParOf" srcId="{F136AEB5-973E-5347-B32D-DBE519195F33}" destId="{3582D988-9638-B44B-B79D-9902157F869C}" srcOrd="4" destOrd="0" presId="urn:microsoft.com/office/officeart/2005/8/layout/cycle2"/>
    <dgm:cxn modelId="{6F787A77-1410-CC46-B2D3-3436AC443EFD}" type="presParOf" srcId="{F136AEB5-973E-5347-B32D-DBE519195F33}" destId="{31505092-D09C-624C-B776-C7DC81524025}" srcOrd="5" destOrd="0" presId="urn:microsoft.com/office/officeart/2005/8/layout/cycle2"/>
    <dgm:cxn modelId="{4538F966-17F3-5744-9CA0-83DC18F39055}" type="presParOf" srcId="{31505092-D09C-624C-B776-C7DC81524025}" destId="{AF15CF07-2E7B-7347-ABC1-DA0D0C70F353}" srcOrd="0" destOrd="0" presId="urn:microsoft.com/office/officeart/2005/8/layout/cycle2"/>
    <dgm:cxn modelId="{D8CC426F-AECF-BB44-9F7D-4DDACDCF0366}" type="presParOf" srcId="{F136AEB5-973E-5347-B32D-DBE519195F33}" destId="{AC85026C-E9B7-9C42-925A-9F407B2C8285}" srcOrd="6" destOrd="0" presId="urn:microsoft.com/office/officeart/2005/8/layout/cycle2"/>
    <dgm:cxn modelId="{E9D8103D-1ED2-B944-892F-EA005030A24E}" type="presParOf" srcId="{F136AEB5-973E-5347-B32D-DBE519195F33}" destId="{80481320-A66F-9942-9A41-A6FA89658CEA}" srcOrd="7" destOrd="0" presId="urn:microsoft.com/office/officeart/2005/8/layout/cycle2"/>
    <dgm:cxn modelId="{6651E5E1-62ED-2740-843A-F1863FF388C4}" type="presParOf" srcId="{80481320-A66F-9942-9A41-A6FA89658CEA}" destId="{B60C6F88-A32B-E345-9992-EE954633BD0B}" srcOrd="0" destOrd="0" presId="urn:microsoft.com/office/officeart/2005/8/layout/cycle2"/>
    <dgm:cxn modelId="{C16BF2A8-990B-B041-8DC3-60E0F149F5AE}" type="presParOf" srcId="{F136AEB5-973E-5347-B32D-DBE519195F33}" destId="{820AC4D0-CDAA-6445-8C1C-518611563B68}" srcOrd="8" destOrd="0" presId="urn:microsoft.com/office/officeart/2005/8/layout/cycle2"/>
    <dgm:cxn modelId="{7CE46ED8-E548-7F41-8E97-8117B4DFD1CF}" type="presParOf" srcId="{F136AEB5-973E-5347-B32D-DBE519195F33}" destId="{0EFB79D8-3E27-C748-947D-54E186F2F98F}" srcOrd="9" destOrd="0" presId="urn:microsoft.com/office/officeart/2005/8/layout/cycle2"/>
    <dgm:cxn modelId="{845ED510-21A6-4A49-8A7F-4B5EDB107CCF}" type="presParOf" srcId="{0EFB79D8-3E27-C748-947D-54E186F2F98F}" destId="{F0F2EBC2-4802-0147-A6D3-22525470D0E3}" srcOrd="0" destOrd="0" presId="urn:microsoft.com/office/officeart/2005/8/layout/cycle2"/>
    <dgm:cxn modelId="{8DA5B9E2-6695-8547-ADA9-7BB378988485}" type="presParOf" srcId="{F136AEB5-973E-5347-B32D-DBE519195F33}" destId="{42FDB9C4-9937-674F-8286-71AE3E44604C}" srcOrd="10" destOrd="0" presId="urn:microsoft.com/office/officeart/2005/8/layout/cycle2"/>
    <dgm:cxn modelId="{1FBD0C7F-0E9B-5743-9668-F910658A74FC}" type="presParOf" srcId="{F136AEB5-973E-5347-B32D-DBE519195F33}" destId="{62E53224-719A-1149-9BED-89C8FB9A19CB}" srcOrd="11" destOrd="0" presId="urn:microsoft.com/office/officeart/2005/8/layout/cycle2"/>
    <dgm:cxn modelId="{8C0A7782-5CBB-CF47-AB06-2A2DB5BC93DF}" type="presParOf" srcId="{62E53224-719A-1149-9BED-89C8FB9A19CB}" destId="{195FA3BA-64E0-2948-8807-21F93E5E0EC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AF7A6-CB20-3043-985D-ED1EF74C269B}">
      <dsp:nvSpPr>
        <dsp:cNvPr id="0" name=""/>
        <dsp:cNvSpPr/>
      </dsp:nvSpPr>
      <dsp:spPr>
        <a:xfrm>
          <a:off x="2950481" y="560"/>
          <a:ext cx="1188531" cy="1188531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tx1"/>
              </a:solidFill>
            </a:rPr>
            <a:t>Gossip</a:t>
          </a:r>
        </a:p>
      </dsp:txBody>
      <dsp:txXfrm>
        <a:off x="3124537" y="174616"/>
        <a:ext cx="840419" cy="840419"/>
      </dsp:txXfrm>
    </dsp:sp>
    <dsp:sp modelId="{D3F42D32-88AF-E740-82CA-93C015EB2AB2}">
      <dsp:nvSpPr>
        <dsp:cNvPr id="0" name=""/>
        <dsp:cNvSpPr/>
      </dsp:nvSpPr>
      <dsp:spPr>
        <a:xfrm rot="1776828">
          <a:off x="4158062" y="835826"/>
          <a:ext cx="327087" cy="401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4164471" y="891807"/>
        <a:ext cx="228961" cy="240677"/>
      </dsp:txXfrm>
    </dsp:sp>
    <dsp:sp modelId="{ACA17914-9085-F949-BE0A-8BD505F2CFAC}">
      <dsp:nvSpPr>
        <dsp:cNvPr id="0" name=""/>
        <dsp:cNvSpPr/>
      </dsp:nvSpPr>
      <dsp:spPr>
        <a:xfrm>
          <a:off x="4520294" y="892838"/>
          <a:ext cx="1188531" cy="1188531"/>
        </a:xfrm>
        <a:prstGeom prst="ellipse">
          <a:avLst/>
        </a:prstGeom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Partitioner</a:t>
          </a:r>
        </a:p>
      </dsp:txBody>
      <dsp:txXfrm>
        <a:off x="4694350" y="1066894"/>
        <a:ext cx="840419" cy="840419"/>
      </dsp:txXfrm>
    </dsp:sp>
    <dsp:sp modelId="{B72376DB-24AE-FE41-B2AC-B0E7D79B002A}">
      <dsp:nvSpPr>
        <dsp:cNvPr id="0" name=""/>
        <dsp:cNvSpPr/>
      </dsp:nvSpPr>
      <dsp:spPr>
        <a:xfrm rot="5400000">
          <a:off x="4956611" y="2169882"/>
          <a:ext cx="315898" cy="401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5003996" y="2202724"/>
        <a:ext cx="221129" cy="240677"/>
      </dsp:txXfrm>
    </dsp:sp>
    <dsp:sp modelId="{3582D988-9638-B44B-B79D-9902157F869C}">
      <dsp:nvSpPr>
        <dsp:cNvPr id="0" name=""/>
        <dsp:cNvSpPr/>
      </dsp:nvSpPr>
      <dsp:spPr>
        <a:xfrm>
          <a:off x="4520294" y="2677404"/>
          <a:ext cx="1188531" cy="1188531"/>
        </a:xfrm>
        <a:prstGeom prst="ellipse">
          <a:avLst/>
        </a:prstGeom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Replication Factor</a:t>
          </a:r>
        </a:p>
      </dsp:txBody>
      <dsp:txXfrm>
        <a:off x="4694350" y="2851460"/>
        <a:ext cx="840419" cy="840419"/>
      </dsp:txXfrm>
    </dsp:sp>
    <dsp:sp modelId="{31505092-D09C-624C-B776-C7DC81524025}">
      <dsp:nvSpPr>
        <dsp:cNvPr id="0" name=""/>
        <dsp:cNvSpPr/>
      </dsp:nvSpPr>
      <dsp:spPr>
        <a:xfrm rot="9000000">
          <a:off x="4191614" y="3512777"/>
          <a:ext cx="315898" cy="401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4280035" y="3569311"/>
        <a:ext cx="221129" cy="240677"/>
      </dsp:txXfrm>
    </dsp:sp>
    <dsp:sp modelId="{AC85026C-E9B7-9C42-925A-9F407B2C8285}">
      <dsp:nvSpPr>
        <dsp:cNvPr id="0" name=""/>
        <dsp:cNvSpPr/>
      </dsp:nvSpPr>
      <dsp:spPr>
        <a:xfrm>
          <a:off x="2974815" y="3569688"/>
          <a:ext cx="1188531" cy="1188531"/>
        </a:xfrm>
        <a:prstGeom prst="ellipse">
          <a:avLst/>
        </a:prstGeom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Snitch</a:t>
          </a:r>
        </a:p>
      </dsp:txBody>
      <dsp:txXfrm>
        <a:off x="3148871" y="3743744"/>
        <a:ext cx="840419" cy="840419"/>
      </dsp:txXfrm>
    </dsp:sp>
    <dsp:sp modelId="{80481320-A66F-9942-9A41-A6FA89658CEA}">
      <dsp:nvSpPr>
        <dsp:cNvPr id="0" name=""/>
        <dsp:cNvSpPr/>
      </dsp:nvSpPr>
      <dsp:spPr>
        <a:xfrm rot="12600000">
          <a:off x="2646134" y="3521717"/>
          <a:ext cx="315898" cy="401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2734555" y="3625635"/>
        <a:ext cx="221129" cy="240677"/>
      </dsp:txXfrm>
    </dsp:sp>
    <dsp:sp modelId="{820AC4D0-CDAA-6445-8C1C-518611563B68}">
      <dsp:nvSpPr>
        <dsp:cNvPr id="0" name=""/>
        <dsp:cNvSpPr/>
      </dsp:nvSpPr>
      <dsp:spPr>
        <a:xfrm>
          <a:off x="1429335" y="2677404"/>
          <a:ext cx="1188531" cy="1188531"/>
        </a:xfrm>
        <a:prstGeom prst="ellipse">
          <a:avLst/>
        </a:prstGeom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tx1"/>
              </a:solidFill>
            </a:rPr>
            <a:t>Merkle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Tree</a:t>
          </a:r>
        </a:p>
      </dsp:txBody>
      <dsp:txXfrm>
        <a:off x="1603391" y="2851460"/>
        <a:ext cx="840419" cy="840419"/>
      </dsp:txXfrm>
    </dsp:sp>
    <dsp:sp modelId="{0EFB79D8-3E27-C748-947D-54E186F2F98F}">
      <dsp:nvSpPr>
        <dsp:cNvPr id="0" name=""/>
        <dsp:cNvSpPr/>
      </dsp:nvSpPr>
      <dsp:spPr>
        <a:xfrm rot="16200000">
          <a:off x="1865651" y="2187763"/>
          <a:ext cx="315898" cy="401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1913036" y="2315374"/>
        <a:ext cx="221129" cy="240677"/>
      </dsp:txXfrm>
    </dsp:sp>
    <dsp:sp modelId="{42FDB9C4-9937-674F-8286-71AE3E44604C}">
      <dsp:nvSpPr>
        <dsp:cNvPr id="0" name=""/>
        <dsp:cNvSpPr/>
      </dsp:nvSpPr>
      <dsp:spPr>
        <a:xfrm>
          <a:off x="1429335" y="892838"/>
          <a:ext cx="1188531" cy="1188531"/>
        </a:xfrm>
        <a:prstGeom prst="ellipse">
          <a:avLst/>
        </a:prstGeom>
        <a:solidFill>
          <a:prstClr val="white"/>
        </a:solidFill>
        <a:ln w="1905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Mem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table</a:t>
          </a:r>
        </a:p>
      </dsp:txBody>
      <dsp:txXfrm>
        <a:off x="1603391" y="1066894"/>
        <a:ext cx="840419" cy="840419"/>
      </dsp:txXfrm>
    </dsp:sp>
    <dsp:sp modelId="{62E53224-719A-1149-9BED-89C8FB9A19CB}">
      <dsp:nvSpPr>
        <dsp:cNvPr id="0" name=""/>
        <dsp:cNvSpPr/>
      </dsp:nvSpPr>
      <dsp:spPr>
        <a:xfrm rot="19776292">
          <a:off x="2624359" y="844764"/>
          <a:ext cx="304750" cy="401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630642" y="948119"/>
        <a:ext cx="213325" cy="240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EF2E-18D9-2343-99D0-6DA0C92B6D9D}" type="datetimeFigureOut">
              <a:rPr lang="de-DE" smtClean="0"/>
              <a:t>02.06.24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F30C1-8B02-3C43-B522-5C9619A1B8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B2AF-F750-2419-C62B-CA829A208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50EE6-7BAF-0947-A3ED-DD052003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24FA-E9AE-C2EB-5B1E-CC5C8CF3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0243-470C-0E48-BC8A-1D6603EB512C}" type="datetime1">
              <a:rPr lang="de-DE" smtClean="0"/>
              <a:t>02.06.24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DB5C-0CAA-669E-8DC1-A252DCFF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D63A-08C5-D0B4-9E15-28DC655E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88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74BB-8A57-A76C-96F7-AB70782E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B1DF9-E0A1-61B6-44B0-CFF8E702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9914D-8DE4-3136-CD94-FDEA36B2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FF8A-C3CB-9742-828D-654C4C6B363D}" type="datetime1">
              <a:rPr lang="de-DE" smtClean="0"/>
              <a:t>02.06.24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C261-D42D-2CB3-2727-DC51EA7A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B23A-EBB3-8307-AA67-AFF7201D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239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A1A6B-9EC8-34C2-698A-6EC6F7754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542BD-4FC4-DBA6-F132-19A89889B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2584-20B8-6F4D-55E0-4C4824E1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9454-7238-C146-B78B-FF6683B6A314}" type="datetime1">
              <a:rPr lang="de-DE" smtClean="0"/>
              <a:t>02.06.24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3E7C-F6A7-A25E-33EE-7506C268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AC0-F1D1-655D-9867-1E88B562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61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02A4-2EE6-B265-D190-707C8F6E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CA3F-B568-E9A8-7C67-7334FCBF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7E35-AA68-77D7-80D5-4AD800E9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364-703C-9A40-A638-5332DBB1C700}" type="datetime1">
              <a:rPr lang="de-DE" smtClean="0"/>
              <a:t>02.06.24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01BB-6D6F-55CB-4517-63756144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763E-EF33-59AA-920C-BC6ADCFB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2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58EB-A624-C6B6-D0E1-BC71DA7A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4129A-6C01-5715-8BE1-053CD0E5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B38C-2AE0-B0C9-93FF-2A99E292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CFE-333B-464A-9D59-D69A0A81B21C}" type="datetime1">
              <a:rPr lang="de-DE" smtClean="0"/>
              <a:t>02.06.24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EE78-EE2F-2C88-FC37-694FBBD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C8B6-9813-EB90-45CA-6AF6DF32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20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A4D3-20BE-DE22-BD1A-2999B81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1988-AF9F-07AA-290E-88CADDB4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2C60F-B76A-F45F-FD34-96D1EEE1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F9FC4-EC93-5B46-3CE9-856834CC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CBD3-D4CE-BD4F-840E-95E1C6F869C0}" type="datetime1">
              <a:rPr lang="de-DE" smtClean="0"/>
              <a:t>02.06.24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E04C4-EE6E-8D4C-5C5F-5EE14EF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D3F29-A568-F646-7BF8-65F9435E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603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FEBA-3A95-BF46-39BA-F6EE6696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41D6B-6C07-3C51-10E8-8BBC0A90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829EC-148E-6332-58C0-E353AD059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04750-5F43-88ED-C10B-A21B4F10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EA7BC-1086-14F0-AFE2-DF472585C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F4980-28CB-6C19-DAA2-B4D8D60C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45D7-A611-1B4F-ACD1-8A5F70CA9EDC}" type="datetime1">
              <a:rPr lang="de-DE" smtClean="0"/>
              <a:t>02.06.24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670A0-3376-65FC-B5BD-9E3296C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B468F-B962-9E39-95CA-25558AF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62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5E3E-C57C-96AA-B8E1-ACEA0A74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63E93-6ECA-7D72-24B1-290E2F10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5866-122F-3D46-B375-4D29BC3F7C94}" type="datetime1">
              <a:rPr lang="de-DE" smtClean="0"/>
              <a:t>02.06.24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50397-B257-8253-22A8-B270DC6C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4185C-2505-182D-0DDA-3CA26F52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53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542C3-A223-0B56-A788-9FCCD172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B26A-E54C-5548-B87F-32A99A96C483}" type="datetime1">
              <a:rPr lang="de-DE" smtClean="0"/>
              <a:t>02.06.24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5FE3A-F758-60FD-653C-27402541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7907-D287-94A8-83F2-2BB5EBCA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96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378E-17FF-47B4-8640-50E092EB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663E-EC13-8120-FD89-33515A80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2170-CB11-EA85-EE41-8610375B6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09FE5-BFF2-104D-FA75-8A94CF67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EE88-898A-F44F-9765-8CEC08E5B7ED}" type="datetime1">
              <a:rPr lang="de-DE" smtClean="0"/>
              <a:t>02.06.24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E27E1-A219-1D7D-A605-36388FFD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F8F7D-9032-9393-8327-66B329F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470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7198-2161-B7F8-65C5-26BDFADD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42701-C4AB-3E7F-E817-1831BA1BF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C89A-65C8-7A8F-96DB-379C73B7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890FB-11D8-0156-12E8-BA713EE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82A6-657C-2043-96C6-3D458B23B97E}" type="datetime1">
              <a:rPr lang="de-DE" smtClean="0"/>
              <a:t>02.06.24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9A8B-FFD5-B7AD-8FF4-862F1450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6BDF2-00E9-C70E-33AC-B310CDB6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40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FDEEE-1CD4-82EC-50AC-97C1D968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5A1F-E6BA-B294-9C96-A8DA6A5B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1C76-4B44-8F5B-7189-313385188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B1E72-D0F9-EA48-9D69-12539997D621}" type="datetime1">
              <a:rPr lang="de-DE" smtClean="0"/>
              <a:t>02.06.24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B8BF-209C-A0AE-1130-DBC85DE4E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67FE-1A3A-EDC5-4DE9-21DC4C042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7AA1D-16F0-1F46-8A45-B3DD6817F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33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ocs.datastax.com/en/cassandra-oss/3.0/cassandra/architecture/archIntro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planetcassandra.org/usecases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stax.com/en/cassandra-oss/3.0/cassandra/architecture/archIntro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assandra/cassandra_data_model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andra.apache.org/doc/stable/cassandra/data_modeling/data_modeling_logical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E582AC-6190-57F9-6FDB-1CB30CFD1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de-DE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</a:t>
            </a:r>
            <a:r>
              <a:rPr lang="de-DE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Technologies, </a:t>
            </a:r>
            <a:r>
              <a:rPr lang="de-DE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de-DE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live-demo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C216F-AC3A-BBC1-8162-09EED97E4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490971"/>
            <a:ext cx="3408555" cy="1016406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de-DE" sz="120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Ebubechukwu</a:t>
            </a:r>
            <a:r>
              <a:rPr lang="de-DE" sz="12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Godwin-</a:t>
            </a:r>
            <a:r>
              <a:rPr lang="de-DE" sz="120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Ojukwu</a:t>
            </a:r>
            <a:endParaRPr lang="de-DE" sz="120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Ilka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Matzeit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Konstantin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Kataman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Majid Farhat</a:t>
            </a:r>
          </a:p>
        </p:txBody>
      </p:sp>
      <p:pic>
        <p:nvPicPr>
          <p:cNvPr id="1026" name="Picture 2" descr="Apache Cassandra - NoSQL Database">
            <a:extLst>
              <a:ext uri="{FF2B5EF4-FFF2-40B4-BE49-F238E27FC236}">
                <a16:creationId xmlns:a16="http://schemas.microsoft.com/office/drawing/2014/main" id="{3EB7D3A8-1568-32CA-A104-4F30F963D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1036214"/>
            <a:ext cx="11327549" cy="322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4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726FD-B272-74DC-B1D1-20C5AE160F3F}"/>
              </a:ext>
            </a:extLst>
          </p:cNvPr>
          <p:cNvSpPr txBox="1"/>
          <p:nvPr/>
        </p:nvSpPr>
        <p:spPr>
          <a:xfrm>
            <a:off x="244549" y="212651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Key Components to Configure Cassandra</a:t>
            </a:r>
            <a:endParaRPr lang="en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C169D8-ADDA-E912-4096-E580FEE2B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95102"/>
              </p:ext>
            </p:extLst>
          </p:nvPr>
        </p:nvGraphicFramePr>
        <p:xfrm>
          <a:off x="-765978" y="1241972"/>
          <a:ext cx="7138162" cy="475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E684EC-1A12-6753-3BD2-A68D7E0617E6}"/>
              </a:ext>
            </a:extLst>
          </p:cNvPr>
          <p:cNvSpPr txBox="1"/>
          <p:nvPr/>
        </p:nvSpPr>
        <p:spPr>
          <a:xfrm>
            <a:off x="5408428" y="1231470"/>
            <a:ext cx="6378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protocol that allows nodes to exchange information about the cluster's state.</a:t>
            </a:r>
          </a:p>
          <a:p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Partitioner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Determines the distribution of data across nodes by assigning data based on a hash of the partition key.</a:t>
            </a:r>
          </a:p>
          <a:p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 Factor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Specifies the number of copies of data across nodes, enhancing redundancy and availability.</a:t>
            </a:r>
          </a:p>
          <a:p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Snitch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Manages how Cassandra recognizes network topology to efficiently route requests and manage data replication.</a:t>
            </a:r>
          </a:p>
          <a:p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Used for quick data synchronization checks across nodes by summarizing data in a tree structure for fast comparison.</a:t>
            </a:r>
          </a:p>
          <a:p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Memtable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in-memory structure where data is stored temporarily before being written to disk as SSTables when full.</a:t>
            </a:r>
            <a:b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DE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2CA91-31AB-55ED-A9FA-CE0E8C8FD5FD}"/>
              </a:ext>
            </a:extLst>
          </p:cNvPr>
          <p:cNvSpPr txBox="1"/>
          <p:nvPr/>
        </p:nvSpPr>
        <p:spPr>
          <a:xfrm>
            <a:off x="161636" y="6506849"/>
            <a:ext cx="11868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DataStax. (n.d.). Architecture introduction. Retrieved 19.05.2024, from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https://docs.datastax.com/en/cassandra-oss/3.0/cassandra/architecture/archIntro.html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CB5BFC-146B-0341-F240-B5371B556858}"/>
              </a:ext>
            </a:extLst>
          </p:cNvPr>
          <p:cNvSpPr txBox="1"/>
          <p:nvPr/>
        </p:nvSpPr>
        <p:spPr>
          <a:xfrm>
            <a:off x="11624441" y="6358761"/>
            <a:ext cx="16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1414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7F536-5F12-0E25-8CB6-24C09BC0E3C9}"/>
              </a:ext>
            </a:extLst>
          </p:cNvPr>
          <p:cNvSpPr txBox="1"/>
          <p:nvPr/>
        </p:nvSpPr>
        <p:spPr>
          <a:xfrm>
            <a:off x="4257572" y="5399703"/>
            <a:ext cx="3156857" cy="76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Industry: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Manufacturing Technology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Use Case: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Time Series, Data Store,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C03F4-BF98-F72E-F808-2DDF743A6E81}"/>
              </a:ext>
            </a:extLst>
          </p:cNvPr>
          <p:cNvSpPr txBox="1"/>
          <p:nvPr/>
        </p:nvSpPr>
        <p:spPr>
          <a:xfrm>
            <a:off x="400870" y="5430246"/>
            <a:ext cx="2907613" cy="76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Industry: </a:t>
            </a:r>
            <a:r>
              <a:rPr lang="en-US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Shipping Government</a:t>
            </a: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Use Case: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Internet of Things/ Sensor Data, Time 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B9870-C4C6-844D-9F64-BC3090A2EEBB}"/>
              </a:ext>
            </a:extLst>
          </p:cNvPr>
          <p:cNvSpPr txBox="1"/>
          <p:nvPr/>
        </p:nvSpPr>
        <p:spPr>
          <a:xfrm>
            <a:off x="8625802" y="5430246"/>
            <a:ext cx="2749770" cy="76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Industry: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Transportation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Use Case: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Store, Time Series</a:t>
            </a:r>
          </a:p>
        </p:txBody>
      </p:sp>
      <p:pic>
        <p:nvPicPr>
          <p:cNvPr id="3074" name="Picture 2" descr="test">
            <a:extLst>
              <a:ext uri="{FF2B5EF4-FFF2-40B4-BE49-F238E27FC236}">
                <a16:creationId xmlns:a16="http://schemas.microsoft.com/office/drawing/2014/main" id="{33DEDAC9-8621-B517-A4B5-F15AFA15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72" y="4098222"/>
            <a:ext cx="2749770" cy="12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est">
            <a:extLst>
              <a:ext uri="{FF2B5EF4-FFF2-40B4-BE49-F238E27FC236}">
                <a16:creationId xmlns:a16="http://schemas.microsoft.com/office/drawing/2014/main" id="{B7D5BB76-E56E-6960-0C4B-E3C730FE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41" y="3779187"/>
            <a:ext cx="3274422" cy="17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ogo">
            <a:extLst>
              <a:ext uri="{FF2B5EF4-FFF2-40B4-BE49-F238E27FC236}">
                <a16:creationId xmlns:a16="http://schemas.microsoft.com/office/drawing/2014/main" id="{FC9A9360-EE37-D9C2-0F9B-B8DEDCDB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9" y="3951514"/>
            <a:ext cx="2665501" cy="133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D35FB2-25D3-D38E-E0D7-54A28E4A7505}"/>
              </a:ext>
            </a:extLst>
          </p:cNvPr>
          <p:cNvSpPr txBox="1"/>
          <p:nvPr/>
        </p:nvSpPr>
        <p:spPr>
          <a:xfrm>
            <a:off x="9544018" y="6333667"/>
            <a:ext cx="1962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Source:</a:t>
            </a:r>
            <a:r>
              <a:rPr lang="en-US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u="sng" kern="1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Planet Cassandra</a:t>
            </a:r>
            <a:endParaRPr lang="en-US" sz="11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8" descr="Netflix | Terms &amp; Conditions">
            <a:extLst>
              <a:ext uri="{FF2B5EF4-FFF2-40B4-BE49-F238E27FC236}">
                <a16:creationId xmlns:a16="http://schemas.microsoft.com/office/drawing/2014/main" id="{5FF508A4-77AD-B8B9-69D8-7AFEF8BF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6" y="1232990"/>
            <a:ext cx="2877037" cy="161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ACB84E-2409-1A85-5A2F-E83FEFFB65CD}"/>
              </a:ext>
            </a:extLst>
          </p:cNvPr>
          <p:cNvSpPr txBox="1"/>
          <p:nvPr/>
        </p:nvSpPr>
        <p:spPr>
          <a:xfrm>
            <a:off x="400869" y="2944956"/>
            <a:ext cx="2907613" cy="99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Industry: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Digital Entertainment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Use Case: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Personalization, Recommendation, Analytics</a:t>
            </a:r>
          </a:p>
        </p:txBody>
      </p:sp>
      <p:pic>
        <p:nvPicPr>
          <p:cNvPr id="10" name="Picture 6" descr="test">
            <a:extLst>
              <a:ext uri="{FF2B5EF4-FFF2-40B4-BE49-F238E27FC236}">
                <a16:creationId xmlns:a16="http://schemas.microsoft.com/office/drawing/2014/main" id="{0BCFA2FA-26F7-5FB9-E86C-28C70826D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66" y="1002030"/>
            <a:ext cx="1872344" cy="18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02B28E-9D4B-9304-D28C-8145EB53F20F}"/>
              </a:ext>
            </a:extLst>
          </p:cNvPr>
          <p:cNvSpPr txBox="1"/>
          <p:nvPr/>
        </p:nvSpPr>
        <p:spPr>
          <a:xfrm>
            <a:off x="8542227" y="2813221"/>
            <a:ext cx="2817752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Industry: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Banking</a:t>
            </a: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" spc="1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eCommerce</a:t>
            </a: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Use Case: </a:t>
            </a:r>
            <a:r>
              <a:rPr lang="en-US" sz="1400" kern="100" spc="1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Messaging, Data Store, Fraud Detection</a:t>
            </a: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 descr="test">
            <a:extLst>
              <a:ext uri="{FF2B5EF4-FFF2-40B4-BE49-F238E27FC236}">
                <a16:creationId xmlns:a16="http://schemas.microsoft.com/office/drawing/2014/main" id="{341873C0-09F4-5891-54A3-5CF7589E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88" y="1034976"/>
            <a:ext cx="2373583" cy="18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A15D50-5075-4ABA-D660-CEA9C61CC320}"/>
              </a:ext>
            </a:extLst>
          </p:cNvPr>
          <p:cNvSpPr txBox="1"/>
          <p:nvPr/>
        </p:nvSpPr>
        <p:spPr>
          <a:xfrm>
            <a:off x="4255816" y="2944956"/>
            <a:ext cx="3156857" cy="99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Industry: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Technology Software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Use Case: 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Time Series, Internet of Things/ Sensor Data, Analytics, AI/ML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D3EC3-86D5-9593-355C-FC11FBB8E3A8}"/>
              </a:ext>
            </a:extLst>
          </p:cNvPr>
          <p:cNvSpPr txBox="1"/>
          <p:nvPr/>
        </p:nvSpPr>
        <p:spPr>
          <a:xfrm>
            <a:off x="431446" y="232014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en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B7794B-DCB8-0ABE-31A2-BD8D6B9F67EA}"/>
              </a:ext>
            </a:extLst>
          </p:cNvPr>
          <p:cNvSpPr txBox="1"/>
          <p:nvPr/>
        </p:nvSpPr>
        <p:spPr>
          <a:xfrm>
            <a:off x="11624441" y="6358761"/>
            <a:ext cx="43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407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726FD-B272-74DC-B1D1-20C5AE160F3F}"/>
              </a:ext>
            </a:extLst>
          </p:cNvPr>
          <p:cNvSpPr txBox="1"/>
          <p:nvPr/>
        </p:nvSpPr>
        <p:spPr>
          <a:xfrm>
            <a:off x="244549" y="212651"/>
            <a:ext cx="500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 is Apache Cassandra?</a:t>
            </a:r>
            <a:endParaRPr lang="en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4D091-909A-89A5-54DC-35EEF1D696E7}"/>
              </a:ext>
            </a:extLst>
          </p:cNvPr>
          <p:cNvSpPr txBox="1"/>
          <p:nvPr/>
        </p:nvSpPr>
        <p:spPr>
          <a:xfrm>
            <a:off x="3930593" y="4483332"/>
            <a:ext cx="7834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endParaRPr lang="en-GB" sz="16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16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performance &amp; high fault-tolerance</a:t>
            </a:r>
            <a:endParaRPr lang="en-GB" sz="1600" b="1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for scalable and reliable storage of large data arrays, represented as hashes.</a:t>
            </a:r>
          </a:p>
          <a:p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ue eye with a white flower in the center&#10;&#10;Description automatically generated">
            <a:extLst>
              <a:ext uri="{FF2B5EF4-FFF2-40B4-BE49-F238E27FC236}">
                <a16:creationId xmlns:a16="http://schemas.microsoft.com/office/drawing/2014/main" id="{FA337588-6511-9D34-FA3A-A2B2601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0" y="2130718"/>
            <a:ext cx="3113225" cy="209063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A5E137F-7324-EFBB-B874-0FFDBA4B5018}"/>
              </a:ext>
            </a:extLst>
          </p:cNvPr>
          <p:cNvSpPr txBox="1"/>
          <p:nvPr/>
        </p:nvSpPr>
        <p:spPr>
          <a:xfrm>
            <a:off x="4398380" y="1030147"/>
            <a:ext cx="689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Definiton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E68347-3AF8-896D-941C-49242C4268D7}"/>
              </a:ext>
            </a:extLst>
          </p:cNvPr>
          <p:cNvSpPr txBox="1"/>
          <p:nvPr/>
        </p:nvSpPr>
        <p:spPr>
          <a:xfrm>
            <a:off x="4398377" y="1451615"/>
            <a:ext cx="6898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Non-relational, distributed DBMS.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NoSQL solution combining Column Family and key-value data models.</a:t>
            </a:r>
          </a:p>
          <a:p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C5CC7D-2489-B15D-3DA2-2ABE184EC122}"/>
              </a:ext>
            </a:extLst>
          </p:cNvPr>
          <p:cNvSpPr txBox="1"/>
          <p:nvPr/>
        </p:nvSpPr>
        <p:spPr>
          <a:xfrm>
            <a:off x="4470979" y="2389899"/>
            <a:ext cx="689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Background &amp;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57F2FC-F564-BF17-1B72-C686D7A65505}"/>
              </a:ext>
            </a:extLst>
          </p:cNvPr>
          <p:cNvSpPr txBox="1"/>
          <p:nvPr/>
        </p:nvSpPr>
        <p:spPr>
          <a:xfrm>
            <a:off x="3930593" y="2944173"/>
            <a:ext cx="73499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en-GB" sz="16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Avinash Lakshman and Prashant Malik at Facebook to enhance message search functionalities.</a:t>
            </a:r>
            <a:endParaRPr lang="en-GB" sz="1600" b="1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in Java by Facebook in 2008, transferred to Apache Software Foundation in 2009.</a:t>
            </a:r>
            <a:endParaRPr lang="en-GB" sz="1600" b="1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1DFB7E-5AE6-15C5-F7BB-55914245CFEA}"/>
              </a:ext>
            </a:extLst>
          </p:cNvPr>
          <p:cNvSpPr txBox="1"/>
          <p:nvPr/>
        </p:nvSpPr>
        <p:spPr>
          <a:xfrm>
            <a:off x="4516055" y="4483332"/>
            <a:ext cx="689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Main Properties: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B3C46700-B194-19D0-E772-FD19E16623AE}"/>
              </a:ext>
            </a:extLst>
          </p:cNvPr>
          <p:cNvSpPr txBox="1"/>
          <p:nvPr/>
        </p:nvSpPr>
        <p:spPr>
          <a:xfrm>
            <a:off x="244548" y="7457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8ACB62-2CD0-3447-7A77-8AC64BF87511}"/>
              </a:ext>
            </a:extLst>
          </p:cNvPr>
          <p:cNvSpPr txBox="1"/>
          <p:nvPr/>
        </p:nvSpPr>
        <p:spPr>
          <a:xfrm>
            <a:off x="11624441" y="6358761"/>
            <a:ext cx="1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218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BC9237F-52E2-13CA-D7DB-9F1371FBCDF0}"/>
              </a:ext>
            </a:extLst>
          </p:cNvPr>
          <p:cNvSpPr/>
          <p:nvPr/>
        </p:nvSpPr>
        <p:spPr>
          <a:xfrm>
            <a:off x="1029969" y="2266025"/>
            <a:ext cx="3684233" cy="232595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3B1D5-4696-069D-679D-26D7CEB116D9}"/>
              </a:ext>
            </a:extLst>
          </p:cNvPr>
          <p:cNvSpPr txBox="1"/>
          <p:nvPr/>
        </p:nvSpPr>
        <p:spPr>
          <a:xfrm>
            <a:off x="1864309" y="1896693"/>
            <a:ext cx="2028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Partition Tolerance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649D2-8727-8F10-F066-EA410CE54D36}"/>
              </a:ext>
            </a:extLst>
          </p:cNvPr>
          <p:cNvSpPr txBox="1"/>
          <p:nvPr/>
        </p:nvSpPr>
        <p:spPr>
          <a:xfrm>
            <a:off x="399732" y="4591975"/>
            <a:ext cx="1262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495EF-0C62-6926-3916-FEFA78A85FE3}"/>
              </a:ext>
            </a:extLst>
          </p:cNvPr>
          <p:cNvSpPr txBox="1"/>
          <p:nvPr/>
        </p:nvSpPr>
        <p:spPr>
          <a:xfrm>
            <a:off x="4083966" y="4591975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7A481-A67D-B3EF-7EB9-16C48F1AF8B2}"/>
              </a:ext>
            </a:extLst>
          </p:cNvPr>
          <p:cNvSpPr txBox="1"/>
          <p:nvPr/>
        </p:nvSpPr>
        <p:spPr>
          <a:xfrm>
            <a:off x="653876" y="3059668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(Cassandra)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C75DB-4445-6DC9-3728-5C801BE56244}"/>
              </a:ext>
            </a:extLst>
          </p:cNvPr>
          <p:cNvSpPr txBox="1"/>
          <p:nvPr/>
        </p:nvSpPr>
        <p:spPr>
          <a:xfrm>
            <a:off x="3856981" y="3059668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(MongoDB)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72701-6B70-2AFF-1169-B3D42303EC77}"/>
              </a:ext>
            </a:extLst>
          </p:cNvPr>
          <p:cNvSpPr txBox="1"/>
          <p:nvPr/>
        </p:nvSpPr>
        <p:spPr>
          <a:xfrm>
            <a:off x="2452782" y="4591975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(MySQL)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7B324-3148-E086-8DA0-DC825BDD2356}"/>
              </a:ext>
            </a:extLst>
          </p:cNvPr>
          <p:cNvSpPr txBox="1"/>
          <p:nvPr/>
        </p:nvSpPr>
        <p:spPr>
          <a:xfrm>
            <a:off x="6096000" y="1896693"/>
            <a:ext cx="59243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Distributed system can deliver only two of three desired characteristics: </a:t>
            </a:r>
            <a:r>
              <a:rPr lang="en-US" sz="1600" b="1" i="1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en-US" sz="1600" b="0" i="1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b="1" i="1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sz="1600" b="0" i="1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b="0" i="1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i="1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partition tolerance</a:t>
            </a:r>
          </a:p>
          <a:p>
            <a:endParaRPr lang="en-US" sz="1600" b="1" i="1" dirty="0">
              <a:solidFill>
                <a:srgbClr val="1616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ensures that all clients simultaneously view the same data, regardless of the node they access. </a:t>
            </a:r>
          </a:p>
          <a:p>
            <a:endParaRPr lang="en-US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ensures that every client receives a response to their data request, even if one or more nodes in the system are non-operational.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partition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distributed system refers to a disruption or delay in communication between two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F0C1B-2F2A-C9C7-B3D5-C2BD0AA6B2A0}"/>
              </a:ext>
            </a:extLst>
          </p:cNvPr>
          <p:cNvSpPr txBox="1"/>
          <p:nvPr/>
        </p:nvSpPr>
        <p:spPr>
          <a:xfrm>
            <a:off x="2872085" y="1162436"/>
            <a:ext cx="8906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Cassandra is classified as an AP database, prioritizing availability and partition tolerance. Not always guarantee consistency across all nodes at all times.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963E7-9B6C-301B-C6CB-FEF415155A78}"/>
              </a:ext>
            </a:extLst>
          </p:cNvPr>
          <p:cNvSpPr txBox="1"/>
          <p:nvPr/>
        </p:nvSpPr>
        <p:spPr>
          <a:xfrm>
            <a:off x="399732" y="6152822"/>
            <a:ext cx="11452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Brewer, E., &amp; Fox, A. (1999). Harvest, yield, and scalable tolerant systems. In Proceedings of the 7th Workshop on Hot Topics in Operating Systems -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HotOS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-VII (pp. 174-178). IEEE. Retrieved from https://s3.amazonaws.com/systemsandpapers/papers/FOX_Brewer_99-Harvest_Yield_and_Scalable_Tolerant_Systems.pdf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D564E0C-BE0E-C7FD-1CB4-30FF01506E87}"/>
              </a:ext>
            </a:extLst>
          </p:cNvPr>
          <p:cNvSpPr txBox="1"/>
          <p:nvPr/>
        </p:nvSpPr>
        <p:spPr>
          <a:xfrm>
            <a:off x="244549" y="212651"/>
            <a:ext cx="4312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 is Apache Cassandra?</a:t>
            </a:r>
            <a:endParaRPr lang="en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CEAB712-C571-F674-C2B4-4446AB788FF3}"/>
              </a:ext>
            </a:extLst>
          </p:cNvPr>
          <p:cNvSpPr txBox="1"/>
          <p:nvPr/>
        </p:nvSpPr>
        <p:spPr>
          <a:xfrm>
            <a:off x="244548" y="745724"/>
            <a:ext cx="264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Brewer's CAP theorem  </a:t>
            </a:r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6460D9-985D-E8C8-3494-AB0E6A6DEBF2}"/>
              </a:ext>
            </a:extLst>
          </p:cNvPr>
          <p:cNvSpPr txBox="1"/>
          <p:nvPr/>
        </p:nvSpPr>
        <p:spPr>
          <a:xfrm>
            <a:off x="11624441" y="6358761"/>
            <a:ext cx="1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435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DBC296-F679-EFF6-E181-256AA833EFB8}"/>
              </a:ext>
            </a:extLst>
          </p:cNvPr>
          <p:cNvSpPr txBox="1"/>
          <p:nvPr/>
        </p:nvSpPr>
        <p:spPr>
          <a:xfrm>
            <a:off x="5903016" y="958252"/>
            <a:ext cx="6000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collection of nodes and can be distributed across multiple datacenters.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Keyspace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defines how a dataset is replicated, per datacenter. Replication is the number of copies saved per cluster. Keyspaces contain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referred to as Column Families. Tables are composed of rows and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single datum with a type which belongs to a row. Columns define the typed schema for a single datum in a table. Tables are partitioned based on the columns provided in the partition key. Tables can flexibly add new columns to tables with zero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contains a collection of columns identified by a unique primary key made up of the partition key and optionally additional clustering keys.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18F7491-6C3F-4A37-8083-5F5364FC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3"/>
          <a:stretch/>
        </p:blipFill>
        <p:spPr>
          <a:xfrm>
            <a:off x="71438" y="1273215"/>
            <a:ext cx="5715000" cy="5545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EAF5D6-F3A0-8825-F169-399E2862ED5A}"/>
              </a:ext>
            </a:extLst>
          </p:cNvPr>
          <p:cNvSpPr txBox="1"/>
          <p:nvPr/>
        </p:nvSpPr>
        <p:spPr>
          <a:xfrm>
            <a:off x="71438" y="6588339"/>
            <a:ext cx="11868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DataStax. (n.d.). Architecture introduction. Retrieved 19.05.2024, from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https://docs.datastax.com/en/cassandra-oss/3.0/cassandra/architecture/archIntro.html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F5294F5-F418-4331-4572-8FC85FA4DD5A}"/>
              </a:ext>
            </a:extLst>
          </p:cNvPr>
          <p:cNvSpPr txBox="1"/>
          <p:nvPr/>
        </p:nvSpPr>
        <p:spPr>
          <a:xfrm>
            <a:off x="244549" y="212651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endParaRPr lang="en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DB5F2E7-D659-F6C4-F61C-E99175A08F62}"/>
              </a:ext>
            </a:extLst>
          </p:cNvPr>
          <p:cNvSpPr txBox="1"/>
          <p:nvPr/>
        </p:nvSpPr>
        <p:spPr>
          <a:xfrm>
            <a:off x="244548" y="745724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3638D1-3A59-5FA2-0C64-2A826E6779FA}"/>
              </a:ext>
            </a:extLst>
          </p:cNvPr>
          <p:cNvSpPr txBox="1"/>
          <p:nvPr/>
        </p:nvSpPr>
        <p:spPr>
          <a:xfrm>
            <a:off x="11624441" y="6358761"/>
            <a:ext cx="1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608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BCDE66-17AE-1615-DBEA-CF9A2E07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00737"/>
              </p:ext>
            </p:extLst>
          </p:nvPr>
        </p:nvGraphicFramePr>
        <p:xfrm>
          <a:off x="1524491" y="1203767"/>
          <a:ext cx="8903362" cy="50495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51681">
                  <a:extLst>
                    <a:ext uri="{9D8B030D-6E8A-4147-A177-3AD203B41FA5}">
                      <a16:colId xmlns:a16="http://schemas.microsoft.com/office/drawing/2014/main" val="256510889"/>
                    </a:ext>
                  </a:extLst>
                </a:gridCol>
                <a:gridCol w="4451681">
                  <a:extLst>
                    <a:ext uri="{9D8B030D-6E8A-4147-A177-3AD203B41FA5}">
                      <a16:colId xmlns:a16="http://schemas.microsoft.com/office/drawing/2014/main" val="520746462"/>
                    </a:ext>
                  </a:extLst>
                </a:gridCol>
              </a:tblGrid>
              <a:tr h="377035">
                <a:tc>
                  <a:txBody>
                    <a:bodyPr/>
                    <a:lstStyle/>
                    <a:p>
                      <a:pPr algn="ctr"/>
                      <a:r>
                        <a:rPr lang="de-DE" sz="1600" b="1" kern="1200" dirty="0">
                          <a:solidFill>
                            <a:srgbClr val="0D0D0D"/>
                          </a:solidFill>
                        </a:rPr>
                        <a:t>RDBMS</a:t>
                      </a:r>
                      <a:endParaRPr lang="de-DE" sz="1600" b="1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kern="1200" dirty="0">
                          <a:solidFill>
                            <a:srgbClr val="0D0D0D"/>
                          </a:solidFill>
                        </a:rPr>
                        <a:t>Cassandra</a:t>
                      </a:r>
                      <a:endParaRPr lang="de-DE" sz="1600" b="1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431074120"/>
                  </a:ext>
                </a:extLst>
              </a:tr>
              <a:tr h="37703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RDBMS deals with structured data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Cassandra deals with unstructured data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2547486552"/>
                  </a:ext>
                </a:extLst>
              </a:tr>
              <a:tr h="37703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It has a fixed schema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Cassandra has a flexible schema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1308087906"/>
                  </a:ext>
                </a:extLst>
              </a:tr>
              <a:tr h="908208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In RDBMS, a table is an array of arrays. (ROW x COLUMN)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In Cassandra, a table is a list of “nested key-value pairs”. (ROW x COLUMN key x COLUMN value)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4291133793"/>
                  </a:ext>
                </a:extLst>
              </a:tr>
              <a:tr h="784288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Database is the outermost container that contains data corresponding to an application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rgbClr val="0D0D0D"/>
                          </a:solidFill>
                        </a:rPr>
                        <a:t>Keyspace</a:t>
                      </a:r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 is the outermost container that contains data corresponding to an application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644942270"/>
                  </a:ext>
                </a:extLst>
              </a:tr>
              <a:tr h="64262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Tables are the entities of a database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Tables or column families are the entity of a </a:t>
                      </a:r>
                      <a:r>
                        <a:rPr lang="en-US" sz="1600" kern="1200" dirty="0" err="1">
                          <a:solidFill>
                            <a:srgbClr val="0D0D0D"/>
                          </a:solidFill>
                        </a:rPr>
                        <a:t>keyspace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960533699"/>
                  </a:ext>
                </a:extLst>
              </a:tr>
              <a:tr h="37703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Row is an individual record in RDBMS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Row is a unit of replication in Cassandra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3931412540"/>
                  </a:ext>
                </a:extLst>
              </a:tr>
              <a:tr h="563707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Column represents the attributes of a relation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Column is a unit of storage in Cassandra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41818719"/>
                  </a:ext>
                </a:extLst>
              </a:tr>
              <a:tr h="64262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RDBMS supports the concepts of foreign keys, joins.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0D0D0D"/>
                          </a:solidFill>
                        </a:rPr>
                        <a:t>Relationships are represented using collections</a:t>
                      </a:r>
                      <a:endParaRPr lang="en-US" sz="1600" kern="1200" dirty="0">
                        <a:solidFill>
                          <a:srgbClr val="0D0D0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725" marR="55725" marT="55725" marB="55725" anchor="ctr"/>
                </a:tc>
                <a:extLst>
                  <a:ext uri="{0D108BD9-81ED-4DB2-BD59-A6C34878D82A}">
                    <a16:rowId xmlns:a16="http://schemas.microsoft.com/office/drawing/2014/main" val="40827878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B85A97-3E46-E051-A67E-C7D409596BD3}"/>
              </a:ext>
            </a:extLst>
          </p:cNvPr>
          <p:cNvSpPr txBox="1"/>
          <p:nvPr/>
        </p:nvSpPr>
        <p:spPr>
          <a:xfrm>
            <a:off x="244548" y="6506849"/>
            <a:ext cx="1108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TutorialsPoint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(n.d.). Cassandra data model. Retrieved 19.05.2024, from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https://www.tutorialspoint.com/cassandra/cassandra_data_model.htm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53BBBF4-BF7E-EE02-DB21-E33318AD8393}"/>
              </a:ext>
            </a:extLst>
          </p:cNvPr>
          <p:cNvSpPr txBox="1"/>
          <p:nvPr/>
        </p:nvSpPr>
        <p:spPr>
          <a:xfrm>
            <a:off x="244549" y="212651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endParaRPr lang="en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D40BBDA-C320-934A-127F-0B693180C39D}"/>
              </a:ext>
            </a:extLst>
          </p:cNvPr>
          <p:cNvSpPr txBox="1"/>
          <p:nvPr/>
        </p:nvSpPr>
        <p:spPr>
          <a:xfrm>
            <a:off x="244548" y="745724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Comparison to RDBMS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74429E-D621-0D59-18EF-97ABCEEAD871}"/>
              </a:ext>
            </a:extLst>
          </p:cNvPr>
          <p:cNvSpPr txBox="1"/>
          <p:nvPr/>
        </p:nvSpPr>
        <p:spPr>
          <a:xfrm>
            <a:off x="11624441" y="6358761"/>
            <a:ext cx="1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505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3FF94CA-D217-3EAC-E6C8-6E55B89AF34F}"/>
              </a:ext>
            </a:extLst>
          </p:cNvPr>
          <p:cNvSpPr/>
          <p:nvPr/>
        </p:nvSpPr>
        <p:spPr>
          <a:xfrm>
            <a:off x="788966" y="2505620"/>
            <a:ext cx="2775446" cy="1846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4D091-909A-89A5-54DC-35EEF1D696E7}"/>
              </a:ext>
            </a:extLst>
          </p:cNvPr>
          <p:cNvSpPr txBox="1"/>
          <p:nvPr/>
        </p:nvSpPr>
        <p:spPr>
          <a:xfrm>
            <a:off x="3944679" y="1028343"/>
            <a:ext cx="7834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endParaRPr lang="en-GB" sz="16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A4CA9-A4B2-FB4E-0EE7-666FAE9771E0}"/>
              </a:ext>
            </a:extLst>
          </p:cNvPr>
          <p:cNvSpPr txBox="1"/>
          <p:nvPr/>
        </p:nvSpPr>
        <p:spPr>
          <a:xfrm>
            <a:off x="4131240" y="1170685"/>
            <a:ext cx="81339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Philosophy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single point of failure, maintaining operational continuity even if one or multiple nodes fail.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 nodes can be replaced with no downtime.</a:t>
            </a:r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Architecture</a:t>
            </a:r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is stored in the Node.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node in the cluster has the same role.</a:t>
            </a:r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Decentralized Design eliminates master nodes, preventing bottlenecks and single points of failure.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logically arranged in a ring to facilitate data distribution.</a:t>
            </a:r>
          </a:p>
          <a:p>
            <a:pPr algn="l"/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and evenly distributed across all nodes in the cluster.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Replicated across nodes to ensure redundancy and high availability.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Primarily stored in memory and is written to disk as needed</a:t>
            </a:r>
          </a:p>
          <a:p>
            <a:pPr algn="l"/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Distribution</a:t>
            </a:r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hash values of keys to distribute data among the nodes</a:t>
            </a:r>
          </a:p>
          <a:p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Query Language (CQL). CQL is a simple interface for accessing Cassandra, as an alternative to the traditional Structured Query Language (SQL).</a:t>
            </a:r>
            <a:endParaRPr lang="en-DE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3FF23-32E6-F893-A56F-A63C62D96F23}"/>
              </a:ext>
            </a:extLst>
          </p:cNvPr>
          <p:cNvSpPr/>
          <p:nvPr/>
        </p:nvSpPr>
        <p:spPr>
          <a:xfrm>
            <a:off x="411510" y="3305238"/>
            <a:ext cx="754911" cy="3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10495-2ABE-F353-D817-A462E47D55D2}"/>
              </a:ext>
            </a:extLst>
          </p:cNvPr>
          <p:cNvSpPr/>
          <p:nvPr/>
        </p:nvSpPr>
        <p:spPr>
          <a:xfrm>
            <a:off x="3189768" y="3268985"/>
            <a:ext cx="754911" cy="3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97316-B556-D940-A3BD-4F1F03A9028C}"/>
              </a:ext>
            </a:extLst>
          </p:cNvPr>
          <p:cNvSpPr/>
          <p:nvPr/>
        </p:nvSpPr>
        <p:spPr>
          <a:xfrm>
            <a:off x="1355794" y="4104857"/>
            <a:ext cx="754911" cy="3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7E876-D403-B69F-BAFE-A084C361D41B}"/>
              </a:ext>
            </a:extLst>
          </p:cNvPr>
          <p:cNvSpPr/>
          <p:nvPr/>
        </p:nvSpPr>
        <p:spPr>
          <a:xfrm>
            <a:off x="1378291" y="2406703"/>
            <a:ext cx="754911" cy="3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4394-2EF7-3553-B403-E7B1A2CF4329}"/>
              </a:ext>
            </a:extLst>
          </p:cNvPr>
          <p:cNvSpPr/>
          <p:nvPr/>
        </p:nvSpPr>
        <p:spPr>
          <a:xfrm>
            <a:off x="2226012" y="2417335"/>
            <a:ext cx="754911" cy="3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69A5-48DB-3B04-F047-5D29A4651931}"/>
              </a:ext>
            </a:extLst>
          </p:cNvPr>
          <p:cNvSpPr/>
          <p:nvPr/>
        </p:nvSpPr>
        <p:spPr>
          <a:xfrm>
            <a:off x="2190897" y="4104856"/>
            <a:ext cx="754911" cy="3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7E3CD-65A2-B7A9-ECDE-E35F829AD4BA}"/>
              </a:ext>
            </a:extLst>
          </p:cNvPr>
          <p:cNvSpPr/>
          <p:nvPr/>
        </p:nvSpPr>
        <p:spPr>
          <a:xfrm>
            <a:off x="1474843" y="3120656"/>
            <a:ext cx="1406502" cy="61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2961-3A00-7E3C-4280-DEA07139E935}"/>
              </a:ext>
            </a:extLst>
          </p:cNvPr>
          <p:cNvSpPr txBox="1"/>
          <p:nvPr/>
        </p:nvSpPr>
        <p:spPr>
          <a:xfrm>
            <a:off x="244549" y="6503298"/>
            <a:ext cx="10908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Apache Cassandra Project. (n.d.). Cassandra basics. Retrieved 19.05.2024, from https://cassandra.apache.org/_/cassandra-basics.html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CF4E7CA-65AE-3FD2-4310-D18B4BFCFA34}"/>
              </a:ext>
            </a:extLst>
          </p:cNvPr>
          <p:cNvSpPr txBox="1"/>
          <p:nvPr/>
        </p:nvSpPr>
        <p:spPr>
          <a:xfrm>
            <a:off x="244549" y="212651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endParaRPr lang="en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50B86725-0710-242F-B119-153BA00817C6}"/>
              </a:ext>
            </a:extLst>
          </p:cNvPr>
          <p:cNvSpPr txBox="1"/>
          <p:nvPr/>
        </p:nvSpPr>
        <p:spPr>
          <a:xfrm>
            <a:off x="244548" y="745724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Peer-to-Peer Model and Data Distribution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C3BF1D-89E8-D29A-4C6F-A8A1FC453879}"/>
              </a:ext>
            </a:extLst>
          </p:cNvPr>
          <p:cNvSpPr txBox="1"/>
          <p:nvPr/>
        </p:nvSpPr>
        <p:spPr>
          <a:xfrm>
            <a:off x="11624441" y="6358761"/>
            <a:ext cx="16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15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34D091-909A-89A5-54DC-35EEF1D696E7}"/>
              </a:ext>
            </a:extLst>
          </p:cNvPr>
          <p:cNvSpPr txBox="1"/>
          <p:nvPr/>
        </p:nvSpPr>
        <p:spPr>
          <a:xfrm>
            <a:off x="3944679" y="1028343"/>
            <a:ext cx="7834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endParaRPr lang="en-GB" sz="16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A4CA9-A4B2-FB4E-0EE7-666FAE9771E0}"/>
              </a:ext>
            </a:extLst>
          </p:cNvPr>
          <p:cNvSpPr txBox="1"/>
          <p:nvPr/>
        </p:nvSpPr>
        <p:spPr>
          <a:xfrm>
            <a:off x="4995188" y="841168"/>
            <a:ext cx="67835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Requests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send write requests directly to a node in the cluster.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 node is responsible for routing the write requests to the appropriate nodes based on the partition key.</a:t>
            </a:r>
          </a:p>
          <a:p>
            <a:pPr algn="l"/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write operation is first written to the commit log for durability.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Concurrently, data is stored in the memory structure called memtable.</a:t>
            </a:r>
          </a:p>
          <a:p>
            <a:pPr algn="l"/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memtable reaches its threshold, it is flushed to disk as an immutable SSTable (Sorted String Table). SSTables store data frequently in a sequential manner.</a:t>
            </a:r>
          </a:p>
          <a:p>
            <a:pPr algn="l"/>
            <a:endParaRPr lang="en-GB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ensure redundancy and fault tolerance, the data is also replicated to other designated nodes based on the replication strategy defined in the cluster configuration.</a:t>
            </a:r>
            <a:br>
              <a:rPr lang="en-GB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DE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4F4A9917-3D4C-23C3-D601-776F1CA4B60B}"/>
              </a:ext>
            </a:extLst>
          </p:cNvPr>
          <p:cNvSpPr/>
          <p:nvPr/>
        </p:nvSpPr>
        <p:spPr>
          <a:xfrm>
            <a:off x="712375" y="3730398"/>
            <a:ext cx="2615600" cy="142463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73906-96AF-6E3E-22AC-FF6485992694}"/>
              </a:ext>
            </a:extLst>
          </p:cNvPr>
          <p:cNvSpPr/>
          <p:nvPr/>
        </p:nvSpPr>
        <p:spPr>
          <a:xfrm>
            <a:off x="2893373" y="2775823"/>
            <a:ext cx="1207359" cy="838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disk)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94CB76-5D10-1940-79AF-AB9E8BCED3D8}"/>
              </a:ext>
            </a:extLst>
          </p:cNvPr>
          <p:cNvCxnSpPr>
            <a:cxnSpLocks/>
            <a:stCxn id="12" idx="5"/>
            <a:endCxn id="3" idx="1"/>
          </p:cNvCxnSpPr>
          <p:nvPr/>
        </p:nvCxnSpPr>
        <p:spPr>
          <a:xfrm>
            <a:off x="1976058" y="1975044"/>
            <a:ext cx="917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1A197F-75DC-B062-C498-F180AB8B9706}"/>
              </a:ext>
            </a:extLst>
          </p:cNvPr>
          <p:cNvCxnSpPr>
            <a:cxnSpLocks/>
          </p:cNvCxnSpPr>
          <p:nvPr/>
        </p:nvCxnSpPr>
        <p:spPr>
          <a:xfrm>
            <a:off x="1346641" y="2375154"/>
            <a:ext cx="0" cy="187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E9869A-7C72-0228-AE15-AC743603647B}"/>
              </a:ext>
            </a:extLst>
          </p:cNvPr>
          <p:cNvCxnSpPr>
            <a:cxnSpLocks/>
          </p:cNvCxnSpPr>
          <p:nvPr/>
        </p:nvCxnSpPr>
        <p:spPr>
          <a:xfrm>
            <a:off x="3497050" y="2288937"/>
            <a:ext cx="0" cy="486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CAB260-CB31-9B32-74B0-FA387B312D5F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497050" y="3614132"/>
            <a:ext cx="3" cy="955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7983D5-361B-5240-EAB9-281540C9C713}"/>
              </a:ext>
            </a:extLst>
          </p:cNvPr>
          <p:cNvCxnSpPr>
            <a:cxnSpLocks/>
          </p:cNvCxnSpPr>
          <p:nvPr/>
        </p:nvCxnSpPr>
        <p:spPr>
          <a:xfrm flipH="1">
            <a:off x="3232117" y="4569250"/>
            <a:ext cx="264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2BC4EF-2531-06F6-7B2F-111DF1210E24}"/>
              </a:ext>
            </a:extLst>
          </p:cNvPr>
          <p:cNvSpPr/>
          <p:nvPr/>
        </p:nvSpPr>
        <p:spPr>
          <a:xfrm>
            <a:off x="1346641" y="5164036"/>
            <a:ext cx="1286539" cy="256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en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816D7A98-C1B3-F50E-D874-E8DECD210985}"/>
              </a:ext>
            </a:extLst>
          </p:cNvPr>
          <p:cNvSpPr/>
          <p:nvPr/>
        </p:nvSpPr>
        <p:spPr>
          <a:xfrm>
            <a:off x="2893369" y="1616371"/>
            <a:ext cx="1207363" cy="717345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Memtable</a:t>
            </a:r>
            <a:endParaRPr lang="en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F113D2A6-893C-4CED-1012-2EB2A7CD4AE9}"/>
              </a:ext>
            </a:extLst>
          </p:cNvPr>
          <p:cNvSpPr/>
          <p:nvPr/>
        </p:nvSpPr>
        <p:spPr>
          <a:xfrm>
            <a:off x="2016187" y="4252262"/>
            <a:ext cx="1207363" cy="717345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SSTable</a:t>
            </a:r>
            <a:endParaRPr lang="en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927358E6-44D8-BF93-FE34-966E63395A55}"/>
              </a:ext>
            </a:extLst>
          </p:cNvPr>
          <p:cNvSpPr/>
          <p:nvPr/>
        </p:nvSpPr>
        <p:spPr>
          <a:xfrm>
            <a:off x="818174" y="1574934"/>
            <a:ext cx="1286538" cy="800220"/>
          </a:xfrm>
          <a:prstGeom prst="flowChartInputOut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  <a:endParaRPr lang="en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A88A4-F086-863E-902C-5E757320DDAA}"/>
              </a:ext>
            </a:extLst>
          </p:cNvPr>
          <p:cNvSpPr txBox="1"/>
          <p:nvPr/>
        </p:nvSpPr>
        <p:spPr>
          <a:xfrm>
            <a:off x="244549" y="6525089"/>
            <a:ext cx="6742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Ploetz, A.,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Malepati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, T., &amp;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Neeraj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, N. (2018). Mastering Apache Cassandra 3.x (3rd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.). Packt Publishing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73247A54-7804-04CA-B180-27FA115F4824}"/>
              </a:ext>
            </a:extLst>
          </p:cNvPr>
          <p:cNvSpPr/>
          <p:nvPr/>
        </p:nvSpPr>
        <p:spPr>
          <a:xfrm>
            <a:off x="742960" y="4246383"/>
            <a:ext cx="1207363" cy="717345"/>
          </a:xfrm>
          <a:prstGeom prst="flowChart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ommit log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8867C62-2275-3E35-FE54-1290571D2A30}"/>
              </a:ext>
            </a:extLst>
          </p:cNvPr>
          <p:cNvSpPr txBox="1"/>
          <p:nvPr/>
        </p:nvSpPr>
        <p:spPr>
          <a:xfrm>
            <a:off x="244549" y="21265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endParaRPr lang="en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2077DF0-9D15-3308-6F9F-01D48EAA9DF8}"/>
              </a:ext>
            </a:extLst>
          </p:cNvPr>
          <p:cNvSpPr txBox="1"/>
          <p:nvPr/>
        </p:nvSpPr>
        <p:spPr>
          <a:xfrm>
            <a:off x="244548" y="745724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Writing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4A13F9-C8AA-5A65-2FB8-545319C0C3C6}"/>
              </a:ext>
            </a:extLst>
          </p:cNvPr>
          <p:cNvSpPr txBox="1"/>
          <p:nvPr/>
        </p:nvSpPr>
        <p:spPr>
          <a:xfrm>
            <a:off x="11624441" y="6358761"/>
            <a:ext cx="16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456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A4CA9-A4B2-FB4E-0EE7-666FAE9771E0}"/>
              </a:ext>
            </a:extLst>
          </p:cNvPr>
          <p:cNvSpPr txBox="1"/>
          <p:nvPr/>
        </p:nvSpPr>
        <p:spPr>
          <a:xfrm>
            <a:off x="7012077" y="889843"/>
            <a:ext cx="493537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will be processed at several stages to discover where the data is stored, starting with the data in the </a:t>
            </a:r>
            <a:r>
              <a:rPr lang="en-US" sz="16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memtable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finishing with </a:t>
            </a:r>
            <a:r>
              <a:rPr lang="en-US" sz="16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SSTables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600" b="1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Memtable</a:t>
            </a:r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point of data check.</a:t>
            </a:r>
          </a:p>
          <a:p>
            <a:pPr algn="l"/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 Cache: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if enabled for faster access.</a:t>
            </a:r>
          </a:p>
          <a:p>
            <a:pPr algn="l"/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Bloom Filter: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data presence in </a:t>
            </a:r>
            <a:r>
              <a:rPr lang="en-US" sz="16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SSTable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Key Cache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Checks for direct data location if enabled.</a:t>
            </a:r>
          </a:p>
          <a:p>
            <a:pPr algn="l"/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 Offset Map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access if partition key is found.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Otherwise, checks partition summary.</a:t>
            </a:r>
          </a:p>
          <a:p>
            <a:pPr algn="l"/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Index: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Accessed if partition summary indicates.</a:t>
            </a:r>
          </a:p>
          <a:p>
            <a:pPr algn="l"/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 on Disk: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compression offset map to find exact data location.</a:t>
            </a:r>
          </a:p>
          <a:p>
            <a:pPr algn="l"/>
            <a:r>
              <a:rPr lang="en-US" sz="16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Data: 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Retrieves the required data from </a:t>
            </a:r>
            <a:r>
              <a:rPr lang="en-US" sz="16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SSTable</a:t>
            </a:r>
            <a:r>
              <a:rPr lang="en-US" sz="16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16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diagram of a data processing process">
            <a:extLst>
              <a:ext uri="{FF2B5EF4-FFF2-40B4-BE49-F238E27FC236}">
                <a16:creationId xmlns:a16="http://schemas.microsoft.com/office/drawing/2014/main" id="{FBA4A4E8-291B-6C4D-7DF0-5016CCF2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0" y="1642188"/>
            <a:ext cx="6633157" cy="40148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735411-10AC-2AF0-ABD5-1E0DE4326FC5}"/>
              </a:ext>
            </a:extLst>
          </p:cNvPr>
          <p:cNvSpPr txBox="1"/>
          <p:nvPr/>
        </p:nvSpPr>
        <p:spPr>
          <a:xfrm>
            <a:off x="244549" y="6409339"/>
            <a:ext cx="730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Ploetz, A.,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Malepati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T., &amp;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Neeraj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N. (2018). Mastering Apache Cassandra 3.x (3rd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.). Packt Publishing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F7F37F6-1422-0B5A-8676-F28F7B44EF2B}"/>
              </a:ext>
            </a:extLst>
          </p:cNvPr>
          <p:cNvSpPr txBox="1"/>
          <p:nvPr/>
        </p:nvSpPr>
        <p:spPr>
          <a:xfrm>
            <a:off x="244549" y="212651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endParaRPr lang="en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E1D5668-6802-7409-0D87-C91E74D3279A}"/>
              </a:ext>
            </a:extLst>
          </p:cNvPr>
          <p:cNvSpPr txBox="1"/>
          <p:nvPr/>
        </p:nvSpPr>
        <p:spPr>
          <a:xfrm>
            <a:off x="244548" y="74572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Reading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0A59AF-1F1A-E1D7-1F23-0CE78B226A20}"/>
              </a:ext>
            </a:extLst>
          </p:cNvPr>
          <p:cNvSpPr txBox="1"/>
          <p:nvPr/>
        </p:nvSpPr>
        <p:spPr>
          <a:xfrm>
            <a:off x="11624441" y="6358761"/>
            <a:ext cx="16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3224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able&#10;&#10;Description automatically generated">
            <a:extLst>
              <a:ext uri="{FF2B5EF4-FFF2-40B4-BE49-F238E27FC236}">
                <a16:creationId xmlns:a16="http://schemas.microsoft.com/office/drawing/2014/main" id="{C4098FEA-83F3-9E45-CFFB-94A0E19D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2" y="1635311"/>
            <a:ext cx="4271757" cy="3587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D7D21-1FB7-D8BD-01C7-047165C2FA5D}"/>
              </a:ext>
            </a:extLst>
          </p:cNvPr>
          <p:cNvSpPr txBox="1"/>
          <p:nvPr/>
        </p:nvSpPr>
        <p:spPr>
          <a:xfrm>
            <a:off x="6345385" y="1529370"/>
            <a:ext cx="5107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Structure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table displays a title and a list of columns.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Symbols identify key columns: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'K'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partition key columns.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'C↑'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'C↓'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clustering columns indicating ascending or descending order.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 Support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 between tables or entering tables illustrate the specific queries that each table supports.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0C560-0846-5E91-6398-007DA7A81B46}"/>
              </a:ext>
            </a:extLst>
          </p:cNvPr>
          <p:cNvSpPr txBox="1"/>
          <p:nvPr/>
        </p:nvSpPr>
        <p:spPr>
          <a:xfrm>
            <a:off x="244549" y="6122129"/>
            <a:ext cx="1071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Apache Cassandra Project. (n.d.). Data modeling—logical. Retrieved 19.05.2024, from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https://cassandra.apache.org/doc/stable/cassandra/data_modeling/data_modeling_logical.html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0C04635-E0EF-6DB4-4AB2-8D5D3EB84342}"/>
              </a:ext>
            </a:extLst>
          </p:cNvPr>
          <p:cNvSpPr txBox="1"/>
          <p:nvPr/>
        </p:nvSpPr>
        <p:spPr>
          <a:xfrm>
            <a:off x="244549" y="212651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endParaRPr lang="en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2904FE-7833-D918-185E-986FCAA395D1}"/>
              </a:ext>
            </a:extLst>
          </p:cNvPr>
          <p:cNvSpPr txBox="1"/>
          <p:nvPr/>
        </p:nvSpPr>
        <p:spPr>
          <a:xfrm>
            <a:off x="244548" y="745724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Logical Data Modeling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B07757-5D73-3E1A-D8AE-8E6A75DD326E}"/>
              </a:ext>
            </a:extLst>
          </p:cNvPr>
          <p:cNvSpPr txBox="1"/>
          <p:nvPr/>
        </p:nvSpPr>
        <p:spPr>
          <a:xfrm>
            <a:off x="11624441" y="6358761"/>
            <a:ext cx="1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0935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fff5c3-bdfa-4a9d-b595-ff68329945ef}" enabled="0" method="" siteId="{9ffff5c3-bdfa-4a9d-b595-ff68329945e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Microsoft Macintosh PowerPoint</Application>
  <PresentationFormat>Breitbild</PresentationFormat>
  <Paragraphs>186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Respective Technologies, Concepts and live-demo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Kataman</dc:creator>
  <cp:lastModifiedBy>Matzeit, Ilka</cp:lastModifiedBy>
  <cp:revision>11</cp:revision>
  <dcterms:created xsi:type="dcterms:W3CDTF">2024-05-12T15:56:27Z</dcterms:created>
  <dcterms:modified xsi:type="dcterms:W3CDTF">2024-06-02T10:55:32Z</dcterms:modified>
</cp:coreProperties>
</file>