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5"/>
  </p:notesMasterIdLst>
  <p:sldIdLst>
    <p:sldId id="256" r:id="rId2"/>
    <p:sldId id="257" r:id="rId3"/>
    <p:sldId id="258" r:id="rId4"/>
    <p:sldId id="275" r:id="rId5"/>
    <p:sldId id="276" r:id="rId6"/>
    <p:sldId id="277" r:id="rId7"/>
    <p:sldId id="260" r:id="rId8"/>
    <p:sldId id="278" r:id="rId9"/>
    <p:sldId id="279" r:id="rId10"/>
    <p:sldId id="262" r:id="rId11"/>
    <p:sldId id="263" r:id="rId12"/>
    <p:sldId id="280"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5" d="100"/>
          <a:sy n="75" d="100"/>
        </p:scale>
        <p:origin x="1236" y="72"/>
      </p:cViewPr>
      <p:guideLst>
        <p:guide orient="horz" pos="2160"/>
        <p:guide pos="2880"/>
      </p:guideLst>
    </p:cSldViewPr>
  </p:slideViewPr>
  <p:outlineViewPr>
    <p:cViewPr>
      <p:scale>
        <a:sx n="33" d="100"/>
        <a:sy n="33" d="100"/>
      </p:scale>
      <p:origin x="0" y="95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15572-869E-4F87-9EAF-9756325C779E}" type="datetimeFigureOut">
              <a:rPr lang="en-IN" smtClean="0"/>
              <a:t>15-04-2014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62EDE-2DCC-4410-99EA-EABE859EDE6A}" type="slidenum">
              <a:rPr lang="en-IN" smtClean="0"/>
              <a:t>‹#›</a:t>
            </a:fld>
            <a:endParaRPr lang="en-IN"/>
          </a:p>
        </p:txBody>
      </p:sp>
    </p:spTree>
    <p:extLst>
      <p:ext uri="{BB962C8B-B14F-4D97-AF65-F5344CB8AC3E}">
        <p14:creationId xmlns:p14="http://schemas.microsoft.com/office/powerpoint/2010/main" val="18735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3FB65D2-C301-4CD0-8EE9-A634318226BE}" type="datetimeFigureOut">
              <a:rPr lang="en-IN" smtClean="0"/>
              <a:pPr/>
              <a:t>15-04-2014</a:t>
            </a:fld>
            <a:endParaRPr lang="en-IN"/>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0934E32-1FBC-4AF1-87B0-A57E664B5A0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FB65D2-C301-4CD0-8EE9-A634318226BE}" type="datetimeFigureOut">
              <a:rPr lang="en-IN" smtClean="0"/>
              <a:pPr/>
              <a:t>15-04-2014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0934E32-1FBC-4AF1-87B0-A57E664B5A0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C3FB65D2-C301-4CD0-8EE9-A634318226BE}" type="datetimeFigureOut">
              <a:rPr lang="en-IN" smtClean="0"/>
              <a:pPr/>
              <a:t>15-04-2014</a:t>
            </a:fld>
            <a:endParaRPr lang="en-IN"/>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IN"/>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0934E32-1FBC-4AF1-87B0-A57E664B5A0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3FB65D2-C301-4CD0-8EE9-A634318226BE}" type="datetimeFigureOut">
              <a:rPr lang="en-IN" smtClean="0"/>
              <a:pPr/>
              <a:t>15-04-2014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0934E32-1FBC-4AF1-87B0-A57E664B5A0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3FB65D2-C301-4CD0-8EE9-A634318226BE}" type="datetimeFigureOut">
              <a:rPr lang="en-IN" smtClean="0"/>
              <a:pPr/>
              <a:t>15-04-2014</a:t>
            </a:fld>
            <a:endParaRPr lang="en-IN"/>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0934E32-1FBC-4AF1-87B0-A57E664B5A0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FB65D2-C301-4CD0-8EE9-A634318226BE}" type="datetimeFigureOut">
              <a:rPr lang="en-IN" smtClean="0"/>
              <a:pPr/>
              <a:t>15-04-2014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0934E32-1FBC-4AF1-87B0-A57E664B5A0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3FB65D2-C301-4CD0-8EE9-A634318226BE}" type="datetimeFigureOut">
              <a:rPr lang="en-IN" smtClean="0"/>
              <a:pPr/>
              <a:t>15-04-2014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0934E32-1FBC-4AF1-87B0-A57E664B5A0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3FB65D2-C301-4CD0-8EE9-A634318226BE}" type="datetimeFigureOut">
              <a:rPr lang="en-IN" smtClean="0"/>
              <a:pPr/>
              <a:t>15-04-2014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0934E32-1FBC-4AF1-87B0-A57E664B5A0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3FB65D2-C301-4CD0-8EE9-A634318226BE}" type="datetimeFigureOut">
              <a:rPr lang="en-IN" smtClean="0"/>
              <a:pPr/>
              <a:t>15-04-2014</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20934E32-1FBC-4AF1-87B0-A57E664B5A0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3FB65D2-C301-4CD0-8EE9-A634318226BE}" type="datetimeFigureOut">
              <a:rPr lang="en-IN" smtClean="0"/>
              <a:pPr/>
              <a:t>15-04-2014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0934E32-1FBC-4AF1-87B0-A57E664B5A0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C3FB65D2-C301-4CD0-8EE9-A634318226BE}" type="datetimeFigureOut">
              <a:rPr lang="en-IN" smtClean="0"/>
              <a:pPr/>
              <a:t>15-04-2014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0934E32-1FBC-4AF1-87B0-A57E664B5A09}" type="slidenum">
              <a:rPr lang="en-IN" smtClean="0"/>
              <a:pPr/>
              <a:t>‹#›</a:t>
            </a:fld>
            <a:endParaRPr lang="en-IN"/>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3FB65D2-C301-4CD0-8EE9-A634318226BE}" type="datetimeFigureOut">
              <a:rPr lang="en-IN" smtClean="0"/>
              <a:pPr/>
              <a:t>15-04-2014</a:t>
            </a:fld>
            <a:endParaRPr lang="en-IN"/>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0934E32-1FBC-4AF1-87B0-A57E664B5A0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1700808"/>
            <a:ext cx="7772400" cy="1470025"/>
          </a:xfrm>
        </p:spPr>
        <p:txBody>
          <a:bodyPr>
            <a:noAutofit/>
          </a:bodyPr>
          <a:lstStyle/>
          <a:p>
            <a:r>
              <a:rPr lang="en-IN" sz="6000" dirty="0" smtClean="0"/>
              <a:t>FLOATING POINT ALU</a:t>
            </a:r>
            <a:r>
              <a:rPr lang="en-IN" sz="5400" dirty="0" smtClean="0"/>
              <a:t/>
            </a:r>
            <a:br>
              <a:rPr lang="en-IN" sz="5400" dirty="0" smtClean="0"/>
            </a:br>
            <a:r>
              <a:rPr lang="en-IN" sz="2400" dirty="0" smtClean="0"/>
              <a:t>project assigned by </a:t>
            </a:r>
            <a:r>
              <a:rPr lang="en-IN" sz="2400" dirty="0" err="1" smtClean="0"/>
              <a:t>DR.Sanjeev</a:t>
            </a:r>
            <a:r>
              <a:rPr lang="en-IN" sz="2400" dirty="0" smtClean="0"/>
              <a:t> </a:t>
            </a:r>
            <a:r>
              <a:rPr lang="en-IN" sz="2400" smtClean="0"/>
              <a:t>Manhas </a:t>
            </a:r>
            <a:r>
              <a:rPr lang="en-IN" sz="2400" dirty="0" smtClean="0"/>
              <a:t>sir      </a:t>
            </a:r>
            <a:endParaRPr lang="en-IN" sz="2400" dirty="0"/>
          </a:p>
        </p:txBody>
      </p:sp>
      <p:sp>
        <p:nvSpPr>
          <p:cNvPr id="3" name="Subtitle 2"/>
          <p:cNvSpPr>
            <a:spLocks noGrp="1"/>
          </p:cNvSpPr>
          <p:nvPr>
            <p:ph type="subTitle" idx="1"/>
          </p:nvPr>
        </p:nvSpPr>
        <p:spPr>
          <a:xfrm>
            <a:off x="1371600" y="3886200"/>
            <a:ext cx="6728792" cy="2063080"/>
          </a:xfrm>
        </p:spPr>
        <p:txBody>
          <a:bodyPr>
            <a:normAutofit fontScale="92500" lnSpcReduction="20000"/>
          </a:bodyPr>
          <a:lstStyle/>
          <a:p>
            <a:r>
              <a:rPr lang="en-IN" sz="2800" dirty="0" smtClean="0"/>
              <a:t>MUKKA SAI MANISH(13116044)</a:t>
            </a:r>
          </a:p>
          <a:p>
            <a:r>
              <a:rPr lang="en-IN" sz="2800" dirty="0" smtClean="0"/>
              <a:t>NALLAGATLA MAINKANTA(13116045)</a:t>
            </a:r>
          </a:p>
          <a:p>
            <a:r>
              <a:rPr lang="en-IN" sz="2800" dirty="0" smtClean="0"/>
              <a:t>NISANTH D(13116046)</a:t>
            </a:r>
          </a:p>
          <a:p>
            <a:r>
              <a:rPr lang="en-IN" sz="2800" dirty="0" smtClean="0"/>
              <a:t>PALAKONDA SHIVA PRASAD(13116047)</a:t>
            </a:r>
          </a:p>
          <a:p>
            <a:r>
              <a:rPr lang="en-IN" sz="2800" dirty="0" smtClean="0"/>
              <a:t>PEYUSH JAIN(13116048</a:t>
            </a:r>
            <a:r>
              <a:rPr lang="en-IN" dirty="0" smtClean="0"/>
              <a:t>)</a:t>
            </a:r>
          </a:p>
          <a:p>
            <a:endParaRPr lang="en-IN" dirty="0"/>
          </a:p>
          <a:p>
            <a:endParaRPr lang="en-IN" dirty="0" smtClean="0"/>
          </a:p>
          <a:p>
            <a:endParaRPr lang="en-IN" dirty="0"/>
          </a:p>
          <a:p>
            <a:endParaRPr lang="en-IN" dirty="0" smtClean="0"/>
          </a:p>
          <a:p>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3776179561"/>
      </p:ext>
    </p:extLst>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FOR FLOATING POINT ADDITION AND SUBTRACTION</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Step 1:</a:t>
            </a:r>
            <a:endParaRPr lang="en-IN" dirty="0"/>
          </a:p>
          <a:p>
            <a:pPr marL="0" indent="0">
              <a:buNone/>
            </a:pPr>
            <a:r>
              <a:rPr lang="en-IN" dirty="0" smtClean="0"/>
              <a:t> </a:t>
            </a:r>
            <a:r>
              <a:rPr lang="en-IN" dirty="0"/>
              <a:t>If the absolute value of v1 is less than the </a:t>
            </a:r>
            <a:r>
              <a:rPr lang="en-IN" dirty="0" smtClean="0"/>
              <a:t>absolute value </a:t>
            </a:r>
            <a:r>
              <a:rPr lang="en-IN" dirty="0"/>
              <a:t>of v2 then swap v1 and v2. The absolute value </a:t>
            </a:r>
            <a:r>
              <a:rPr lang="en-IN" dirty="0" smtClean="0"/>
              <a:t>is checked </a:t>
            </a:r>
            <a:r>
              <a:rPr lang="en-IN" dirty="0"/>
              <a:t>by comparing the exponent and mantissa </a:t>
            </a:r>
            <a:r>
              <a:rPr lang="en-IN" dirty="0" smtClean="0"/>
              <a:t>of each value. Subtract </a:t>
            </a:r>
            <a:r>
              <a:rPr lang="en-IN" dirty="0"/>
              <a:t>e2 from e1 in order to calculate the number </a:t>
            </a:r>
            <a:r>
              <a:rPr lang="en-IN" dirty="0" smtClean="0"/>
              <a:t>of positions </a:t>
            </a:r>
            <a:r>
              <a:rPr lang="en-IN" dirty="0"/>
              <a:t>to shift f2 to the right so that the </a:t>
            </a:r>
            <a:r>
              <a:rPr lang="en-IN" dirty="0" smtClean="0"/>
              <a:t>decimal points </a:t>
            </a:r>
            <a:r>
              <a:rPr lang="en-IN" dirty="0"/>
              <a:t>are aligned before addition or subtraction </a:t>
            </a:r>
            <a:r>
              <a:rPr lang="en-IN" dirty="0" smtClean="0"/>
              <a:t>.</a:t>
            </a:r>
          </a:p>
          <a:p>
            <a:pPr marL="0" indent="0">
              <a:buNone/>
            </a:pPr>
            <a:endParaRPr lang="en-IN" dirty="0" smtClean="0"/>
          </a:p>
          <a:p>
            <a:pPr marL="0" indent="0">
              <a:buNone/>
            </a:pPr>
            <a:r>
              <a:rPr lang="en-IN" dirty="0" smtClean="0"/>
              <a:t>Step 2:</a:t>
            </a:r>
          </a:p>
          <a:p>
            <a:pPr marL="0" indent="0">
              <a:buNone/>
            </a:pPr>
            <a:r>
              <a:rPr lang="en-IN" dirty="0" smtClean="0"/>
              <a:t> </a:t>
            </a:r>
            <a:r>
              <a:rPr lang="en-IN" dirty="0"/>
              <a:t>Shift 1.f2 to the right (e2 - e1) places calculated in the</a:t>
            </a:r>
          </a:p>
          <a:p>
            <a:pPr marL="0" indent="0">
              <a:buNone/>
            </a:pPr>
            <a:r>
              <a:rPr lang="en-IN" dirty="0"/>
              <a:t>previous stage.</a:t>
            </a:r>
          </a:p>
          <a:p>
            <a:pPr marL="0" indent="0">
              <a:buNone/>
            </a:pPr>
            <a:r>
              <a:rPr lang="en-IN" dirty="0" smtClean="0"/>
              <a:t> </a:t>
            </a:r>
            <a:r>
              <a:rPr lang="en-IN" dirty="0"/>
              <a:t>Add 1.f1 to 1.f2 if s1 equals s2, else subtract 1.f2 </a:t>
            </a:r>
            <a:r>
              <a:rPr lang="en-IN" dirty="0" smtClean="0"/>
              <a:t>from1.f1.Set </a:t>
            </a:r>
            <a:r>
              <a:rPr lang="en-IN" dirty="0"/>
              <a:t>the sign and the exponent of the final result, v3, </a:t>
            </a:r>
            <a:r>
              <a:rPr lang="en-IN" dirty="0" smtClean="0"/>
              <a:t>to the </a:t>
            </a:r>
            <a:r>
              <a:rPr lang="en-IN" dirty="0"/>
              <a:t>sign and the exponent of the greater value v1.</a:t>
            </a:r>
          </a:p>
          <a:p>
            <a:endParaRPr lang="en-IN" dirty="0"/>
          </a:p>
          <a:p>
            <a:endParaRPr lang="en-IN" dirty="0" smtClean="0"/>
          </a:p>
          <a:p>
            <a:endParaRPr lang="en-IN" dirty="0"/>
          </a:p>
        </p:txBody>
      </p:sp>
    </p:spTree>
    <p:extLst>
      <p:ext uri="{BB962C8B-B14F-4D97-AF65-F5344CB8AC3E}">
        <p14:creationId xmlns:p14="http://schemas.microsoft.com/office/powerpoint/2010/main" val="15590446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6613"/>
            <a:ext cx="7239000" cy="4846637"/>
          </a:xfrm>
        </p:spPr>
        <p:txBody>
          <a:bodyPr>
            <a:normAutofit/>
          </a:bodyPr>
          <a:lstStyle/>
          <a:p>
            <a:pPr marL="0" indent="0">
              <a:buNone/>
            </a:pPr>
            <a:r>
              <a:rPr lang="en-IN" dirty="0" smtClean="0"/>
              <a:t>Step 3:</a:t>
            </a:r>
            <a:endParaRPr lang="en-IN" dirty="0"/>
          </a:p>
          <a:p>
            <a:pPr marL="0" indent="0">
              <a:buNone/>
            </a:pPr>
            <a:r>
              <a:rPr lang="en-IN" dirty="0" smtClean="0"/>
              <a:t> </a:t>
            </a:r>
            <a:r>
              <a:rPr lang="en-IN" dirty="0"/>
              <a:t>Normalization of f3 is done by seeing the </a:t>
            </a:r>
            <a:r>
              <a:rPr lang="en-IN" dirty="0" smtClean="0"/>
              <a:t>carry. If </a:t>
            </a:r>
            <a:r>
              <a:rPr lang="en-IN" dirty="0"/>
              <a:t>there is no carry then mantissa of output will be last 4 bits of f3_var and </a:t>
            </a:r>
            <a:r>
              <a:rPr lang="en-IN" dirty="0" smtClean="0"/>
              <a:t> exponent </a:t>
            </a:r>
            <a:r>
              <a:rPr lang="en-IN" dirty="0"/>
              <a:t>of </a:t>
            </a:r>
            <a:r>
              <a:rPr lang="en-IN" dirty="0" smtClean="0"/>
              <a:t>output would be the maximum exponent of the two numbers </a:t>
            </a:r>
            <a:r>
              <a:rPr lang="en-IN" dirty="0"/>
              <a:t>A</a:t>
            </a:r>
            <a:r>
              <a:rPr lang="en-IN" dirty="0" smtClean="0"/>
              <a:t> and </a:t>
            </a:r>
            <a:r>
              <a:rPr lang="en-IN" dirty="0"/>
              <a:t>B</a:t>
            </a:r>
            <a:r>
              <a:rPr lang="en-IN" dirty="0" smtClean="0"/>
              <a:t> . If </a:t>
            </a:r>
            <a:r>
              <a:rPr lang="en-IN" dirty="0"/>
              <a:t>there is a carry then  mantissa of output will be middle 4 bits of f3_var and </a:t>
            </a:r>
            <a:r>
              <a:rPr lang="en-IN" dirty="0" smtClean="0"/>
              <a:t>exponent </a:t>
            </a:r>
            <a:r>
              <a:rPr lang="en-IN" dirty="0"/>
              <a:t>of output </a:t>
            </a:r>
            <a:r>
              <a:rPr lang="en-IN" dirty="0" smtClean="0"/>
              <a:t>would be </a:t>
            </a:r>
            <a:r>
              <a:rPr lang="en-IN" dirty="0"/>
              <a:t>the maximum exponent of the two numbers A and B </a:t>
            </a:r>
            <a:r>
              <a:rPr lang="en-IN" dirty="0" smtClean="0"/>
              <a:t>plus 1.</a:t>
            </a:r>
            <a:endParaRPr lang="en-IN" dirty="0"/>
          </a:p>
        </p:txBody>
      </p:sp>
    </p:spTree>
    <p:extLst>
      <p:ext uri="{BB962C8B-B14F-4D97-AF65-F5344CB8AC3E}">
        <p14:creationId xmlns:p14="http://schemas.microsoft.com/office/powerpoint/2010/main" val="168531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Coding basics	</a:t>
            </a:r>
            <a:endParaRPr lang="en-IN" dirty="0"/>
          </a:p>
        </p:txBody>
      </p:sp>
      <p:sp>
        <p:nvSpPr>
          <p:cNvPr id="3" name="Content Placeholder 2"/>
          <p:cNvSpPr>
            <a:spLocks noGrp="1"/>
          </p:cNvSpPr>
          <p:nvPr>
            <p:ph idx="1"/>
          </p:nvPr>
        </p:nvSpPr>
        <p:spPr/>
        <p:txBody>
          <a:bodyPr>
            <a:normAutofit lnSpcReduction="10000"/>
          </a:bodyPr>
          <a:lstStyle/>
          <a:p>
            <a:r>
              <a:rPr lang="en-IN" dirty="0" smtClean="0"/>
              <a:t>To implement it in </a:t>
            </a:r>
            <a:r>
              <a:rPr lang="en-IN" dirty="0" err="1" smtClean="0"/>
              <a:t>vhdl</a:t>
            </a:r>
            <a:r>
              <a:rPr lang="en-IN" dirty="0" smtClean="0"/>
              <a:t>:</a:t>
            </a:r>
          </a:p>
          <a:p>
            <a:r>
              <a:rPr lang="en-IN" dirty="0" smtClean="0"/>
              <a:t>We have used a floating point </a:t>
            </a:r>
            <a:r>
              <a:rPr lang="en-IN" dirty="0" err="1" smtClean="0"/>
              <a:t>adderSubtracter</a:t>
            </a:r>
            <a:r>
              <a:rPr lang="en-IN" dirty="0" smtClean="0"/>
              <a:t> as an entity block for addition of two floating point numbers.</a:t>
            </a:r>
          </a:p>
          <a:p>
            <a:r>
              <a:rPr lang="en-IN" dirty="0" smtClean="0"/>
              <a:t>As another entity cannot used inside process we have used case syntax to select the two inputs to be given as two numbers for </a:t>
            </a:r>
            <a:r>
              <a:rPr lang="en-IN" dirty="0"/>
              <a:t>floating point </a:t>
            </a:r>
            <a:r>
              <a:rPr lang="en-IN" dirty="0" err="1" smtClean="0"/>
              <a:t>adderSubtracter</a:t>
            </a:r>
            <a:r>
              <a:rPr lang="en-IN" dirty="0" smtClean="0"/>
              <a:t> </a:t>
            </a:r>
            <a:r>
              <a:rPr lang="en-IN" dirty="0" err="1" smtClean="0"/>
              <a:t>portmap</a:t>
            </a:r>
            <a:r>
              <a:rPr lang="en-IN" dirty="0"/>
              <a:t> </a:t>
            </a:r>
            <a:endParaRPr lang="en-IN" dirty="0" smtClean="0"/>
          </a:p>
          <a:p>
            <a:r>
              <a:rPr lang="en-IN" dirty="0" smtClean="0"/>
              <a:t>At the end this block calculates output for the two numbers which are given every time. And by using selector we can finalise the output.</a:t>
            </a:r>
          </a:p>
        </p:txBody>
      </p:sp>
    </p:spTree>
    <p:extLst>
      <p:ext uri="{BB962C8B-B14F-4D97-AF65-F5344CB8AC3E}">
        <p14:creationId xmlns:p14="http://schemas.microsoft.com/office/powerpoint/2010/main" val="1258414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SUMMARY</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8632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43408"/>
            <a:ext cx="6781800" cy="1600200"/>
          </a:xfrm>
        </p:spPr>
        <p:txBody>
          <a:bodyPr/>
          <a:lstStyle/>
          <a:p>
            <a:r>
              <a:rPr lang="en-IN" dirty="0" smtClean="0"/>
              <a:t>PROBLEM STATEMENT</a:t>
            </a:r>
            <a:endParaRPr lang="en-IN" dirty="0"/>
          </a:p>
        </p:txBody>
      </p:sp>
      <p:sp>
        <p:nvSpPr>
          <p:cNvPr id="3" name="Content Placeholder 2"/>
          <p:cNvSpPr>
            <a:spLocks noGrp="1"/>
          </p:cNvSpPr>
          <p:nvPr>
            <p:ph idx="1"/>
          </p:nvPr>
        </p:nvSpPr>
        <p:spPr>
          <a:xfrm>
            <a:off x="0" y="0"/>
            <a:ext cx="8119864" cy="5875040"/>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Design </a:t>
            </a:r>
            <a:r>
              <a:rPr lang="en-IN" dirty="0"/>
              <a:t>an 8 bit floating point ALU that supports the arithmetic and logic operations: addition, subtraction, multiplication, division, AND, OR, NOT, XOR on floating point numbers as shown in the table </a:t>
            </a:r>
            <a:r>
              <a:rPr lang="en-IN" dirty="0" smtClean="0"/>
              <a:t>below: </a:t>
            </a:r>
            <a:endParaRPr lang="en-IN" dirty="0"/>
          </a:p>
          <a:p>
            <a:pPr marL="0" indent="0">
              <a:buNone/>
            </a:pP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143250"/>
            <a:ext cx="5819775"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454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6781800" cy="1600200"/>
          </a:xfrm>
        </p:spPr>
        <p:txBody>
          <a:bodyPr/>
          <a:lstStyle/>
          <a:p>
            <a:r>
              <a:rPr lang="en-IN" dirty="0" smtClean="0"/>
              <a:t>WHAT IS AN FLOATING POINT  ALU?</a:t>
            </a:r>
            <a:endParaRPr lang="en-IN" dirty="0"/>
          </a:p>
        </p:txBody>
      </p:sp>
      <p:sp>
        <p:nvSpPr>
          <p:cNvPr id="3" name="Content Placeholder 2"/>
          <p:cNvSpPr>
            <a:spLocks noGrp="1"/>
          </p:cNvSpPr>
          <p:nvPr>
            <p:ph idx="1"/>
          </p:nvPr>
        </p:nvSpPr>
        <p:spPr>
          <a:xfrm>
            <a:off x="323528" y="1988840"/>
            <a:ext cx="7444680" cy="4682920"/>
          </a:xfrm>
        </p:spPr>
        <p:txBody>
          <a:bodyPr/>
          <a:lstStyle/>
          <a:p>
            <a:pPr marL="0" indent="0">
              <a:buNone/>
            </a:pPr>
            <a:r>
              <a:rPr lang="en-IN" dirty="0" smtClean="0"/>
              <a:t>An ALU( Arithmetic Logic Unit) is a combinational circuit that can perform both Arithmetic operations ( such as Addition, Subtraction, Division, Multiplication)</a:t>
            </a:r>
          </a:p>
          <a:p>
            <a:pPr marL="0" indent="0">
              <a:buNone/>
            </a:pPr>
            <a:r>
              <a:rPr lang="en-IN" dirty="0" smtClean="0"/>
              <a:t>and Logical operations( such as AND,NAND,OR, NOR) on FLOATING POINT NUMBERS.</a:t>
            </a:r>
            <a:endParaRPr lang="en-IN" dirty="0"/>
          </a:p>
        </p:txBody>
      </p:sp>
    </p:spTree>
    <p:extLst>
      <p:ext uri="{BB962C8B-B14F-4D97-AF65-F5344CB8AC3E}">
        <p14:creationId xmlns:p14="http://schemas.microsoft.com/office/powerpoint/2010/main" val="1327396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Floating Point Representation</a:t>
            </a:r>
            <a:endParaRPr lang="en-US" dirty="0"/>
          </a:p>
        </p:txBody>
      </p:sp>
      <p:pic>
        <p:nvPicPr>
          <p:cNvPr id="6" name="Picture 3" descr="C:\Users\MOJO\Desktop\final project submission vhdl\Capture.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2132856"/>
            <a:ext cx="6912768" cy="38884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2420888"/>
            <a:ext cx="7242048" cy="1143000"/>
          </a:xfrm>
        </p:spPr>
        <p:txBody>
          <a:bodyPr/>
          <a:lstStyle/>
          <a:p>
            <a:r>
              <a:rPr lang="en-US" dirty="0" smtClean="0"/>
              <a:t>               EXAMPLE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0"/>
            <a:ext cx="7239000" cy="1143000"/>
          </a:xfrm>
        </p:spPr>
        <p:txBody>
          <a:bodyPr/>
          <a:lstStyle/>
          <a:p>
            <a:r>
              <a:rPr lang="en-IN" dirty="0" smtClean="0"/>
              <a:t>Addition</a:t>
            </a:r>
            <a:endParaRPr lang="en-US" dirty="0"/>
          </a:p>
        </p:txBody>
      </p:sp>
      <p:sp>
        <p:nvSpPr>
          <p:cNvPr id="4" name="Content Placeholder 3"/>
          <p:cNvSpPr>
            <a:spLocks noGrp="1"/>
          </p:cNvSpPr>
          <p:nvPr>
            <p:ph idx="1"/>
          </p:nvPr>
        </p:nvSpPr>
        <p:spPr>
          <a:xfrm>
            <a:off x="395536" y="1412776"/>
            <a:ext cx="7239000" cy="4846320"/>
          </a:xfrm>
        </p:spPr>
        <p:txBody>
          <a:bodyPr/>
          <a:lstStyle/>
          <a:p>
            <a:r>
              <a:rPr lang="en-IN" dirty="0" smtClean="0"/>
              <a:t>x= 5.5                          y =2.75</a:t>
            </a:r>
          </a:p>
          <a:p>
            <a:pPr>
              <a:buNone/>
            </a:pPr>
            <a:r>
              <a:rPr lang="en-IN" b="1" dirty="0" smtClean="0">
                <a:solidFill>
                  <a:srgbClr val="FF0000"/>
                </a:solidFill>
              </a:rPr>
              <a:t>In binary</a:t>
            </a:r>
          </a:p>
          <a:p>
            <a:r>
              <a:rPr lang="en-IN" dirty="0" smtClean="0"/>
              <a:t>101.1                            10.11</a:t>
            </a:r>
          </a:p>
          <a:p>
            <a:endParaRPr lang="en-IN" dirty="0" smtClean="0"/>
          </a:p>
          <a:p>
            <a:endParaRPr lang="en-US" dirty="0"/>
          </a:p>
        </p:txBody>
      </p:sp>
      <p:sp>
        <p:nvSpPr>
          <p:cNvPr id="5" name="Rectangle 4"/>
          <p:cNvSpPr/>
          <p:nvPr/>
        </p:nvSpPr>
        <p:spPr>
          <a:xfrm>
            <a:off x="467544" y="3140968"/>
            <a:ext cx="1753685" cy="646331"/>
          </a:xfrm>
          <a:prstGeom prst="rect">
            <a:avLst/>
          </a:prstGeom>
        </p:spPr>
        <p:txBody>
          <a:bodyPr wrap="square">
            <a:spAutoFit/>
          </a:bodyPr>
          <a:lstStyle/>
          <a:p>
            <a:r>
              <a:rPr lang="en-IN" dirty="0" smtClean="0"/>
              <a:t> </a:t>
            </a:r>
            <a:endParaRPr lang="en-IN" b="1" dirty="0" smtClean="0">
              <a:solidFill>
                <a:schemeClr val="tx2">
                  <a:lumMod val="75000"/>
                </a:schemeClr>
              </a:solidFill>
            </a:endParaRPr>
          </a:p>
          <a:p>
            <a:r>
              <a:rPr lang="en-IN" b="1" dirty="0" smtClean="0">
                <a:solidFill>
                  <a:schemeClr val="tx2">
                    <a:lumMod val="75000"/>
                  </a:schemeClr>
                </a:solidFill>
              </a:rPr>
              <a:t>RTL Schematic</a:t>
            </a:r>
            <a:endParaRPr lang="en-IN" b="1" dirty="0">
              <a:solidFill>
                <a:schemeClr val="tx2">
                  <a:lumMod val="75000"/>
                </a:schemeClr>
              </a:solidFill>
            </a:endParaRPr>
          </a:p>
        </p:txBody>
      </p:sp>
      <p:pic>
        <p:nvPicPr>
          <p:cNvPr id="2" name="Picture 1"/>
          <p:cNvPicPr>
            <a:picLocks noChangeAspect="1"/>
          </p:cNvPicPr>
          <p:nvPr/>
        </p:nvPicPr>
        <p:blipFill>
          <a:blip r:embed="rId2"/>
          <a:stretch>
            <a:fillRect/>
          </a:stretch>
        </p:blipFill>
        <p:spPr>
          <a:xfrm>
            <a:off x="899592" y="3997182"/>
            <a:ext cx="5904655" cy="254069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09725"/>
            <a:ext cx="7239000" cy="4846638"/>
          </a:xfrm>
        </p:spPr>
        <p:txBody>
          <a:bodyPr/>
          <a:lstStyle/>
          <a:p>
            <a:endParaRPr lang="en-IN" dirty="0" smtClean="0"/>
          </a:p>
          <a:p>
            <a:pPr>
              <a:buNone/>
            </a:pPr>
            <a:endParaRPr lang="en-IN" dirty="0" smtClean="0"/>
          </a:p>
          <a:p>
            <a:pPr marL="0" indent="0">
              <a:buNone/>
            </a:pPr>
            <a:r>
              <a:rPr lang="en-IN" sz="6000" dirty="0" smtClean="0">
                <a:solidFill>
                  <a:schemeClr val="accent2">
                    <a:lumMod val="50000"/>
                  </a:schemeClr>
                </a:solidFill>
                <a:effectLst>
                  <a:outerShdw blurRad="38100" dist="38100" dir="2700000" algn="tl">
                    <a:srgbClr val="000000">
                      <a:alpha val="43137"/>
                    </a:srgbClr>
                  </a:outerShdw>
                </a:effectLst>
              </a:rPr>
              <a:t>     OUR APPROACH</a:t>
            </a:r>
            <a:endParaRPr lang="en-IN" sz="60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94154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Logic unit</a:t>
            </a:r>
            <a:endParaRPr lang="en-IN" dirty="0"/>
          </a:p>
        </p:txBody>
      </p:sp>
      <p:sp>
        <p:nvSpPr>
          <p:cNvPr id="3" name="Content Placeholder 2"/>
          <p:cNvSpPr>
            <a:spLocks noGrp="1"/>
          </p:cNvSpPr>
          <p:nvPr>
            <p:ph idx="1"/>
          </p:nvPr>
        </p:nvSpPr>
        <p:spPr/>
        <p:txBody>
          <a:bodyPr/>
          <a:lstStyle/>
          <a:p>
            <a:pPr marL="0" indent="0">
              <a:buNone/>
            </a:pPr>
            <a:r>
              <a:rPr lang="en-IN" dirty="0" smtClean="0"/>
              <a:t>By using case syntax seeing the selector output will be the required operation on a and b. </a:t>
            </a:r>
            <a:endParaRPr lang="en-IN" dirty="0"/>
          </a:p>
        </p:txBody>
      </p:sp>
    </p:spTree>
    <p:extLst>
      <p:ext uri="{BB962C8B-B14F-4D97-AF65-F5344CB8AC3E}">
        <p14:creationId xmlns:p14="http://schemas.microsoft.com/office/powerpoint/2010/main" val="112438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ARITHMETIC BLOCK</a:t>
            </a:r>
            <a:endParaRPr lang="en-IN" dirty="0"/>
          </a:p>
        </p:txBody>
      </p:sp>
      <p:sp>
        <p:nvSpPr>
          <p:cNvPr id="3" name="Content Placeholder 2"/>
          <p:cNvSpPr>
            <a:spLocks noGrp="1"/>
          </p:cNvSpPr>
          <p:nvPr>
            <p:ph idx="1"/>
          </p:nvPr>
        </p:nvSpPr>
        <p:spPr/>
        <p:txBody>
          <a:bodyPr/>
          <a:lstStyle/>
          <a:p>
            <a:r>
              <a:rPr lang="en-IN" dirty="0"/>
              <a:t>Floating-Point  Addition and  Subtraction        Algorithm studied here is similar to what is done in most traditional processors, however, the computation is performed in three stages and is presented in this section. The notation </a:t>
            </a:r>
            <a:r>
              <a:rPr lang="en-IN" dirty="0" err="1"/>
              <a:t>si</a:t>
            </a:r>
            <a:r>
              <a:rPr lang="en-IN" dirty="0"/>
              <a:t>, </a:t>
            </a:r>
            <a:r>
              <a:rPr lang="en-IN" dirty="0" err="1"/>
              <a:t>ei</a:t>
            </a:r>
            <a:r>
              <a:rPr lang="en-IN" dirty="0"/>
              <a:t> and fi are used to represent the sign, exponent and mantissa fields of the floating point numbers. Procedure for floating point addition and subtraction is given in the following slides. Similarly other operations can be performed on it.</a:t>
            </a:r>
          </a:p>
          <a:p>
            <a:endParaRPr lang="en-IN" dirty="0"/>
          </a:p>
        </p:txBody>
      </p:sp>
    </p:spTree>
    <p:extLst>
      <p:ext uri="{BB962C8B-B14F-4D97-AF65-F5344CB8AC3E}">
        <p14:creationId xmlns:p14="http://schemas.microsoft.com/office/powerpoint/2010/main" val="2121585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170</TotalTime>
  <Words>540</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Trebuchet MS</vt:lpstr>
      <vt:lpstr>Wingdings</vt:lpstr>
      <vt:lpstr>Wingdings 2</vt:lpstr>
      <vt:lpstr>Opulent</vt:lpstr>
      <vt:lpstr>FLOATING POINT ALU project assigned by DR.Sanjeev Manhas sir      </vt:lpstr>
      <vt:lpstr>PROBLEM STATEMENT</vt:lpstr>
      <vt:lpstr>WHAT IS AN FLOATING POINT  ALU?</vt:lpstr>
      <vt:lpstr>Floating Point Representation</vt:lpstr>
      <vt:lpstr>               EXAMPLE</vt:lpstr>
      <vt:lpstr>Addition</vt:lpstr>
      <vt:lpstr>PowerPoint Presentation</vt:lpstr>
      <vt:lpstr>For Logic unit</vt:lpstr>
      <vt:lpstr>FOR ARITHMETIC BLOCK</vt:lpstr>
      <vt:lpstr>STEPS FOR FLOATING POINT ADDITION AND SUBTRACTION</vt:lpstr>
      <vt:lpstr>PowerPoint Presentation</vt:lpstr>
      <vt:lpstr>Coding basics </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FLOATING POINT ALU</dc:title>
  <dc:creator>sony</dc:creator>
  <cp:lastModifiedBy>My Pc</cp:lastModifiedBy>
  <cp:revision>30</cp:revision>
  <dcterms:created xsi:type="dcterms:W3CDTF">2014-04-11T17:16:10Z</dcterms:created>
  <dcterms:modified xsi:type="dcterms:W3CDTF">2014-04-15T13:38:16Z</dcterms:modified>
</cp:coreProperties>
</file>