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741559-E200-4A86-8B5B-BBE041910E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A132BB-FCB4-4193-87D3-868A09CC18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38503E-5B41-4709-A905-650655E992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5E4BF7-6A26-4452-8E6C-DEF7EB5BCC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D0A99D-2DAD-4040-995D-43E0CBE101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0CD8E0-A923-41EF-A09F-9F84DA1E3D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81C77B-8E6D-46FF-AEA8-DF39DA2D11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FBD2F5-5BD9-4897-8F76-D23DD75CEA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5BB4CF-897F-4A0B-8E5E-214AA815AA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1B05A6-7028-480D-97BE-8DBB52CDF5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AB15DF-2D5A-46F1-9428-AB23D235D8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90ACD1-13BA-4D31-A953-5B62CB7844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13B0D5-0F95-44FC-8182-7FE9859687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55857F-701E-4862-BACE-295F112D8E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7D42B7-3627-44D0-854A-370FA40B43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FABC7B-F24B-4705-A779-D712FE916F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E4B5EC-BBD1-4619-8D4F-8683D0BDA2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9D019C-E2F3-4247-B97C-CD9DCED1EB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76B408-1D30-40C6-AD9B-B74FB7C42B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8B30BF-40C5-4559-AD8F-EC41F259E3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985E95-24BA-48F6-B76F-7A05BC6154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124C7A-D051-44F9-AD85-17F953FD78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44E01B-49FE-40E6-A2A5-7DE4FAD710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EB250-6F1E-41A6-8CD0-633816381D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6"/>
          <p:cNvSpPr/>
          <p:nvPr/>
        </p:nvSpPr>
        <p:spPr>
          <a:xfrm>
            <a:off x="10208520" y="0"/>
            <a:ext cx="1134000" cy="477000"/>
          </a:xfrm>
          <a:custGeom>
            <a:avLst/>
            <a:gdLst>
              <a:gd name="textAreaLeft" fmla="*/ 0 w 1134000"/>
              <a:gd name="textAreaRight" fmla="*/ 1135080 w 1134000"/>
              <a:gd name="textAreaTop" fmla="*/ 0 h 477000"/>
              <a:gd name="textAreaBottom" fmla="*/ 478080 h 47700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Arc 7"/>
          <p:cNvSpPr/>
          <p:nvPr/>
        </p:nvSpPr>
        <p:spPr>
          <a:xfrm flipV="1" rot="10800000">
            <a:off x="556920" y="1065240"/>
            <a:ext cx="4082400" cy="408240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5dce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0001F3-01A3-4A79-98F3-2C4365ADDB1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venir Next LT Pro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6"/>
          <p:cNvSpPr/>
          <p:nvPr/>
        </p:nvSpPr>
        <p:spPr>
          <a:xfrm>
            <a:off x="10494360" y="0"/>
            <a:ext cx="848160" cy="356760"/>
          </a:xfrm>
          <a:custGeom>
            <a:avLst/>
            <a:gdLst>
              <a:gd name="textAreaLeft" fmla="*/ 0 w 848160"/>
              <a:gd name="textAreaRight" fmla="*/ 849240 w 848160"/>
              <a:gd name="textAreaTop" fmla="*/ 0 h 356760"/>
              <a:gd name="textAreaBottom" fmla="*/ 357840 h 35676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Freeform: Shape 7"/>
          <p:cNvSpPr/>
          <p:nvPr/>
        </p:nvSpPr>
        <p:spPr>
          <a:xfrm flipH="1">
            <a:off x="122760" y="5717880"/>
            <a:ext cx="1770480" cy="1139040"/>
          </a:xfrm>
          <a:custGeom>
            <a:avLst/>
            <a:gdLst>
              <a:gd name="textAreaLeft" fmla="*/ 720 w 1770480"/>
              <a:gd name="textAreaRight" fmla="*/ 1772280 w 1770480"/>
              <a:gd name="textAreaTop" fmla="*/ 0 h 1139040"/>
              <a:gd name="textAreaBottom" fmla="*/ 1140120 h 1139040"/>
            </a:gdLst>
            <a:ahLst/>
            <a:rect l="textAreaLeft" t="textAreaTop" r="textAreaRight" b="textAreaBottom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4E795E-0504-4A31-BC10-A7FEA2624D8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venir Next LT Pro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94880" y="739800"/>
            <a:ext cx="5333760" cy="300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5600"/>
            </a:br>
            <a:r>
              <a:rPr b="0" lang="en-IN" sz="5600" spc="-1" strike="noStrike">
                <a:solidFill>
                  <a:srgbClr val="000000"/>
                </a:solidFill>
                <a:latin typeface="Arial"/>
              </a:rPr>
              <a:t>Orca Math </a:t>
            </a:r>
            <a:r>
              <a:rPr b="0" lang="en-IN" sz="5600" spc="-1" strike="noStrike">
                <a:solidFill>
                  <a:schemeClr val="dk1"/>
                </a:solidFill>
                <a:latin typeface="Tw Cen MT"/>
              </a:rPr>
              <a:t>ChatBot</a:t>
            </a:r>
            <a:endParaRPr b="0" lang="en-IN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40000" y="3836160"/>
            <a:ext cx="5768640" cy="218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Avenir Next LT Pro"/>
              </a:rPr>
              <a:t>Hariharan Mudaliar </a:t>
            </a:r>
            <a:r>
              <a:rPr b="0" lang="en-IN" sz="1600" spc="-1" strike="noStrike">
                <a:solidFill>
                  <a:schemeClr val="dk1"/>
                </a:solidFill>
                <a:latin typeface="Avenir Next LT Pro"/>
              </a:rPr>
              <a:t>(RA2211026010183)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Avenir Next LT Pro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Avenir Next LT Pro"/>
              </a:rPr>
              <a:t>Tumati Omkar Chowdary </a:t>
            </a:r>
            <a:r>
              <a:rPr b="0" lang="en-IN" sz="1600" spc="-1" strike="noStrike">
                <a:solidFill>
                  <a:schemeClr val="dk1"/>
                </a:solidFill>
                <a:latin typeface="Avenir Next LT Pro"/>
              </a:rPr>
              <a:t>(RA2211026010188)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Avenir Next LT Pro"/>
              </a:rPr>
              <a:t>Akula Satya Sesha Sai </a:t>
            </a:r>
            <a:r>
              <a:rPr b="0" lang="en-IN" sz="1600" spc="-1" strike="noStrike">
                <a:solidFill>
                  <a:schemeClr val="dk1"/>
                </a:solidFill>
                <a:latin typeface="Avenir Next LT Pro"/>
              </a:rPr>
              <a:t>(RA2211026010168)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Freeform: Shap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29920" y="0"/>
            <a:ext cx="1154160" cy="590040"/>
          </a:xfrm>
          <a:custGeom>
            <a:avLst/>
            <a:gdLst>
              <a:gd name="textAreaLeft" fmla="*/ 720 w 1154160"/>
              <a:gd name="textAreaRight" fmla="*/ 1155960 w 1154160"/>
              <a:gd name="textAreaTop" fmla="*/ 0 h 590040"/>
              <a:gd name="textAreaBottom" fmla="*/ 591120 h 590040"/>
            </a:gdLst>
            <a:ahLst/>
            <a:rect l="textAreaLeft" t="textAreaTop" r="textAreaRight" b="textAreaBottom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Freeform: Shap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347720" y="0"/>
            <a:ext cx="1736280" cy="958320"/>
          </a:xfrm>
          <a:custGeom>
            <a:avLst/>
            <a:gdLst>
              <a:gd name="textAreaLeft" fmla="*/ -720 w 1736280"/>
              <a:gd name="textAreaRight" fmla="*/ 1736640 w 1736280"/>
              <a:gd name="textAreaTop" fmla="*/ 0 h 958320"/>
              <a:gd name="textAreaBottom" fmla="*/ 959400 h 95832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Freeform: Shap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440" y="2916360"/>
            <a:ext cx="158760" cy="551880"/>
          </a:xfrm>
          <a:custGeom>
            <a:avLst/>
            <a:gdLst>
              <a:gd name="textAreaLeft" fmla="*/ -720 w 158760"/>
              <a:gd name="textAreaRight" fmla="*/ 159120 w 158760"/>
              <a:gd name="textAreaTop" fmla="*/ 0 h 551880"/>
              <a:gd name="textAreaBottom" fmla="*/ 552960 h 551880"/>
            </a:gdLst>
            <a:ahLst/>
            <a:rect l="textAreaLeft" t="textAreaTop" r="textAreaRight" b="textAreaBottom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Freeform: Shap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5835600"/>
            <a:ext cx="1547280" cy="1021320"/>
          </a:xfrm>
          <a:custGeom>
            <a:avLst/>
            <a:gdLst>
              <a:gd name="textAreaLeft" fmla="*/ 720 w 1547280"/>
              <a:gd name="textAreaRight" fmla="*/ 1549080 w 1547280"/>
              <a:gd name="textAreaTop" fmla="*/ 0 h 1021320"/>
              <a:gd name="textAreaBottom" fmla="*/ 1022400 h 1021320"/>
            </a:gdLst>
            <a:ahLst/>
            <a:rect l="textAreaLeft" t="textAreaTop" r="textAreaRight" b="textAreaBottom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Freeform: Shap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97200" y="5717880"/>
            <a:ext cx="1770480" cy="1139040"/>
          </a:xfrm>
          <a:custGeom>
            <a:avLst/>
            <a:gdLst>
              <a:gd name="textAreaLeft" fmla="*/ 720 w 1770480"/>
              <a:gd name="textAreaRight" fmla="*/ 1772280 w 1770480"/>
              <a:gd name="textAreaTop" fmla="*/ 0 h 1139040"/>
              <a:gd name="textAreaBottom" fmla="*/ 1140120 h 1139040"/>
            </a:gdLst>
            <a:ahLst/>
            <a:rect l="textAreaLeft" t="textAreaTop" r="textAreaRight" b="textAreaBottom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icture 3"/>
          <p:cNvSpPr/>
          <p:nvPr/>
        </p:nvSpPr>
        <p:spPr>
          <a:xfrm>
            <a:off x="631800" y="598680"/>
            <a:ext cx="5177160" cy="5177160"/>
          </a:xfrm>
          <a:custGeom>
            <a:avLst/>
            <a:gdLst>
              <a:gd name="textAreaLeft" fmla="*/ 0 w 5177160"/>
              <a:gd name="textAreaRight" fmla="*/ 5178240 w 5177160"/>
              <a:gd name="textAreaTop" fmla="*/ 0 h 5177160"/>
              <a:gd name="textAreaBottom" fmla="*/ 5178240 h 5177160"/>
            </a:gdLst>
            <a:ahLst/>
            <a:rect l="textAreaLeft" t="textAreaTop" r="textAreaRight" b="textAreaBottom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reeform: Shap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519080" y="6258600"/>
            <a:ext cx="1564920" cy="598320"/>
          </a:xfrm>
          <a:custGeom>
            <a:avLst/>
            <a:gdLst>
              <a:gd name="textAreaLeft" fmla="*/ -720 w 1564920"/>
              <a:gd name="textAreaRight" fmla="*/ 1565280 w 1564920"/>
              <a:gd name="textAreaTop" fmla="*/ 0 h 598320"/>
              <a:gd name="textAreaBottom" fmla="*/ 599400 h 598320"/>
            </a:gdLst>
            <a:ahLst/>
            <a:rect l="textAreaLeft" t="textAreaTop" r="textAreaRight" b="textAreaBottom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Tw Cen MT"/>
              </a:rPr>
              <a:t>Conclusion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1080000" y="1620000"/>
            <a:ext cx="971964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Integrating Math Orca with Hugging Face transformers presents a groundbreaking approach to solving complex mathematical problems articulated in natural language. This hybrid system leverages the strengths of both advanced natural language processing and sophisticated mathematical reasoning, offering a comprehensive solution that bridges the gap between human language and mathematical computation.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By utilizing Hugging Face transformers, the system can accurately understand and parse natural language queries, extracting the relevant mathematical information needed for problem-solving. Math Orca then processes this structured information, performing symbolic manipulation and numerical computation to arrive at precise solutions.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23880" y="223524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9600" spc="-1" strike="noStrike">
                <a:solidFill>
                  <a:schemeClr val="accent4">
                    <a:lumMod val="50000"/>
                  </a:schemeClr>
                </a:solidFill>
                <a:latin typeface="Tw Cen MT"/>
              </a:rPr>
              <a:t>Thank You </a:t>
            </a:r>
            <a:r>
              <a:rPr b="0" lang="en-IN" sz="9600" spc="-1" strike="noStrike">
                <a:solidFill>
                  <a:schemeClr val="accent4">
                    <a:lumMod val="50000"/>
                  </a:schemeClr>
                </a:solidFill>
                <a:latin typeface="Wingdings"/>
              </a:rPr>
              <a:t>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Tw Cen MT"/>
              </a:rPr>
              <a:t>Problem Statement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38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8" name="Diagram 6"/>
          <p:cNvGrpSpPr/>
          <p:nvPr/>
        </p:nvGrpSpPr>
        <p:grpSpPr>
          <a:xfrm>
            <a:off x="985320" y="1285200"/>
            <a:ext cx="5488920" cy="4286880"/>
            <a:chOff x="985320" y="1285200"/>
            <a:chExt cx="5488920" cy="4286880"/>
          </a:xfrm>
        </p:grpSpPr>
        <p:sp>
          <p:nvSpPr>
            <p:cNvPr id="99" name=""/>
            <p:cNvSpPr/>
            <p:nvPr/>
          </p:nvSpPr>
          <p:spPr>
            <a:xfrm>
              <a:off x="985320" y="1285200"/>
              <a:ext cx="5488560" cy="4286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985320" y="1782000"/>
              <a:ext cx="3292920" cy="329292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2632320" y="1782000"/>
              <a:ext cx="3841920" cy="32929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8021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53280" rIns="53280" tIns="53280" bIns="2359080" anchor="ctr">
              <a:noAutofit/>
            </a:bodyPr>
            <a:p>
              <a:pPr algn="ctr" defTabSz="622440">
                <a:lnSpc>
                  <a:spcPct val="90000"/>
                </a:lnSpc>
                <a:spcAft>
                  <a:spcPts val="490"/>
                </a:spcAft>
                <a:tabLst>
                  <a:tab algn="l" pos="0"/>
                </a:tabLst>
              </a:pPr>
              <a:r>
                <a:rPr b="0" lang="en-IN" sz="1400" spc="-1" strike="noStrike">
                  <a:solidFill>
                    <a:srgbClr val="000000"/>
                  </a:solidFill>
                  <a:latin typeface="Avenir Next LT Pro"/>
                </a:rPr>
                <a:t>Transformers are primarily designed for natural language processing (NLP) tasks and might not always produce accurate results for complex mathematical computations.</a:t>
              </a: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1561680" y="2770200"/>
              <a:ext cx="2139840" cy="213984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accent5">
                <a:hueOff val="-515611"/>
                <a:satOff val="-6008"/>
                <a:lumOff val="-1079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2632320" y="2770200"/>
              <a:ext cx="3841920" cy="213984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85f22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53280" rIns="53280" tIns="53280" bIns="1206000" anchor="ctr">
              <a:noAutofit/>
            </a:bodyPr>
            <a:p>
              <a:pPr algn="ctr" defTabSz="622440">
                <a:lnSpc>
                  <a:spcPct val="90000"/>
                </a:lnSpc>
                <a:spcAft>
                  <a:spcPts val="490"/>
                </a:spcAft>
                <a:tabLst>
                  <a:tab algn="l" pos="0"/>
                </a:tabLst>
              </a:pPr>
              <a:r>
                <a:rPr b="0" lang="en-IN" sz="1400" spc="-1" strike="noStrike">
                  <a:solidFill>
                    <a:srgbClr val="000000"/>
                  </a:solidFill>
                  <a:latin typeface="Avenir Next LT Pro"/>
                </a:rPr>
                <a:t>The results provided by transformers can be opaque. Unlike traditional mathematical algorithms, it can be difficult to understand how a transformer arrived at a specific solution.</a:t>
              </a: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2138400" y="3758400"/>
              <a:ext cx="987120" cy="98712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accent5">
                <a:hueOff val="-1031223"/>
                <a:satOff val="-12017"/>
                <a:lumOff val="-2158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2632320" y="3758400"/>
              <a:ext cx="3841920" cy="9871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14124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53280" rIns="53280" tIns="53280" bIns="53280" anchor="ctr">
              <a:noAutofit/>
            </a:bodyPr>
            <a:p>
              <a:pPr algn="ctr" defTabSz="622440">
                <a:lnSpc>
                  <a:spcPct val="90000"/>
                </a:lnSpc>
                <a:spcAft>
                  <a:spcPts val="490"/>
                </a:spcAft>
                <a:tabLst>
                  <a:tab algn="l" pos="0"/>
                </a:tabLst>
              </a:pPr>
              <a:r>
                <a:rPr b="0" lang="en-IN" sz="1400" spc="-1" strike="noStrike">
                  <a:solidFill>
                    <a:srgbClr val="000000"/>
                  </a:solidFill>
                  <a:latin typeface="Avenir Next LT Pro"/>
                </a:rPr>
                <a:t>Transformers can be computationally intensive, which might make them less efficient compared to specialized mathematical software or algorithms for certain types of problems.</a:t>
              </a: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Tw Cen MT"/>
              </a:rPr>
              <a:t>Features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" name="Content Placeholder 4"/>
          <p:cNvGrpSpPr/>
          <p:nvPr/>
        </p:nvGrpSpPr>
        <p:grpSpPr>
          <a:xfrm>
            <a:off x="838080" y="1825560"/>
            <a:ext cx="10514520" cy="3858840"/>
            <a:chOff x="838080" y="1825560"/>
            <a:chExt cx="10514520" cy="3858840"/>
          </a:xfrm>
        </p:grpSpPr>
        <p:sp>
          <p:nvSpPr>
            <p:cNvPr id="108" name=""/>
            <p:cNvSpPr/>
            <p:nvPr/>
          </p:nvSpPr>
          <p:spPr>
            <a:xfrm>
              <a:off x="838080" y="1825560"/>
              <a:ext cx="10514520" cy="38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"/>
            <p:cNvSpPr/>
            <p:nvPr/>
          </p:nvSpPr>
          <p:spPr>
            <a:xfrm>
              <a:off x="838080" y="1861560"/>
              <a:ext cx="10514520" cy="71496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8760" rIns="68760" tIns="68760" bIns="68760" anchor="ctr">
              <a:noAutofit/>
            </a:bodyPr>
            <a:p>
              <a:pPr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chemeClr val="lt1"/>
                  </a:solidFill>
                  <a:latin typeface="Avenir Next LT Pro"/>
                </a:rPr>
                <a:t>Access to a wide range of state-of-the-art pretrained models such as BERT, GPT-3, RoBERTa, T5, and many more, covering diverse NLP tasks.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838080" y="2629440"/>
              <a:ext cx="10514520" cy="71496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-2067965"/>
                <a:satOff val="11611"/>
                <a:lumOff val="-539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8760" rIns="68760" tIns="68760" bIns="68760" anchor="ctr">
              <a:noAutofit/>
            </a:bodyPr>
            <a:p>
              <a:pPr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chemeClr val="lt1"/>
                  </a:solidFill>
                  <a:latin typeface="Avenir Next LT Pro"/>
                </a:rPr>
                <a:t>Simple and intuitive APIs that allow for easy integration and deployment of models with minimal code.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838080" y="3397320"/>
              <a:ext cx="10514520" cy="71496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-4135930"/>
                <a:satOff val="23223"/>
                <a:lumOff val="-1078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8760" rIns="68760" tIns="68760" bIns="68760" anchor="ctr">
              <a:noAutofit/>
            </a:bodyPr>
            <a:p>
              <a:pPr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chemeClr val="lt1"/>
                  </a:solidFill>
                  <a:latin typeface="Avenir Next LT Pro"/>
                </a:rPr>
                <a:t>Ability to fine-tune models on custom datasets to meet specific needs and improve performance on domain-specific tasks.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838080" y="4165200"/>
              <a:ext cx="10514520" cy="71496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-6203895"/>
                <a:satOff val="34834"/>
                <a:lumOff val="-1617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8760" rIns="68760" tIns="68760" bIns="68760" anchor="ctr">
              <a:noAutofit/>
            </a:bodyPr>
            <a:p>
              <a:pPr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chemeClr val="lt1"/>
                  </a:solidFill>
                  <a:latin typeface="Avenir Next LT Pro"/>
                </a:rPr>
                <a:t>Support for customizing model architecture and training processes.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838080" y="4933080"/>
              <a:ext cx="10514520" cy="71496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-8271860"/>
                <a:satOff val="46445"/>
                <a:lumOff val="-2156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8760" rIns="68760" tIns="68760" bIns="68760" anchor="ctr">
              <a:noAutofit/>
            </a:bodyPr>
            <a:p>
              <a:pPr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chemeClr val="lt1"/>
                  </a:solidFill>
                  <a:latin typeface="Avenir Next LT Pro"/>
                </a:rPr>
                <a:t>Pretrained models available for multiple languages, enabling NLP applications across different linguistic contexts.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Tw Cen MT"/>
              </a:rPr>
              <a:t>Unique Idea Propositions (UIPs)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5" name="Content Placeholder 3"/>
          <p:cNvGrpSpPr/>
          <p:nvPr/>
        </p:nvGrpSpPr>
        <p:grpSpPr>
          <a:xfrm>
            <a:off x="838080" y="1825560"/>
            <a:ext cx="10514520" cy="3858840"/>
            <a:chOff x="838080" y="1825560"/>
            <a:chExt cx="10514520" cy="3858840"/>
          </a:xfrm>
        </p:grpSpPr>
        <p:sp>
          <p:nvSpPr>
            <p:cNvPr id="116" name=""/>
            <p:cNvSpPr/>
            <p:nvPr/>
          </p:nvSpPr>
          <p:spPr>
            <a:xfrm>
              <a:off x="838080" y="1825560"/>
              <a:ext cx="10514520" cy="38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838080" y="1878840"/>
              <a:ext cx="10514520" cy="119232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14480" rIns="114480" tIns="114480" bIns="114480" anchor="ctr">
              <a:noAutofit/>
            </a:bodyPr>
            <a:p>
              <a:pPr defTabSz="1333440">
                <a:lnSpc>
                  <a:spcPct val="90000"/>
                </a:lnSpc>
                <a:spcAft>
                  <a:spcPts val="1049"/>
                </a:spcAft>
                <a:tabLst>
                  <a:tab algn="l" pos="0"/>
                </a:tabLst>
              </a:pPr>
              <a:r>
                <a:rPr b="0" lang="en-IN" sz="2000" spc="-1" strike="noStrike">
                  <a:solidFill>
                    <a:schemeClr val="lt1"/>
                  </a:solidFill>
                  <a:latin typeface="Avenir Next LT Pro"/>
                </a:rPr>
                <a:t>Utilize Hugging Face transformers to parse and comprehend mathematical problems expressed in natural language, extracting relevant information and converting it into a structured format.</a:t>
              </a:r>
              <a:endParaRPr b="0" lang="en-IN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838080" y="3158640"/>
              <a:ext cx="10514520" cy="119232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-4135930"/>
                <a:satOff val="23223"/>
                <a:lumOff val="-1078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14480" rIns="114480" tIns="114480" bIns="114480" anchor="ctr">
              <a:noAutofit/>
            </a:bodyPr>
            <a:p>
              <a:pPr defTabSz="1333440">
                <a:lnSpc>
                  <a:spcPct val="90000"/>
                </a:lnSpc>
                <a:spcAft>
                  <a:spcPts val="1049"/>
                </a:spcAft>
                <a:tabLst>
                  <a:tab algn="l" pos="0"/>
                </a:tabLst>
              </a:pPr>
              <a:r>
                <a:rPr b="0" lang="en-IN" sz="2000" spc="-1" strike="noStrike">
                  <a:solidFill>
                    <a:schemeClr val="lt1"/>
                  </a:solidFill>
                  <a:latin typeface="Avenir Next LT Pro"/>
                </a:rPr>
                <a:t>Integrate with symbolic math engines (like SymPy or Mathematica) to handle symbolic manipulation, equation solving, and other algebraic tasks.</a:t>
              </a:r>
              <a:endParaRPr b="0" lang="en-IN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838080" y="4438440"/>
              <a:ext cx="10514520" cy="119232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-8271860"/>
                <a:satOff val="46445"/>
                <a:lumOff val="-2156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14480" rIns="114480" tIns="114480" bIns="114480" anchor="ctr">
              <a:noAutofit/>
            </a:bodyPr>
            <a:p>
              <a:pPr defTabSz="1333440">
                <a:lnSpc>
                  <a:spcPct val="90000"/>
                </a:lnSpc>
                <a:spcAft>
                  <a:spcPts val="1049"/>
                </a:spcAft>
                <a:tabLst>
                  <a:tab algn="l" pos="0"/>
                </a:tabLst>
              </a:pPr>
              <a:r>
                <a:rPr b="0" lang="en-IN" sz="2000" spc="-1" strike="noStrike">
                  <a:solidFill>
                    <a:schemeClr val="lt1"/>
                  </a:solidFill>
                  <a:latin typeface="Avenir Next LT Pro"/>
                </a:rPr>
                <a:t>Assist students and educators by providing detailed explanations and step-by-step solutions to mathematical problems.</a:t>
              </a:r>
              <a:endParaRPr b="0" lang="en-IN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Tw Cen MT"/>
              </a:rPr>
              <a:t>Features of Fine Tuned: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1" name="Content Placeholder 3"/>
          <p:cNvGrpSpPr/>
          <p:nvPr/>
        </p:nvGrpSpPr>
        <p:grpSpPr>
          <a:xfrm>
            <a:off x="838080" y="1825560"/>
            <a:ext cx="10515600" cy="3858840"/>
            <a:chOff x="838080" y="1825560"/>
            <a:chExt cx="10515600" cy="3858840"/>
          </a:xfrm>
        </p:grpSpPr>
        <p:sp>
          <p:nvSpPr>
            <p:cNvPr id="122" name=""/>
            <p:cNvSpPr/>
            <p:nvPr/>
          </p:nvSpPr>
          <p:spPr>
            <a:xfrm>
              <a:off x="838080" y="1825560"/>
              <a:ext cx="10514520" cy="38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rot="5400000">
              <a:off x="7492320" y="-915480"/>
              <a:ext cx="993960" cy="67287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d1ece3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-2851200" rIns="-2802600" tIns="2899800" bIns="2948400" anchor="ctr" rot="-5400000">
              <a:noAutofit/>
            </a:bodyPr>
            <a:p>
              <a:pPr lvl="1" marL="171360" indent="-171360" defTabSz="755640">
                <a:lnSpc>
                  <a:spcPct val="90000"/>
                </a:lnSpc>
                <a:spcAft>
                  <a:spcPts val="255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800" spc="-1" strike="noStrike">
                  <a:solidFill>
                    <a:srgbClr val="000000"/>
                  </a:solidFill>
                  <a:latin typeface="Avenir Next LT Pro"/>
                </a:rPr>
                <a:t>Improves understanding of complex mathematical problems through natural language interaction.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838080" y="1827360"/>
              <a:ext cx="3784680" cy="124272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33200" rIns="133200" tIns="66600" bIns="66600" anchor="ctr">
              <a:noAutofit/>
            </a:bodyPr>
            <a:p>
              <a:pPr algn="ctr" defTabSz="1555920">
                <a:lnSpc>
                  <a:spcPct val="90000"/>
                </a:lnSpc>
                <a:spcAft>
                  <a:spcPts val="1225"/>
                </a:spcAft>
                <a:tabLst>
                  <a:tab algn="l" pos="0"/>
                </a:tabLst>
              </a:pPr>
              <a:r>
                <a:rPr b="0" lang="en-IN" sz="3200" spc="-1" strike="noStrike">
                  <a:solidFill>
                    <a:schemeClr val="lt1"/>
                  </a:solidFill>
                  <a:latin typeface="Avenir Next LT Pro"/>
                </a:rPr>
                <a:t>Enhanced Comprehension: </a:t>
              </a:r>
              <a:endParaRPr b="0" lang="en-IN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rot="5400000">
              <a:off x="7492320" y="389520"/>
              <a:ext cx="993960" cy="67287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>
                <a:tint val="40000"/>
                <a:alpha val="90000"/>
                <a:hueOff val="-4352041"/>
                <a:satOff val="28525"/>
                <a:lumOff val="1219"/>
                <a:alphaOff val="0"/>
              </a:schemeClr>
            </a:solidFill>
            <a:ln>
              <a:solidFill>
                <a:srgbClr val="e3f6cd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-2851200" rIns="-2802600" tIns="2899800" bIns="2948400" anchor="ctr" rot="-5400000">
              <a:noAutofit/>
            </a:bodyPr>
            <a:p>
              <a:pPr lvl="1" marL="171360" indent="-171360" defTabSz="755640">
                <a:lnSpc>
                  <a:spcPct val="90000"/>
                </a:lnSpc>
                <a:spcAft>
                  <a:spcPts val="255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800" spc="-1" strike="noStrike">
                  <a:solidFill>
                    <a:srgbClr val="000000"/>
                  </a:solidFill>
                  <a:latin typeface="Avenir Next LT Pro"/>
                </a:rPr>
                <a:t>Accelerates problem-solving by combining the strengths of NLP and mathematical engines.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838080" y="3133440"/>
              <a:ext cx="3784680" cy="124272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-4135930"/>
                <a:satOff val="23223"/>
                <a:lumOff val="-1078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33200" rIns="133200" tIns="66600" bIns="66600" anchor="ctr">
              <a:noAutofit/>
            </a:bodyPr>
            <a:p>
              <a:pPr algn="ctr" defTabSz="1555920">
                <a:lnSpc>
                  <a:spcPct val="90000"/>
                </a:lnSpc>
                <a:spcAft>
                  <a:spcPts val="1225"/>
                </a:spcAft>
                <a:tabLst>
                  <a:tab algn="l" pos="0"/>
                </a:tabLst>
              </a:pPr>
              <a:r>
                <a:rPr b="0" lang="en-IN" sz="3200" spc="-1" strike="noStrike">
                  <a:solidFill>
                    <a:schemeClr val="lt1"/>
                  </a:solidFill>
                  <a:latin typeface="Avenir Next LT Pro"/>
                </a:rPr>
                <a:t>Efficiency:</a:t>
              </a:r>
              <a:endParaRPr b="0" lang="en-IN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rot="5400000">
              <a:off x="7492320" y="1695600"/>
              <a:ext cx="993960" cy="67287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>
                <a:tint val="40000"/>
                <a:alpha val="90000"/>
                <a:hueOff val="-8704081"/>
                <a:satOff val="57049"/>
                <a:lumOff val="2439"/>
                <a:alphaOff val="0"/>
              </a:schemeClr>
            </a:solidFill>
            <a:ln>
              <a:solidFill>
                <a:srgbClr val="ffd8cb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-2851200" rIns="-2802600" tIns="2899800" bIns="2948400" anchor="ctr" rot="-5400000">
              <a:noAutofit/>
            </a:bodyPr>
            <a:p>
              <a:pPr lvl="1" marL="171360" indent="-171360" defTabSz="755640">
                <a:lnSpc>
                  <a:spcPct val="90000"/>
                </a:lnSpc>
                <a:spcAft>
                  <a:spcPts val="255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800" spc="-1" strike="noStrike">
                  <a:solidFill>
                    <a:srgbClr val="000000"/>
                  </a:solidFill>
                  <a:latin typeface="Avenir Next LT Pro"/>
                </a:rPr>
                <a:t>Adapts to a wide range of problems, from basic algebra to advanced differential equations.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838080" y="4439520"/>
              <a:ext cx="3784680" cy="124272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-8271860"/>
                <a:satOff val="46445"/>
                <a:lumOff val="-2156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33200" rIns="133200" tIns="66600" bIns="66600" anchor="ctr">
              <a:noAutofit/>
            </a:bodyPr>
            <a:p>
              <a:pPr algn="ctr" defTabSz="1555920">
                <a:lnSpc>
                  <a:spcPct val="90000"/>
                </a:lnSpc>
                <a:spcAft>
                  <a:spcPts val="1225"/>
                </a:spcAft>
                <a:tabLst>
                  <a:tab algn="l" pos="0"/>
                </a:tabLst>
              </a:pPr>
              <a:r>
                <a:rPr b="0" lang="en-IN" sz="3200" spc="-1" strike="noStrike">
                  <a:solidFill>
                    <a:schemeClr val="lt1"/>
                  </a:solidFill>
                  <a:latin typeface="Avenir Next LT Pro"/>
                </a:rPr>
                <a:t>Scalability</a:t>
              </a:r>
              <a:r>
                <a:rPr b="0" lang="en-IN" sz="1800" spc="-1" strike="noStrike">
                  <a:solidFill>
                    <a:schemeClr val="lt1"/>
                  </a:solidFill>
                  <a:latin typeface="Avenir Next LT Pro"/>
                </a:rPr>
                <a:t>: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Tw Cen MT"/>
              </a:rPr>
              <a:t>Tech Stack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0" name=""/>
          <p:cNvGraphicFramePr/>
          <p:nvPr/>
        </p:nvGraphicFramePr>
        <p:xfrm>
          <a:off x="3274560" y="2050920"/>
          <a:ext cx="5649840" cy="3482280"/>
        </p:xfrm>
        <a:graphic>
          <a:graphicData uri="http://schemas.openxmlformats.org/drawingml/2006/table">
            <a:tbl>
              <a:tblPr/>
              <a:tblGrid>
                <a:gridCol w="5650200"/>
              </a:tblGrid>
              <a:tr h="4201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PYTHON</a:t>
                      </a:r>
                      <a:endParaRPr b="0" lang="en-IN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</a:tr>
              <a:tr h="4201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Hugging Face Transformers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</a:tr>
              <a:tr h="4201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Lang Chain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</a:tr>
              <a:tr h="4201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Stream Lit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</a:tr>
              <a:tr h="4201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Chain Lit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</a:tr>
              <a:tr h="4201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DJango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</a:tr>
              <a:tr h="4201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Pytorch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</a:tr>
              <a:tr h="422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TensorFlow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2" name="Arc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3967200">
            <a:off x="8628480" y="489960"/>
            <a:ext cx="2988000" cy="298656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00">
            <a:solidFill>
              <a:srgbClr val="5dce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895000" y="479520"/>
            <a:ext cx="545760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Tw Cen MT"/>
              </a:rPr>
              <a:t>DataSet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5486400"/>
            <a:ext cx="2671920" cy="1370520"/>
          </a:xfrm>
          <a:custGeom>
            <a:avLst/>
            <a:gdLst>
              <a:gd name="textAreaLeft" fmla="*/ 720 w 2671920"/>
              <a:gd name="textAreaRight" fmla="*/ 2673720 w 2671920"/>
              <a:gd name="textAreaTop" fmla="*/ 0 h 1370520"/>
              <a:gd name="textAreaBottom" fmla="*/ 1371600 h 1370520"/>
            </a:gdLst>
            <a:ahLst/>
            <a:rect l="textAreaLeft" t="textAreaTop" r="textAreaRight" b="textAreaBottom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Graphic 6"/>
          <p:cNvSpPr/>
          <p:nvPr/>
        </p:nvSpPr>
        <p:spPr>
          <a:xfrm>
            <a:off x="703080" y="955440"/>
            <a:ext cx="4776480" cy="4776480"/>
          </a:xfrm>
          <a:custGeom>
            <a:avLst/>
            <a:gdLst>
              <a:gd name="textAreaLeft" fmla="*/ 0 w 4776480"/>
              <a:gd name="textAreaRight" fmla="*/ 4777560 w 4776480"/>
              <a:gd name="textAreaTop" fmla="*/ 0 h 4776480"/>
              <a:gd name="textAreaBottom" fmla="*/ 4777560 h 4776480"/>
            </a:gdLst>
            <a:ahLst/>
            <a:rect l="textAreaLeft" t="textAreaTop" r="textAreaRight" b="textAreaBottom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" name="Content Placeholder 4"/>
          <p:cNvGrpSpPr/>
          <p:nvPr/>
        </p:nvGrpSpPr>
        <p:grpSpPr>
          <a:xfrm>
            <a:off x="6095880" y="1825560"/>
            <a:ext cx="5257800" cy="3858840"/>
            <a:chOff x="6095880" y="1825560"/>
            <a:chExt cx="5257800" cy="3858840"/>
          </a:xfrm>
        </p:grpSpPr>
        <p:sp>
          <p:nvSpPr>
            <p:cNvPr id="137" name=""/>
            <p:cNvSpPr/>
            <p:nvPr/>
          </p:nvSpPr>
          <p:spPr>
            <a:xfrm>
              <a:off x="6095880" y="1825560"/>
              <a:ext cx="5256720" cy="38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rot="5400000">
              <a:off x="9174600" y="766800"/>
              <a:ext cx="993960" cy="33638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d1ece3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-1149480" rIns="-1101240" tIns="1226880" bIns="1275120" anchor="ctr" rot="-5400000">
              <a:noAutofit/>
            </a:bodyPr>
            <a:p>
              <a:pPr lvl="1" marL="228600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2200" spc="-1" strike="noStrike">
                  <a:solidFill>
                    <a:srgbClr val="000000"/>
                  </a:solidFill>
                  <a:latin typeface="Avenir Next LT Pro"/>
                </a:rPr>
                <a:t>PARQUET</a:t>
              </a:r>
              <a:endParaRPr b="0" lang="en-IN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6095880" y="1827360"/>
              <a:ext cx="1891800" cy="124272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90000" rIns="90000" tIns="45000" bIns="45000" anchor="ctr">
              <a:noAutofit/>
            </a:bodyPr>
            <a:p>
              <a:pPr algn="ctr" defTabSz="1066680">
                <a:lnSpc>
                  <a:spcPct val="90000"/>
                </a:lnSpc>
                <a:spcAft>
                  <a:spcPts val="839"/>
                </a:spcAft>
                <a:tabLst>
                  <a:tab algn="l" pos="0"/>
                </a:tabLst>
              </a:pPr>
              <a:r>
                <a:rPr b="0" lang="en-IN" sz="2400" spc="-1" strike="noStrike">
                  <a:solidFill>
                    <a:schemeClr val="lt1"/>
                  </a:solidFill>
                  <a:latin typeface="Avenir Next LT Pro"/>
                </a:rPr>
                <a:t>Type:</a:t>
              </a:r>
              <a:endParaRPr b="0" lang="en-IN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rot="5400000">
              <a:off x="9174600" y="2072880"/>
              <a:ext cx="993960" cy="33638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>
                <a:tint val="40000"/>
                <a:alpha val="90000"/>
                <a:hueOff val="-4352041"/>
                <a:satOff val="28525"/>
                <a:lumOff val="1219"/>
                <a:alphaOff val="0"/>
              </a:schemeClr>
            </a:solidFill>
            <a:ln>
              <a:solidFill>
                <a:srgbClr val="e3f6cd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-1149480" rIns="-1101240" tIns="1226880" bIns="1275120" anchor="ctr" rot="-5400000">
              <a:noAutofit/>
            </a:bodyPr>
            <a:p>
              <a:pPr lvl="1" marL="228600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2200" spc="-1" strike="noStrike">
                  <a:solidFill>
                    <a:srgbClr val="000000"/>
                  </a:solidFill>
                  <a:latin typeface="Avenir Next LT Pro"/>
                </a:rPr>
                <a:t>English (US)</a:t>
              </a:r>
              <a:endParaRPr b="0" lang="en-IN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6095880" y="3133440"/>
              <a:ext cx="1891800" cy="124272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-4135930"/>
                <a:satOff val="23223"/>
                <a:lumOff val="-1078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90000" rIns="90000" tIns="45000" bIns="45000" anchor="ctr">
              <a:noAutofit/>
            </a:bodyPr>
            <a:p>
              <a:pPr algn="ctr" defTabSz="1066680">
                <a:lnSpc>
                  <a:spcPct val="90000"/>
                </a:lnSpc>
                <a:spcAft>
                  <a:spcPts val="839"/>
                </a:spcAft>
                <a:tabLst>
                  <a:tab algn="l" pos="0"/>
                </a:tabLst>
              </a:pPr>
              <a:r>
                <a:rPr b="0" lang="en-IN" sz="2400" spc="-1" strike="noStrike">
                  <a:solidFill>
                    <a:schemeClr val="lt1"/>
                  </a:solidFill>
                  <a:latin typeface="Avenir Next LT Pro"/>
                </a:rPr>
                <a:t>Language:</a:t>
              </a:r>
              <a:endParaRPr b="0" lang="en-IN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rot="5400000">
              <a:off x="9174600" y="3378960"/>
              <a:ext cx="993960" cy="33638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>
                <a:tint val="40000"/>
                <a:alpha val="90000"/>
                <a:hueOff val="-8704081"/>
                <a:satOff val="57049"/>
                <a:lumOff val="2439"/>
                <a:alphaOff val="0"/>
              </a:schemeClr>
            </a:solidFill>
            <a:ln>
              <a:solidFill>
                <a:srgbClr val="ffd8cb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-1149480" rIns="-1101240" tIns="1226880" bIns="1275120" anchor="ctr" rot="-5400000">
              <a:noAutofit/>
            </a:bodyPr>
            <a:p>
              <a:pPr lvl="1" marL="228600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800" spc="-1" strike="noStrike" u="sng">
                  <a:solidFill>
                    <a:srgbClr val="56c7aa"/>
                  </a:solidFill>
                  <a:uFillTx/>
                  <a:latin typeface="Avenir Next LT Pro"/>
                </a:rPr>
                <a:t>https://huggingface.co/Ebullioscopic/orca-math-word-problems-200k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6095880" y="4439520"/>
              <a:ext cx="1891800" cy="124272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hueOff val="-8271860"/>
                <a:satOff val="46445"/>
                <a:lumOff val="-2156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90000" rIns="90000" tIns="45000" bIns="45000" anchor="ctr">
              <a:noAutofit/>
            </a:bodyPr>
            <a:p>
              <a:pPr algn="ctr" defTabSz="1066680">
                <a:lnSpc>
                  <a:spcPct val="90000"/>
                </a:lnSpc>
                <a:spcAft>
                  <a:spcPts val="839"/>
                </a:spcAft>
                <a:tabLst>
                  <a:tab algn="l" pos="0"/>
                </a:tabLst>
              </a:pPr>
              <a:r>
                <a:rPr b="0" lang="en-IN" sz="2400" spc="-1" strike="noStrike">
                  <a:solidFill>
                    <a:schemeClr val="lt1"/>
                  </a:solidFill>
                  <a:latin typeface="Avenir Next LT Pro"/>
                </a:rPr>
                <a:t>Link to Dataset:</a:t>
              </a:r>
              <a:endParaRPr b="0" lang="en-IN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Tw Cen MT"/>
              </a:rPr>
              <a:t>Architecture Diagram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000440" y="2520000"/>
            <a:ext cx="10158840" cy="271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Tw Cen MT"/>
              </a:rPr>
              <a:t>Team Members and Contribution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681200" cy="38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Avenir Next LT Pro"/>
              </a:rPr>
              <a:t>Hariharan Mudaliar (RA2211026010183) – Transformer Model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Avenir Next LT Pro"/>
              </a:rPr>
              <a:t>Tumati Omkar Chowdary (RA2211026010188) – Dataset and Integration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Avenir Next LT Pro"/>
              </a:rPr>
              <a:t>Akula Satya Sesha Sai (RA2211026010168) – References and Presentation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79EE32F9A7D54F88CD68BD6EA48950" ma:contentTypeVersion="4" ma:contentTypeDescription="Create a new document." ma:contentTypeScope="" ma:versionID="f0ba727a593f9f14368abc065f781f3c">
  <xsd:schema xmlns:xsd="http://www.w3.org/2001/XMLSchema" xmlns:xs="http://www.w3.org/2001/XMLSchema" xmlns:p="http://schemas.microsoft.com/office/2006/metadata/properties" xmlns:ns3="e46cd68b-d578-4442-b7ed-bae5b346fdf8" targetNamespace="http://schemas.microsoft.com/office/2006/metadata/properties" ma:root="true" ma:fieldsID="9a58d7e51dcb65cc3b8860763695ab25" ns3:_="">
    <xsd:import namespace="e46cd68b-d578-4442-b7ed-bae5b346f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cd68b-d578-4442-b7ed-bae5b346fd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6cd68b-d578-4442-b7ed-bae5b346fdf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372E7C-04DC-493A-A31A-3E5DFE75E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cd68b-d578-4442-b7ed-bae5b346f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913365-44BD-4F6F-84AF-8A48D6E53BF8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46cd68b-d578-4442-b7ed-bae5b346fdf8"/>
  </ds:schemaRefs>
</ds:datastoreItem>
</file>

<file path=customXml/itemProps3.xml><?xml version="1.0" encoding="utf-8"?>
<ds:datastoreItem xmlns:ds="http://schemas.openxmlformats.org/officeDocument/2006/customXml" ds:itemID="{A6689DFB-8A5F-4A96-9A4D-21F05C2A27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25143</TotalTime>
  <Application>LibreOffice/7.6.1.2$Windows_X86_64 LibreOffice_project/f5defcebd022c5bc36bbb79be232cb6926d8f674</Application>
  <AppVersion>15.0000</AppVersion>
  <Words>482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2023-11-09T15:02:23Z</dcterms:created>
  <dc:creator>HARIHARAN MUDALIAR (RA2211026010183)</dc:creator>
  <dc:description/>
  <dc:language>en-IN</dc:language>
  <cp:lastModifiedBy/>
  <dcterms:modified xsi:type="dcterms:W3CDTF">2024-07-19T21:00:13Z</dcterms:modified>
  <cp:revision>17</cp:revision>
  <dc:subject/>
  <dc:title>Jordan – Mental Health Depression ChatBot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0x0101008079EE32F9A7D54F88CD68BD6EA48950</vt:lpwstr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