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7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1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43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5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082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23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69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7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48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9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2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1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3E010-79B8-4D88-9AB9-E3DA11C8D24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3825861-86B1-44CA-86A6-CD2A86331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7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36B6-462B-1CDB-30BD-585B3920B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ESG AND FINANCIAL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8A3D2-A6A8-CF7C-CC52-13843E990A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report based on ESG pillars (Environmental, Social, and Governance) and financial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5602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C6EB-837A-62D6-EAD7-074EA80E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ESG Scores by Region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5A5D7-A9BE-F27E-8C4A-518E00E12AD8}"/>
              </a:ext>
            </a:extLst>
          </p:cNvPr>
          <p:cNvSpPr/>
          <p:nvPr/>
        </p:nvSpPr>
        <p:spPr>
          <a:xfrm>
            <a:off x="0" y="2300288"/>
            <a:ext cx="7372350" cy="4557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2B283-0833-9323-C793-6CFBE70F171D}"/>
              </a:ext>
            </a:extLst>
          </p:cNvPr>
          <p:cNvSpPr txBox="1"/>
          <p:nvPr/>
        </p:nvSpPr>
        <p:spPr>
          <a:xfrm>
            <a:off x="632013" y="2690336"/>
            <a:ext cx="6740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Bar</a:t>
            </a:r>
            <a:r>
              <a:rPr lang="en-US" dirty="0"/>
              <a:t> chart comparing ESG scores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 has the highest ESG scores. Africa and the Middle East have the lowest scores among all regions.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8848C6-60F2-5C5E-75AD-AC7A26EC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53" y="1539875"/>
            <a:ext cx="4491317" cy="455771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633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098-12CF-C81E-91D4-7066E2A1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Top Companies by Market Capitalization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D0BCB-4DBA-739F-5FBD-A234A25D629C}"/>
              </a:ext>
            </a:extLst>
          </p:cNvPr>
          <p:cNvSpPr/>
          <p:nvPr/>
        </p:nvSpPr>
        <p:spPr>
          <a:xfrm>
            <a:off x="-1" y="2292066"/>
            <a:ext cx="7072313" cy="4526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4ED74-A2F4-5784-49C9-7E88BAE1A429}"/>
              </a:ext>
            </a:extLst>
          </p:cNvPr>
          <p:cNvSpPr txBox="1"/>
          <p:nvPr/>
        </p:nvSpPr>
        <p:spPr>
          <a:xfrm>
            <a:off x="701757" y="2413337"/>
            <a:ext cx="6347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Bar chart comparing top companies by market capitalization.</a:t>
            </a:r>
          </a:p>
          <a:p>
            <a:endParaRPr lang="en-GB" dirty="0"/>
          </a:p>
          <a:p>
            <a:r>
              <a:rPr lang="en-GB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Company 463, a technology company, has the largest market capitalization, others like companies 596 and 355 also show high valuation.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729E63-CA9F-DB43-F656-39082D1C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88" y="1600200"/>
            <a:ext cx="4572000" cy="463369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039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6D6F-8325-653C-8BCE-FF2EEB8C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ESG and Revenue Trend (2021-2025)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4AC9E-779E-74AB-8721-90FA2EBEF5E5}"/>
              </a:ext>
            </a:extLst>
          </p:cNvPr>
          <p:cNvSpPr/>
          <p:nvPr/>
        </p:nvSpPr>
        <p:spPr>
          <a:xfrm>
            <a:off x="114300" y="2314573"/>
            <a:ext cx="6829426" cy="4543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384EE-2A03-5BCE-BD6E-A6883C8516F8}"/>
              </a:ext>
            </a:extLst>
          </p:cNvPr>
          <p:cNvSpPr txBox="1"/>
          <p:nvPr/>
        </p:nvSpPr>
        <p:spPr>
          <a:xfrm>
            <a:off x="581585" y="2243604"/>
            <a:ext cx="6573932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double line chart illustrates the year-over-year trend of average ESG scores and average revenue from 2021 to 2025.</a:t>
            </a:r>
          </a:p>
          <a:p>
            <a:endParaRPr lang="en-GB" dirty="0"/>
          </a:p>
          <a:p>
            <a:r>
              <a:rPr lang="en-GB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2021 to 2025, ESG scores rose steadily while revenue increased by 36.6%, suggesting a positive correlation between ESG performance and financial growth.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979432-89FE-9C39-4535-432D3E839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308" y="1264554"/>
            <a:ext cx="4506445" cy="4543425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635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F90A-D71D-33D0-71A6-4795836F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15A10-2E63-8388-EF35-EE76FC45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2133600"/>
            <a:ext cx="10075862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To promote accountability, incorporate ESG into core business strategy and tie executive rewards to ESG indicators.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Prioritize industries like Technology, and Finance for their proven relationship between ESG and financial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Improve ESG balance and profitability by strengthening Social and Governance practices in Finance, and Social practices in Technology.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To increase ESG maturity and draw in investment, invest in policy incentives and training across the Middle East, Africa, and Latin America.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Set a target to achieve a 25% decrease in emissions by 2027, through innovations such as renewable energy, which will promote growth and sustainability.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To provide financial support for ESG goals, use ESG bonds and sustainability-linked loans to fund ethical projects.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Develop processes to track ESG development so that stakeholders can make data-driven decisions and have transparency.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87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2C46-7575-18A2-043D-B56F723A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84AA-B6FC-1874-E6B5-31E2C35C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This project proves that ESG is not just about ethics, it is a driver of real financial performance. Companies with strong ESG scores showed higher revenue, lower emissions, and better growth. As sustainability continues to shape investment and strategy, ESG leadership is now a business advantage, not just a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91848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EF807B4-AC73-D245-3A29-75BBD3BD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ESG AND FINANCIAL PERFORMANCE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220C9-E8C6-E98F-9F4A-22DAD669D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1800225"/>
            <a:ext cx="1201718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9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C350-71EC-4649-2626-E7E980C1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2AB5D-25F9-9159-E1E4-3004A7C7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Businesses are being judged on their ethical practices in addition to their financial performance as a result of the increased focus on sustainability around the world. </a:t>
            </a:r>
          </a:p>
          <a:p>
            <a:pPr marL="0" indent="0">
              <a:buNone/>
            </a:pPr>
            <a:r>
              <a:rPr lang="en-GB" dirty="0"/>
              <a:t>ESG (Environmental, Social, and Governance) performance is now a crucial indicator of long-term value, ethical practices, and risk management.</a:t>
            </a:r>
          </a:p>
          <a:p>
            <a:pPr marL="0" indent="0">
              <a:buNone/>
            </a:pPr>
            <a:r>
              <a:rPr lang="en-GB" dirty="0"/>
              <a:t>This project investigates whether stronger financial outcomes, such as revenue growth, profitability, and market value, are associated with higher ESG scores across industries, regions, and companies from 2015 to 2025.</a:t>
            </a:r>
          </a:p>
        </p:txBody>
      </p:sp>
    </p:spTree>
    <p:extLst>
      <p:ext uri="{BB962C8B-B14F-4D97-AF65-F5344CB8AC3E}">
        <p14:creationId xmlns:p14="http://schemas.microsoft.com/office/powerpoint/2010/main" val="42152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17A0-4AB3-F51A-2320-76BEFAE5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F430-145B-D030-F320-7E41C505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high- and low-performing companies based on ESG performance. </a:t>
            </a:r>
            <a:endParaRPr lang="en-GB" dirty="0">
              <a:latin typeface="Century Gothic" panose="020B0502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investigate which ESG pillars (Environmental, Social, and Governance) most strongly correlate with financial success. 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recognise patterns and trends in ESG and financial performance across different industries and regions.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1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E95E-79DC-8D87-8A06-EA4337B1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EE2D-200F-B118-AC2B-C4A772A1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explores the relationship between ESG performance and key financial metrics across companies, industries, and regions.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aims to analyse how ESG scores in Environmental</a:t>
            </a:r>
            <a:r>
              <a:rPr lang="en-GB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</a:t>
            </a: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cial, and Governance categories influence financial outcomes such as revenue, profit margin, market capitalization, and growth rate.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35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555C-F66C-E825-58DD-7E4EDB87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7209F-5483-32D6-DC5F-3B62A28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industries have shown the highest</a:t>
            </a:r>
            <a:r>
              <a:rPr lang="en-GB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average ESG scores, and how do their profit margins compare to industry averages</a:t>
            </a: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kern="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does Environmental ESG performance relate to</a:t>
            </a: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carbon emissions?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regions score highest in ESG performance?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companies have the largest market capitalization?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kern="1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trends can be observed in ESG overall scores and revenue growth over the past 5 years?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93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99AA-063D-2E17-1C5F-893F237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52D8-4A31-B3A1-F683-AF7337FD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PERFORMANCE INDICATORS (KPIs):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Top ESG Region </a:t>
            </a:r>
            <a:r>
              <a:rPr lang="en-GB" dirty="0"/>
              <a:t>– Europe(67.9): Leads with the highest ESG performance, driven by strong regional sustainability policies.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Most profitable industry </a:t>
            </a:r>
            <a:r>
              <a:rPr lang="en-GB" dirty="0"/>
              <a:t>– Technology(19%): Performs better than other industries, showing strong financial gains associated with ESG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Average profit margin </a:t>
            </a:r>
            <a:r>
              <a:rPr lang="en-GB" dirty="0"/>
              <a:t>– 11%: Shows overall financial stability across industries, with potential for ESG-driven growth.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Average ESG score </a:t>
            </a:r>
            <a:r>
              <a:rPr lang="en-GB" dirty="0"/>
              <a:t>– 54.6%: Shows a reasonable foundation, with room for improvement in lagging industries. </a:t>
            </a:r>
          </a:p>
        </p:txBody>
      </p:sp>
    </p:spTree>
    <p:extLst>
      <p:ext uri="{BB962C8B-B14F-4D97-AF65-F5344CB8AC3E}">
        <p14:creationId xmlns:p14="http://schemas.microsoft.com/office/powerpoint/2010/main" val="288985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D6C-7E8B-CC53-D430-25FF8FCE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ESG Pillars vs Profit Margin (Top Industries)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FD518-AE6A-CC22-F556-EA7974009ACC}"/>
              </a:ext>
            </a:extLst>
          </p:cNvPr>
          <p:cNvSpPr/>
          <p:nvPr/>
        </p:nvSpPr>
        <p:spPr>
          <a:xfrm>
            <a:off x="614363" y="2360612"/>
            <a:ext cx="6715125" cy="449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8B468-AF07-5FEE-4646-C1564542161B}"/>
              </a:ext>
            </a:extLst>
          </p:cNvPr>
          <p:cNvSpPr txBox="1"/>
          <p:nvPr/>
        </p:nvSpPr>
        <p:spPr>
          <a:xfrm>
            <a:off x="625289" y="1905000"/>
            <a:ext cx="6615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This combo chart compares the top 3 industries’ ESG(Environmental, Social, and Governance) scores by profit margin (Technology, Healthcare, Finance). The green line represents the average profit margin.</a:t>
            </a:r>
          </a:p>
          <a:p>
            <a:endParaRPr lang="en-GB" dirty="0"/>
          </a:p>
          <a:p>
            <a:r>
              <a:rPr lang="en-GB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Technology has the highest profit margin and strong Environmental and Governance scores. Finance has strong Environmental scores but lower profit due to weaker Social and Governance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EF038D-0E83-6C19-CCEC-7F88F261D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8" y="1479707"/>
            <a:ext cx="4599914" cy="449738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96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2EE8-3D68-36B8-1877-016B5E2F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Environmental ESG vs Emissions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B0B70-222E-5C17-1529-BDA382A7FB68}"/>
              </a:ext>
            </a:extLst>
          </p:cNvPr>
          <p:cNvSpPr/>
          <p:nvPr/>
        </p:nvSpPr>
        <p:spPr>
          <a:xfrm>
            <a:off x="285750" y="2347760"/>
            <a:ext cx="6557963" cy="45102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098D8-A763-F081-D56B-6579795354F0}"/>
              </a:ext>
            </a:extLst>
          </p:cNvPr>
          <p:cNvSpPr txBox="1"/>
          <p:nvPr/>
        </p:nvSpPr>
        <p:spPr>
          <a:xfrm>
            <a:off x="712694" y="2347760"/>
            <a:ext cx="6131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Bar chart comparing carbon emissions and ESG Environment categories.</a:t>
            </a:r>
          </a:p>
          <a:p>
            <a:pPr>
              <a:buClr>
                <a:schemeClr val="accent1"/>
              </a:buClr>
            </a:pP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Insights: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dirty="0"/>
              <a:t>Companies with high Environmental ESG scores have significantly lower carbon emissions than those with low scores.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55941D-CC4B-C4E3-BB52-88D546F10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25" y="1539875"/>
            <a:ext cx="4470026" cy="451023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2040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2387</TotalTime>
  <Words>827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ESG AND FINANCIAL PERFORMANCE ANALYSIS</vt:lpstr>
      <vt:lpstr>ESG AND FINANCIAL PERFORMANCE DASHBOARD</vt:lpstr>
      <vt:lpstr>INTRODUCTION</vt:lpstr>
      <vt:lpstr>OBJECTIVES</vt:lpstr>
      <vt:lpstr>PROBLEM STATEMENT</vt:lpstr>
      <vt:lpstr>BUSINESS QUESTIONS</vt:lpstr>
      <vt:lpstr>ANALYSIS AND FINDINGS</vt:lpstr>
      <vt:lpstr>ESG Pillars vs Profit Margin (Top Industries)</vt:lpstr>
      <vt:lpstr>Environmental ESG vs Emissions</vt:lpstr>
      <vt:lpstr>ESG Scores by Region</vt:lpstr>
      <vt:lpstr>Top Companies by Market Capitalization</vt:lpstr>
      <vt:lpstr>ESG and Revenue Trend (2021-2025)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Ebun Nofiu</dc:creator>
  <cp:lastModifiedBy>Ebun Nofiu</cp:lastModifiedBy>
  <cp:revision>15</cp:revision>
  <dcterms:created xsi:type="dcterms:W3CDTF">2025-04-23T14:00:07Z</dcterms:created>
  <dcterms:modified xsi:type="dcterms:W3CDTF">2025-07-20T18:19:18Z</dcterms:modified>
</cp:coreProperties>
</file>