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CF1481-B170-47DA-A8F1-8B7DAAF5E8F5}"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9B0FC-893F-40D2-A5A4-5AD0BAB7CD7E}" type="slidenum">
              <a:rPr lang="en-US" smtClean="0"/>
              <a:t>‹#›</a:t>
            </a:fld>
            <a:endParaRPr lang="en-US"/>
          </a:p>
        </p:txBody>
      </p:sp>
    </p:spTree>
    <p:extLst>
      <p:ext uri="{BB962C8B-B14F-4D97-AF65-F5344CB8AC3E}">
        <p14:creationId xmlns:p14="http://schemas.microsoft.com/office/powerpoint/2010/main" val="2643206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F1481-B170-47DA-A8F1-8B7DAAF5E8F5}"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9B0FC-893F-40D2-A5A4-5AD0BAB7CD7E}" type="slidenum">
              <a:rPr lang="en-US" smtClean="0"/>
              <a:t>‹#›</a:t>
            </a:fld>
            <a:endParaRPr lang="en-US"/>
          </a:p>
        </p:txBody>
      </p:sp>
    </p:spTree>
    <p:extLst>
      <p:ext uri="{BB962C8B-B14F-4D97-AF65-F5344CB8AC3E}">
        <p14:creationId xmlns:p14="http://schemas.microsoft.com/office/powerpoint/2010/main" val="126171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F1481-B170-47DA-A8F1-8B7DAAF5E8F5}"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9B0FC-893F-40D2-A5A4-5AD0BAB7CD7E}" type="slidenum">
              <a:rPr lang="en-US" smtClean="0"/>
              <a:t>‹#›</a:t>
            </a:fld>
            <a:endParaRPr lang="en-US"/>
          </a:p>
        </p:txBody>
      </p:sp>
    </p:spTree>
    <p:extLst>
      <p:ext uri="{BB962C8B-B14F-4D97-AF65-F5344CB8AC3E}">
        <p14:creationId xmlns:p14="http://schemas.microsoft.com/office/powerpoint/2010/main" val="42581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F1481-B170-47DA-A8F1-8B7DAAF5E8F5}"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9B0FC-893F-40D2-A5A4-5AD0BAB7CD7E}"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03618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F1481-B170-47DA-A8F1-8B7DAAF5E8F5}"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9B0FC-893F-40D2-A5A4-5AD0BAB7CD7E}" type="slidenum">
              <a:rPr lang="en-US" smtClean="0"/>
              <a:t>‹#›</a:t>
            </a:fld>
            <a:endParaRPr lang="en-US"/>
          </a:p>
        </p:txBody>
      </p:sp>
    </p:spTree>
    <p:extLst>
      <p:ext uri="{BB962C8B-B14F-4D97-AF65-F5344CB8AC3E}">
        <p14:creationId xmlns:p14="http://schemas.microsoft.com/office/powerpoint/2010/main" val="2487181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CF1481-B170-47DA-A8F1-8B7DAAF5E8F5}" type="datetimeFigureOut">
              <a:rPr lang="en-US" smtClean="0"/>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69B0FC-893F-40D2-A5A4-5AD0BAB7CD7E}" type="slidenum">
              <a:rPr lang="en-US" smtClean="0"/>
              <a:t>‹#›</a:t>
            </a:fld>
            <a:endParaRPr lang="en-US"/>
          </a:p>
        </p:txBody>
      </p:sp>
    </p:spTree>
    <p:extLst>
      <p:ext uri="{BB962C8B-B14F-4D97-AF65-F5344CB8AC3E}">
        <p14:creationId xmlns:p14="http://schemas.microsoft.com/office/powerpoint/2010/main" val="1393355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CF1481-B170-47DA-A8F1-8B7DAAF5E8F5}" type="datetimeFigureOut">
              <a:rPr lang="en-US" smtClean="0"/>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69B0FC-893F-40D2-A5A4-5AD0BAB7CD7E}" type="slidenum">
              <a:rPr lang="en-US" smtClean="0"/>
              <a:t>‹#›</a:t>
            </a:fld>
            <a:endParaRPr lang="en-US"/>
          </a:p>
        </p:txBody>
      </p:sp>
    </p:spTree>
    <p:extLst>
      <p:ext uri="{BB962C8B-B14F-4D97-AF65-F5344CB8AC3E}">
        <p14:creationId xmlns:p14="http://schemas.microsoft.com/office/powerpoint/2010/main" val="581547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F1481-B170-47DA-A8F1-8B7DAAF5E8F5}"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9B0FC-893F-40D2-A5A4-5AD0BAB7CD7E}" type="slidenum">
              <a:rPr lang="en-US" smtClean="0"/>
              <a:t>‹#›</a:t>
            </a:fld>
            <a:endParaRPr lang="en-US"/>
          </a:p>
        </p:txBody>
      </p:sp>
    </p:spTree>
    <p:extLst>
      <p:ext uri="{BB962C8B-B14F-4D97-AF65-F5344CB8AC3E}">
        <p14:creationId xmlns:p14="http://schemas.microsoft.com/office/powerpoint/2010/main" val="34081569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F1481-B170-47DA-A8F1-8B7DAAF5E8F5}"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9B0FC-893F-40D2-A5A4-5AD0BAB7CD7E}" type="slidenum">
              <a:rPr lang="en-US" smtClean="0"/>
              <a:t>‹#›</a:t>
            </a:fld>
            <a:endParaRPr lang="en-US"/>
          </a:p>
        </p:txBody>
      </p:sp>
    </p:spTree>
    <p:extLst>
      <p:ext uri="{BB962C8B-B14F-4D97-AF65-F5344CB8AC3E}">
        <p14:creationId xmlns:p14="http://schemas.microsoft.com/office/powerpoint/2010/main" val="3353841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F1481-B170-47DA-A8F1-8B7DAAF5E8F5}"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9B0FC-893F-40D2-A5A4-5AD0BAB7CD7E}" type="slidenum">
              <a:rPr lang="en-US" smtClean="0"/>
              <a:t>‹#›</a:t>
            </a:fld>
            <a:endParaRPr lang="en-US"/>
          </a:p>
        </p:txBody>
      </p:sp>
    </p:spTree>
    <p:extLst>
      <p:ext uri="{BB962C8B-B14F-4D97-AF65-F5344CB8AC3E}">
        <p14:creationId xmlns:p14="http://schemas.microsoft.com/office/powerpoint/2010/main" val="2251266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F1481-B170-47DA-A8F1-8B7DAAF5E8F5}"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9B0FC-893F-40D2-A5A4-5AD0BAB7CD7E}" type="slidenum">
              <a:rPr lang="en-US" smtClean="0"/>
              <a:t>‹#›</a:t>
            </a:fld>
            <a:endParaRPr lang="en-US"/>
          </a:p>
        </p:txBody>
      </p:sp>
    </p:spTree>
    <p:extLst>
      <p:ext uri="{BB962C8B-B14F-4D97-AF65-F5344CB8AC3E}">
        <p14:creationId xmlns:p14="http://schemas.microsoft.com/office/powerpoint/2010/main" val="135151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CF1481-B170-47DA-A8F1-8B7DAAF5E8F5}"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9B0FC-893F-40D2-A5A4-5AD0BAB7CD7E}" type="slidenum">
              <a:rPr lang="en-US" smtClean="0"/>
              <a:t>‹#›</a:t>
            </a:fld>
            <a:endParaRPr lang="en-US"/>
          </a:p>
        </p:txBody>
      </p:sp>
    </p:spTree>
    <p:extLst>
      <p:ext uri="{BB962C8B-B14F-4D97-AF65-F5344CB8AC3E}">
        <p14:creationId xmlns:p14="http://schemas.microsoft.com/office/powerpoint/2010/main" val="493504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CF1481-B170-47DA-A8F1-8B7DAAF5E8F5}" type="datetimeFigureOut">
              <a:rPr lang="en-US" smtClean="0"/>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69B0FC-893F-40D2-A5A4-5AD0BAB7CD7E}" type="slidenum">
              <a:rPr lang="en-US" smtClean="0"/>
              <a:t>‹#›</a:t>
            </a:fld>
            <a:endParaRPr lang="en-US"/>
          </a:p>
        </p:txBody>
      </p:sp>
    </p:spTree>
    <p:extLst>
      <p:ext uri="{BB962C8B-B14F-4D97-AF65-F5344CB8AC3E}">
        <p14:creationId xmlns:p14="http://schemas.microsoft.com/office/powerpoint/2010/main" val="2574346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CF1481-B170-47DA-A8F1-8B7DAAF5E8F5}" type="datetimeFigureOut">
              <a:rPr lang="en-US" smtClean="0"/>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69B0FC-893F-40D2-A5A4-5AD0BAB7CD7E}" type="slidenum">
              <a:rPr lang="en-US" smtClean="0"/>
              <a:t>‹#›</a:t>
            </a:fld>
            <a:endParaRPr lang="en-US"/>
          </a:p>
        </p:txBody>
      </p:sp>
    </p:spTree>
    <p:extLst>
      <p:ext uri="{BB962C8B-B14F-4D97-AF65-F5344CB8AC3E}">
        <p14:creationId xmlns:p14="http://schemas.microsoft.com/office/powerpoint/2010/main" val="2821789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F1481-B170-47DA-A8F1-8B7DAAF5E8F5}" type="datetimeFigureOut">
              <a:rPr lang="en-US" smtClean="0"/>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69B0FC-893F-40D2-A5A4-5AD0BAB7CD7E}" type="slidenum">
              <a:rPr lang="en-US" smtClean="0"/>
              <a:t>‹#›</a:t>
            </a:fld>
            <a:endParaRPr lang="en-US"/>
          </a:p>
        </p:txBody>
      </p:sp>
    </p:spTree>
    <p:extLst>
      <p:ext uri="{BB962C8B-B14F-4D97-AF65-F5344CB8AC3E}">
        <p14:creationId xmlns:p14="http://schemas.microsoft.com/office/powerpoint/2010/main" val="505712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F1481-B170-47DA-A8F1-8B7DAAF5E8F5}"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9B0FC-893F-40D2-A5A4-5AD0BAB7CD7E}" type="slidenum">
              <a:rPr lang="en-US" smtClean="0"/>
              <a:t>‹#›</a:t>
            </a:fld>
            <a:endParaRPr lang="en-US"/>
          </a:p>
        </p:txBody>
      </p:sp>
    </p:spTree>
    <p:extLst>
      <p:ext uri="{BB962C8B-B14F-4D97-AF65-F5344CB8AC3E}">
        <p14:creationId xmlns:p14="http://schemas.microsoft.com/office/powerpoint/2010/main" val="223028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F1481-B170-47DA-A8F1-8B7DAAF5E8F5}"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9B0FC-893F-40D2-A5A4-5AD0BAB7CD7E}" type="slidenum">
              <a:rPr lang="en-US" smtClean="0"/>
              <a:t>‹#›</a:t>
            </a:fld>
            <a:endParaRPr lang="en-US"/>
          </a:p>
        </p:txBody>
      </p:sp>
    </p:spTree>
    <p:extLst>
      <p:ext uri="{BB962C8B-B14F-4D97-AF65-F5344CB8AC3E}">
        <p14:creationId xmlns:p14="http://schemas.microsoft.com/office/powerpoint/2010/main" val="1203758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6CF1481-B170-47DA-A8F1-8B7DAAF5E8F5}" type="datetimeFigureOut">
              <a:rPr lang="en-US" smtClean="0"/>
              <a:t>10/22/2024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669B0FC-893F-40D2-A5A4-5AD0BAB7CD7E}" type="slidenum">
              <a:rPr lang="en-US" smtClean="0"/>
              <a:t>‹#›</a:t>
            </a:fld>
            <a:endParaRPr lang="en-US"/>
          </a:p>
        </p:txBody>
      </p:sp>
    </p:spTree>
    <p:extLst>
      <p:ext uri="{BB962C8B-B14F-4D97-AF65-F5344CB8AC3E}">
        <p14:creationId xmlns:p14="http://schemas.microsoft.com/office/powerpoint/2010/main" val="8094237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098C-F0F8-4EAF-16B3-0E4DCD12662A}"/>
              </a:ext>
            </a:extLst>
          </p:cNvPr>
          <p:cNvSpPr>
            <a:spLocks noGrp="1"/>
          </p:cNvSpPr>
          <p:nvPr>
            <p:ph type="ctrTitle"/>
          </p:nvPr>
        </p:nvSpPr>
        <p:spPr>
          <a:xfrm>
            <a:off x="2198255" y="1396856"/>
            <a:ext cx="7610764" cy="1586490"/>
          </a:xfrm>
        </p:spPr>
        <p:txBody>
          <a:bodyPr>
            <a:normAutofit fontScale="90000"/>
          </a:bodyPr>
          <a:lstStyle/>
          <a:p>
            <a:pPr marR="0" lvl="0">
              <a:lnSpc>
                <a:spcPct val="107000"/>
              </a:lnSpc>
              <a:spcBef>
                <a:spcPts val="0"/>
              </a:spcBef>
              <a:spcAft>
                <a:spcPts val="800"/>
              </a:spcAft>
              <a:buSzPts val="1000"/>
              <a:tabLst>
                <a:tab pos="457200" algn="l"/>
              </a:tabLs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Final Project Presentation: Financial Tracking &amp; Product and Customer Analysis Report</a:t>
            </a:r>
            <a:br>
              <a:rPr lang="en-US" sz="1800" b="1"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F1367E27-A45F-DEDA-A18E-FE2A026F2944}"/>
              </a:ext>
            </a:extLst>
          </p:cNvPr>
          <p:cNvSpPr>
            <a:spLocks noGrp="1"/>
          </p:cNvSpPr>
          <p:nvPr>
            <p:ph type="subTitle" idx="1"/>
          </p:nvPr>
        </p:nvSpPr>
        <p:spPr>
          <a:xfrm>
            <a:off x="1524000" y="3046774"/>
            <a:ext cx="9144000" cy="2245662"/>
          </a:xfrm>
        </p:spPr>
        <p:txBody>
          <a:bodyPr>
            <a:normAutofit fontScale="55000" lnSpcReduction="20000"/>
          </a:bodyPr>
          <a:lstStyle/>
          <a:p>
            <a:r>
              <a:rPr lang="en-US" sz="2900" b="1" kern="100" dirty="0">
                <a:effectLst/>
                <a:latin typeface="Calibri" panose="020F0502020204030204" pitchFamily="34" charset="0"/>
                <a:ea typeface="Calibri" panose="020F0502020204030204" pitchFamily="34" charset="0"/>
                <a:cs typeface="Times New Roman" panose="02020603050405020304" pitchFamily="18" charset="0"/>
              </a:rPr>
              <a:t> Data-Driven Insights for Business Optimization</a:t>
            </a:r>
          </a:p>
          <a:p>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3200" b="1" kern="100" dirty="0" err="1">
                <a:effectLst/>
                <a:latin typeface="Calibri" panose="020F0502020204030204" pitchFamily="34" charset="0"/>
                <a:ea typeface="Calibri" panose="020F0502020204030204" pitchFamily="34" charset="0"/>
                <a:cs typeface="Times New Roman" panose="02020603050405020304" pitchFamily="18" charset="0"/>
              </a:rPr>
              <a:t>Ebunoluwa</a:t>
            </a: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 Salami</a:t>
            </a:r>
          </a:p>
          <a:p>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TEAM PHOENIX</a:t>
            </a:r>
          </a:p>
          <a:p>
            <a:br>
              <a:rPr lang="en-US" sz="2400" kern="100" dirty="0">
                <a:effectLst/>
                <a:latin typeface="Calibri" panose="020F0502020204030204" pitchFamily="34" charset="0"/>
                <a:ea typeface="Calibri" panose="020F0502020204030204" pitchFamily="34" charset="0"/>
                <a:cs typeface="Times New Roman" panose="02020603050405020304" pitchFamily="18" charset="0"/>
              </a:rPr>
            </a:b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Date: 23</a:t>
            </a:r>
            <a:r>
              <a:rPr lang="en-US" sz="2400" b="1" kern="1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 October, 2024</a:t>
            </a:r>
            <a:br>
              <a:rPr lang="en-US"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3211071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855CDDD-677D-CBD3-52FB-B0FAF61898C8}"/>
              </a:ext>
            </a:extLst>
          </p:cNvPr>
          <p:cNvSpPr>
            <a:spLocks noGrp="1"/>
          </p:cNvSpPr>
          <p:nvPr>
            <p:ph type="title"/>
          </p:nvPr>
        </p:nvSpPr>
        <p:spPr>
          <a:xfrm>
            <a:off x="773545" y="403946"/>
            <a:ext cx="10515600" cy="990745"/>
          </a:xfrm>
        </p:spPr>
        <p:txBody>
          <a:bodyPr>
            <a:normAutofit fontScale="90000"/>
          </a:bodyPr>
          <a:lstStyle/>
          <a:p>
            <a:pPr algn="ctr"/>
            <a:r>
              <a:rPr lang="en-US" sz="4400" b="1" kern="100" dirty="0">
                <a:effectLst/>
                <a:latin typeface="Calibri" panose="020F0502020204030204" pitchFamily="34" charset="0"/>
                <a:ea typeface="Calibri" panose="020F0502020204030204" pitchFamily="34" charset="0"/>
                <a:cs typeface="Times New Roman" panose="02020603050405020304" pitchFamily="18" charset="0"/>
              </a:rPr>
              <a:t>Executive summary</a:t>
            </a:r>
            <a:br>
              <a:rPr lang="en-US"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2" name="Content Placeholder 11">
            <a:extLst>
              <a:ext uri="{FF2B5EF4-FFF2-40B4-BE49-F238E27FC236}">
                <a16:creationId xmlns:a16="http://schemas.microsoft.com/office/drawing/2014/main" id="{5DFE56D1-BFB6-D9D8-5CAE-223D515A18A5}"/>
              </a:ext>
            </a:extLst>
          </p:cNvPr>
          <p:cNvSpPr>
            <a:spLocks noGrp="1"/>
          </p:cNvSpPr>
          <p:nvPr>
            <p:ph idx="1"/>
          </p:nvPr>
        </p:nvSpPr>
        <p:spPr>
          <a:xfrm>
            <a:off x="588819" y="1394690"/>
            <a:ext cx="10515600" cy="4812145"/>
          </a:xfrm>
        </p:spPr>
        <p:txBody>
          <a:bodyPr>
            <a:normAutofit fontScale="47500" lnSpcReduction="20000"/>
          </a:bodyPr>
          <a:lstStyle/>
          <a:p>
            <a:pPr marL="0" indent="0" algn="just">
              <a:lnSpc>
                <a:spcPct val="107000"/>
              </a:lnSpc>
              <a:spcBef>
                <a:spcPts val="0"/>
              </a:spcBef>
              <a:spcAft>
                <a:spcPts val="800"/>
              </a:spcAft>
              <a:buNone/>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The Adventure Works Sales and Customer Analysis project addresses the company's need to optimize sales and improve customer satisfaction by providing a data-driven approach to understanding sales patterns, customer behavior, and product performance. The current analytical framework lacks the depth required to reveal hidden correlations and predictive trends that could significantly inform decision-making and strategy formulation. This analysis aims to bridge that gap through a comprehensive evaluation of the available data.</a:t>
            </a:r>
          </a:p>
          <a:p>
            <a:pPr marL="0" indent="0" algn="just">
              <a:lnSpc>
                <a:spcPct val="107000"/>
              </a:lnSpc>
              <a:spcBef>
                <a:spcPts val="0"/>
              </a:spcBef>
              <a:spcAft>
                <a:spcPts val="800"/>
              </a:spcAft>
              <a:buNone/>
            </a:pPr>
            <a:endParaRPr lang="en-US"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The project focused on several key objectives:</a:t>
            </a:r>
          </a:p>
          <a:p>
            <a:pPr marL="0" marR="0" indent="0" algn="just">
              <a:lnSpc>
                <a:spcPct val="107000"/>
              </a:lnSpc>
              <a:spcBef>
                <a:spcPts val="0"/>
              </a:spcBef>
              <a:spcAft>
                <a:spcPts val="800"/>
              </a:spcAft>
              <a:buNone/>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1. Identifying Sales Trends: Sales data was analyzed to identify patterns over time, including peak periods and seasonal sales variations.</a:t>
            </a:r>
          </a:p>
          <a:p>
            <a:pPr marL="0" marR="0" indent="0" algn="just">
              <a:lnSpc>
                <a:spcPct val="107000"/>
              </a:lnSpc>
              <a:spcBef>
                <a:spcPts val="0"/>
              </a:spcBef>
              <a:spcAft>
                <a:spcPts val="800"/>
              </a:spcAft>
              <a:buNone/>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2. Understanding Customer Behavior: By examining customer demographics and purchasing trends, key segments and behaviors were identified, enabling more targeted marketing efforts.</a:t>
            </a:r>
          </a:p>
          <a:p>
            <a:pPr marL="0" marR="0" indent="0" algn="just">
              <a:lnSpc>
                <a:spcPct val="107000"/>
              </a:lnSpc>
              <a:spcBef>
                <a:spcPts val="0"/>
              </a:spcBef>
              <a:spcAft>
                <a:spcPts val="800"/>
              </a:spcAft>
              <a:buNone/>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3. Evaluating Product Performance: Products were assessed to determine which items are best-sellers and which underperform, providing insights for inventory and product strategy adjustments.</a:t>
            </a:r>
          </a:p>
          <a:p>
            <a:pPr marL="0" marR="0" indent="0" algn="just">
              <a:lnSpc>
                <a:spcPct val="107000"/>
              </a:lnSpc>
              <a:spcBef>
                <a:spcPts val="0"/>
              </a:spcBef>
              <a:spcAft>
                <a:spcPts val="800"/>
              </a:spcAft>
              <a:buNone/>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4. Analyzing Territorial Differences: Regional sales performance was compared to pinpoint high and low-performing areas, allowing for territory-specific strategy development.</a:t>
            </a:r>
          </a:p>
          <a:p>
            <a:pPr marL="0" marR="0" indent="0" algn="just">
              <a:lnSpc>
                <a:spcPct val="107000"/>
              </a:lnSpc>
              <a:spcBef>
                <a:spcPts val="0"/>
              </a:spcBef>
              <a:spcAft>
                <a:spcPts val="800"/>
              </a:spcAft>
              <a:buNone/>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5. Seasonal Impact Analysis: Seasonal trends' effects on sales were evaluated to help optimize product offerings throughout the year.</a:t>
            </a:r>
          </a:p>
          <a:p>
            <a:pPr marL="0" marR="0" indent="0" algn="just">
              <a:lnSpc>
                <a:spcPct val="107000"/>
              </a:lnSpc>
              <a:spcBef>
                <a:spcPts val="0"/>
              </a:spcBef>
              <a:spcAft>
                <a:spcPts val="800"/>
              </a:spcAft>
              <a:buNone/>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6. Optimizing Sales Strategies: Data insights were used to recommend strategies that could boost sales and revenue.</a:t>
            </a:r>
          </a:p>
          <a:p>
            <a:pPr marL="0" marR="0" indent="0" algn="just">
              <a:lnSpc>
                <a:spcPct val="107000"/>
              </a:lnSpc>
              <a:spcBef>
                <a:spcPts val="0"/>
              </a:spcBef>
              <a:spcAft>
                <a:spcPts val="800"/>
              </a:spcAft>
              <a:buNone/>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7. Enhancing Product Offerings: Product optimization suggestions were made based on sales performance and customer preferences.</a:t>
            </a:r>
          </a:p>
          <a:p>
            <a:pPr marL="0" marR="0" indent="0" algn="just">
              <a:lnSpc>
                <a:spcPct val="107000"/>
              </a:lnSpc>
              <a:spcBef>
                <a:spcPts val="0"/>
              </a:spcBef>
              <a:spcAft>
                <a:spcPts val="800"/>
              </a:spcAft>
              <a:buNone/>
            </a:pPr>
            <a:endParaRPr lang="en-US"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The analysis has provided Adventure Works with actionable insights that will not only improve sales strategies and marketing efforts but also refine the company's product portfolio, ultimately driving growth and customer satisfaction across its diverse market segments.</a:t>
            </a:r>
          </a:p>
        </p:txBody>
      </p:sp>
    </p:spTree>
    <p:extLst>
      <p:ext uri="{BB962C8B-B14F-4D97-AF65-F5344CB8AC3E}">
        <p14:creationId xmlns:p14="http://schemas.microsoft.com/office/powerpoint/2010/main" val="1314372481"/>
      </p:ext>
    </p:extLst>
  </p:cSld>
  <p:clrMapOvr>
    <a:masterClrMapping/>
  </p:clrMapOvr>
  <mc:AlternateContent xmlns:mc="http://schemas.openxmlformats.org/markup-compatibility/2006">
    <mc:Choice xmlns:p14="http://schemas.microsoft.com/office/powerpoint/2010/main" Requires="p14">
      <p:transition spd="slow" p14:dur="2000" advTm="9938"/>
    </mc:Choice>
    <mc:Fallback>
      <p:transition spd="slow" advTm="993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2025E9-8135-913D-9032-9FF2A1762825}"/>
              </a:ext>
            </a:extLst>
          </p:cNvPr>
          <p:cNvSpPr txBox="1"/>
          <p:nvPr/>
        </p:nvSpPr>
        <p:spPr>
          <a:xfrm>
            <a:off x="2466110" y="1828800"/>
            <a:ext cx="6927271" cy="3151760"/>
          </a:xfrm>
          <a:prstGeom prst="rect">
            <a:avLst/>
          </a:prstGeom>
          <a:noFill/>
        </p:spPr>
        <p:txBody>
          <a:bodyPr wrap="square">
            <a:spAutoFit/>
          </a:bodyPr>
          <a:lstStyle/>
          <a:p>
            <a:pPr marL="0" marR="0" algn="ctr">
              <a:lnSpc>
                <a:spcPct val="107000"/>
              </a:lnSpc>
              <a:spcBef>
                <a:spcPts val="0"/>
              </a:spcBef>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Project Objectives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Objective 1: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Analyze product and customer data to identify top-performing products, customer segments, and regional trends.</a:t>
            </a:r>
          </a:p>
          <a:p>
            <a:pPr marR="0" lvl="0">
              <a:lnSpc>
                <a:spcPct val="107000"/>
              </a:lnSpc>
              <a:spcBef>
                <a:spcPts val="0"/>
              </a:spcBef>
              <a:spcAft>
                <a:spcPts val="800"/>
              </a:spcAft>
              <a:buSzPts val="1000"/>
              <a:tabLst>
                <a:tab pos="457200" algn="l"/>
              </a:tabLs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Objective 2: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Track financial metrics to understand revenue, profit, and cost trends over time.</a:t>
            </a:r>
          </a:p>
          <a:p>
            <a:pPr marR="0" lvl="0">
              <a:lnSpc>
                <a:spcPct val="107000"/>
              </a:lnSpc>
              <a:spcBef>
                <a:spcPts val="0"/>
              </a:spcBef>
              <a:spcAft>
                <a:spcPts val="800"/>
              </a:spcAft>
              <a:buSzPts val="1000"/>
              <a:tabLst>
                <a:tab pos="457200" algn="l"/>
              </a:tabLs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Objective 3: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Provide actionable recommendations to improve business performance, enhance customer experience, and optimize inventory management.</a:t>
            </a:r>
          </a:p>
        </p:txBody>
      </p:sp>
    </p:spTree>
    <p:extLst>
      <p:ext uri="{BB962C8B-B14F-4D97-AF65-F5344CB8AC3E}">
        <p14:creationId xmlns:p14="http://schemas.microsoft.com/office/powerpoint/2010/main" val="152662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6BF0EC-E41F-28C8-AF70-EB058EFB3D97}"/>
              </a:ext>
            </a:extLst>
          </p:cNvPr>
          <p:cNvSpPr txBox="1"/>
          <p:nvPr/>
        </p:nvSpPr>
        <p:spPr>
          <a:xfrm>
            <a:off x="1948873" y="1505622"/>
            <a:ext cx="7980218" cy="3760966"/>
          </a:xfrm>
          <a:prstGeom prst="rect">
            <a:avLst/>
          </a:prstGeom>
          <a:noFill/>
        </p:spPr>
        <p:txBody>
          <a:bodyPr wrap="square">
            <a:spAutoFit/>
          </a:bodyPr>
          <a:lstStyle/>
          <a:p>
            <a:pPr marL="0" marR="0" algn="ctr">
              <a:lnSpc>
                <a:spcPct val="107000"/>
              </a:lnSpc>
              <a:spcBef>
                <a:spcPts val="0"/>
              </a:spcBef>
              <a:spcAft>
                <a:spcPts val="80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Data Sources and Methodology</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Data Sources: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      SQL databases containing sales, customer, and financial information.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Data Collection Process: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1">
              <a:lnSpc>
                <a:spcPct val="107000"/>
              </a:lnSpc>
              <a:spcBef>
                <a:spcPts val="0"/>
              </a:spcBef>
              <a:spcAft>
                <a:spcPts val="800"/>
              </a:spcAft>
              <a:buSzPts val="1000"/>
              <a:tabLst>
                <a:tab pos="9144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The data </a:t>
            </a:r>
            <a:r>
              <a:rPr lang="en-US" b="1" kern="100" dirty="0">
                <a:latin typeface="Calibri" panose="020F0502020204030204" pitchFamily="34" charset="0"/>
                <a:ea typeface="Calibri" panose="020F0502020204030204" pitchFamily="34" charset="0"/>
                <a:cs typeface="Times New Roman" panose="02020603050405020304" pitchFamily="18" charset="0"/>
              </a:rPr>
              <a:t>was exported in csv format from the SQLite database. </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Data was cleaned</a:t>
            </a:r>
            <a:r>
              <a:rPr lang="en-US" b="1" kern="100" dirty="0">
                <a:latin typeface="Calibri" panose="020F0502020204030204" pitchFamily="34" charset="0"/>
                <a:ea typeface="Calibri" panose="020F0502020204030204" pitchFamily="34" charset="0"/>
                <a:cs typeface="Times New Roman" panose="02020603050405020304" pitchFamily="18" charset="0"/>
              </a:rPr>
              <a:t>, being uploaded to the power query, to ensure data integrity. Accuracy of data types were effected.</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Tools Used:</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b="1" kern="100" dirty="0">
                <a:latin typeface="Calibri" panose="020F0502020204030204" pitchFamily="34" charset="0"/>
                <a:ea typeface="Calibri" panose="020F0502020204030204" pitchFamily="34" charset="0"/>
                <a:cs typeface="Times New Roman" panose="02020603050405020304" pitchFamily="18" charset="0"/>
              </a:rPr>
              <a:t>    </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Power BI for data visualization.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0307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D5F90-4508-BA42-A04F-B0C7C418B004}"/>
              </a:ext>
            </a:extLst>
          </p:cNvPr>
          <p:cNvSpPr txBox="1"/>
          <p:nvPr/>
        </p:nvSpPr>
        <p:spPr>
          <a:xfrm>
            <a:off x="1293091" y="1935345"/>
            <a:ext cx="9301018" cy="4237699"/>
          </a:xfrm>
          <a:prstGeom prst="rect">
            <a:avLst/>
          </a:prstGeom>
          <a:noFill/>
        </p:spPr>
        <p:txBody>
          <a:bodyPr wrap="square">
            <a:spAutoFit/>
          </a:bodyPr>
          <a:lstStyle/>
          <a:p>
            <a:pPr marR="0" lvl="0" algn="just">
              <a:lnSpc>
                <a:spcPct val="107000"/>
              </a:lnSpc>
              <a:spcBef>
                <a:spcPts val="0"/>
              </a:spcBef>
              <a:spcAft>
                <a:spcPts val="800"/>
              </a:spcAft>
              <a:buSzPts val="1000"/>
              <a:tabLst>
                <a:tab pos="457200" algn="l"/>
              </a:tabLst>
            </a:pPr>
            <a:endParaRPr lang="en-US" sz="1100" b="1" kern="1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buSzPts val="1000"/>
              <a:tabLst>
                <a:tab pos="4572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Financial Tracking</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1" algn="just">
              <a:lnSpc>
                <a:spcPct val="107000"/>
              </a:lnSpc>
              <a:spcBef>
                <a:spcPts val="0"/>
              </a:spcBef>
              <a:spcAft>
                <a:spcPts val="800"/>
              </a:spcAft>
              <a:buSzPts val="1000"/>
              <a:tabLst>
                <a:tab pos="9144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Key Metrics: visualized with cards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just">
              <a:lnSpc>
                <a:spcPct val="107000"/>
              </a:lnSpc>
              <a:spcBef>
                <a:spcPts val="0"/>
              </a:spcBef>
              <a:spcAft>
                <a:spcPts val="800"/>
              </a:spcAft>
              <a:buSzPts val="1000"/>
              <a:buFont typeface="Wingdings" panose="05000000000000000000" pitchFamily="2" charset="2"/>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Profit: $10.58M</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just">
              <a:lnSpc>
                <a:spcPct val="107000"/>
              </a:lnSpc>
              <a:spcBef>
                <a:spcPts val="0"/>
              </a:spcBef>
              <a:spcAft>
                <a:spcPts val="800"/>
              </a:spcAft>
              <a:buSzPts val="1000"/>
              <a:buFont typeface="Wingdings" panose="05000000000000000000" pitchFamily="2" charset="2"/>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Revenue: $24.91M</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just">
              <a:lnSpc>
                <a:spcPct val="107000"/>
              </a:lnSpc>
              <a:spcBef>
                <a:spcPts val="0"/>
              </a:spcBef>
              <a:spcAft>
                <a:spcPts val="800"/>
              </a:spcAft>
              <a:buSzPts val="1000"/>
              <a:buFont typeface="Wingdings" panose="05000000000000000000" pitchFamily="2" charset="2"/>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Cost: $14.33M</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just">
              <a:lnSpc>
                <a:spcPct val="107000"/>
              </a:lnSpc>
              <a:spcBef>
                <a:spcPts val="0"/>
              </a:spcBef>
              <a:spcAft>
                <a:spcPts val="800"/>
              </a:spcAft>
              <a:buSzPts val="1000"/>
              <a:buFont typeface="Wingdings" panose="05000000000000000000" pitchFamily="2" charset="2"/>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Total Quantity Sold: 84K</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just">
              <a:lnSpc>
                <a:spcPct val="107000"/>
              </a:lnSpc>
              <a:spcBef>
                <a:spcPts val="0"/>
              </a:spcBef>
              <a:spcAft>
                <a:spcPts val="800"/>
              </a:spcAft>
              <a:buSzPts val="1000"/>
              <a:buFont typeface="Wingdings" panose="05000000000000000000" pitchFamily="2" charset="2"/>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Number of Customers: 17.42K</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1" algn="just">
              <a:lnSpc>
                <a:spcPct val="107000"/>
              </a:lnSpc>
              <a:spcBef>
                <a:spcPts val="0"/>
              </a:spcBef>
              <a:spcAft>
                <a:spcPts val="800"/>
              </a:spcAft>
              <a:buSzPts val="1000"/>
              <a:tabLst>
                <a:tab pos="9144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Insights: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just">
              <a:lnSpc>
                <a:spcPct val="107000"/>
              </a:lnSpc>
              <a:spcBef>
                <a:spcPts val="0"/>
              </a:spcBef>
              <a:spcAft>
                <a:spcPts val="800"/>
              </a:spcAft>
              <a:buSzPts val="1000"/>
              <a:buFont typeface="Wingdings" panose="05000000000000000000" pitchFamily="2" charset="2"/>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Revenue trend over time, showing a significant increase in 2017.</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just">
              <a:lnSpc>
                <a:spcPct val="107000"/>
              </a:lnSpc>
              <a:spcBef>
                <a:spcPts val="0"/>
              </a:spcBef>
              <a:spcAft>
                <a:spcPts val="800"/>
              </a:spcAft>
              <a:buSzPts val="1000"/>
              <a:buFont typeface="Wingdings" panose="05000000000000000000" pitchFamily="2" charset="2"/>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Gender-based revenue distribution, indicating a balanced revenue contribution from male and female customers.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just">
              <a:lnSpc>
                <a:spcPct val="107000"/>
              </a:lnSpc>
              <a:spcBef>
                <a:spcPts val="0"/>
              </a:spcBef>
              <a:spcAft>
                <a:spcPts val="800"/>
              </a:spcAft>
              <a:buSzPts val="1000"/>
              <a:buFont typeface="Wingdings" panose="05000000000000000000" pitchFamily="2" charset="2"/>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Revenue contribution by category, with bikes as the leading category.</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just">
              <a:lnSpc>
                <a:spcPct val="107000"/>
              </a:lnSpc>
              <a:spcBef>
                <a:spcPts val="0"/>
              </a:spcBef>
              <a:spcAft>
                <a:spcPts val="800"/>
              </a:spcAft>
              <a:buSzPts val="1000"/>
              <a:buFont typeface="Wingdings" panose="05000000000000000000" pitchFamily="2" charset="2"/>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Revenue distribution by age group, revealing higher revenue from the 55-64 age range.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just">
              <a:lnSpc>
                <a:spcPct val="107000"/>
              </a:lnSpc>
              <a:spcBef>
                <a:spcPts val="0"/>
              </a:spcBef>
              <a:spcAft>
                <a:spcPts val="800"/>
              </a:spcAft>
              <a:buSzPts val="1000"/>
              <a:buFont typeface="Wingdings" panose="05000000000000000000" pitchFamily="2" charset="2"/>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Top revenue-generating products, with consistent performance from Mountain Tires.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just">
              <a:lnSpc>
                <a:spcPct val="107000"/>
              </a:lnSpc>
              <a:spcBef>
                <a:spcPts val="0"/>
              </a:spcBef>
              <a:spcAft>
                <a:spcPts val="800"/>
              </a:spcAft>
              <a:buSzPts val="1000"/>
              <a:buFont typeface="Wingdings" panose="05000000000000000000" pitchFamily="2" charset="2"/>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Regional revenue analysis, showing Southwest as the top revenue contributor.</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799168B-40B8-C922-9FAA-9294DEB27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527" y="1"/>
            <a:ext cx="4304145" cy="2032000"/>
          </a:xfrm>
          <a:prstGeom prst="rect">
            <a:avLst/>
          </a:prstGeom>
        </p:spPr>
      </p:pic>
    </p:spTree>
    <p:extLst>
      <p:ext uri="{BB962C8B-B14F-4D97-AF65-F5344CB8AC3E}">
        <p14:creationId xmlns:p14="http://schemas.microsoft.com/office/powerpoint/2010/main" val="757608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B9808-2CA6-F703-93F9-AE864EA94C1C}"/>
              </a:ext>
            </a:extLst>
          </p:cNvPr>
          <p:cNvSpPr txBox="1"/>
          <p:nvPr/>
        </p:nvSpPr>
        <p:spPr>
          <a:xfrm>
            <a:off x="1136072" y="2663755"/>
            <a:ext cx="9531928" cy="3670236"/>
          </a:xfrm>
          <a:prstGeom prst="rect">
            <a:avLst/>
          </a:prstGeom>
          <a:noFill/>
        </p:spPr>
        <p:txBody>
          <a:bodyPr wrap="square">
            <a:spAutoFit/>
          </a:bodyPr>
          <a:lstStyle/>
          <a:p>
            <a:pPr marR="0" lvl="0">
              <a:lnSpc>
                <a:spcPct val="107000"/>
              </a:lnSpc>
              <a:spcBef>
                <a:spcPts val="0"/>
              </a:spcBef>
              <a:spcAft>
                <a:spcPts val="800"/>
              </a:spcAft>
              <a:buSzPts val="1000"/>
              <a:tabLst>
                <a:tab pos="4572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Product and Customer Analysis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1">
              <a:lnSpc>
                <a:spcPct val="107000"/>
              </a:lnSpc>
              <a:spcBef>
                <a:spcPts val="0"/>
              </a:spcBef>
              <a:spcAft>
                <a:spcPts val="800"/>
              </a:spcAft>
              <a:buSzPts val="1000"/>
              <a:tabLst>
                <a:tab pos="9144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Key Metrics: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Total Products: 293</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Total Orders: 25.16K</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Average Quantity Sold: 1.50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Average Cost per Product: $255.75</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1">
              <a:lnSpc>
                <a:spcPct val="107000"/>
              </a:lnSpc>
              <a:spcBef>
                <a:spcPts val="0"/>
              </a:spcBef>
              <a:spcAft>
                <a:spcPts val="800"/>
              </a:spcAft>
              <a:buSzPts val="1000"/>
              <a:tabLst>
                <a:tab pos="9144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Insights: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The top 10 products sold, with Water Bottle being the highest-selling item.</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Cost distribution across different categories, with bikes having the highest cost.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Customer revenue generation, with the top 20 customers contributing significantly to revenue.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Regional return analysis, identifying areas with the highest returns (e.g., Australia and Southwest).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Order quantity distribution based on annual income levels.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Customer distribution across regions, indicating high concentration in Southwest and Northwest.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9C3B39E-9857-5592-7267-52A8331E1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9745" y="188410"/>
            <a:ext cx="5024582" cy="2189018"/>
          </a:xfrm>
          <a:prstGeom prst="rect">
            <a:avLst/>
          </a:prstGeom>
        </p:spPr>
      </p:pic>
    </p:spTree>
    <p:extLst>
      <p:ext uri="{BB962C8B-B14F-4D97-AF65-F5344CB8AC3E}">
        <p14:creationId xmlns:p14="http://schemas.microsoft.com/office/powerpoint/2010/main" val="1038967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E07C58-66BB-F8C5-3FAD-202ACACC46F4}"/>
              </a:ext>
            </a:extLst>
          </p:cNvPr>
          <p:cNvSpPr txBox="1"/>
          <p:nvPr/>
        </p:nvSpPr>
        <p:spPr>
          <a:xfrm>
            <a:off x="1163781" y="1840649"/>
            <a:ext cx="9421091" cy="3114827"/>
          </a:xfrm>
          <a:prstGeom prst="rect">
            <a:avLst/>
          </a:prstGeom>
          <a:noFill/>
        </p:spPr>
        <p:txBody>
          <a:bodyPr wrap="square">
            <a:spAutoFit/>
          </a:bodyPr>
          <a:lstStyle/>
          <a:p>
            <a:pPr marL="0" marR="0" algn="ctr">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Key Findings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Product Performance: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mj-lt"/>
              <a:buAutoNum type="romanLcPeriod"/>
              <a:tabLst>
                <a:tab pos="914400" algn="l"/>
              </a:tabLst>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Certain products drive most sales, indicating the need for targeted promotions.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mj-lt"/>
              <a:buAutoNum type="romanLcPeriod"/>
              <a:tabLst>
                <a:tab pos="914400" algn="l"/>
              </a:tabLst>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High return rates in some regions may indicate quality or fulfillment issues.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Customer Insights: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mj-lt"/>
              <a:buAutoNum type="romanLcPeriod"/>
              <a:tabLst>
                <a:tab pos="914400" algn="l"/>
              </a:tabLst>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A significant portion of revenue is generated by a few customers, suggesting a need for customer loyalty programs.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mj-lt"/>
              <a:buAutoNum type="romanLcPeriod"/>
              <a:tabLst>
                <a:tab pos="914400" algn="l"/>
              </a:tabLst>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Revenue distribution varies significantly across regions and age groups.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Financial Trends: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mj-lt"/>
              <a:buAutoNum type="romanLcPeriod"/>
              <a:tabLst>
                <a:tab pos="914400" algn="l"/>
              </a:tabLst>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Revenue growth trend indicates a positive market response, particularly in 2017.</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mj-lt"/>
              <a:buAutoNum type="romanLcPeriod"/>
              <a:tabLst>
                <a:tab pos="914400" algn="l"/>
              </a:tabLst>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The balanced revenue between genders suggests targeted marketing campaigns may benefit different demographics.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4459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0AC3E4-976C-F080-2F7B-3F6492F08E17}"/>
              </a:ext>
            </a:extLst>
          </p:cNvPr>
          <p:cNvSpPr txBox="1"/>
          <p:nvPr/>
        </p:nvSpPr>
        <p:spPr>
          <a:xfrm>
            <a:off x="1256146" y="1877614"/>
            <a:ext cx="9273309" cy="3217997"/>
          </a:xfrm>
          <a:prstGeom prst="rect">
            <a:avLst/>
          </a:prstGeom>
          <a:noFill/>
        </p:spPr>
        <p:txBody>
          <a:bodyPr wrap="square">
            <a:spAutoFit/>
          </a:bodyPr>
          <a:lstStyle/>
          <a:p>
            <a:pPr marL="0" marR="0" algn="ctr">
              <a:lnSpc>
                <a:spcPct val="107000"/>
              </a:lnSpc>
              <a:spcBef>
                <a:spcPts val="0"/>
              </a:spcBef>
              <a:spcAft>
                <a:spcPts val="80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Recommendations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Improve Inventory Management: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mj-lt"/>
              <a:buAutoNum type="romanLcPeriod"/>
              <a:tabLst>
                <a:tab pos="9144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Focus on stocking top-selling products and reducing inventory for low-performing items.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mj-lt"/>
              <a:buAutoNum type="romanLcPeriod"/>
              <a:tabLst>
                <a:tab pos="9144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Address return issues in high-return regions to improve profitability.</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Enhance Customer Engagement: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mj-lt"/>
              <a:buAutoNum type="romanLcPeriod"/>
              <a:tabLst>
                <a:tab pos="9144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Develop loyalty programs for high-revenue customers to increase retention.</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mj-lt"/>
              <a:buAutoNum type="romanLcPeriod"/>
              <a:tabLst>
                <a:tab pos="9144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Implement targeted marketing for high-potential age groups (e.g., 55-64).</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Optimize Regional Strategies: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mj-lt"/>
              <a:buAutoNum type="romanLcPeriod"/>
              <a:tabLst>
                <a:tab pos="9144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Increase focus on high-revenue regions (Southwest) while addressing issues in lower-performing areas.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Sales Promotions and Discount Strategies: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mj-lt"/>
              <a:buAutoNum type="romanLcPeriod"/>
              <a:tabLst>
                <a:tab pos="914400" algn="l"/>
              </a:tabLs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Offer seasonal discounts for categories with high seasonal sales (e.g., bikes).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352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B7F54A-6B32-8ED9-0EE6-95BC1A495E39}"/>
              </a:ext>
            </a:extLst>
          </p:cNvPr>
          <p:cNvSpPr txBox="1"/>
          <p:nvPr/>
        </p:nvSpPr>
        <p:spPr>
          <a:xfrm>
            <a:off x="3509818" y="3244334"/>
            <a:ext cx="6096000" cy="369332"/>
          </a:xfrm>
          <a:prstGeom prst="rect">
            <a:avLst/>
          </a:prstGeom>
          <a:noFill/>
        </p:spPr>
        <p:txBody>
          <a:bodyPr wrap="square">
            <a:spAutoFit/>
          </a:bodyPr>
          <a:lstStyle/>
          <a:p>
            <a:pPr algn="ctr"/>
            <a:r>
              <a:rPr lang="en-US" b="1" kern="100" dirty="0">
                <a:latin typeface="Calibri" panose="020F0502020204030204" pitchFamily="34" charset="0"/>
                <a:ea typeface="Calibri" panose="020F0502020204030204" pitchFamily="34" charset="0"/>
                <a:cs typeface="Times New Roman" panose="02020603050405020304" pitchFamily="18" charset="0"/>
              </a:rPr>
              <a:t>THANK YOU</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31177689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109</TotalTime>
  <Words>862</Words>
  <Application>Microsoft Office PowerPoint</Application>
  <PresentationFormat>Widescreen</PresentationFormat>
  <Paragraphs>80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Bookman Old Style</vt:lpstr>
      <vt:lpstr>Calibri</vt:lpstr>
      <vt:lpstr>Rockwell</vt:lpstr>
      <vt:lpstr>Symbol</vt:lpstr>
      <vt:lpstr>Wingdings</vt:lpstr>
      <vt:lpstr>Damask</vt:lpstr>
      <vt:lpstr>Final Project Presentation: Financial Tracking &amp; Product and Customer Analysis Report </vt:lpstr>
      <vt:lpstr>Executive summary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Star-Mart Stores</dc:creator>
  <cp:lastModifiedBy>Star-Mart Stores</cp:lastModifiedBy>
  <cp:revision>1</cp:revision>
  <dcterms:created xsi:type="dcterms:W3CDTF">2024-10-23T04:23:04Z</dcterms:created>
  <dcterms:modified xsi:type="dcterms:W3CDTF">2024-10-23T06:12:36Z</dcterms:modified>
</cp:coreProperties>
</file>