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Roboto"/>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regular.fntdata"/><Relationship Id="rId10" Type="http://schemas.openxmlformats.org/officeDocument/2006/relationships/slide" Target="slides/slide5.xml"/><Relationship Id="rId13" Type="http://schemas.openxmlformats.org/officeDocument/2006/relationships/font" Target="fonts/Roboto-italic.fntdata"/><Relationship Id="rId12"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3"/>
          <p:cNvSpPr txBox="1"/>
          <p:nvPr>
            <p:ph type="ctrTitle"/>
          </p:nvPr>
        </p:nvSpPr>
        <p:spPr>
          <a:xfrm>
            <a:off x="668400" y="1504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Development </a:t>
            </a:r>
            <a:endParaRPr b="1">
              <a:solidFill>
                <a:schemeClr val="dk1"/>
              </a:solidFill>
            </a:endParaRPr>
          </a:p>
        </p:txBody>
      </p:sp>
      <p:sp>
        <p:nvSpPr>
          <p:cNvPr id="86" name="Google Shape;86;p13"/>
          <p:cNvSpPr txBox="1"/>
          <p:nvPr>
            <p:ph idx="1" type="subTitle"/>
          </p:nvPr>
        </p:nvSpPr>
        <p:spPr>
          <a:xfrm>
            <a:off x="1670638" y="4245788"/>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Ebunoluwa Arimoro</a:t>
            </a:r>
            <a:endParaRPr/>
          </a:p>
        </p:txBody>
      </p:sp>
      <p:sp>
        <p:nvSpPr>
          <p:cNvPr id="87" name="Google Shape;87;p13"/>
          <p:cNvSpPr txBox="1"/>
          <p:nvPr>
            <p:ph type="ctrTitle"/>
          </p:nvPr>
        </p:nvSpPr>
        <p:spPr>
          <a:xfrm>
            <a:off x="668400" y="21523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Essentials</a:t>
            </a:r>
            <a:endParaRPr b="1">
              <a:solidFill>
                <a:schemeClr val="dk1"/>
              </a:solidFill>
            </a:endParaRPr>
          </a:p>
        </p:txBody>
      </p:sp>
      <p:sp>
        <p:nvSpPr>
          <p:cNvPr id="88" name="Google Shape;88;p13"/>
          <p:cNvSpPr txBox="1"/>
          <p:nvPr>
            <p:ph type="ctrTitle"/>
          </p:nvPr>
        </p:nvSpPr>
        <p:spPr>
          <a:xfrm>
            <a:off x="668400" y="8941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solidFill>
                  <a:schemeClr val="dk1"/>
                </a:solidFill>
              </a:rPr>
              <a:t>Understanding Web </a:t>
            </a:r>
            <a:endParaRPr b="1">
              <a:solidFill>
                <a:schemeClr val="dk1"/>
              </a:solidFill>
            </a:endParaRPr>
          </a:p>
        </p:txBody>
      </p:sp>
      <p:sp>
        <p:nvSpPr>
          <p:cNvPr id="89" name="Google Shape;89;p13"/>
          <p:cNvSpPr txBox="1"/>
          <p:nvPr/>
        </p:nvSpPr>
        <p:spPr>
          <a:xfrm>
            <a:off x="668400" y="3004000"/>
            <a:ext cx="7605900" cy="7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oboto"/>
                <a:ea typeface="Roboto"/>
                <a:cs typeface="Roboto"/>
                <a:sym typeface="Roboto"/>
              </a:rPr>
              <a:t>Exploring the intricate dynamics of web’s client server model and enhancing my understanding of web technologies</a:t>
            </a:r>
            <a:endParaRPr sz="1800">
              <a:solidFill>
                <a:schemeClr val="dk2"/>
              </a:solidFill>
              <a:latin typeface="Roboto"/>
              <a:ea typeface="Roboto"/>
              <a:cs typeface="Roboto"/>
              <a:sym typeface="Roboto"/>
            </a:endParaRPr>
          </a:p>
        </p:txBody>
      </p:sp>
      <p:pic>
        <p:nvPicPr>
          <p:cNvPr id="90" name="Google Shape;90;p13"/>
          <p:cNvPicPr preferRelativeResize="0"/>
          <p:nvPr/>
        </p:nvPicPr>
        <p:blipFill>
          <a:blip r:embed="rId3">
            <a:alphaModFix/>
          </a:blip>
          <a:stretch>
            <a:fillRect/>
          </a:stretch>
        </p:blipFill>
        <p:spPr>
          <a:xfrm>
            <a:off x="668392" y="4042850"/>
            <a:ext cx="1002255" cy="8388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Does The Web Work?</a:t>
            </a:r>
            <a:endParaRPr/>
          </a:p>
        </p:txBody>
      </p:sp>
      <p:grpSp>
        <p:nvGrpSpPr>
          <p:cNvPr id="96" name="Google Shape;96;p14"/>
          <p:cNvGrpSpPr/>
          <p:nvPr/>
        </p:nvGrpSpPr>
        <p:grpSpPr>
          <a:xfrm>
            <a:off x="431925" y="1304875"/>
            <a:ext cx="2628925" cy="3416400"/>
            <a:chOff x="431925" y="1304875"/>
            <a:chExt cx="2628925" cy="3416400"/>
          </a:xfrm>
        </p:grpSpPr>
        <p:sp>
          <p:nvSpPr>
            <p:cNvPr id="97" name="Google Shape;97;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lt1"/>
                </a:solidFill>
                <a:latin typeface="Arial"/>
                <a:ea typeface="Arial"/>
                <a:cs typeface="Arial"/>
                <a:sym typeface="Arial"/>
              </a:rPr>
              <a:t>Client-Server Model</a:t>
            </a:r>
            <a:endParaRPr sz="1700">
              <a:solidFill>
                <a:schemeClr val="lt1"/>
              </a:solidFill>
            </a:endParaRPr>
          </a:p>
        </p:txBody>
      </p:sp>
      <p:sp>
        <p:nvSpPr>
          <p:cNvPr id="100" name="Google Shape;100;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300">
                <a:solidFill>
                  <a:srgbClr val="07071B"/>
                </a:solidFill>
                <a:highlight>
                  <a:srgbClr val="FFFFFF"/>
                </a:highlight>
              </a:rPr>
              <a:t>The web operates on a client-server model where a client, usually a web browser, initiates a request for information from a server. The server then processes this request, retrieves the necessary data, and sends back the requested web page to the client, which is then rendered visually for the user.</a:t>
            </a:r>
            <a:endParaRPr sz="1600"/>
          </a:p>
        </p:txBody>
      </p:sp>
      <p:grpSp>
        <p:nvGrpSpPr>
          <p:cNvPr id="101" name="Google Shape;101;p14"/>
          <p:cNvGrpSpPr/>
          <p:nvPr/>
        </p:nvGrpSpPr>
        <p:grpSpPr>
          <a:xfrm>
            <a:off x="3320450" y="1304875"/>
            <a:ext cx="2632500" cy="3416400"/>
            <a:chOff x="3320450" y="1304875"/>
            <a:chExt cx="2632500" cy="3416400"/>
          </a:xfrm>
        </p:grpSpPr>
        <p:sp>
          <p:nvSpPr>
            <p:cNvPr id="102" name="Google Shape;102;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lt1"/>
                </a:solidFill>
                <a:latin typeface="Arial"/>
                <a:ea typeface="Arial"/>
                <a:cs typeface="Arial"/>
                <a:sym typeface="Arial"/>
              </a:rPr>
              <a:t>HTTP/HTTPS Protocols</a:t>
            </a:r>
            <a:endParaRPr sz="1700">
              <a:solidFill>
                <a:schemeClr val="lt1"/>
              </a:solidFill>
            </a:endParaRPr>
          </a:p>
        </p:txBody>
      </p:sp>
      <p:sp>
        <p:nvSpPr>
          <p:cNvPr id="105" name="Google Shape;105;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rgbClr val="000000"/>
                </a:solidFill>
                <a:highlight>
                  <a:srgbClr val="FFFFFF"/>
                </a:highlight>
              </a:rPr>
              <a:t>HTTP (Hypertext Transfer Protocol) and HTTPS (HTTP Secure) are the foundational protocols for communication on the web. They dictate how messages are formatted and transmitted, enabling browsers to request and receive web pages securely.</a:t>
            </a:r>
            <a:endParaRPr sz="1300"/>
          </a:p>
        </p:txBody>
      </p:sp>
      <p:grpSp>
        <p:nvGrpSpPr>
          <p:cNvPr id="106" name="Google Shape;106;p14"/>
          <p:cNvGrpSpPr/>
          <p:nvPr/>
        </p:nvGrpSpPr>
        <p:grpSpPr>
          <a:xfrm>
            <a:off x="6212550" y="1304875"/>
            <a:ext cx="2632500" cy="3416400"/>
            <a:chOff x="6212550" y="1304875"/>
            <a:chExt cx="2632500" cy="3416400"/>
          </a:xfrm>
        </p:grpSpPr>
        <p:sp>
          <p:nvSpPr>
            <p:cNvPr id="107" name="Google Shape;107;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50">
                <a:solidFill>
                  <a:schemeClr val="lt1"/>
                </a:solidFill>
                <a:latin typeface="Arial"/>
                <a:ea typeface="Arial"/>
                <a:cs typeface="Arial"/>
                <a:sym typeface="Arial"/>
              </a:rPr>
              <a:t>Domain Name System</a:t>
            </a:r>
            <a:endParaRPr sz="1600">
              <a:solidFill>
                <a:schemeClr val="lt1"/>
              </a:solidFill>
            </a:endParaRPr>
          </a:p>
        </p:txBody>
      </p:sp>
      <p:sp>
        <p:nvSpPr>
          <p:cNvPr id="110" name="Google Shape;110;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300">
                <a:solidFill>
                  <a:srgbClr val="000000"/>
                </a:solidFill>
                <a:highlight>
                  <a:srgbClr val="FFFFFF"/>
                </a:highlight>
              </a:rPr>
              <a:t>DNS acts as the phonebook of the internet, translating user-friendly website names (like google.com) into machine-readable IP addresses that servers use to locate each other.</a:t>
            </a:r>
            <a:endParaRPr sz="1300">
              <a:solidFill>
                <a:srgbClr val="000000"/>
              </a:solidFill>
              <a:highlight>
                <a:srgbClr val="FFFFFF"/>
              </a:highlight>
            </a:endParaRPr>
          </a:p>
          <a:p>
            <a:pPr indent="0" lvl="0" marL="0" rtl="0" algn="l">
              <a:spcBef>
                <a:spcPts val="0"/>
              </a:spcBef>
              <a:spcAft>
                <a:spcPts val="1600"/>
              </a:spcAft>
              <a:buNone/>
            </a:pPr>
            <a:r>
              <a:t/>
            </a:r>
            <a:endParaRPr sz="1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rial"/>
                <a:ea typeface="Arial"/>
                <a:cs typeface="Arial"/>
                <a:sym typeface="Arial"/>
              </a:rPr>
              <a:t>What Do You Need to Be a Web Developer?</a:t>
            </a:r>
            <a:endParaRPr/>
          </a:p>
        </p:txBody>
      </p:sp>
      <p:sp>
        <p:nvSpPr>
          <p:cNvPr id="116" name="Google Shape;116;p15"/>
          <p:cNvSpPr/>
          <p:nvPr/>
        </p:nvSpPr>
        <p:spPr>
          <a:xfrm>
            <a:off x="432350" y="1304875"/>
            <a:ext cx="2469300" cy="607800"/>
          </a:xfrm>
          <a:prstGeom prst="homePlate">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7" name="Google Shape;117;p15"/>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Technical Skills</a:t>
            </a:r>
            <a:endParaRPr>
              <a:solidFill>
                <a:schemeClr val="lt1"/>
              </a:solidFill>
            </a:endParaRPr>
          </a:p>
        </p:txBody>
      </p:sp>
      <p:sp>
        <p:nvSpPr>
          <p:cNvPr id="118" name="Google Shape;118;p15"/>
          <p:cNvSpPr txBox="1"/>
          <p:nvPr>
            <p:ph idx="4294967295" type="body"/>
          </p:nvPr>
        </p:nvSpPr>
        <p:spPr>
          <a:xfrm>
            <a:off x="432350" y="2070575"/>
            <a:ext cx="2471700" cy="26508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rgbClr val="000000"/>
                </a:solidFill>
                <a:latin typeface="Arial"/>
                <a:ea typeface="Arial"/>
                <a:cs typeface="Arial"/>
                <a:sym typeface="Arial"/>
              </a:rPr>
              <a:t>I'm focusing on </a:t>
            </a:r>
            <a:r>
              <a:rPr b="1" lang="en" sz="1300">
                <a:solidFill>
                  <a:srgbClr val="000000"/>
                </a:solidFill>
                <a:latin typeface="Arial"/>
                <a:ea typeface="Arial"/>
                <a:cs typeface="Arial"/>
                <a:sym typeface="Arial"/>
              </a:rPr>
              <a:t>HTML</a:t>
            </a:r>
            <a:r>
              <a:rPr lang="en" sz="1300">
                <a:solidFill>
                  <a:srgbClr val="000000"/>
                </a:solidFill>
                <a:latin typeface="Arial"/>
                <a:ea typeface="Arial"/>
                <a:cs typeface="Arial"/>
                <a:sym typeface="Arial"/>
              </a:rPr>
              <a:t> for structure, </a:t>
            </a:r>
            <a:r>
              <a:rPr b="1" lang="en" sz="1300">
                <a:solidFill>
                  <a:srgbClr val="000000"/>
                </a:solidFill>
                <a:latin typeface="Arial"/>
                <a:ea typeface="Arial"/>
                <a:cs typeface="Arial"/>
                <a:sym typeface="Arial"/>
              </a:rPr>
              <a:t>CSS</a:t>
            </a:r>
            <a:r>
              <a:rPr lang="en" sz="1300">
                <a:solidFill>
                  <a:srgbClr val="000000"/>
                </a:solidFill>
                <a:latin typeface="Arial"/>
                <a:ea typeface="Arial"/>
                <a:cs typeface="Arial"/>
                <a:sym typeface="Arial"/>
              </a:rPr>
              <a:t> for styling, and </a:t>
            </a:r>
            <a:r>
              <a:rPr b="1" lang="en" sz="1300">
                <a:solidFill>
                  <a:srgbClr val="000000"/>
                </a:solidFill>
                <a:latin typeface="Arial"/>
                <a:ea typeface="Arial"/>
                <a:cs typeface="Arial"/>
                <a:sym typeface="Arial"/>
              </a:rPr>
              <a:t>JavaScript</a:t>
            </a:r>
            <a:r>
              <a:rPr lang="en" sz="1300">
                <a:solidFill>
                  <a:srgbClr val="000000"/>
                </a:solidFill>
                <a:latin typeface="Arial"/>
                <a:ea typeface="Arial"/>
                <a:cs typeface="Arial"/>
                <a:sym typeface="Arial"/>
              </a:rPr>
              <a:t> for interactivity. I also use </a:t>
            </a:r>
            <a:r>
              <a:rPr b="1" lang="en" sz="1300">
                <a:solidFill>
                  <a:srgbClr val="000000"/>
                </a:solidFill>
                <a:latin typeface="Arial"/>
                <a:ea typeface="Arial"/>
                <a:cs typeface="Arial"/>
                <a:sym typeface="Arial"/>
              </a:rPr>
              <a:t>Git &amp; GitHub</a:t>
            </a:r>
            <a:r>
              <a:rPr lang="en" sz="1300">
                <a:solidFill>
                  <a:srgbClr val="000000"/>
                </a:solidFill>
                <a:latin typeface="Arial"/>
                <a:ea typeface="Arial"/>
                <a:cs typeface="Arial"/>
                <a:sym typeface="Arial"/>
              </a:rPr>
              <a:t> for version control and collaboration. </a:t>
            </a:r>
            <a:endParaRPr sz="1300">
              <a:solidFill>
                <a:srgbClr val="000000"/>
              </a:solidFill>
              <a:latin typeface="Arial"/>
              <a:ea typeface="Arial"/>
              <a:cs typeface="Arial"/>
              <a:sym typeface="Arial"/>
            </a:endParaRPr>
          </a:p>
          <a:p>
            <a:pPr indent="0" lvl="0" marL="0" rtl="0" algn="l">
              <a:lnSpc>
                <a:spcPct val="145000"/>
              </a:lnSpc>
              <a:spcBef>
                <a:spcPts val="1200"/>
              </a:spcBef>
              <a:spcAft>
                <a:spcPts val="0"/>
              </a:spcAft>
              <a:buNone/>
            </a:pPr>
            <a:r>
              <a:t/>
            </a:r>
            <a:endParaRPr sz="1300">
              <a:solidFill>
                <a:srgbClr val="000000"/>
              </a:solidFill>
              <a:highlight>
                <a:srgbClr val="FFFFFF"/>
              </a:highlight>
            </a:endParaRPr>
          </a:p>
        </p:txBody>
      </p:sp>
      <p:sp>
        <p:nvSpPr>
          <p:cNvPr id="119" name="Google Shape;119;p15"/>
          <p:cNvSpPr/>
          <p:nvPr/>
        </p:nvSpPr>
        <p:spPr>
          <a:xfrm>
            <a:off x="3044777"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0" name="Google Shape;120;p15"/>
          <p:cNvSpPr txBox="1"/>
          <p:nvPr>
            <p:ph idx="4294967295" type="body"/>
          </p:nvPr>
        </p:nvSpPr>
        <p:spPr>
          <a:xfrm>
            <a:off x="33361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Soft Skills</a:t>
            </a:r>
            <a:endParaRPr>
              <a:solidFill>
                <a:schemeClr val="lt1"/>
              </a:solidFill>
            </a:endParaRPr>
          </a:p>
        </p:txBody>
      </p:sp>
      <p:sp>
        <p:nvSpPr>
          <p:cNvPr id="121" name="Google Shape;121;p15"/>
          <p:cNvSpPr txBox="1"/>
          <p:nvPr>
            <p:ph idx="4294967295" type="body"/>
          </p:nvPr>
        </p:nvSpPr>
        <p:spPr>
          <a:xfrm>
            <a:off x="333614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solidFill>
                  <a:srgbClr val="000000"/>
                </a:solidFill>
                <a:latin typeface="Arial"/>
                <a:ea typeface="Arial"/>
                <a:cs typeface="Arial"/>
                <a:sym typeface="Arial"/>
              </a:rPr>
              <a:t>Beyond technical skills, I value </a:t>
            </a:r>
            <a:r>
              <a:rPr b="1" lang="en" sz="1300">
                <a:solidFill>
                  <a:srgbClr val="000000"/>
                </a:solidFill>
                <a:latin typeface="Arial"/>
                <a:ea typeface="Arial"/>
                <a:cs typeface="Arial"/>
                <a:sym typeface="Arial"/>
              </a:rPr>
              <a:t>problem-solving</a:t>
            </a:r>
            <a:r>
              <a:rPr lang="en" sz="1300">
                <a:solidFill>
                  <a:srgbClr val="000000"/>
                </a:solidFill>
                <a:latin typeface="Arial"/>
                <a:ea typeface="Arial"/>
                <a:cs typeface="Arial"/>
                <a:sym typeface="Arial"/>
              </a:rPr>
              <a:t> for debugging, </a:t>
            </a:r>
            <a:r>
              <a:rPr b="1" lang="en" sz="1300">
                <a:solidFill>
                  <a:srgbClr val="000000"/>
                </a:solidFill>
                <a:latin typeface="Arial"/>
                <a:ea typeface="Arial"/>
                <a:cs typeface="Arial"/>
                <a:sym typeface="Arial"/>
              </a:rPr>
              <a:t>creativity</a:t>
            </a:r>
            <a:r>
              <a:rPr lang="en" sz="1300">
                <a:solidFill>
                  <a:srgbClr val="000000"/>
                </a:solidFill>
                <a:latin typeface="Arial"/>
                <a:ea typeface="Arial"/>
                <a:cs typeface="Arial"/>
                <a:sym typeface="Arial"/>
              </a:rPr>
              <a:t> for design, and </a:t>
            </a:r>
            <a:r>
              <a:rPr b="1" lang="en" sz="1300">
                <a:solidFill>
                  <a:srgbClr val="000000"/>
                </a:solidFill>
                <a:latin typeface="Arial"/>
                <a:ea typeface="Arial"/>
                <a:cs typeface="Arial"/>
                <a:sym typeface="Arial"/>
              </a:rPr>
              <a:t>attention to detail</a:t>
            </a:r>
            <a:r>
              <a:rPr lang="en" sz="1300">
                <a:solidFill>
                  <a:srgbClr val="000000"/>
                </a:solidFill>
                <a:latin typeface="Arial"/>
                <a:ea typeface="Arial"/>
                <a:cs typeface="Arial"/>
                <a:sym typeface="Arial"/>
              </a:rPr>
              <a:t> for functionality. A </a:t>
            </a:r>
            <a:r>
              <a:rPr b="1" lang="en" sz="1300">
                <a:solidFill>
                  <a:srgbClr val="000000"/>
                </a:solidFill>
                <a:latin typeface="Arial"/>
                <a:ea typeface="Arial"/>
                <a:cs typeface="Arial"/>
                <a:sym typeface="Arial"/>
              </a:rPr>
              <a:t>growth mindset</a:t>
            </a:r>
            <a:r>
              <a:rPr lang="en" sz="1300">
                <a:solidFill>
                  <a:srgbClr val="000000"/>
                </a:solidFill>
                <a:latin typeface="Arial"/>
                <a:ea typeface="Arial"/>
                <a:cs typeface="Arial"/>
                <a:sym typeface="Arial"/>
              </a:rPr>
              <a:t> keeps me updated with industry trends.</a:t>
            </a:r>
            <a:endParaRPr sz="1300"/>
          </a:p>
        </p:txBody>
      </p:sp>
      <p:sp>
        <p:nvSpPr>
          <p:cNvPr id="122" name="Google Shape;122;p15"/>
          <p:cNvSpPr/>
          <p:nvPr/>
        </p:nvSpPr>
        <p:spPr>
          <a:xfrm>
            <a:off x="5948502" y="1304875"/>
            <a:ext cx="2760600" cy="607800"/>
          </a:xfrm>
          <a:prstGeom prst="chevron">
            <a:avLst>
              <a:gd fmla="val 50000" name="adj"/>
            </a:avLst>
          </a:prstGeom>
          <a:solidFill>
            <a:schemeClr val="dk1"/>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23" name="Google Shape;123;p15"/>
          <p:cNvSpPr txBox="1"/>
          <p:nvPr>
            <p:ph idx="4294967295" type="body"/>
          </p:nvPr>
        </p:nvSpPr>
        <p:spPr>
          <a:xfrm>
            <a:off x="6254233"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Tools</a:t>
            </a:r>
            <a:endParaRPr>
              <a:solidFill>
                <a:schemeClr val="lt1"/>
              </a:solidFill>
            </a:endParaRPr>
          </a:p>
        </p:txBody>
      </p:sp>
      <p:sp>
        <p:nvSpPr>
          <p:cNvPr id="124" name="Google Shape;124;p15"/>
          <p:cNvSpPr txBox="1"/>
          <p:nvPr>
            <p:ph idx="4294967295" type="body"/>
          </p:nvPr>
        </p:nvSpPr>
        <p:spPr>
          <a:xfrm>
            <a:off x="6254226" y="2070575"/>
            <a:ext cx="24717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sz="1300">
                <a:solidFill>
                  <a:srgbClr val="000000"/>
                </a:solidFill>
                <a:latin typeface="Arial"/>
                <a:ea typeface="Arial"/>
                <a:cs typeface="Arial"/>
                <a:sym typeface="Arial"/>
              </a:rPr>
              <a:t>To support my learning, I use </a:t>
            </a:r>
            <a:r>
              <a:rPr b="1" lang="en" sz="1300">
                <a:solidFill>
                  <a:srgbClr val="000000"/>
                </a:solidFill>
                <a:latin typeface="Arial"/>
                <a:ea typeface="Arial"/>
                <a:cs typeface="Arial"/>
                <a:sym typeface="Arial"/>
              </a:rPr>
              <a:t>VS Code</a:t>
            </a:r>
            <a:r>
              <a:rPr lang="en" sz="1300">
                <a:solidFill>
                  <a:srgbClr val="000000"/>
                </a:solidFill>
                <a:latin typeface="Arial"/>
                <a:ea typeface="Arial"/>
                <a:cs typeface="Arial"/>
                <a:sym typeface="Arial"/>
              </a:rPr>
              <a:t> for coding, </a:t>
            </a:r>
            <a:r>
              <a:rPr b="1" lang="en" sz="1300">
                <a:solidFill>
                  <a:srgbClr val="000000"/>
                </a:solidFill>
                <a:latin typeface="Arial"/>
                <a:ea typeface="Arial"/>
                <a:cs typeface="Arial"/>
                <a:sym typeface="Arial"/>
              </a:rPr>
              <a:t>Git &amp; GitHub</a:t>
            </a:r>
            <a:r>
              <a:rPr lang="en" sz="1300">
                <a:solidFill>
                  <a:srgbClr val="000000"/>
                </a:solidFill>
                <a:latin typeface="Arial"/>
                <a:ea typeface="Arial"/>
                <a:cs typeface="Arial"/>
                <a:sym typeface="Arial"/>
              </a:rPr>
              <a:t> for version control, and </a:t>
            </a:r>
            <a:r>
              <a:rPr b="1" lang="en" sz="1300">
                <a:solidFill>
                  <a:srgbClr val="000000"/>
                </a:solidFill>
                <a:latin typeface="Arial"/>
                <a:ea typeface="Arial"/>
                <a:cs typeface="Arial"/>
                <a:sym typeface="Arial"/>
              </a:rPr>
              <a:t>Figma</a:t>
            </a:r>
            <a:r>
              <a:rPr lang="en" sz="1300">
                <a:solidFill>
                  <a:srgbClr val="000000"/>
                </a:solidFill>
                <a:latin typeface="Arial"/>
                <a:ea typeface="Arial"/>
                <a:cs typeface="Arial"/>
                <a:sym typeface="Arial"/>
              </a:rPr>
              <a:t> for UI design and prototyping. These tools help me code, collaborate, and refine designs efficiently.</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251825" y="18898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Why Did I Choose to Learn Web Development?</a:t>
            </a:r>
            <a:endParaRPr sz="3000"/>
          </a:p>
        </p:txBody>
      </p:sp>
      <p:sp>
        <p:nvSpPr>
          <p:cNvPr id="130" name="Google Shape;130;p16"/>
          <p:cNvSpPr txBox="1"/>
          <p:nvPr>
            <p:ph idx="2" type="body"/>
          </p:nvPr>
        </p:nvSpPr>
        <p:spPr>
          <a:xfrm>
            <a:off x="4912150" y="1148275"/>
            <a:ext cx="3837000" cy="3695100"/>
          </a:xfrm>
          <a:prstGeom prst="rect">
            <a:avLst/>
          </a:prstGeom>
        </p:spPr>
        <p:txBody>
          <a:bodyPr anchorCtr="0" anchor="ctr" bIns="91425" lIns="91425" spcFirstLastPara="1" rIns="91425" wrap="square" tIns="91425">
            <a:noAutofit/>
          </a:bodyPr>
          <a:lstStyle/>
          <a:p>
            <a:pPr indent="0" lvl="0" marL="0" rtl="0" algn="l">
              <a:spcBef>
                <a:spcPts val="1200"/>
              </a:spcBef>
              <a:spcAft>
                <a:spcPts val="0"/>
              </a:spcAft>
              <a:buNone/>
            </a:pPr>
            <a:r>
              <a:rPr b="1" lang="en" sz="1500">
                <a:latin typeface="Arial"/>
                <a:ea typeface="Arial"/>
                <a:cs typeface="Arial"/>
                <a:sym typeface="Arial"/>
              </a:rPr>
              <a:t>Personal Motivation</a:t>
            </a:r>
            <a:endParaRPr b="1" sz="15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I enjoy problem-solving and creating digital solutions.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ability to build functional and visually appealing websites excites me.</a:t>
            </a:r>
            <a:endParaRPr sz="13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Career Growth</a:t>
            </a:r>
            <a:endParaRPr b="1" sz="15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Web development is in high demand and offers diverse job opportunities.</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It allows for flexibility (remote work, freelancing, startups, etc.).</a:t>
            </a:r>
            <a:endParaRPr sz="1300">
              <a:latin typeface="Arial"/>
              <a:ea typeface="Arial"/>
              <a:cs typeface="Arial"/>
              <a:sym typeface="Arial"/>
            </a:endParaRPr>
          </a:p>
          <a:p>
            <a:pPr indent="0" lvl="0" marL="0" rtl="0" algn="l">
              <a:spcBef>
                <a:spcPts val="1200"/>
              </a:spcBef>
              <a:spcAft>
                <a:spcPts val="0"/>
              </a:spcAft>
              <a:buNone/>
            </a:pPr>
            <a:r>
              <a:rPr b="1" lang="en" sz="1500">
                <a:latin typeface="Arial"/>
                <a:ea typeface="Arial"/>
                <a:cs typeface="Arial"/>
                <a:sym typeface="Arial"/>
              </a:rPr>
              <a:t>Passion for Innovation</a:t>
            </a:r>
            <a:endParaRPr b="1" sz="1500">
              <a:latin typeface="Arial"/>
              <a:ea typeface="Arial"/>
              <a:cs typeface="Arial"/>
              <a:sym typeface="Arial"/>
            </a:endParaRPr>
          </a:p>
          <a:p>
            <a:pPr indent="-311150" lvl="0" marL="457200" rtl="0" algn="l">
              <a:spcBef>
                <a:spcPts val="1200"/>
              </a:spcBef>
              <a:spcAft>
                <a:spcPts val="0"/>
              </a:spcAft>
              <a:buSzPts val="1300"/>
              <a:buFont typeface="Arial"/>
              <a:buChar char="●"/>
            </a:pPr>
            <a:r>
              <a:rPr lang="en" sz="1300">
                <a:latin typeface="Arial"/>
                <a:ea typeface="Arial"/>
                <a:cs typeface="Arial"/>
                <a:sym typeface="Arial"/>
              </a:rPr>
              <a:t>I want to build websites that improve user experiences and make an impact.</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Developing my skills in both frontend and backend to become a well-rounded developer.</a:t>
            </a:r>
            <a:endParaRPr sz="1300">
              <a:latin typeface="Arial"/>
              <a:ea typeface="Arial"/>
              <a:cs typeface="Arial"/>
              <a:sym typeface="Arial"/>
            </a:endParaRPr>
          </a:p>
          <a:p>
            <a:pPr indent="0" lvl="0" marL="0" rtl="0" algn="l">
              <a:spcBef>
                <a:spcPts val="1200"/>
              </a:spcBef>
              <a:spcAft>
                <a:spcPts val="0"/>
              </a:spcAft>
              <a:buNone/>
            </a:pPr>
            <a:r>
              <a:t/>
            </a:r>
            <a:endParaRPr b="1" sz="1300">
              <a:latin typeface="Arial"/>
              <a:ea typeface="Arial"/>
              <a:cs typeface="Arial"/>
              <a:sym typeface="Arial"/>
            </a:endParaRPr>
          </a:p>
          <a:p>
            <a:pPr indent="0" lvl="0" marL="0" rtl="0" algn="l">
              <a:spcBef>
                <a:spcPts val="1200"/>
              </a:spcBef>
              <a:spcAft>
                <a:spcPts val="1600"/>
              </a:spcAft>
              <a:buNone/>
            </a:pPr>
            <a:r>
              <a:t/>
            </a:r>
            <a:endParaRPr sz="1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460950" y="401372"/>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36" name="Google Shape;136;p17"/>
          <p:cNvSpPr txBox="1"/>
          <p:nvPr/>
        </p:nvSpPr>
        <p:spPr>
          <a:xfrm>
            <a:off x="551750" y="1011575"/>
            <a:ext cx="7414200" cy="311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500">
              <a:solidFill>
                <a:schemeClr val="lt1"/>
              </a:solidFill>
            </a:endParaRPr>
          </a:p>
          <a:p>
            <a:pPr indent="0" lvl="0" marL="0" rtl="0" algn="l">
              <a:lnSpc>
                <a:spcPct val="115000"/>
              </a:lnSpc>
              <a:spcBef>
                <a:spcPts val="1200"/>
              </a:spcBef>
              <a:spcAft>
                <a:spcPts val="0"/>
              </a:spcAft>
              <a:buNone/>
            </a:pPr>
            <a:r>
              <a:rPr b="1" lang="en" sz="1500">
                <a:solidFill>
                  <a:schemeClr val="lt1"/>
                </a:solidFill>
              </a:rPr>
              <a:t>Summary of My Learning So Far</a:t>
            </a:r>
            <a:endParaRPr b="1" sz="1500">
              <a:solidFill>
                <a:schemeClr val="lt1"/>
              </a:solidFill>
            </a:endParaRPr>
          </a:p>
          <a:p>
            <a:pPr indent="-311150" lvl="0" marL="457200" rtl="0" algn="l">
              <a:lnSpc>
                <a:spcPct val="115000"/>
              </a:lnSpc>
              <a:spcBef>
                <a:spcPts val="1200"/>
              </a:spcBef>
              <a:spcAft>
                <a:spcPts val="0"/>
              </a:spcAft>
              <a:buClr>
                <a:schemeClr val="lt1"/>
              </a:buClr>
              <a:buSzPts val="1300"/>
              <a:buChar char="●"/>
            </a:pPr>
            <a:r>
              <a:rPr lang="en" sz="1300">
                <a:solidFill>
                  <a:schemeClr val="lt1"/>
                </a:solidFill>
              </a:rPr>
              <a:t>The web functions through requests and responses between clients and servers.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A web developer requires a mix of technical and soft skills.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I chose web development because it aligns with my strengths and interests.</a:t>
            </a:r>
            <a:endParaRPr b="1" sz="1300">
              <a:solidFill>
                <a:schemeClr val="lt1"/>
              </a:solidFill>
            </a:endParaRPr>
          </a:p>
          <a:p>
            <a:pPr indent="0" lvl="0" marL="0" rtl="0" algn="l">
              <a:lnSpc>
                <a:spcPct val="115000"/>
              </a:lnSpc>
              <a:spcBef>
                <a:spcPts val="1200"/>
              </a:spcBef>
              <a:spcAft>
                <a:spcPts val="0"/>
              </a:spcAft>
              <a:buNone/>
            </a:pPr>
            <a:r>
              <a:t/>
            </a:r>
            <a:endParaRPr b="1" sz="1500">
              <a:solidFill>
                <a:schemeClr val="lt1"/>
              </a:solidFill>
            </a:endParaRPr>
          </a:p>
          <a:p>
            <a:pPr indent="0" lvl="0" marL="0" rtl="0" algn="l">
              <a:lnSpc>
                <a:spcPct val="115000"/>
              </a:lnSpc>
              <a:spcBef>
                <a:spcPts val="1200"/>
              </a:spcBef>
              <a:spcAft>
                <a:spcPts val="0"/>
              </a:spcAft>
              <a:buNone/>
            </a:pPr>
            <a:r>
              <a:rPr b="1" lang="en" sz="1500">
                <a:solidFill>
                  <a:schemeClr val="lt1"/>
                </a:solidFill>
              </a:rPr>
              <a:t>My Next Steps</a:t>
            </a:r>
            <a:endParaRPr b="1" sz="1500">
              <a:solidFill>
                <a:schemeClr val="lt1"/>
              </a:solidFill>
            </a:endParaRPr>
          </a:p>
          <a:p>
            <a:pPr indent="-311150" lvl="0" marL="457200" rtl="0" algn="l">
              <a:lnSpc>
                <a:spcPct val="115000"/>
              </a:lnSpc>
              <a:spcBef>
                <a:spcPts val="1200"/>
              </a:spcBef>
              <a:spcAft>
                <a:spcPts val="0"/>
              </a:spcAft>
              <a:buClr>
                <a:schemeClr val="lt1"/>
              </a:buClr>
              <a:buSzPts val="1300"/>
              <a:buChar char="●"/>
            </a:pPr>
            <a:r>
              <a:rPr lang="en" sz="1300">
                <a:solidFill>
                  <a:schemeClr val="lt1"/>
                </a:solidFill>
              </a:rPr>
              <a:t>Strengthening my knowledge in </a:t>
            </a:r>
            <a:r>
              <a:rPr b="1" lang="en" sz="1300">
                <a:solidFill>
                  <a:schemeClr val="lt1"/>
                </a:solidFill>
              </a:rPr>
              <a:t>JavaScript and backend development</a:t>
            </a:r>
            <a:r>
              <a:rPr lang="en" sz="1300">
                <a:solidFill>
                  <a:schemeClr val="lt1"/>
                </a:solidFill>
              </a:rPr>
              <a:t>.</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Building </a:t>
            </a:r>
            <a:r>
              <a:rPr b="1" lang="en" sz="1300">
                <a:solidFill>
                  <a:schemeClr val="lt1"/>
                </a:solidFill>
              </a:rPr>
              <a:t>small projects</a:t>
            </a:r>
            <a:r>
              <a:rPr lang="en" sz="1300">
                <a:solidFill>
                  <a:schemeClr val="lt1"/>
                </a:solidFill>
              </a:rPr>
              <a:t> to apply my skills.</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Learning more about </a:t>
            </a:r>
            <a:r>
              <a:rPr b="1" lang="en" sz="1300">
                <a:solidFill>
                  <a:schemeClr val="lt1"/>
                </a:solidFill>
              </a:rPr>
              <a:t>frameworks like React</a:t>
            </a:r>
            <a:r>
              <a:rPr lang="en" sz="1300">
                <a:solidFill>
                  <a:schemeClr val="lt1"/>
                </a:solidFill>
              </a:rPr>
              <a:t>.</a:t>
            </a:r>
            <a:endParaRPr sz="1300">
              <a:solidFill>
                <a:schemeClr val="lt1"/>
              </a:solidFill>
            </a:endParaRPr>
          </a:p>
          <a:p>
            <a:pPr indent="-311150" lvl="0" marL="457200" rtl="0" algn="l">
              <a:lnSpc>
                <a:spcPct val="115000"/>
              </a:lnSpc>
              <a:spcBef>
                <a:spcPts val="0"/>
              </a:spcBef>
              <a:spcAft>
                <a:spcPts val="0"/>
              </a:spcAft>
              <a:buClr>
                <a:schemeClr val="lt1"/>
              </a:buClr>
              <a:buSzPts val="1300"/>
              <a:buChar char="●"/>
            </a:pPr>
            <a:r>
              <a:rPr lang="en" sz="1300">
                <a:solidFill>
                  <a:schemeClr val="lt1"/>
                </a:solidFill>
              </a:rPr>
              <a:t>Practicing </a:t>
            </a:r>
            <a:r>
              <a:rPr b="1" lang="en" sz="1300">
                <a:solidFill>
                  <a:schemeClr val="lt1"/>
                </a:solidFill>
              </a:rPr>
              <a:t>GitHub collaboration</a:t>
            </a:r>
            <a:r>
              <a:rPr lang="en" sz="1300">
                <a:solidFill>
                  <a:schemeClr val="lt1"/>
                </a:solidFill>
              </a:rPr>
              <a:t> and contributing to open-source projects.</a:t>
            </a:r>
            <a:endParaRPr sz="13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