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0" r:id="rId3"/>
    <p:sldId id="261" r:id="rId4"/>
    <p:sldId id="263" r:id="rId5"/>
    <p:sldId id="264" r:id="rId6"/>
    <p:sldId id="266"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AF5DB0-8A33-3E50-0FA7-E67FC77021D6}" name="Esther Tella" initials="ET" userId="0ce289b3d0a13d5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ther Tella" userId="0ce289b3d0a13d5a" providerId="LiveId" clId="{F632F2BB-947F-4FC0-8E66-FAFB0260E1AD}"/>
    <pc:docChg chg="custSel modSld">
      <pc:chgData name="Esther Tella" userId="0ce289b3d0a13d5a" providerId="LiveId" clId="{F632F2BB-947F-4FC0-8E66-FAFB0260E1AD}" dt="2022-09-30T20:18:47.361" v="8" actId="1076"/>
      <pc:docMkLst>
        <pc:docMk/>
      </pc:docMkLst>
      <pc:sldChg chg="modSp mod">
        <pc:chgData name="Esther Tella" userId="0ce289b3d0a13d5a" providerId="LiveId" clId="{F632F2BB-947F-4FC0-8E66-FAFB0260E1AD}" dt="2022-09-30T20:18:47.361" v="8" actId="1076"/>
        <pc:sldMkLst>
          <pc:docMk/>
          <pc:sldMk cId="2513121319" sldId="258"/>
        </pc:sldMkLst>
        <pc:picChg chg="mod">
          <ac:chgData name="Esther Tella" userId="0ce289b3d0a13d5a" providerId="LiveId" clId="{F632F2BB-947F-4FC0-8E66-FAFB0260E1AD}" dt="2022-09-30T20:18:47.361" v="8" actId="1076"/>
          <ac:picMkLst>
            <pc:docMk/>
            <pc:sldMk cId="2513121319" sldId="258"/>
            <ac:picMk id="5" creationId="{6E956714-B1DF-4B8F-84A8-FED2292DCB1A}"/>
          </ac:picMkLst>
        </pc:picChg>
      </pc:sldChg>
      <pc:sldChg chg="delCm">
        <pc:chgData name="Esther Tella" userId="0ce289b3d0a13d5a" providerId="LiveId" clId="{F632F2BB-947F-4FC0-8E66-FAFB0260E1AD}" dt="2022-09-30T20:17:20.051" v="0"/>
        <pc:sldMkLst>
          <pc:docMk/>
          <pc:sldMk cId="3834657542" sldId="260"/>
        </pc:sldMkLst>
      </pc:sldChg>
      <pc:sldChg chg="delSp modSp mod">
        <pc:chgData name="Esther Tella" userId="0ce289b3d0a13d5a" providerId="LiveId" clId="{F632F2BB-947F-4FC0-8E66-FAFB0260E1AD}" dt="2022-09-30T20:17:46.489" v="2" actId="1076"/>
        <pc:sldMkLst>
          <pc:docMk/>
          <pc:sldMk cId="352835941" sldId="261"/>
        </pc:sldMkLst>
        <pc:spChg chg="mod">
          <ac:chgData name="Esther Tella" userId="0ce289b3d0a13d5a" providerId="LiveId" clId="{F632F2BB-947F-4FC0-8E66-FAFB0260E1AD}" dt="2022-09-30T20:17:46.489" v="2" actId="1076"/>
          <ac:spMkLst>
            <pc:docMk/>
            <pc:sldMk cId="352835941" sldId="261"/>
            <ac:spMk id="5" creationId="{C58DF6E6-4A71-A0EB-54FD-E0F138CD513A}"/>
          </ac:spMkLst>
        </pc:spChg>
        <pc:graphicFrameChg chg="del">
          <ac:chgData name="Esther Tella" userId="0ce289b3d0a13d5a" providerId="LiveId" clId="{F632F2BB-947F-4FC0-8E66-FAFB0260E1AD}" dt="2022-09-30T20:17:40.238" v="1" actId="21"/>
          <ac:graphicFrameMkLst>
            <pc:docMk/>
            <pc:sldMk cId="352835941" sldId="261"/>
            <ac:graphicFrameMk id="8" creationId="{8202179B-C14B-4EAA-BC2A-78DF2D184C22}"/>
          </ac:graphicFrameMkLst>
        </pc:graphicFrameChg>
      </pc:sldChg>
      <pc:sldChg chg="modSp mod">
        <pc:chgData name="Esther Tella" userId="0ce289b3d0a13d5a" providerId="LiveId" clId="{F632F2BB-947F-4FC0-8E66-FAFB0260E1AD}" dt="2022-09-30T20:18:04.743" v="5" actId="20577"/>
        <pc:sldMkLst>
          <pc:docMk/>
          <pc:sldMk cId="919366182" sldId="263"/>
        </pc:sldMkLst>
        <pc:spChg chg="mod">
          <ac:chgData name="Esther Tella" userId="0ce289b3d0a13d5a" providerId="LiveId" clId="{F632F2BB-947F-4FC0-8E66-FAFB0260E1AD}" dt="2022-09-30T20:18:04.743" v="5" actId="20577"/>
          <ac:spMkLst>
            <pc:docMk/>
            <pc:sldMk cId="919366182" sldId="263"/>
            <ac:spMk id="2" creationId="{99A6F1AB-DBF3-0AEF-60C0-FE5873BB4AD2}"/>
          </ac:spMkLst>
        </pc:spChg>
        <pc:picChg chg="mod">
          <ac:chgData name="Esther Tella" userId="0ce289b3d0a13d5a" providerId="LiveId" clId="{F632F2BB-947F-4FC0-8E66-FAFB0260E1AD}" dt="2022-09-30T20:17:56.541" v="3" actId="1076"/>
          <ac:picMkLst>
            <pc:docMk/>
            <pc:sldMk cId="919366182" sldId="263"/>
            <ac:picMk id="10" creationId="{142ED79F-1719-8757-CC30-AB044F2C6B4E}"/>
          </ac:picMkLst>
        </pc:picChg>
      </pc:sldChg>
      <pc:sldChg chg="modSp mod">
        <pc:chgData name="Esther Tella" userId="0ce289b3d0a13d5a" providerId="LiveId" clId="{F632F2BB-947F-4FC0-8E66-FAFB0260E1AD}" dt="2022-09-30T20:18:34.808" v="6" actId="1076"/>
        <pc:sldMkLst>
          <pc:docMk/>
          <pc:sldMk cId="1610224604" sldId="264"/>
        </pc:sldMkLst>
        <pc:picChg chg="mod">
          <ac:chgData name="Esther Tella" userId="0ce289b3d0a13d5a" providerId="LiveId" clId="{F632F2BB-947F-4FC0-8E66-FAFB0260E1AD}" dt="2022-09-30T20:18:34.808" v="6" actId="1076"/>
          <ac:picMkLst>
            <pc:docMk/>
            <pc:sldMk cId="1610224604" sldId="264"/>
            <ac:picMk id="6" creationId="{5A102260-1B52-40CE-A9B3-8AC19B94CD75}"/>
          </ac:picMkLst>
        </pc:picChg>
      </pc:sldChg>
      <pc:sldChg chg="modSp mod">
        <pc:chgData name="Esther Tella" userId="0ce289b3d0a13d5a" providerId="LiveId" clId="{F632F2BB-947F-4FC0-8E66-FAFB0260E1AD}" dt="2022-09-30T20:18:41.416" v="7" actId="1076"/>
        <pc:sldMkLst>
          <pc:docMk/>
          <pc:sldMk cId="1341332643" sldId="266"/>
        </pc:sldMkLst>
        <pc:picChg chg="mod">
          <ac:chgData name="Esther Tella" userId="0ce289b3d0a13d5a" providerId="LiveId" clId="{F632F2BB-947F-4FC0-8E66-FAFB0260E1AD}" dt="2022-09-30T20:18:41.416" v="7" actId="1076"/>
          <ac:picMkLst>
            <pc:docMk/>
            <pc:sldMk cId="1341332643" sldId="266"/>
            <ac:picMk id="10" creationId="{140AF2FB-E686-45F7-82A9-8FA61E78D198}"/>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4.bin"/><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[My datakilq God Abeg.xlsx]Top Countries!PivotTable4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Top</a:t>
            </a:r>
            <a:r>
              <a:rPr lang="en-US" b="1" baseline="0"/>
              <a:t> 10 Countries with the Highest Confirmed Case</a:t>
            </a:r>
            <a:endParaRPr lang="en-US" b="1"/>
          </a:p>
        </c:rich>
      </c:tx>
      <c:layout>
        <c:manualLayout>
          <c:xMode val="edge"/>
          <c:yMode val="edge"/>
          <c:x val="0.13017344706911635"/>
          <c:y val="4.651161371189229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borderCallout2">
                  <a:avLst/>
                </a:prstGeom>
                <a:noFill/>
                <a:ln>
                  <a:noFill/>
                </a:ln>
              </c15:spPr>
            </c:ext>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lumMod val="50000"/>
            </a:schemeClr>
          </a:solidFill>
          <a:ln>
            <a:noFill/>
          </a:ln>
          <a:effectLst/>
        </c:spPr>
      </c:pivotFmt>
      <c:pivotFmt>
        <c:idx val="5"/>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borderCallout2">
                  <a:avLst/>
                </a:prstGeom>
                <a:noFill/>
                <a:ln>
                  <a:noFill/>
                </a:ln>
              </c15:spPr>
            </c:ext>
          </c:extLst>
        </c:dLbl>
      </c:pivotFmt>
      <c:pivotFmt>
        <c:idx val="6"/>
        <c:spPr>
          <a:solidFill>
            <a:schemeClr val="accent1">
              <a:lumMod val="50000"/>
            </a:schemeClr>
          </a:solidFill>
          <a:ln>
            <a:noFill/>
          </a:ln>
          <a:effectLst/>
        </c:spPr>
      </c:pivotFmt>
      <c:pivotFmt>
        <c:idx val="7"/>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borderCallout2">
                  <a:avLst/>
                </a:prstGeom>
                <a:noFill/>
                <a:ln>
                  <a:noFill/>
                </a:ln>
              </c15:spPr>
            </c:ext>
          </c:extLst>
        </c:dLbl>
      </c:pivotFmt>
      <c:pivotFmt>
        <c:idx val="8"/>
        <c:spPr>
          <a:solidFill>
            <a:schemeClr val="accent1">
              <a:lumMod val="50000"/>
            </a:schemeClr>
          </a:solidFill>
          <a:ln>
            <a:noFill/>
          </a:ln>
          <a:effectLst/>
        </c:spPr>
      </c:pivotFmt>
    </c:pivotFmts>
    <c:plotArea>
      <c:layout/>
      <c:barChart>
        <c:barDir val="bar"/>
        <c:grouping val="clustered"/>
        <c:varyColors val="0"/>
        <c:ser>
          <c:idx val="0"/>
          <c:order val="0"/>
          <c:tx>
            <c:strRef>
              <c:f>'Top Countries'!$B$2</c:f>
              <c:strCache>
                <c:ptCount val="1"/>
                <c:pt idx="0">
                  <c:v>Total</c:v>
                </c:pt>
              </c:strCache>
            </c:strRef>
          </c:tx>
          <c:spPr>
            <a:solidFill>
              <a:schemeClr val="accent1"/>
            </a:solidFill>
            <a:ln>
              <a:noFill/>
            </a:ln>
            <a:effectLst/>
          </c:spPr>
          <c:invertIfNegative val="0"/>
          <c:dPt>
            <c:idx val="9"/>
            <c:invertIfNegative val="0"/>
            <c:bubble3D val="0"/>
            <c:spPr>
              <a:solidFill>
                <a:schemeClr val="accent1">
                  <a:lumMod val="50000"/>
                </a:schemeClr>
              </a:solidFill>
              <a:ln>
                <a:noFill/>
              </a:ln>
              <a:effectLst/>
            </c:spPr>
            <c:extLst>
              <c:ext xmlns:c16="http://schemas.microsoft.com/office/drawing/2014/chart" uri="{C3380CC4-5D6E-409C-BE32-E72D297353CC}">
                <c16:uniqueId val="{00000001-53A9-4EEB-B8F9-BF4B04A21C13}"/>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borderCallout2">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'Top Countries'!$A$3:$A$13</c:f>
              <c:strCache>
                <c:ptCount val="10"/>
                <c:pt idx="0">
                  <c:v>Russia</c:v>
                </c:pt>
                <c:pt idx="1">
                  <c:v>Japan</c:v>
                </c:pt>
                <c:pt idx="2">
                  <c:v>Italy</c:v>
                </c:pt>
                <c:pt idx="3">
                  <c:v>United Kingdom</c:v>
                </c:pt>
                <c:pt idx="4">
                  <c:v>Korea, South</c:v>
                </c:pt>
                <c:pt idx="5">
                  <c:v>Germany</c:v>
                </c:pt>
                <c:pt idx="6">
                  <c:v>France</c:v>
                </c:pt>
                <c:pt idx="7">
                  <c:v>Brazil</c:v>
                </c:pt>
                <c:pt idx="8">
                  <c:v>India</c:v>
                </c:pt>
                <c:pt idx="9">
                  <c:v>US</c:v>
                </c:pt>
              </c:strCache>
            </c:strRef>
          </c:cat>
          <c:val>
            <c:numRef>
              <c:f>'Top Countries'!$B$3:$B$13</c:f>
              <c:numCache>
                <c:formatCode>_-* #,##0_-;\-* #,##0_-;_-* "-"??_-;_-@_-</c:formatCode>
                <c:ptCount val="10"/>
                <c:pt idx="0">
                  <c:v>20533598</c:v>
                </c:pt>
                <c:pt idx="1">
                  <c:v>21103798</c:v>
                </c:pt>
                <c:pt idx="2">
                  <c:v>22313612</c:v>
                </c:pt>
                <c:pt idx="3">
                  <c:v>23621952</c:v>
                </c:pt>
                <c:pt idx="4">
                  <c:v>24673663</c:v>
                </c:pt>
                <c:pt idx="5">
                  <c:v>33041332</c:v>
                </c:pt>
                <c:pt idx="6">
                  <c:v>34187868</c:v>
                </c:pt>
                <c:pt idx="7">
                  <c:v>34638288</c:v>
                </c:pt>
                <c:pt idx="8">
                  <c:v>44575473</c:v>
                </c:pt>
                <c:pt idx="9">
                  <c:v>96116204</c:v>
                </c:pt>
              </c:numCache>
            </c:numRef>
          </c:val>
          <c:extLst>
            <c:ext xmlns:c16="http://schemas.microsoft.com/office/drawing/2014/chart" uri="{C3380CC4-5D6E-409C-BE32-E72D297353CC}">
              <c16:uniqueId val="{00000002-53A9-4EEB-B8F9-BF4B04A21C13}"/>
            </c:ext>
          </c:extLst>
        </c:ser>
        <c:dLbls>
          <c:dLblPos val="outEnd"/>
          <c:showLegendKey val="0"/>
          <c:showVal val="1"/>
          <c:showCatName val="0"/>
          <c:showSerName val="0"/>
          <c:showPercent val="0"/>
          <c:showBubbleSize val="0"/>
        </c:dLbls>
        <c:gapWidth val="30"/>
        <c:overlap val="80"/>
        <c:axId val="1315349007"/>
        <c:axId val="1315359407"/>
      </c:barChart>
      <c:catAx>
        <c:axId val="131534900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315359407"/>
        <c:crosses val="autoZero"/>
        <c:auto val="1"/>
        <c:lblAlgn val="ctr"/>
        <c:lblOffset val="100"/>
        <c:noMultiLvlLbl val="0"/>
      </c:catAx>
      <c:valAx>
        <c:axId val="1315359407"/>
        <c:scaling>
          <c:orientation val="minMax"/>
        </c:scaling>
        <c:delete val="1"/>
        <c:axPos val="b"/>
        <c:numFmt formatCode="_-* #,##0_-;\-* #,##0_-;_-* &quot;-&quot;??_-;_-@_-" sourceLinked="1"/>
        <c:majorTickMark val="none"/>
        <c:minorTickMark val="none"/>
        <c:tickLblPos val="nextTo"/>
        <c:crossAx val="13153490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ysClr val="window" lastClr="FFFFFF"/>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[My datakilq God Abeg.xlsx]Top Countries!PivotTable1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Top</a:t>
            </a:r>
            <a:r>
              <a:rPr lang="en-US" b="1" baseline="0"/>
              <a:t> 10 Countries with the Highest Death </a:t>
            </a:r>
          </a:p>
        </c:rich>
      </c:tx>
      <c:layout>
        <c:manualLayout>
          <c:xMode val="edge"/>
          <c:yMode val="edge"/>
          <c:x val="0.19044863011613108"/>
          <c:y val="2.346040333420976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borderCallout2">
                  <a:avLst/>
                </a:prstGeom>
                <a:noFill/>
                <a:ln>
                  <a:noFill/>
                </a:ln>
              </c15:spPr>
            </c:ext>
          </c:extLst>
        </c:dLbl>
      </c:pivotFmt>
      <c:pivotFmt>
        <c:idx val="3"/>
        <c:spPr>
          <a:solidFill>
            <a:schemeClr val="accent1">
              <a:lumMod val="50000"/>
            </a:schemeClr>
          </a:solidFill>
          <a:ln>
            <a:noFill/>
          </a:ln>
          <a:effectLst/>
        </c:spPr>
      </c:pivotFmt>
      <c:pivotFmt>
        <c:idx val="4"/>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borderCallout2">
                  <a:avLst/>
                </a:prstGeom>
                <a:noFill/>
                <a:ln>
                  <a:noFill/>
                </a:ln>
              </c15:spPr>
            </c:ext>
          </c:extLst>
        </c:dLbl>
      </c:pivotFmt>
      <c:pivotFmt>
        <c:idx val="5"/>
        <c:spPr>
          <a:solidFill>
            <a:schemeClr val="accent1">
              <a:lumMod val="50000"/>
            </a:schemeClr>
          </a:solidFill>
          <a:ln>
            <a:noFill/>
          </a:ln>
          <a:effectLst/>
        </c:spPr>
      </c:pivotFmt>
      <c:pivotFmt>
        <c:idx val="6"/>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borderCallout2">
                  <a:avLst/>
                </a:prstGeom>
                <a:noFill/>
                <a:ln>
                  <a:noFill/>
                </a:ln>
              </c15:spPr>
            </c:ext>
          </c:extLst>
        </c:dLbl>
      </c:pivotFmt>
      <c:pivotFmt>
        <c:idx val="7"/>
        <c:spPr>
          <a:solidFill>
            <a:schemeClr val="accent1">
              <a:lumMod val="50000"/>
            </a:schemeClr>
          </a:solidFill>
          <a:ln>
            <a:noFill/>
          </a:ln>
          <a:effectLst/>
        </c:spPr>
      </c:pivotFmt>
    </c:pivotFmts>
    <c:plotArea>
      <c:layout>
        <c:manualLayout>
          <c:layoutTarget val="inner"/>
          <c:xMode val="edge"/>
          <c:yMode val="edge"/>
          <c:x val="0.29127987771830144"/>
          <c:y val="0.15284452772237661"/>
          <c:w val="0.70872012228169856"/>
          <c:h val="0.79552101210215653"/>
        </c:manualLayout>
      </c:layout>
      <c:barChart>
        <c:barDir val="bar"/>
        <c:grouping val="clustered"/>
        <c:varyColors val="0"/>
        <c:ser>
          <c:idx val="0"/>
          <c:order val="0"/>
          <c:tx>
            <c:strRef>
              <c:f>'Top Countries'!$H$22</c:f>
              <c:strCache>
                <c:ptCount val="1"/>
                <c:pt idx="0">
                  <c:v>Total</c:v>
                </c:pt>
              </c:strCache>
            </c:strRef>
          </c:tx>
          <c:spPr>
            <a:solidFill>
              <a:schemeClr val="accent1"/>
            </a:solidFill>
            <a:ln>
              <a:noFill/>
            </a:ln>
            <a:effectLst/>
          </c:spPr>
          <c:invertIfNegative val="0"/>
          <c:dPt>
            <c:idx val="9"/>
            <c:invertIfNegative val="0"/>
            <c:bubble3D val="0"/>
            <c:spPr>
              <a:solidFill>
                <a:schemeClr val="accent1">
                  <a:lumMod val="50000"/>
                </a:schemeClr>
              </a:solidFill>
              <a:ln>
                <a:noFill/>
              </a:ln>
              <a:effectLst/>
            </c:spPr>
            <c:extLst>
              <c:ext xmlns:c16="http://schemas.microsoft.com/office/drawing/2014/chart" uri="{C3380CC4-5D6E-409C-BE32-E72D297353CC}">
                <c16:uniqueId val="{00000001-B1CF-4BEB-8A9A-6756E1EF2177}"/>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borderCallout2">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'Top Countries'!$G$23:$G$33</c:f>
              <c:strCache>
                <c:ptCount val="10"/>
                <c:pt idx="0">
                  <c:v>Colombia</c:v>
                </c:pt>
                <c:pt idx="1">
                  <c:v>France</c:v>
                </c:pt>
                <c:pt idx="2">
                  <c:v>Italy</c:v>
                </c:pt>
                <c:pt idx="3">
                  <c:v>United Kingdom</c:v>
                </c:pt>
                <c:pt idx="4">
                  <c:v>Peru</c:v>
                </c:pt>
                <c:pt idx="5">
                  <c:v>Russia</c:v>
                </c:pt>
                <c:pt idx="6">
                  <c:v>Mexico</c:v>
                </c:pt>
                <c:pt idx="7">
                  <c:v>India</c:v>
                </c:pt>
                <c:pt idx="8">
                  <c:v>Brazil</c:v>
                </c:pt>
                <c:pt idx="9">
                  <c:v>US</c:v>
                </c:pt>
              </c:strCache>
            </c:strRef>
          </c:cat>
          <c:val>
            <c:numRef>
              <c:f>'Top Countries'!$H$23:$H$33</c:f>
              <c:numCache>
                <c:formatCode>_-* #,##0_-;\-* #,##0_-;_-* "-"??_-;_-@_-</c:formatCode>
                <c:ptCount val="10"/>
                <c:pt idx="0">
                  <c:v>77386228</c:v>
                </c:pt>
                <c:pt idx="1">
                  <c:v>86914421</c:v>
                </c:pt>
                <c:pt idx="2">
                  <c:v>97925909</c:v>
                </c:pt>
                <c:pt idx="3">
                  <c:v>125332600</c:v>
                </c:pt>
                <c:pt idx="4">
                  <c:v>135003644</c:v>
                </c:pt>
                <c:pt idx="5">
                  <c:v>157892543</c:v>
                </c:pt>
                <c:pt idx="6">
                  <c:v>186765789</c:v>
                </c:pt>
                <c:pt idx="7">
                  <c:v>277953436</c:v>
                </c:pt>
                <c:pt idx="8">
                  <c:v>374628203</c:v>
                </c:pt>
                <c:pt idx="9">
                  <c:v>535243586</c:v>
                </c:pt>
              </c:numCache>
            </c:numRef>
          </c:val>
          <c:extLst>
            <c:ext xmlns:c16="http://schemas.microsoft.com/office/drawing/2014/chart" uri="{C3380CC4-5D6E-409C-BE32-E72D297353CC}">
              <c16:uniqueId val="{00000002-B1CF-4BEB-8A9A-6756E1EF2177}"/>
            </c:ext>
          </c:extLst>
        </c:ser>
        <c:dLbls>
          <c:dLblPos val="outEnd"/>
          <c:showLegendKey val="0"/>
          <c:showVal val="1"/>
          <c:showCatName val="0"/>
          <c:showSerName val="0"/>
          <c:showPercent val="0"/>
          <c:showBubbleSize val="0"/>
        </c:dLbls>
        <c:gapWidth val="30"/>
        <c:overlap val="80"/>
        <c:axId val="1319684687"/>
        <c:axId val="1319683023"/>
      </c:barChart>
      <c:catAx>
        <c:axId val="13196846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319683023"/>
        <c:crosses val="autoZero"/>
        <c:auto val="1"/>
        <c:lblAlgn val="ctr"/>
        <c:lblOffset val="100"/>
        <c:noMultiLvlLbl val="0"/>
      </c:catAx>
      <c:valAx>
        <c:axId val="1319683023"/>
        <c:scaling>
          <c:orientation val="minMax"/>
        </c:scaling>
        <c:delete val="1"/>
        <c:axPos val="b"/>
        <c:numFmt formatCode="_-* #,##0_-;\-* #,##0_-;_-* &quot;-&quot;??_-;_-@_-" sourceLinked="1"/>
        <c:majorTickMark val="none"/>
        <c:minorTickMark val="none"/>
        <c:tickLblPos val="nextTo"/>
        <c:crossAx val="13196846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ysClr val="window" lastClr="FFFFFF"/>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Confirmed Cases per Year</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'[My datakilq God Abeg.xlsx]e'!$G$12</c:f>
              <c:strCache>
                <c:ptCount val="1"/>
                <c:pt idx="0">
                  <c:v>Confirmed Cases</c:v>
                </c:pt>
              </c:strCache>
            </c:strRef>
          </c:tx>
          <c:spPr>
            <a:ln w="22225" cap="rnd" cmpd="sng" algn="ctr">
              <a:solidFill>
                <a:schemeClr val="accent1"/>
              </a:solidFill>
              <a:round/>
            </a:ln>
            <a:effectLst/>
          </c:spPr>
          <c:marker>
            <c:symbol val="none"/>
          </c:marker>
          <c:cat>
            <c:numRef>
              <c:f>'[My datakilq God Abeg.xlsx]e'!$F$13:$F$15</c:f>
              <c:numCache>
                <c:formatCode>General</c:formatCode>
                <c:ptCount val="3"/>
                <c:pt idx="0">
                  <c:v>2020</c:v>
                </c:pt>
                <c:pt idx="1">
                  <c:v>2021</c:v>
                </c:pt>
                <c:pt idx="2">
                  <c:v>2022</c:v>
                </c:pt>
              </c:numCache>
            </c:numRef>
          </c:cat>
          <c:val>
            <c:numRef>
              <c:f>'[My datakilq God Abeg.xlsx]e'!$G$13:$G$15</c:f>
              <c:numCache>
                <c:formatCode>_-* #,##0_-;\-* #,##0_-;_-* "-"??_-;_-@_-</c:formatCode>
                <c:ptCount val="3"/>
                <c:pt idx="0">
                  <c:v>20221639</c:v>
                </c:pt>
                <c:pt idx="1">
                  <c:v>34690608</c:v>
                </c:pt>
                <c:pt idx="2">
                  <c:v>41203957</c:v>
                </c:pt>
              </c:numCache>
            </c:numRef>
          </c:val>
          <c:smooth val="0"/>
          <c:extLst>
            <c:ext xmlns:c16="http://schemas.microsoft.com/office/drawing/2014/chart" uri="{C3380CC4-5D6E-409C-BE32-E72D297353CC}">
              <c16:uniqueId val="{00000000-FAAC-4D4C-BE00-959CC487CDB5}"/>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5189327"/>
        <c:axId val="1776972063"/>
      </c:lineChart>
      <c:catAx>
        <c:axId val="15189327"/>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776972063"/>
        <c:crosses val="autoZero"/>
        <c:auto val="1"/>
        <c:lblAlgn val="ctr"/>
        <c:lblOffset val="100"/>
        <c:noMultiLvlLbl val="0"/>
      </c:catAx>
      <c:valAx>
        <c:axId val="1776972063"/>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5189327"/>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ysClr val="window" lastClr="FFFFFF"/>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dirty="0"/>
              <a:t>The</a:t>
            </a:r>
            <a:r>
              <a:rPr lang="en-US" baseline="0" dirty="0"/>
              <a:t> Number of Death Cases By Year</a:t>
            </a:r>
            <a:endParaRPr lang="en-US" dirty="0"/>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manualLayout>
          <c:layoutTarget val="inner"/>
          <c:xMode val="edge"/>
          <c:yMode val="edge"/>
          <c:x val="0.16202537182852145"/>
          <c:y val="0.1525"/>
          <c:w val="0.82964129483814519"/>
          <c:h val="0.7815642474038571"/>
        </c:manualLayout>
      </c:layout>
      <c:lineChart>
        <c:grouping val="standard"/>
        <c:varyColors val="0"/>
        <c:ser>
          <c:idx val="0"/>
          <c:order val="0"/>
          <c:tx>
            <c:strRef>
              <c:f>'[My datakilq God Abeg.xlsx]e'!$D$19</c:f>
              <c:strCache>
                <c:ptCount val="1"/>
                <c:pt idx="0">
                  <c:v>Death Cases</c:v>
                </c:pt>
              </c:strCache>
            </c:strRef>
          </c:tx>
          <c:spPr>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cat>
            <c:numRef>
              <c:f>'[My datakilq God Abeg.xlsx]e'!$C$20:$C$22</c:f>
              <c:numCache>
                <c:formatCode>General</c:formatCode>
                <c:ptCount val="3"/>
                <c:pt idx="0">
                  <c:v>2020</c:v>
                </c:pt>
                <c:pt idx="1">
                  <c:v>2021</c:v>
                </c:pt>
                <c:pt idx="2">
                  <c:v>2022</c:v>
                </c:pt>
              </c:numCache>
            </c:numRef>
          </c:cat>
          <c:val>
            <c:numRef>
              <c:f>'[My datakilq God Abeg.xlsx]e'!$D$20:$D$22</c:f>
              <c:numCache>
                <c:formatCode>_-* #,##0_-;\-* #,##0_-;_-* "-"??_-;_-@_-</c:formatCode>
                <c:ptCount val="3"/>
                <c:pt idx="0">
                  <c:v>350544</c:v>
                </c:pt>
                <c:pt idx="1">
                  <c:v>475061</c:v>
                </c:pt>
                <c:pt idx="2">
                  <c:v>231184</c:v>
                </c:pt>
              </c:numCache>
            </c:numRef>
          </c:val>
          <c:smooth val="0"/>
          <c:extLst>
            <c:ext xmlns:c16="http://schemas.microsoft.com/office/drawing/2014/chart" uri="{C3380CC4-5D6E-409C-BE32-E72D297353CC}">
              <c16:uniqueId val="{00000000-820D-431F-A747-BA9E054F8B83}"/>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2128847839"/>
        <c:axId val="2128837855"/>
      </c:lineChart>
      <c:catAx>
        <c:axId val="2128847839"/>
        <c:scaling>
          <c:orientation val="minMax"/>
        </c:scaling>
        <c:delete val="0"/>
        <c:axPos val="b"/>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2128837855"/>
        <c:crosses val="autoZero"/>
        <c:auto val="1"/>
        <c:lblAlgn val="ctr"/>
        <c:lblOffset val="100"/>
        <c:noMultiLvlLbl val="0"/>
      </c:catAx>
      <c:valAx>
        <c:axId val="2128837855"/>
        <c:scaling>
          <c:orientation val="minMax"/>
        </c:scaling>
        <c:delete val="0"/>
        <c:axPos val="l"/>
        <c:numFmt formatCode="_-* #,##0_-;\-* #,##0_-;_-*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2128847839"/>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ysClr val="window" lastClr="FFFFFF"/>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D1651F-AA9B-4B7E-B0F4-8F27423ED4D6}" type="datetimeFigureOut">
              <a:rPr lang="en-GB" smtClean="0"/>
              <a:t>30/09/2022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4F625-6609-4F1B-99F3-D1502B67DEE1}" type="slidenum">
              <a:rPr lang="en-GB" smtClean="0"/>
              <a:t>‹#›</a:t>
            </a:fld>
            <a:endParaRPr lang="en-GB"/>
          </a:p>
        </p:txBody>
      </p:sp>
    </p:spTree>
    <p:extLst>
      <p:ext uri="{BB962C8B-B14F-4D97-AF65-F5344CB8AC3E}">
        <p14:creationId xmlns:p14="http://schemas.microsoft.com/office/powerpoint/2010/main" val="161456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1BC05-C775-6FB4-DAFD-508BB4BAB1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0759234-C67B-0882-F5C7-276582B0EC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3AF43AC-8C77-18DD-793E-7A0B3CC66216}"/>
              </a:ext>
            </a:extLst>
          </p:cNvPr>
          <p:cNvSpPr>
            <a:spLocks noGrp="1"/>
          </p:cNvSpPr>
          <p:nvPr>
            <p:ph type="dt" sz="half" idx="10"/>
          </p:nvPr>
        </p:nvSpPr>
        <p:spPr/>
        <p:txBody>
          <a:bodyPr/>
          <a:lstStyle/>
          <a:p>
            <a:fld id="{8773FBC6-90CF-46E9-A3D3-C7527582CDC0}" type="datetimeFigureOut">
              <a:rPr lang="en-GB" smtClean="0"/>
              <a:t>30/09/2022</a:t>
            </a:fld>
            <a:endParaRPr lang="en-GB"/>
          </a:p>
        </p:txBody>
      </p:sp>
      <p:sp>
        <p:nvSpPr>
          <p:cNvPr id="5" name="Footer Placeholder 4">
            <a:extLst>
              <a:ext uri="{FF2B5EF4-FFF2-40B4-BE49-F238E27FC236}">
                <a16:creationId xmlns:a16="http://schemas.microsoft.com/office/drawing/2014/main" id="{300F32B4-28DB-F81D-D821-2FE77BBFDC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3BC615-2726-4D6E-30A5-91A99483FFE7}"/>
              </a:ext>
            </a:extLst>
          </p:cNvPr>
          <p:cNvSpPr>
            <a:spLocks noGrp="1"/>
          </p:cNvSpPr>
          <p:nvPr>
            <p:ph type="sldNum" sz="quarter" idx="12"/>
          </p:nvPr>
        </p:nvSpPr>
        <p:spPr/>
        <p:txBody>
          <a:bodyPr/>
          <a:lstStyle/>
          <a:p>
            <a:fld id="{50CDE387-B439-4123-B94D-9DF0E9EECFFE}" type="slidenum">
              <a:rPr lang="en-GB" smtClean="0"/>
              <a:t>‹#›</a:t>
            </a:fld>
            <a:endParaRPr lang="en-GB"/>
          </a:p>
        </p:txBody>
      </p:sp>
    </p:spTree>
    <p:extLst>
      <p:ext uri="{BB962C8B-B14F-4D97-AF65-F5344CB8AC3E}">
        <p14:creationId xmlns:p14="http://schemas.microsoft.com/office/powerpoint/2010/main" val="3672768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AA266-255C-BCB8-2F60-6B067379CF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EA56FD4-830A-1B11-BDAE-E2441A0CB5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1E9578-48F4-A80B-DF74-A88D388052AF}"/>
              </a:ext>
            </a:extLst>
          </p:cNvPr>
          <p:cNvSpPr>
            <a:spLocks noGrp="1"/>
          </p:cNvSpPr>
          <p:nvPr>
            <p:ph type="dt" sz="half" idx="10"/>
          </p:nvPr>
        </p:nvSpPr>
        <p:spPr/>
        <p:txBody>
          <a:bodyPr/>
          <a:lstStyle/>
          <a:p>
            <a:fld id="{8773FBC6-90CF-46E9-A3D3-C7527582CDC0}" type="datetimeFigureOut">
              <a:rPr lang="en-GB" smtClean="0"/>
              <a:t>30/09/2022</a:t>
            </a:fld>
            <a:endParaRPr lang="en-GB"/>
          </a:p>
        </p:txBody>
      </p:sp>
      <p:sp>
        <p:nvSpPr>
          <p:cNvPr id="5" name="Footer Placeholder 4">
            <a:extLst>
              <a:ext uri="{FF2B5EF4-FFF2-40B4-BE49-F238E27FC236}">
                <a16:creationId xmlns:a16="http://schemas.microsoft.com/office/drawing/2014/main" id="{B8098C4C-497B-6B91-32BF-B3709D4285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6E997F-5AED-6E10-E62D-51854813694A}"/>
              </a:ext>
            </a:extLst>
          </p:cNvPr>
          <p:cNvSpPr>
            <a:spLocks noGrp="1"/>
          </p:cNvSpPr>
          <p:nvPr>
            <p:ph type="sldNum" sz="quarter" idx="12"/>
          </p:nvPr>
        </p:nvSpPr>
        <p:spPr/>
        <p:txBody>
          <a:bodyPr/>
          <a:lstStyle/>
          <a:p>
            <a:fld id="{50CDE387-B439-4123-B94D-9DF0E9EECFFE}" type="slidenum">
              <a:rPr lang="en-GB" smtClean="0"/>
              <a:t>‹#›</a:t>
            </a:fld>
            <a:endParaRPr lang="en-GB"/>
          </a:p>
        </p:txBody>
      </p:sp>
    </p:spTree>
    <p:extLst>
      <p:ext uri="{BB962C8B-B14F-4D97-AF65-F5344CB8AC3E}">
        <p14:creationId xmlns:p14="http://schemas.microsoft.com/office/powerpoint/2010/main" val="1142297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84F8B5-B8BA-34E5-2E37-A704B2DDFB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C7D188-0487-6888-AE30-98EE268C80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098B9C6-F44D-5F43-74C6-FE8DE148DE07}"/>
              </a:ext>
            </a:extLst>
          </p:cNvPr>
          <p:cNvSpPr>
            <a:spLocks noGrp="1"/>
          </p:cNvSpPr>
          <p:nvPr>
            <p:ph type="dt" sz="half" idx="10"/>
          </p:nvPr>
        </p:nvSpPr>
        <p:spPr/>
        <p:txBody>
          <a:bodyPr/>
          <a:lstStyle/>
          <a:p>
            <a:fld id="{8773FBC6-90CF-46E9-A3D3-C7527582CDC0}" type="datetimeFigureOut">
              <a:rPr lang="en-GB" smtClean="0"/>
              <a:t>30/09/2022</a:t>
            </a:fld>
            <a:endParaRPr lang="en-GB"/>
          </a:p>
        </p:txBody>
      </p:sp>
      <p:sp>
        <p:nvSpPr>
          <p:cNvPr id="5" name="Footer Placeholder 4">
            <a:extLst>
              <a:ext uri="{FF2B5EF4-FFF2-40B4-BE49-F238E27FC236}">
                <a16:creationId xmlns:a16="http://schemas.microsoft.com/office/drawing/2014/main" id="{79D8D899-1044-6041-120F-B9B7086E81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0C646D-FFA5-E1FD-4916-DEB527317194}"/>
              </a:ext>
            </a:extLst>
          </p:cNvPr>
          <p:cNvSpPr>
            <a:spLocks noGrp="1"/>
          </p:cNvSpPr>
          <p:nvPr>
            <p:ph type="sldNum" sz="quarter" idx="12"/>
          </p:nvPr>
        </p:nvSpPr>
        <p:spPr/>
        <p:txBody>
          <a:bodyPr/>
          <a:lstStyle/>
          <a:p>
            <a:fld id="{50CDE387-B439-4123-B94D-9DF0E9EECFFE}" type="slidenum">
              <a:rPr lang="en-GB" smtClean="0"/>
              <a:t>‹#›</a:t>
            </a:fld>
            <a:endParaRPr lang="en-GB"/>
          </a:p>
        </p:txBody>
      </p:sp>
    </p:spTree>
    <p:extLst>
      <p:ext uri="{BB962C8B-B14F-4D97-AF65-F5344CB8AC3E}">
        <p14:creationId xmlns:p14="http://schemas.microsoft.com/office/powerpoint/2010/main" val="249039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91102-B5C9-F309-BC5C-6D4F09EF74F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C532116-5D47-8EF0-D31F-8756279CC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D8B19B-749B-FC54-7E38-A78D6B84A39C}"/>
              </a:ext>
            </a:extLst>
          </p:cNvPr>
          <p:cNvSpPr>
            <a:spLocks noGrp="1"/>
          </p:cNvSpPr>
          <p:nvPr>
            <p:ph type="dt" sz="half" idx="10"/>
          </p:nvPr>
        </p:nvSpPr>
        <p:spPr/>
        <p:txBody>
          <a:bodyPr/>
          <a:lstStyle/>
          <a:p>
            <a:fld id="{8773FBC6-90CF-46E9-A3D3-C7527582CDC0}" type="datetimeFigureOut">
              <a:rPr lang="en-GB" smtClean="0"/>
              <a:t>30/09/2022</a:t>
            </a:fld>
            <a:endParaRPr lang="en-GB"/>
          </a:p>
        </p:txBody>
      </p:sp>
      <p:sp>
        <p:nvSpPr>
          <p:cNvPr id="5" name="Footer Placeholder 4">
            <a:extLst>
              <a:ext uri="{FF2B5EF4-FFF2-40B4-BE49-F238E27FC236}">
                <a16:creationId xmlns:a16="http://schemas.microsoft.com/office/drawing/2014/main" id="{AC9397E5-9084-7DC5-0E4C-12EEADA25A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04B67C-11F7-17CC-8974-35325619283E}"/>
              </a:ext>
            </a:extLst>
          </p:cNvPr>
          <p:cNvSpPr>
            <a:spLocks noGrp="1"/>
          </p:cNvSpPr>
          <p:nvPr>
            <p:ph type="sldNum" sz="quarter" idx="12"/>
          </p:nvPr>
        </p:nvSpPr>
        <p:spPr/>
        <p:txBody>
          <a:bodyPr/>
          <a:lstStyle/>
          <a:p>
            <a:fld id="{50CDE387-B439-4123-B94D-9DF0E9EECFFE}" type="slidenum">
              <a:rPr lang="en-GB" smtClean="0"/>
              <a:t>‹#›</a:t>
            </a:fld>
            <a:endParaRPr lang="en-GB"/>
          </a:p>
        </p:txBody>
      </p:sp>
    </p:spTree>
    <p:extLst>
      <p:ext uri="{BB962C8B-B14F-4D97-AF65-F5344CB8AC3E}">
        <p14:creationId xmlns:p14="http://schemas.microsoft.com/office/powerpoint/2010/main" val="321478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9A4EA-3EBD-8500-063E-BE8534535A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3AC2D2E-A003-9920-0AB3-4CE1680650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957FDE-32A2-803A-6C80-116260C22C86}"/>
              </a:ext>
            </a:extLst>
          </p:cNvPr>
          <p:cNvSpPr>
            <a:spLocks noGrp="1"/>
          </p:cNvSpPr>
          <p:nvPr>
            <p:ph type="dt" sz="half" idx="10"/>
          </p:nvPr>
        </p:nvSpPr>
        <p:spPr/>
        <p:txBody>
          <a:bodyPr/>
          <a:lstStyle/>
          <a:p>
            <a:fld id="{8773FBC6-90CF-46E9-A3D3-C7527582CDC0}" type="datetimeFigureOut">
              <a:rPr lang="en-GB" smtClean="0"/>
              <a:t>30/09/2022</a:t>
            </a:fld>
            <a:endParaRPr lang="en-GB"/>
          </a:p>
        </p:txBody>
      </p:sp>
      <p:sp>
        <p:nvSpPr>
          <p:cNvPr id="5" name="Footer Placeholder 4">
            <a:extLst>
              <a:ext uri="{FF2B5EF4-FFF2-40B4-BE49-F238E27FC236}">
                <a16:creationId xmlns:a16="http://schemas.microsoft.com/office/drawing/2014/main" id="{240A52B5-0E8D-1C1F-B265-7C6CB42F29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A15133-E970-125D-B083-84483055FEE7}"/>
              </a:ext>
            </a:extLst>
          </p:cNvPr>
          <p:cNvSpPr>
            <a:spLocks noGrp="1"/>
          </p:cNvSpPr>
          <p:nvPr>
            <p:ph type="sldNum" sz="quarter" idx="12"/>
          </p:nvPr>
        </p:nvSpPr>
        <p:spPr/>
        <p:txBody>
          <a:bodyPr/>
          <a:lstStyle/>
          <a:p>
            <a:fld id="{50CDE387-B439-4123-B94D-9DF0E9EECFFE}" type="slidenum">
              <a:rPr lang="en-GB" smtClean="0"/>
              <a:t>‹#›</a:t>
            </a:fld>
            <a:endParaRPr lang="en-GB"/>
          </a:p>
        </p:txBody>
      </p:sp>
    </p:spTree>
    <p:extLst>
      <p:ext uri="{BB962C8B-B14F-4D97-AF65-F5344CB8AC3E}">
        <p14:creationId xmlns:p14="http://schemas.microsoft.com/office/powerpoint/2010/main" val="3477182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DD432-5A5E-BDC3-E77A-1EEFB761F74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14CADCA-9476-6612-09CB-BB41C04F7C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97CB660-E33F-E0A7-4627-9F689B0A90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2E6EF84-847C-BE05-7F5F-5E9B20259888}"/>
              </a:ext>
            </a:extLst>
          </p:cNvPr>
          <p:cNvSpPr>
            <a:spLocks noGrp="1"/>
          </p:cNvSpPr>
          <p:nvPr>
            <p:ph type="dt" sz="half" idx="10"/>
          </p:nvPr>
        </p:nvSpPr>
        <p:spPr/>
        <p:txBody>
          <a:bodyPr/>
          <a:lstStyle/>
          <a:p>
            <a:fld id="{8773FBC6-90CF-46E9-A3D3-C7527582CDC0}" type="datetimeFigureOut">
              <a:rPr lang="en-GB" smtClean="0"/>
              <a:t>30/09/2022</a:t>
            </a:fld>
            <a:endParaRPr lang="en-GB"/>
          </a:p>
        </p:txBody>
      </p:sp>
      <p:sp>
        <p:nvSpPr>
          <p:cNvPr id="6" name="Footer Placeholder 5">
            <a:extLst>
              <a:ext uri="{FF2B5EF4-FFF2-40B4-BE49-F238E27FC236}">
                <a16:creationId xmlns:a16="http://schemas.microsoft.com/office/drawing/2014/main" id="{D9D92520-6806-C10D-39D4-FF18FFB578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C6E128F-C7D1-1AFF-9C99-686706CD8D63}"/>
              </a:ext>
            </a:extLst>
          </p:cNvPr>
          <p:cNvSpPr>
            <a:spLocks noGrp="1"/>
          </p:cNvSpPr>
          <p:nvPr>
            <p:ph type="sldNum" sz="quarter" idx="12"/>
          </p:nvPr>
        </p:nvSpPr>
        <p:spPr/>
        <p:txBody>
          <a:bodyPr/>
          <a:lstStyle/>
          <a:p>
            <a:fld id="{50CDE387-B439-4123-B94D-9DF0E9EECFFE}" type="slidenum">
              <a:rPr lang="en-GB" smtClean="0"/>
              <a:t>‹#›</a:t>
            </a:fld>
            <a:endParaRPr lang="en-GB"/>
          </a:p>
        </p:txBody>
      </p:sp>
    </p:spTree>
    <p:extLst>
      <p:ext uri="{BB962C8B-B14F-4D97-AF65-F5344CB8AC3E}">
        <p14:creationId xmlns:p14="http://schemas.microsoft.com/office/powerpoint/2010/main" val="119675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2A89-018A-24D8-179D-15EB8A76717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E315E69-B7D9-0ABB-1913-838B479097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6650CA-2A55-4AD6-FAB2-F78FE64196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B784CFB-478F-30AA-E677-5E1FADE4B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4797AB-45BC-7F78-F548-A28FA65B79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88049AC-D42D-A4D4-4EC7-51346218D81A}"/>
              </a:ext>
            </a:extLst>
          </p:cNvPr>
          <p:cNvSpPr>
            <a:spLocks noGrp="1"/>
          </p:cNvSpPr>
          <p:nvPr>
            <p:ph type="dt" sz="half" idx="10"/>
          </p:nvPr>
        </p:nvSpPr>
        <p:spPr/>
        <p:txBody>
          <a:bodyPr/>
          <a:lstStyle/>
          <a:p>
            <a:fld id="{8773FBC6-90CF-46E9-A3D3-C7527582CDC0}" type="datetimeFigureOut">
              <a:rPr lang="en-GB" smtClean="0"/>
              <a:t>30/09/2022</a:t>
            </a:fld>
            <a:endParaRPr lang="en-GB"/>
          </a:p>
        </p:txBody>
      </p:sp>
      <p:sp>
        <p:nvSpPr>
          <p:cNvPr id="8" name="Footer Placeholder 7">
            <a:extLst>
              <a:ext uri="{FF2B5EF4-FFF2-40B4-BE49-F238E27FC236}">
                <a16:creationId xmlns:a16="http://schemas.microsoft.com/office/drawing/2014/main" id="{A196C6E4-AFE3-29BA-5ACE-37EAD2B7328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9CD7A3-3948-3045-E6F6-5745EE73B6E8}"/>
              </a:ext>
            </a:extLst>
          </p:cNvPr>
          <p:cNvSpPr>
            <a:spLocks noGrp="1"/>
          </p:cNvSpPr>
          <p:nvPr>
            <p:ph type="sldNum" sz="quarter" idx="12"/>
          </p:nvPr>
        </p:nvSpPr>
        <p:spPr/>
        <p:txBody>
          <a:bodyPr/>
          <a:lstStyle/>
          <a:p>
            <a:fld id="{50CDE387-B439-4123-B94D-9DF0E9EECFFE}" type="slidenum">
              <a:rPr lang="en-GB" smtClean="0"/>
              <a:t>‹#›</a:t>
            </a:fld>
            <a:endParaRPr lang="en-GB"/>
          </a:p>
        </p:txBody>
      </p:sp>
    </p:spTree>
    <p:extLst>
      <p:ext uri="{BB962C8B-B14F-4D97-AF65-F5344CB8AC3E}">
        <p14:creationId xmlns:p14="http://schemas.microsoft.com/office/powerpoint/2010/main" val="342272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ECEB9-5A46-5AE1-5349-B01CE645D59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39102DC-E870-8795-DF4A-60E9C68E7390}"/>
              </a:ext>
            </a:extLst>
          </p:cNvPr>
          <p:cNvSpPr>
            <a:spLocks noGrp="1"/>
          </p:cNvSpPr>
          <p:nvPr>
            <p:ph type="dt" sz="half" idx="10"/>
          </p:nvPr>
        </p:nvSpPr>
        <p:spPr/>
        <p:txBody>
          <a:bodyPr/>
          <a:lstStyle/>
          <a:p>
            <a:fld id="{8773FBC6-90CF-46E9-A3D3-C7527582CDC0}" type="datetimeFigureOut">
              <a:rPr lang="en-GB" smtClean="0"/>
              <a:t>30/09/2022</a:t>
            </a:fld>
            <a:endParaRPr lang="en-GB"/>
          </a:p>
        </p:txBody>
      </p:sp>
      <p:sp>
        <p:nvSpPr>
          <p:cNvPr id="4" name="Footer Placeholder 3">
            <a:extLst>
              <a:ext uri="{FF2B5EF4-FFF2-40B4-BE49-F238E27FC236}">
                <a16:creationId xmlns:a16="http://schemas.microsoft.com/office/drawing/2014/main" id="{4A2E3329-3E6C-581F-7770-92DFC5C7E3F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C86846E-660F-A533-DA00-2D332B39E09E}"/>
              </a:ext>
            </a:extLst>
          </p:cNvPr>
          <p:cNvSpPr>
            <a:spLocks noGrp="1"/>
          </p:cNvSpPr>
          <p:nvPr>
            <p:ph type="sldNum" sz="quarter" idx="12"/>
          </p:nvPr>
        </p:nvSpPr>
        <p:spPr/>
        <p:txBody>
          <a:bodyPr/>
          <a:lstStyle/>
          <a:p>
            <a:fld id="{50CDE387-B439-4123-B94D-9DF0E9EECFFE}" type="slidenum">
              <a:rPr lang="en-GB" smtClean="0"/>
              <a:t>‹#›</a:t>
            </a:fld>
            <a:endParaRPr lang="en-GB"/>
          </a:p>
        </p:txBody>
      </p:sp>
    </p:spTree>
    <p:extLst>
      <p:ext uri="{BB962C8B-B14F-4D97-AF65-F5344CB8AC3E}">
        <p14:creationId xmlns:p14="http://schemas.microsoft.com/office/powerpoint/2010/main" val="197143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6D0191-5AC5-1506-5F06-CC431226938E}"/>
              </a:ext>
            </a:extLst>
          </p:cNvPr>
          <p:cNvSpPr>
            <a:spLocks noGrp="1"/>
          </p:cNvSpPr>
          <p:nvPr>
            <p:ph type="dt" sz="half" idx="10"/>
          </p:nvPr>
        </p:nvSpPr>
        <p:spPr/>
        <p:txBody>
          <a:bodyPr/>
          <a:lstStyle/>
          <a:p>
            <a:fld id="{8773FBC6-90CF-46E9-A3D3-C7527582CDC0}" type="datetimeFigureOut">
              <a:rPr lang="en-GB" smtClean="0"/>
              <a:t>30/09/2022</a:t>
            </a:fld>
            <a:endParaRPr lang="en-GB"/>
          </a:p>
        </p:txBody>
      </p:sp>
      <p:sp>
        <p:nvSpPr>
          <p:cNvPr id="3" name="Footer Placeholder 2">
            <a:extLst>
              <a:ext uri="{FF2B5EF4-FFF2-40B4-BE49-F238E27FC236}">
                <a16:creationId xmlns:a16="http://schemas.microsoft.com/office/drawing/2014/main" id="{FBD52291-65D7-8490-5A3F-8C101892828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B725C1A-57DA-284B-46AE-DEE82C6F14A4}"/>
              </a:ext>
            </a:extLst>
          </p:cNvPr>
          <p:cNvSpPr>
            <a:spLocks noGrp="1"/>
          </p:cNvSpPr>
          <p:nvPr>
            <p:ph type="sldNum" sz="quarter" idx="12"/>
          </p:nvPr>
        </p:nvSpPr>
        <p:spPr/>
        <p:txBody>
          <a:bodyPr/>
          <a:lstStyle/>
          <a:p>
            <a:fld id="{50CDE387-B439-4123-B94D-9DF0E9EECFFE}" type="slidenum">
              <a:rPr lang="en-GB" smtClean="0"/>
              <a:t>‹#›</a:t>
            </a:fld>
            <a:endParaRPr lang="en-GB"/>
          </a:p>
        </p:txBody>
      </p:sp>
    </p:spTree>
    <p:extLst>
      <p:ext uri="{BB962C8B-B14F-4D97-AF65-F5344CB8AC3E}">
        <p14:creationId xmlns:p14="http://schemas.microsoft.com/office/powerpoint/2010/main" val="2695720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E3F60-5579-CB76-0863-9FF0B6D198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CCF1902-041F-82C0-701F-0EBABE8D22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6AC7555-749F-15D0-1AA6-8149337CA2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70C43-F06A-F2BA-2456-EF1C15D8F925}"/>
              </a:ext>
            </a:extLst>
          </p:cNvPr>
          <p:cNvSpPr>
            <a:spLocks noGrp="1"/>
          </p:cNvSpPr>
          <p:nvPr>
            <p:ph type="dt" sz="half" idx="10"/>
          </p:nvPr>
        </p:nvSpPr>
        <p:spPr/>
        <p:txBody>
          <a:bodyPr/>
          <a:lstStyle/>
          <a:p>
            <a:fld id="{8773FBC6-90CF-46E9-A3D3-C7527582CDC0}" type="datetimeFigureOut">
              <a:rPr lang="en-GB" smtClean="0"/>
              <a:t>30/09/2022</a:t>
            </a:fld>
            <a:endParaRPr lang="en-GB"/>
          </a:p>
        </p:txBody>
      </p:sp>
      <p:sp>
        <p:nvSpPr>
          <p:cNvPr id="6" name="Footer Placeholder 5">
            <a:extLst>
              <a:ext uri="{FF2B5EF4-FFF2-40B4-BE49-F238E27FC236}">
                <a16:creationId xmlns:a16="http://schemas.microsoft.com/office/drawing/2014/main" id="{64A29B22-83F6-9F1A-BBDF-B0758F98BA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441F961-39BF-4251-0D73-BB00E0F28D73}"/>
              </a:ext>
            </a:extLst>
          </p:cNvPr>
          <p:cNvSpPr>
            <a:spLocks noGrp="1"/>
          </p:cNvSpPr>
          <p:nvPr>
            <p:ph type="sldNum" sz="quarter" idx="12"/>
          </p:nvPr>
        </p:nvSpPr>
        <p:spPr/>
        <p:txBody>
          <a:bodyPr/>
          <a:lstStyle/>
          <a:p>
            <a:fld id="{50CDE387-B439-4123-B94D-9DF0E9EECFFE}" type="slidenum">
              <a:rPr lang="en-GB" smtClean="0"/>
              <a:t>‹#›</a:t>
            </a:fld>
            <a:endParaRPr lang="en-GB"/>
          </a:p>
        </p:txBody>
      </p:sp>
    </p:spTree>
    <p:extLst>
      <p:ext uri="{BB962C8B-B14F-4D97-AF65-F5344CB8AC3E}">
        <p14:creationId xmlns:p14="http://schemas.microsoft.com/office/powerpoint/2010/main" val="2004506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79318-5E07-106C-3CF4-A6DBFD3649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5D0D0ED-6FFF-AF45-847E-E2BA3CEBE9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3D5D62C-96E2-3B65-FE8A-7AF27D1A8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F4D3B4-3978-FC49-99E0-A5FA46E0ACB8}"/>
              </a:ext>
            </a:extLst>
          </p:cNvPr>
          <p:cNvSpPr>
            <a:spLocks noGrp="1"/>
          </p:cNvSpPr>
          <p:nvPr>
            <p:ph type="dt" sz="half" idx="10"/>
          </p:nvPr>
        </p:nvSpPr>
        <p:spPr/>
        <p:txBody>
          <a:bodyPr/>
          <a:lstStyle/>
          <a:p>
            <a:fld id="{8773FBC6-90CF-46E9-A3D3-C7527582CDC0}" type="datetimeFigureOut">
              <a:rPr lang="en-GB" smtClean="0"/>
              <a:t>30/09/2022</a:t>
            </a:fld>
            <a:endParaRPr lang="en-GB"/>
          </a:p>
        </p:txBody>
      </p:sp>
      <p:sp>
        <p:nvSpPr>
          <p:cNvPr id="6" name="Footer Placeholder 5">
            <a:extLst>
              <a:ext uri="{FF2B5EF4-FFF2-40B4-BE49-F238E27FC236}">
                <a16:creationId xmlns:a16="http://schemas.microsoft.com/office/drawing/2014/main" id="{8727CFCE-C2C5-367D-9890-94FD247A33F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4BBEB2-D963-E6A0-07B3-5C77DC263F99}"/>
              </a:ext>
            </a:extLst>
          </p:cNvPr>
          <p:cNvSpPr>
            <a:spLocks noGrp="1"/>
          </p:cNvSpPr>
          <p:nvPr>
            <p:ph type="sldNum" sz="quarter" idx="12"/>
          </p:nvPr>
        </p:nvSpPr>
        <p:spPr/>
        <p:txBody>
          <a:bodyPr/>
          <a:lstStyle/>
          <a:p>
            <a:fld id="{50CDE387-B439-4123-B94D-9DF0E9EECFFE}" type="slidenum">
              <a:rPr lang="en-GB" smtClean="0"/>
              <a:t>‹#›</a:t>
            </a:fld>
            <a:endParaRPr lang="en-GB"/>
          </a:p>
        </p:txBody>
      </p:sp>
    </p:spTree>
    <p:extLst>
      <p:ext uri="{BB962C8B-B14F-4D97-AF65-F5344CB8AC3E}">
        <p14:creationId xmlns:p14="http://schemas.microsoft.com/office/powerpoint/2010/main" val="504096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A954FA-5ABF-2685-995F-7DB8E6303B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EEFAAB-F540-83C3-9FEA-9446D34E9C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8C0F8C-9803-3AD5-7700-744B1EF3C5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3FBC6-90CF-46E9-A3D3-C7527582CDC0}" type="datetimeFigureOut">
              <a:rPr lang="en-GB" smtClean="0"/>
              <a:t>30/09/2022</a:t>
            </a:fld>
            <a:endParaRPr lang="en-GB"/>
          </a:p>
        </p:txBody>
      </p:sp>
      <p:sp>
        <p:nvSpPr>
          <p:cNvPr id="5" name="Footer Placeholder 4">
            <a:extLst>
              <a:ext uri="{FF2B5EF4-FFF2-40B4-BE49-F238E27FC236}">
                <a16:creationId xmlns:a16="http://schemas.microsoft.com/office/drawing/2014/main" id="{BB3F63B1-E5DA-1645-9D45-11E95C0C9C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8C2625C-BFD2-2D50-A9BD-C16F9564FE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DE387-B439-4123-B94D-9DF0E9EECFFE}" type="slidenum">
              <a:rPr lang="en-GB" smtClean="0"/>
              <a:t>‹#›</a:t>
            </a:fld>
            <a:endParaRPr lang="en-GB"/>
          </a:p>
        </p:txBody>
      </p:sp>
    </p:spTree>
    <p:extLst>
      <p:ext uri="{BB962C8B-B14F-4D97-AF65-F5344CB8AC3E}">
        <p14:creationId xmlns:p14="http://schemas.microsoft.com/office/powerpoint/2010/main" val="2366016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hetraveldoctor.com.au/why-is-covid-19-such-a-big-deal/"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creativecommons.org/licenses/by-nd/3.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87A9F68C-583D-621C-3C9A-DC452B127F78}"/>
              </a:ext>
            </a:extLst>
          </p:cNvPr>
          <p:cNvSpPr txBox="1"/>
          <p:nvPr/>
        </p:nvSpPr>
        <p:spPr>
          <a:xfrm>
            <a:off x="388033" y="1089567"/>
            <a:ext cx="4399724" cy="2193759"/>
          </a:xfrm>
          <a:prstGeom prst="rect">
            <a:avLst/>
          </a:prstGeom>
        </p:spPr>
        <p:txBody>
          <a:bodyPr vert="horz" lIns="91440" tIns="45720" rIns="91440" bIns="45720" rtlCol="0">
            <a:noAutofit/>
          </a:bodyPr>
          <a:lstStyle/>
          <a:p>
            <a:pPr>
              <a:lnSpc>
                <a:spcPct val="90000"/>
              </a:lnSpc>
              <a:spcAft>
                <a:spcPts val="600"/>
              </a:spcAft>
            </a:pPr>
            <a:r>
              <a:rPr lang="en-US" sz="3200" b="1" dirty="0">
                <a:solidFill>
                  <a:schemeClr val="accent2">
                    <a:lumMod val="75000"/>
                  </a:schemeClr>
                </a:solidFill>
                <a:effectLst/>
                <a:latin typeface="Candara" panose="020E0502030303020204" pitchFamily="34" charset="0"/>
              </a:rPr>
              <a:t>Exploratory Analysis of</a:t>
            </a:r>
          </a:p>
          <a:p>
            <a:pPr>
              <a:lnSpc>
                <a:spcPct val="90000"/>
              </a:lnSpc>
              <a:spcAft>
                <a:spcPts val="600"/>
              </a:spcAft>
            </a:pPr>
            <a:r>
              <a:rPr lang="en-US" sz="3200" b="1" dirty="0">
                <a:solidFill>
                  <a:schemeClr val="accent2">
                    <a:lumMod val="75000"/>
                  </a:schemeClr>
                </a:solidFill>
                <a:effectLst/>
                <a:latin typeface="Candara" panose="020E0502030303020204" pitchFamily="34" charset="0"/>
              </a:rPr>
              <a:t>Globa</a:t>
            </a:r>
            <a:r>
              <a:rPr lang="en-US" sz="3200" b="1" dirty="0">
                <a:solidFill>
                  <a:schemeClr val="accent2">
                    <a:lumMod val="75000"/>
                  </a:schemeClr>
                </a:solidFill>
                <a:latin typeface="Candara" panose="020E0502030303020204" pitchFamily="34" charset="0"/>
              </a:rPr>
              <a:t>l</a:t>
            </a:r>
            <a:r>
              <a:rPr lang="en-US" sz="3200" b="1" dirty="0">
                <a:solidFill>
                  <a:schemeClr val="accent2">
                    <a:lumMod val="75000"/>
                  </a:schemeClr>
                </a:solidFill>
                <a:effectLst/>
                <a:latin typeface="Candara" panose="020E0502030303020204" pitchFamily="34" charset="0"/>
              </a:rPr>
              <a:t> COVID-19 Cases</a:t>
            </a:r>
          </a:p>
          <a:p>
            <a:pPr>
              <a:lnSpc>
                <a:spcPct val="90000"/>
              </a:lnSpc>
              <a:spcAft>
                <a:spcPts val="600"/>
              </a:spcAft>
            </a:pPr>
            <a:endParaRPr lang="en-US" sz="3200" b="1" dirty="0">
              <a:effectLst/>
              <a:latin typeface="Candara" panose="020E0502030303020204" pitchFamily="34" charset="0"/>
            </a:endParaRPr>
          </a:p>
          <a:p>
            <a:pPr>
              <a:lnSpc>
                <a:spcPct val="90000"/>
              </a:lnSpc>
              <a:spcAft>
                <a:spcPts val="600"/>
              </a:spcAft>
            </a:pPr>
            <a:r>
              <a:rPr lang="en-US" sz="1600" b="1" dirty="0">
                <a:solidFill>
                  <a:srgbClr val="002060"/>
                </a:solidFill>
                <a:effectLst/>
                <a:latin typeface="Candara" panose="020E0502030303020204" pitchFamily="34" charset="0"/>
              </a:rPr>
              <a:t>Case of John Hopkins University Dataset</a:t>
            </a:r>
          </a:p>
        </p:txBody>
      </p:sp>
      <p:sp>
        <p:nvSpPr>
          <p:cNvPr id="2" name="TextBox 1">
            <a:extLst>
              <a:ext uri="{FF2B5EF4-FFF2-40B4-BE49-F238E27FC236}">
                <a16:creationId xmlns:a16="http://schemas.microsoft.com/office/drawing/2014/main" id="{ED9A25A5-8248-51F0-0783-00B9A8A14826}"/>
              </a:ext>
            </a:extLst>
          </p:cNvPr>
          <p:cNvSpPr txBox="1"/>
          <p:nvPr/>
        </p:nvSpPr>
        <p:spPr>
          <a:xfrm>
            <a:off x="241837" y="5820228"/>
            <a:ext cx="4641344" cy="646331"/>
          </a:xfrm>
          <a:prstGeom prst="rect">
            <a:avLst/>
          </a:prstGeom>
          <a:noFill/>
        </p:spPr>
        <p:txBody>
          <a:bodyPr wrap="square" rtlCol="0">
            <a:spAutoFit/>
          </a:bodyPr>
          <a:lstStyle/>
          <a:p>
            <a:r>
              <a:rPr lang="en-US" i="1" dirty="0">
                <a:solidFill>
                  <a:schemeClr val="accent2">
                    <a:lumMod val="75000"/>
                  </a:schemeClr>
                </a:solidFill>
                <a:latin typeface="Candara" panose="020E0502030303020204" pitchFamily="34" charset="0"/>
              </a:rPr>
              <a:t>By </a:t>
            </a:r>
            <a:r>
              <a:rPr lang="en-US" i="1" dirty="0" err="1">
                <a:solidFill>
                  <a:schemeClr val="accent2">
                    <a:lumMod val="75000"/>
                  </a:schemeClr>
                </a:solidFill>
                <a:latin typeface="Candara" panose="020E0502030303020204" pitchFamily="34" charset="0"/>
              </a:rPr>
              <a:t>Ebunoluwa</a:t>
            </a:r>
            <a:r>
              <a:rPr lang="en-US" i="1" dirty="0">
                <a:solidFill>
                  <a:schemeClr val="accent2">
                    <a:lumMod val="75000"/>
                  </a:schemeClr>
                </a:solidFill>
                <a:latin typeface="Candara" panose="020E0502030303020204" pitchFamily="34" charset="0"/>
              </a:rPr>
              <a:t> </a:t>
            </a:r>
            <a:r>
              <a:rPr lang="en-US" i="1" dirty="0" err="1">
                <a:solidFill>
                  <a:schemeClr val="accent2">
                    <a:lumMod val="75000"/>
                  </a:schemeClr>
                </a:solidFill>
                <a:latin typeface="Candara" panose="020E0502030303020204" pitchFamily="34" charset="0"/>
              </a:rPr>
              <a:t>Tella</a:t>
            </a:r>
            <a:endParaRPr lang="en-US" i="1" dirty="0">
              <a:solidFill>
                <a:schemeClr val="accent2">
                  <a:lumMod val="75000"/>
                </a:schemeClr>
              </a:solidFill>
              <a:latin typeface="Candara" panose="020E0502030303020204" pitchFamily="34" charset="0"/>
            </a:endParaRPr>
          </a:p>
          <a:p>
            <a:r>
              <a:rPr lang="en-US" i="1" dirty="0">
                <a:solidFill>
                  <a:schemeClr val="accent2">
                    <a:lumMod val="75000"/>
                  </a:schemeClr>
                </a:solidFill>
                <a:latin typeface="Candara" panose="020E0502030303020204" pitchFamily="34" charset="0"/>
              </a:rPr>
              <a:t>September, 2o22</a:t>
            </a:r>
            <a:endParaRPr lang="en-GB" i="1" dirty="0">
              <a:solidFill>
                <a:schemeClr val="accent2">
                  <a:lumMod val="75000"/>
                </a:schemeClr>
              </a:solidFill>
              <a:latin typeface="Candara" panose="020E0502030303020204" pitchFamily="34" charset="0"/>
            </a:endParaRPr>
          </a:p>
        </p:txBody>
      </p:sp>
      <p:pic>
        <p:nvPicPr>
          <p:cNvPr id="4" name="Picture 3" descr="A picture containing night sky, ocean floor&#10;&#10;Description automatically generated">
            <a:extLst>
              <a:ext uri="{FF2B5EF4-FFF2-40B4-BE49-F238E27FC236}">
                <a16:creationId xmlns:a16="http://schemas.microsoft.com/office/drawing/2014/main" id="{C012F8CF-B8F5-C696-103E-15B9973ED44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883180" y="0"/>
            <a:ext cx="7308819" cy="6772343"/>
          </a:xfrm>
          <a:prstGeom prst="rect">
            <a:avLst/>
          </a:prstGeom>
        </p:spPr>
      </p:pic>
      <p:sp>
        <p:nvSpPr>
          <p:cNvPr id="5" name="TextBox 4">
            <a:extLst>
              <a:ext uri="{FF2B5EF4-FFF2-40B4-BE49-F238E27FC236}">
                <a16:creationId xmlns:a16="http://schemas.microsoft.com/office/drawing/2014/main" id="{30641D29-E783-16B4-8455-023754C34509}"/>
              </a:ext>
            </a:extLst>
          </p:cNvPr>
          <p:cNvSpPr txBox="1"/>
          <p:nvPr/>
        </p:nvSpPr>
        <p:spPr>
          <a:xfrm>
            <a:off x="8844644" y="7189807"/>
            <a:ext cx="3345828" cy="230832"/>
          </a:xfrm>
          <a:prstGeom prst="rect">
            <a:avLst/>
          </a:prstGeom>
          <a:noFill/>
        </p:spPr>
        <p:txBody>
          <a:bodyPr wrap="square" rtlCol="0">
            <a:spAutoFit/>
          </a:bodyPr>
          <a:lstStyle/>
          <a:p>
            <a:r>
              <a:rPr lang="en-GB" sz="900">
                <a:hlinkClick r:id="rId3" tooltip="https://www.thetraveldoctor.com.au/why-is-covid-19-such-a-big-deal/"/>
              </a:rPr>
              <a:t>This Photo</a:t>
            </a:r>
            <a:r>
              <a:rPr lang="en-GB" sz="900"/>
              <a:t> by Unknown Author is licensed under </a:t>
            </a:r>
            <a:r>
              <a:rPr lang="en-GB" sz="900">
                <a:hlinkClick r:id="rId4" tooltip="https://creativecommons.org/licenses/by-nd/3.0/"/>
              </a:rPr>
              <a:t>CC BY-ND</a:t>
            </a:r>
            <a:endParaRPr lang="en-GB" sz="900"/>
          </a:p>
        </p:txBody>
      </p:sp>
    </p:spTree>
    <p:extLst>
      <p:ext uri="{BB962C8B-B14F-4D97-AF65-F5344CB8AC3E}">
        <p14:creationId xmlns:p14="http://schemas.microsoft.com/office/powerpoint/2010/main" val="3669435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C448DD-9155-AD28-35F0-6065AF5B3047}"/>
              </a:ext>
            </a:extLst>
          </p:cNvPr>
          <p:cNvSpPr txBox="1"/>
          <p:nvPr/>
        </p:nvSpPr>
        <p:spPr>
          <a:xfrm>
            <a:off x="887102" y="843677"/>
            <a:ext cx="10849971" cy="5632311"/>
          </a:xfrm>
          <a:prstGeom prst="rect">
            <a:avLst/>
          </a:prstGeom>
          <a:solidFill>
            <a:schemeClr val="bg1">
              <a:lumMod val="85000"/>
            </a:schemeClr>
          </a:solidFill>
        </p:spPr>
        <p:txBody>
          <a:bodyPr wrap="square" rtlCol="0">
            <a:spAutoFit/>
          </a:bodyPr>
          <a:lstStyle/>
          <a:p>
            <a:r>
              <a:rPr lang="en-US" dirty="0">
                <a:solidFill>
                  <a:srgbClr val="002060"/>
                </a:solidFill>
                <a:latin typeface="Candara" panose="020E0502030303020204" pitchFamily="34" charset="0"/>
                <a:ea typeface="Open Sans" panose="020B0606030504020204" pitchFamily="34" charset="0"/>
                <a:cs typeface="Open Sans" panose="020B0606030504020204" pitchFamily="34" charset="0"/>
              </a:rPr>
              <a:t>The raw data used in this analysis was obtained from several sources and provided by the John Hopkins University.</a:t>
            </a:r>
          </a:p>
          <a:p>
            <a:endParaRPr lang="en-US" dirty="0">
              <a:solidFill>
                <a:srgbClr val="002060"/>
              </a:solidFill>
              <a:latin typeface="Candara" panose="020E0502030303020204" pitchFamily="34" charset="0"/>
              <a:ea typeface="Open Sans" panose="020B0606030504020204" pitchFamily="34" charset="0"/>
              <a:cs typeface="Open Sans" panose="020B0606030504020204" pitchFamily="34" charset="0"/>
            </a:endParaRPr>
          </a:p>
          <a:p>
            <a:r>
              <a:rPr lang="en-US" dirty="0">
                <a:solidFill>
                  <a:srgbClr val="002060"/>
                </a:solidFill>
                <a:latin typeface="Candara" panose="020E0502030303020204" pitchFamily="34" charset="0"/>
                <a:ea typeface="Open Sans" panose="020B0606030504020204" pitchFamily="34" charset="0"/>
                <a:cs typeface="Open Sans" panose="020B0606030504020204" pitchFamily="34" charset="0"/>
              </a:rPr>
              <a:t>This analysis pertains to all COVID instances worldwide. The dataset on confirmed cases, death cases, and recovered cases are included. I downloaded the csv file to my computer and imported the report into Power Query since I wanted to improve on the excel and power query skills I had been learning for this assignment.</a:t>
            </a:r>
          </a:p>
          <a:p>
            <a:endParaRPr lang="en-US" dirty="0">
              <a:solidFill>
                <a:srgbClr val="002060"/>
              </a:solidFill>
              <a:latin typeface="Candara" panose="020E0502030303020204" pitchFamily="34" charset="0"/>
              <a:ea typeface="Open Sans" panose="020B0606030504020204" pitchFamily="34" charset="0"/>
              <a:cs typeface="Open Sans" panose="020B0606030504020204" pitchFamily="34" charset="0"/>
            </a:endParaRPr>
          </a:p>
          <a:p>
            <a:r>
              <a:rPr lang="en-US" b="0" i="0" dirty="0">
                <a:solidFill>
                  <a:srgbClr val="002060"/>
                </a:solidFill>
                <a:effectLst/>
                <a:latin typeface="Candara" panose="020E0502030303020204" pitchFamily="34" charset="0"/>
                <a:ea typeface="Open Sans" panose="020B0606030504020204" pitchFamily="34" charset="0"/>
                <a:cs typeface="Open Sans" panose="020B0606030504020204" pitchFamily="34" charset="0"/>
              </a:rPr>
              <a:t>These are the few points I wanted to find out about from the dataset: </a:t>
            </a:r>
          </a:p>
          <a:p>
            <a:endParaRPr lang="en-US" b="0" i="0" dirty="0">
              <a:solidFill>
                <a:srgbClr val="002060"/>
              </a:solidFill>
              <a:effectLst/>
              <a:latin typeface="Candara" panose="020E0502030303020204" pitchFamily="34" charset="0"/>
              <a:ea typeface="Open Sans" panose="020B0606030504020204" pitchFamily="34" charset="0"/>
              <a:cs typeface="Open Sans" panose="020B0606030504020204" pitchFamily="34" charset="0"/>
            </a:endParaRPr>
          </a:p>
          <a:p>
            <a:pPr marL="342900" indent="-342900">
              <a:buAutoNum type="arabicPeriod"/>
            </a:pPr>
            <a:r>
              <a:rPr lang="en-US" b="0" i="0" dirty="0">
                <a:solidFill>
                  <a:srgbClr val="002060"/>
                </a:solidFill>
                <a:effectLst/>
                <a:latin typeface="Candara" panose="020E0502030303020204" pitchFamily="34" charset="0"/>
                <a:ea typeface="Open Sans" panose="020B0606030504020204" pitchFamily="34" charset="0"/>
                <a:cs typeface="Open Sans" panose="020B0606030504020204" pitchFamily="34" charset="0"/>
              </a:rPr>
              <a:t>The total number of confirmed cases reported globally? </a:t>
            </a:r>
          </a:p>
          <a:p>
            <a:pPr marL="342900" indent="-342900">
              <a:buAutoNum type="arabicPeriod"/>
            </a:pPr>
            <a:r>
              <a:rPr lang="en-US" b="0" i="0" dirty="0">
                <a:solidFill>
                  <a:srgbClr val="002060"/>
                </a:solidFill>
                <a:effectLst/>
                <a:latin typeface="Candara" panose="020E0502030303020204" pitchFamily="34" charset="0"/>
                <a:ea typeface="Open Sans" panose="020B0606030504020204" pitchFamily="34" charset="0"/>
                <a:cs typeface="Open Sans" panose="020B0606030504020204" pitchFamily="34" charset="0"/>
              </a:rPr>
              <a:t>The total number of deaths cases reported globally? </a:t>
            </a:r>
          </a:p>
          <a:p>
            <a:pPr marL="342900" indent="-342900">
              <a:buAutoNum type="arabicPeriod"/>
            </a:pPr>
            <a:r>
              <a:rPr lang="en-US" b="0" i="0" dirty="0">
                <a:solidFill>
                  <a:srgbClr val="002060"/>
                </a:solidFill>
                <a:effectLst/>
                <a:latin typeface="Candara" panose="020E0502030303020204" pitchFamily="34" charset="0"/>
                <a:ea typeface="Open Sans" panose="020B0606030504020204" pitchFamily="34" charset="0"/>
                <a:cs typeface="Open Sans" panose="020B0606030504020204" pitchFamily="34" charset="0"/>
              </a:rPr>
              <a:t>The annual trend in COVID cases I was curious if there had been a decrease or increase in cases since the pandemic began?</a:t>
            </a:r>
          </a:p>
          <a:p>
            <a:pPr marL="342900" indent="-342900">
              <a:buAutoNum type="arabicPeriod"/>
            </a:pPr>
            <a:r>
              <a:rPr lang="en-US" b="0" i="0" dirty="0">
                <a:solidFill>
                  <a:srgbClr val="002060"/>
                </a:solidFill>
                <a:effectLst/>
                <a:latin typeface="Candara" panose="020E0502030303020204" pitchFamily="34" charset="0"/>
                <a:ea typeface="Open Sans" panose="020B0606030504020204" pitchFamily="34" charset="0"/>
                <a:cs typeface="Open Sans" panose="020B0606030504020204" pitchFamily="34" charset="0"/>
              </a:rPr>
              <a:t>Which country has had the most confirmed cases?</a:t>
            </a:r>
            <a:endParaRPr lang="en-US" dirty="0">
              <a:solidFill>
                <a:srgbClr val="002060"/>
              </a:solidFill>
              <a:latin typeface="Candara" panose="020E0502030303020204" pitchFamily="34" charset="0"/>
              <a:ea typeface="Open Sans" panose="020B0606030504020204" pitchFamily="34" charset="0"/>
              <a:cs typeface="Open Sans" panose="020B0606030504020204" pitchFamily="34" charset="0"/>
            </a:endParaRPr>
          </a:p>
          <a:p>
            <a:pPr marL="342900" indent="-342900">
              <a:buAutoNum type="arabicPeriod"/>
            </a:pPr>
            <a:r>
              <a:rPr lang="en-US" b="0" i="0" dirty="0">
                <a:solidFill>
                  <a:srgbClr val="002060"/>
                </a:solidFill>
                <a:effectLst/>
                <a:latin typeface="Candara" panose="020E0502030303020204" pitchFamily="34" charset="0"/>
                <a:ea typeface="Open Sans" panose="020B0606030504020204" pitchFamily="34" charset="0"/>
                <a:cs typeface="Open Sans" panose="020B0606030504020204" pitchFamily="34" charset="0"/>
              </a:rPr>
              <a:t>Which countries have the highest number of death cases? </a:t>
            </a:r>
          </a:p>
          <a:p>
            <a:pPr marL="342900" indent="-342900">
              <a:buAutoNum type="arabicPeriod"/>
            </a:pPr>
            <a:r>
              <a:rPr lang="en-US" b="0" i="0" dirty="0">
                <a:solidFill>
                  <a:srgbClr val="002060"/>
                </a:solidFill>
                <a:effectLst/>
                <a:latin typeface="Candara" panose="020E0502030303020204" pitchFamily="34" charset="0"/>
                <a:ea typeface="Open Sans" panose="020B0606030504020204" pitchFamily="34" charset="0"/>
                <a:cs typeface="Open Sans" panose="020B0606030504020204" pitchFamily="34" charset="0"/>
              </a:rPr>
              <a:t>Which country has the least number of confirmed cases? </a:t>
            </a:r>
          </a:p>
          <a:p>
            <a:pPr marL="342900" indent="-342900">
              <a:buAutoNum type="arabicPeriod"/>
            </a:pPr>
            <a:r>
              <a:rPr lang="en-US" b="0" i="0" dirty="0">
                <a:solidFill>
                  <a:srgbClr val="002060"/>
                </a:solidFill>
                <a:effectLst/>
                <a:latin typeface="Candara" panose="020E0502030303020204" pitchFamily="34" charset="0"/>
                <a:ea typeface="Open Sans" panose="020B0606030504020204" pitchFamily="34" charset="0"/>
                <a:cs typeface="Open Sans" panose="020B0606030504020204" pitchFamily="34" charset="0"/>
              </a:rPr>
              <a:t>The number of confirmed cases each year.</a:t>
            </a:r>
          </a:p>
          <a:p>
            <a:pPr marL="342900" indent="-342900">
              <a:buFontTx/>
              <a:buAutoNum type="arabicPeriod"/>
            </a:pPr>
            <a:r>
              <a:rPr lang="en-US" b="0" i="0" dirty="0">
                <a:solidFill>
                  <a:srgbClr val="002060"/>
                </a:solidFill>
                <a:effectLst/>
                <a:latin typeface="Candara" panose="020E0502030303020204" pitchFamily="34" charset="0"/>
                <a:ea typeface="Open Sans" panose="020B0606030504020204" pitchFamily="34" charset="0"/>
                <a:cs typeface="Open Sans" panose="020B0606030504020204" pitchFamily="34" charset="0"/>
              </a:rPr>
              <a:t>The number of death cases each year.</a:t>
            </a:r>
          </a:p>
          <a:p>
            <a:pPr marL="342900" indent="-342900">
              <a:buFontTx/>
              <a:buAutoNum type="arabicPeriod"/>
            </a:pPr>
            <a:r>
              <a:rPr lang="en-US" b="0" i="0" dirty="0">
                <a:solidFill>
                  <a:srgbClr val="002060"/>
                </a:solidFill>
                <a:effectLst/>
                <a:latin typeface="Candara" panose="020E0502030303020204" pitchFamily="34" charset="0"/>
                <a:ea typeface="Open Sans" panose="020B0606030504020204" pitchFamily="34" charset="0"/>
                <a:cs typeface="Open Sans" panose="020B0606030504020204" pitchFamily="34" charset="0"/>
              </a:rPr>
              <a:t> The average number of confirmed cases each year. </a:t>
            </a:r>
            <a:endParaRPr lang="en-US" dirty="0">
              <a:solidFill>
                <a:srgbClr val="002060"/>
              </a:solidFill>
              <a:latin typeface="Candara" panose="020E0502030303020204" pitchFamily="34" charset="0"/>
              <a:ea typeface="Open Sans" panose="020B0606030504020204" pitchFamily="34" charset="0"/>
              <a:cs typeface="Open Sans" panose="020B0606030504020204" pitchFamily="34" charset="0"/>
            </a:endParaRPr>
          </a:p>
          <a:p>
            <a:pPr marL="342900" indent="-342900">
              <a:buAutoNum type="arabicPeriod"/>
            </a:pPr>
            <a:r>
              <a:rPr lang="en-US" b="0" i="0" dirty="0">
                <a:solidFill>
                  <a:srgbClr val="002060"/>
                </a:solidFill>
                <a:effectLst/>
                <a:latin typeface="Candara" panose="020E0502030303020204" pitchFamily="34" charset="0"/>
                <a:ea typeface="Open Sans" panose="020B0606030504020204" pitchFamily="34" charset="0"/>
                <a:cs typeface="Open Sans" panose="020B0606030504020204" pitchFamily="34" charset="0"/>
              </a:rPr>
              <a:t> The average number of deaths cases each year.</a:t>
            </a:r>
          </a:p>
        </p:txBody>
      </p:sp>
      <p:sp>
        <p:nvSpPr>
          <p:cNvPr id="4" name="TextBox 3">
            <a:extLst>
              <a:ext uri="{FF2B5EF4-FFF2-40B4-BE49-F238E27FC236}">
                <a16:creationId xmlns:a16="http://schemas.microsoft.com/office/drawing/2014/main" id="{2F491861-E809-9308-6C3C-FF934A719587}"/>
              </a:ext>
            </a:extLst>
          </p:cNvPr>
          <p:cNvSpPr txBox="1"/>
          <p:nvPr/>
        </p:nvSpPr>
        <p:spPr>
          <a:xfrm>
            <a:off x="887103" y="163616"/>
            <a:ext cx="9089410" cy="369332"/>
          </a:xfrm>
          <a:prstGeom prst="rect">
            <a:avLst/>
          </a:prstGeom>
          <a:solidFill>
            <a:schemeClr val="accent2">
              <a:lumMod val="75000"/>
            </a:schemeClr>
          </a:solidFill>
        </p:spPr>
        <p:txBody>
          <a:bodyPr wrap="square" rtlCol="0">
            <a:spAutoFit/>
          </a:bodyPr>
          <a:lstStyle/>
          <a:p>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Introduction</a:t>
            </a:r>
            <a:endParaRPr lang="en-GB"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 name="Graphic 5" descr="Covid-19 with solid fill">
            <a:extLst>
              <a:ext uri="{FF2B5EF4-FFF2-40B4-BE49-F238E27FC236}">
                <a16:creationId xmlns:a16="http://schemas.microsoft.com/office/drawing/2014/main" id="{67388796-7099-62ED-70EE-1BEACF50D9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44220" y="-100170"/>
            <a:ext cx="933573" cy="933573"/>
          </a:xfrm>
          <a:prstGeom prst="rect">
            <a:avLst/>
          </a:prstGeom>
        </p:spPr>
      </p:pic>
    </p:spTree>
    <p:extLst>
      <p:ext uri="{BB962C8B-B14F-4D97-AF65-F5344CB8AC3E}">
        <p14:creationId xmlns:p14="http://schemas.microsoft.com/office/powerpoint/2010/main" val="3834657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D4FEF2-F749-1AF3-8737-C1CFE2C8729F}"/>
              </a:ext>
            </a:extLst>
          </p:cNvPr>
          <p:cNvSpPr txBox="1"/>
          <p:nvPr/>
        </p:nvSpPr>
        <p:spPr>
          <a:xfrm>
            <a:off x="887103" y="811040"/>
            <a:ext cx="10853928" cy="2862322"/>
          </a:xfrm>
          <a:prstGeom prst="rect">
            <a:avLst/>
          </a:prstGeom>
          <a:solidFill>
            <a:schemeClr val="bg1">
              <a:lumMod val="85000"/>
            </a:schemeClr>
          </a:solidFill>
          <a:ln>
            <a:solidFill>
              <a:schemeClr val="accent1"/>
            </a:solidFill>
          </a:ln>
        </p:spPr>
        <p:txBody>
          <a:bodyPr wrap="square" rtlCol="0">
            <a:spAutoFit/>
          </a:bodyPr>
          <a:lstStyle/>
          <a:p>
            <a:pPr marL="285750" indent="-285750">
              <a:buFont typeface="Arial" panose="020B0604020202020204" pitchFamily="34" charset="0"/>
              <a:buChar char="•"/>
            </a:pPr>
            <a:r>
              <a:rPr lang="en-US" b="0" i="0" dirty="0">
                <a:solidFill>
                  <a:srgbClr val="002060"/>
                </a:solidFill>
                <a:effectLst/>
                <a:latin typeface="Candara" panose="020E0502030303020204" pitchFamily="34" charset="0"/>
              </a:rPr>
              <a:t>To check for inconsistent data, the dataset had to be cleaned up. This was achieved by importing the dataset into Power Query and checking for consistency in the row headers were in the first rows of each table.</a:t>
            </a:r>
          </a:p>
          <a:p>
            <a:pPr marL="285750" indent="-285750">
              <a:buFont typeface="Arial" panose="020B0604020202020204" pitchFamily="34" charset="0"/>
              <a:buChar char="•"/>
            </a:pPr>
            <a:r>
              <a:rPr lang="en-US" b="0" i="0" dirty="0">
                <a:solidFill>
                  <a:srgbClr val="002060"/>
                </a:solidFill>
                <a:effectLst/>
                <a:latin typeface="Candara" panose="020E0502030303020204" pitchFamily="34" charset="0"/>
              </a:rPr>
              <a:t> The dataset was checked for consistency as it did not include any duplicates. The columns which contained rows including dates and records for each day recorded in the dataset had to unpivot.</a:t>
            </a:r>
          </a:p>
          <a:p>
            <a:pPr marL="285750" indent="-285750">
              <a:buFont typeface="Arial" panose="020B0604020202020204" pitchFamily="34" charset="0"/>
              <a:buChar char="•"/>
            </a:pPr>
            <a:r>
              <a:rPr lang="en-US" dirty="0">
                <a:solidFill>
                  <a:srgbClr val="002060"/>
                </a:solidFill>
                <a:latin typeface="Candara" panose="020E0502030303020204" pitchFamily="34" charset="0"/>
                <a:ea typeface="Open Sans" panose="020B0606030504020204" pitchFamily="34" charset="0"/>
                <a:cs typeface="Open Sans" panose="020B0606030504020204" pitchFamily="34" charset="0"/>
              </a:rPr>
              <a:t>Using the left join method, the three tables containing the cases were joined into a single table. The steps used to clean the datasets in a power query are depicted in the image below.</a:t>
            </a:r>
          </a:p>
          <a:p>
            <a:pPr marL="285750" indent="-285750">
              <a:buFont typeface="Arial" panose="020B0604020202020204" pitchFamily="34" charset="0"/>
              <a:buChar char="•"/>
            </a:pPr>
            <a:r>
              <a:rPr lang="en-US" dirty="0">
                <a:solidFill>
                  <a:srgbClr val="002060"/>
                </a:solidFill>
                <a:latin typeface="Candara" panose="020E0502030303020204" pitchFamily="34" charset="0"/>
                <a:ea typeface="Open Sans" panose="020B0606030504020204" pitchFamily="34" charset="0"/>
                <a:cs typeface="Open Sans" panose="020B0606030504020204" pitchFamily="34" charset="0"/>
              </a:rPr>
              <a:t>Furthermore, the date function was to be separated into days, months, and years, but owing to the columns' inconsistent format, the text to column function was used with the (=text(value, format)) functions to separate them into days, months, and years.</a:t>
            </a:r>
          </a:p>
        </p:txBody>
      </p:sp>
      <p:pic>
        <p:nvPicPr>
          <p:cNvPr id="3" name="Picture 2">
            <a:extLst>
              <a:ext uri="{FF2B5EF4-FFF2-40B4-BE49-F238E27FC236}">
                <a16:creationId xmlns:a16="http://schemas.microsoft.com/office/drawing/2014/main" id="{04DB940B-59C1-0436-420C-DC4A3C517F31}"/>
              </a:ext>
            </a:extLst>
          </p:cNvPr>
          <p:cNvPicPr>
            <a:picLocks noChangeAspect="1"/>
          </p:cNvPicPr>
          <p:nvPr/>
        </p:nvPicPr>
        <p:blipFill>
          <a:blip r:embed="rId2"/>
          <a:stretch>
            <a:fillRect/>
          </a:stretch>
        </p:blipFill>
        <p:spPr>
          <a:xfrm>
            <a:off x="887103" y="4254240"/>
            <a:ext cx="8928691" cy="2547855"/>
          </a:xfrm>
          <a:prstGeom prst="rect">
            <a:avLst/>
          </a:prstGeom>
        </p:spPr>
      </p:pic>
      <p:sp>
        <p:nvSpPr>
          <p:cNvPr id="4" name="TextBox 3">
            <a:extLst>
              <a:ext uri="{FF2B5EF4-FFF2-40B4-BE49-F238E27FC236}">
                <a16:creationId xmlns:a16="http://schemas.microsoft.com/office/drawing/2014/main" id="{5B977F39-BEA9-76EA-62AE-F2BACBFAEA86}"/>
              </a:ext>
            </a:extLst>
          </p:cNvPr>
          <p:cNvSpPr txBox="1"/>
          <p:nvPr/>
        </p:nvSpPr>
        <p:spPr>
          <a:xfrm>
            <a:off x="887103" y="300251"/>
            <a:ext cx="9089410" cy="369332"/>
          </a:xfrm>
          <a:prstGeom prst="rect">
            <a:avLst/>
          </a:prstGeom>
          <a:solidFill>
            <a:schemeClr val="accent2">
              <a:lumMod val="75000"/>
            </a:schemeClr>
          </a:solidFill>
        </p:spPr>
        <p:txBody>
          <a:bodyPr wrap="square" rtlCol="0">
            <a:spAutoFit/>
          </a:bodyPr>
          <a:lstStyle/>
          <a:p>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Process for Cleaning Data</a:t>
            </a:r>
          </a:p>
        </p:txBody>
      </p:sp>
      <p:sp>
        <p:nvSpPr>
          <p:cNvPr id="5" name="TextBox 4">
            <a:extLst>
              <a:ext uri="{FF2B5EF4-FFF2-40B4-BE49-F238E27FC236}">
                <a16:creationId xmlns:a16="http://schemas.microsoft.com/office/drawing/2014/main" id="{C58DF6E6-4A71-A0EB-54FD-E0F138CD513A}"/>
              </a:ext>
            </a:extLst>
          </p:cNvPr>
          <p:cNvSpPr txBox="1"/>
          <p:nvPr/>
        </p:nvSpPr>
        <p:spPr>
          <a:xfrm>
            <a:off x="996285" y="3779135"/>
            <a:ext cx="5445456" cy="369332"/>
          </a:xfrm>
          <a:prstGeom prst="rect">
            <a:avLst/>
          </a:prstGeom>
          <a:noFill/>
          <a:ln>
            <a:solidFill>
              <a:schemeClr val="accent1"/>
            </a:solidFill>
          </a:ln>
        </p:spPr>
        <p:txBody>
          <a:bodyPr wrap="square" rtlCol="0">
            <a:spAutoFit/>
          </a:bodyPr>
          <a:lstStyle/>
          <a:p>
            <a:r>
              <a:rPr lang="en-US" dirty="0">
                <a:solidFill>
                  <a:srgbClr val="002060"/>
                </a:solidFill>
                <a:latin typeface="Candara" panose="020E0502030303020204" pitchFamily="34" charset="0"/>
              </a:rPr>
              <a:t>Applied steps to cleaning the data using power query</a:t>
            </a:r>
            <a:endParaRPr lang="en-GB" dirty="0">
              <a:solidFill>
                <a:srgbClr val="002060"/>
              </a:solidFill>
              <a:latin typeface="Candara" panose="020E0502030303020204" pitchFamily="34" charset="0"/>
            </a:endParaRPr>
          </a:p>
        </p:txBody>
      </p:sp>
      <p:pic>
        <p:nvPicPr>
          <p:cNvPr id="6" name="Graphic 5" descr="Covid-19 with solid fill">
            <a:extLst>
              <a:ext uri="{FF2B5EF4-FFF2-40B4-BE49-F238E27FC236}">
                <a16:creationId xmlns:a16="http://schemas.microsoft.com/office/drawing/2014/main" id="{770694E3-1269-8F5B-4357-03A3F0DC42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81231" y="-81886"/>
            <a:ext cx="914400" cy="914400"/>
          </a:xfrm>
          <a:prstGeom prst="rect">
            <a:avLst/>
          </a:prstGeom>
        </p:spPr>
      </p:pic>
    </p:spTree>
    <p:extLst>
      <p:ext uri="{BB962C8B-B14F-4D97-AF65-F5344CB8AC3E}">
        <p14:creationId xmlns:p14="http://schemas.microsoft.com/office/powerpoint/2010/main" val="352835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A6F1AB-DBF3-0AEF-60C0-FE5873BB4AD2}"/>
              </a:ext>
            </a:extLst>
          </p:cNvPr>
          <p:cNvSpPr txBox="1"/>
          <p:nvPr/>
        </p:nvSpPr>
        <p:spPr>
          <a:xfrm>
            <a:off x="887102" y="1037229"/>
            <a:ext cx="10635563" cy="1477328"/>
          </a:xfrm>
          <a:prstGeom prst="rect">
            <a:avLst/>
          </a:prstGeom>
          <a:solidFill>
            <a:schemeClr val="bg1">
              <a:lumMod val="85000"/>
            </a:schemeClr>
          </a:solidFill>
        </p:spPr>
        <p:txBody>
          <a:bodyPr wrap="square" rtlCol="0">
            <a:spAutoFit/>
          </a:bodyPr>
          <a:lstStyle/>
          <a:p>
            <a:r>
              <a:rPr lang="en-US" dirty="0">
                <a:solidFill>
                  <a:srgbClr val="002060"/>
                </a:solidFill>
                <a:latin typeface="Candara" panose="020E0502030303020204" pitchFamily="34" charset="0"/>
              </a:rPr>
              <a:t>The cleansed data was used to create pivot tables and charts that </a:t>
            </a:r>
            <a:r>
              <a:rPr lang="en-US" dirty="0" err="1">
                <a:solidFill>
                  <a:srgbClr val="002060"/>
                </a:solidFill>
                <a:latin typeface="Candara" panose="020E0502030303020204" pitchFamily="34" charset="0"/>
              </a:rPr>
              <a:t>summarised</a:t>
            </a:r>
            <a:r>
              <a:rPr lang="en-US" dirty="0">
                <a:solidFill>
                  <a:srgbClr val="002060"/>
                </a:solidFill>
                <a:latin typeface="Candara" panose="020E0502030303020204" pitchFamily="34" charset="0"/>
              </a:rPr>
              <a:t> the merged datasets into more manageable groupings. The charts were then used to build a dashboard. </a:t>
            </a:r>
          </a:p>
          <a:p>
            <a:endParaRPr lang="en-US" dirty="0">
              <a:solidFill>
                <a:srgbClr val="002060"/>
              </a:solidFill>
              <a:latin typeface="Candara" panose="020E0502030303020204" pitchFamily="34" charset="0"/>
            </a:endParaRPr>
          </a:p>
          <a:p>
            <a:r>
              <a:rPr lang="en-US" dirty="0">
                <a:solidFill>
                  <a:srgbClr val="002060"/>
                </a:solidFill>
                <a:latin typeface="Candara" panose="020E0502030303020204" pitchFamily="34" charset="0"/>
              </a:rPr>
              <a:t>The overall insights from our research and </a:t>
            </a:r>
            <a:r>
              <a:rPr lang="en-US" dirty="0" err="1">
                <a:solidFill>
                  <a:srgbClr val="002060"/>
                </a:solidFill>
                <a:latin typeface="Candara" panose="020E0502030303020204" pitchFamily="34" charset="0"/>
              </a:rPr>
              <a:t>visualisation</a:t>
            </a:r>
            <a:r>
              <a:rPr lang="en-US" dirty="0">
                <a:solidFill>
                  <a:srgbClr val="002060"/>
                </a:solidFill>
                <a:latin typeface="Candara" panose="020E0502030303020204" pitchFamily="34" charset="0"/>
              </a:rPr>
              <a:t> that are provided below can help with certain questions.</a:t>
            </a:r>
          </a:p>
        </p:txBody>
      </p:sp>
      <p:sp>
        <p:nvSpPr>
          <p:cNvPr id="4" name="TextBox 3">
            <a:extLst>
              <a:ext uri="{FF2B5EF4-FFF2-40B4-BE49-F238E27FC236}">
                <a16:creationId xmlns:a16="http://schemas.microsoft.com/office/drawing/2014/main" id="{1042CCC4-8DCE-3722-AE41-171A4334FE9E}"/>
              </a:ext>
            </a:extLst>
          </p:cNvPr>
          <p:cNvSpPr txBox="1"/>
          <p:nvPr/>
        </p:nvSpPr>
        <p:spPr>
          <a:xfrm>
            <a:off x="887103" y="197510"/>
            <a:ext cx="9089410" cy="369332"/>
          </a:xfrm>
          <a:prstGeom prst="rect">
            <a:avLst/>
          </a:prstGeom>
          <a:solidFill>
            <a:schemeClr val="accent2">
              <a:lumMod val="75000"/>
            </a:schemeClr>
          </a:solidFill>
        </p:spPr>
        <p:txBody>
          <a:bodyPr wrap="square" rtlCol="0">
            <a:spAutoFit/>
          </a:bodyPr>
          <a:lstStyle/>
          <a:p>
            <a:r>
              <a:rPr lang="en-US" b="1">
                <a:solidFill>
                  <a:schemeClr val="bg1"/>
                </a:solidFill>
                <a:latin typeface="Open Sans" panose="020B0606030504020204" pitchFamily="34" charset="0"/>
                <a:ea typeface="Open Sans" panose="020B0606030504020204" pitchFamily="34" charset="0"/>
                <a:cs typeface="Open Sans" panose="020B0606030504020204" pitchFamily="34" charset="0"/>
              </a:rPr>
              <a:t>Analyze Data</a:t>
            </a:r>
            <a:endPar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 name="Picture 9">
            <a:extLst>
              <a:ext uri="{FF2B5EF4-FFF2-40B4-BE49-F238E27FC236}">
                <a16:creationId xmlns:a16="http://schemas.microsoft.com/office/drawing/2014/main" id="{142ED79F-1719-8757-CC30-AB044F2C6B4E}"/>
              </a:ext>
            </a:extLst>
          </p:cNvPr>
          <p:cNvPicPr>
            <a:picLocks noChangeAspect="1"/>
          </p:cNvPicPr>
          <p:nvPr/>
        </p:nvPicPr>
        <p:blipFill>
          <a:blip r:embed="rId2"/>
          <a:stretch>
            <a:fillRect/>
          </a:stretch>
        </p:blipFill>
        <p:spPr>
          <a:xfrm>
            <a:off x="10130026" y="-76902"/>
            <a:ext cx="914479" cy="914479"/>
          </a:xfrm>
          <a:prstGeom prst="rect">
            <a:avLst/>
          </a:prstGeom>
        </p:spPr>
      </p:pic>
      <p:sp>
        <p:nvSpPr>
          <p:cNvPr id="16" name="Rectangle: Rounded Corners 15">
            <a:extLst>
              <a:ext uri="{FF2B5EF4-FFF2-40B4-BE49-F238E27FC236}">
                <a16:creationId xmlns:a16="http://schemas.microsoft.com/office/drawing/2014/main" id="{F965FC78-264D-42C8-8801-99280A2518B0}"/>
              </a:ext>
            </a:extLst>
          </p:cNvPr>
          <p:cNvSpPr/>
          <p:nvPr/>
        </p:nvSpPr>
        <p:spPr>
          <a:xfrm>
            <a:off x="907649" y="2714209"/>
            <a:ext cx="3602693" cy="14489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t>603M</a:t>
            </a:r>
            <a:r>
              <a:rPr lang="en-US" sz="1100" b="1" dirty="0"/>
              <a:t>+</a:t>
            </a:r>
            <a:endParaRPr lang="en-GB" sz="1600" b="1" dirty="0"/>
          </a:p>
          <a:p>
            <a:pPr algn="ctr"/>
            <a:r>
              <a:rPr lang="en-US" sz="1600" dirty="0"/>
              <a:t>Total Number of Global Confirmed Cases</a:t>
            </a:r>
          </a:p>
        </p:txBody>
      </p:sp>
      <p:sp>
        <p:nvSpPr>
          <p:cNvPr id="17" name="TextBox 16">
            <a:extLst>
              <a:ext uri="{FF2B5EF4-FFF2-40B4-BE49-F238E27FC236}">
                <a16:creationId xmlns:a16="http://schemas.microsoft.com/office/drawing/2014/main" id="{46BA0E50-9D0F-4519-8A1C-70965560F602}"/>
              </a:ext>
            </a:extLst>
          </p:cNvPr>
          <p:cNvSpPr txBox="1"/>
          <p:nvPr/>
        </p:nvSpPr>
        <p:spPr>
          <a:xfrm>
            <a:off x="8546094" y="3147461"/>
            <a:ext cx="3167865" cy="2031325"/>
          </a:xfrm>
          <a:prstGeom prst="rect">
            <a:avLst/>
          </a:prstGeom>
          <a:noFill/>
        </p:spPr>
        <p:txBody>
          <a:bodyPr wrap="square">
            <a:spAutoFit/>
          </a:bodyPr>
          <a:lstStyle/>
          <a:p>
            <a:r>
              <a:rPr lang="en-US" i="1" dirty="0">
                <a:solidFill>
                  <a:srgbClr val="002060"/>
                </a:solidFill>
              </a:rPr>
              <a:t>The top five(5) countries with the lowest number of confirmed cases are  Kiribati (3,430), Nauru (4,611), Winter Olympics 2022 (535), Summer Olympics 2020 (865), Diamond Princess (712).</a:t>
            </a:r>
          </a:p>
        </p:txBody>
      </p:sp>
      <p:sp>
        <p:nvSpPr>
          <p:cNvPr id="18" name="Rectangle: Rounded Corners 17">
            <a:extLst>
              <a:ext uri="{FF2B5EF4-FFF2-40B4-BE49-F238E27FC236}">
                <a16:creationId xmlns:a16="http://schemas.microsoft.com/office/drawing/2014/main" id="{BFC81677-448D-4D4F-B60B-17FCA9FF53D6}"/>
              </a:ext>
            </a:extLst>
          </p:cNvPr>
          <p:cNvSpPr/>
          <p:nvPr/>
        </p:nvSpPr>
        <p:spPr>
          <a:xfrm>
            <a:off x="887103" y="4538218"/>
            <a:ext cx="2753109" cy="75953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t>76,653</a:t>
            </a:r>
            <a:endParaRPr lang="en-US" sz="1100" b="1" dirty="0"/>
          </a:p>
          <a:p>
            <a:pPr algn="ctr"/>
            <a:r>
              <a:rPr lang="en-US" sz="1600" dirty="0"/>
              <a:t>Average number of Global Death Cases in 2020</a:t>
            </a:r>
          </a:p>
        </p:txBody>
      </p:sp>
      <p:sp>
        <p:nvSpPr>
          <p:cNvPr id="19" name="Arrow: Right 18">
            <a:extLst>
              <a:ext uri="{FF2B5EF4-FFF2-40B4-BE49-F238E27FC236}">
                <a16:creationId xmlns:a16="http://schemas.microsoft.com/office/drawing/2014/main" id="{3DDCAF19-729D-47F3-BB4B-9CF05475593D}"/>
              </a:ext>
            </a:extLst>
          </p:cNvPr>
          <p:cNvSpPr/>
          <p:nvPr/>
        </p:nvSpPr>
        <p:spPr>
          <a:xfrm>
            <a:off x="3808334" y="5796697"/>
            <a:ext cx="1518557" cy="906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7158DCC1-0201-47BE-9884-579CE280AE4A}"/>
              </a:ext>
            </a:extLst>
          </p:cNvPr>
          <p:cNvSpPr txBox="1"/>
          <p:nvPr/>
        </p:nvSpPr>
        <p:spPr>
          <a:xfrm>
            <a:off x="4129747" y="4582800"/>
            <a:ext cx="875730" cy="369332"/>
          </a:xfrm>
          <a:prstGeom prst="rect">
            <a:avLst/>
          </a:prstGeom>
          <a:noFill/>
        </p:spPr>
        <p:txBody>
          <a:bodyPr wrap="square" rtlCol="0">
            <a:spAutoFit/>
          </a:bodyPr>
          <a:lstStyle/>
          <a:p>
            <a:r>
              <a:rPr lang="en-US" b="1" dirty="0"/>
              <a:t>86.30%</a:t>
            </a:r>
            <a:endParaRPr lang="en-GB" b="1" dirty="0"/>
          </a:p>
        </p:txBody>
      </p:sp>
      <p:sp>
        <p:nvSpPr>
          <p:cNvPr id="21" name="Rectangle: Rounded Corners 20">
            <a:extLst>
              <a:ext uri="{FF2B5EF4-FFF2-40B4-BE49-F238E27FC236}">
                <a16:creationId xmlns:a16="http://schemas.microsoft.com/office/drawing/2014/main" id="{92EDBA0F-2EF2-4E77-81A8-0C902CF0EA7C}"/>
              </a:ext>
            </a:extLst>
          </p:cNvPr>
          <p:cNvSpPr/>
          <p:nvPr/>
        </p:nvSpPr>
        <p:spPr>
          <a:xfrm>
            <a:off x="887102" y="5477690"/>
            <a:ext cx="2753109" cy="73784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solidFill>
                  <a:schemeClr val="dk1"/>
                </a:solidFill>
              </a:rPr>
              <a:t>2,381</a:t>
            </a:r>
          </a:p>
          <a:p>
            <a:pPr algn="ctr"/>
            <a:r>
              <a:rPr lang="en-US" sz="1600" dirty="0">
                <a:solidFill>
                  <a:schemeClr val="dk1"/>
                </a:solidFill>
              </a:rPr>
              <a:t>Average Number of Death Cases in 2020</a:t>
            </a:r>
            <a:endParaRPr lang="en-GB" sz="1600" dirty="0">
              <a:solidFill>
                <a:schemeClr val="dk1"/>
              </a:solidFill>
            </a:endParaRPr>
          </a:p>
        </p:txBody>
      </p:sp>
      <p:sp>
        <p:nvSpPr>
          <p:cNvPr id="22" name="TextBox 21">
            <a:extLst>
              <a:ext uri="{FF2B5EF4-FFF2-40B4-BE49-F238E27FC236}">
                <a16:creationId xmlns:a16="http://schemas.microsoft.com/office/drawing/2014/main" id="{80082065-147E-40F7-8E3D-72F0D5007707}"/>
              </a:ext>
            </a:extLst>
          </p:cNvPr>
          <p:cNvSpPr txBox="1"/>
          <p:nvPr/>
        </p:nvSpPr>
        <p:spPr>
          <a:xfrm>
            <a:off x="4129747" y="5483545"/>
            <a:ext cx="971267" cy="369332"/>
          </a:xfrm>
          <a:prstGeom prst="rect">
            <a:avLst/>
          </a:prstGeom>
          <a:noFill/>
        </p:spPr>
        <p:txBody>
          <a:bodyPr wrap="square" rtlCol="0">
            <a:spAutoFit/>
          </a:bodyPr>
          <a:lstStyle/>
          <a:p>
            <a:r>
              <a:rPr lang="en-US" b="1" dirty="0"/>
              <a:t>78.46%</a:t>
            </a:r>
            <a:endParaRPr lang="en-GB" b="1" dirty="0"/>
          </a:p>
        </p:txBody>
      </p:sp>
      <p:sp>
        <p:nvSpPr>
          <p:cNvPr id="23" name="Rectangle: Rounded Corners 22">
            <a:extLst>
              <a:ext uri="{FF2B5EF4-FFF2-40B4-BE49-F238E27FC236}">
                <a16:creationId xmlns:a16="http://schemas.microsoft.com/office/drawing/2014/main" id="{36974629-F31D-47A9-BDD1-CB4005CF852A}"/>
              </a:ext>
            </a:extLst>
          </p:cNvPr>
          <p:cNvSpPr/>
          <p:nvPr/>
        </p:nvSpPr>
        <p:spPr>
          <a:xfrm>
            <a:off x="4685018" y="2703935"/>
            <a:ext cx="3444858" cy="14489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dk1"/>
                </a:solidFill>
              </a:rPr>
              <a:t>6M +</a:t>
            </a:r>
          </a:p>
          <a:p>
            <a:pPr algn="ctr"/>
            <a:r>
              <a:rPr lang="en-US" sz="1600" dirty="0">
                <a:solidFill>
                  <a:schemeClr val="dk1"/>
                </a:solidFill>
              </a:rPr>
              <a:t>Total Global Death Cases</a:t>
            </a:r>
          </a:p>
        </p:txBody>
      </p:sp>
      <p:sp>
        <p:nvSpPr>
          <p:cNvPr id="24" name="Rectangle: Rounded Corners 23">
            <a:extLst>
              <a:ext uri="{FF2B5EF4-FFF2-40B4-BE49-F238E27FC236}">
                <a16:creationId xmlns:a16="http://schemas.microsoft.com/office/drawing/2014/main" id="{CC7A3956-1BBB-4DD7-BD8E-02CF73D0A84F}"/>
              </a:ext>
            </a:extLst>
          </p:cNvPr>
          <p:cNvSpPr/>
          <p:nvPr/>
        </p:nvSpPr>
        <p:spPr>
          <a:xfrm>
            <a:off x="5399232" y="4571479"/>
            <a:ext cx="2753109" cy="75953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b="1" dirty="0">
                <a:solidFill>
                  <a:schemeClr val="dk1"/>
                </a:solidFill>
              </a:rPr>
              <a:t>559,782</a:t>
            </a:r>
          </a:p>
          <a:p>
            <a:pPr algn="ctr"/>
            <a:r>
              <a:rPr lang="en-US" sz="1600" dirty="0">
                <a:solidFill>
                  <a:schemeClr val="dk1"/>
                </a:solidFill>
              </a:rPr>
              <a:t>Average number of confirmed cases in 2021</a:t>
            </a:r>
            <a:endParaRPr lang="en-GB" sz="1600" dirty="0">
              <a:solidFill>
                <a:schemeClr val="dk1"/>
              </a:solidFill>
            </a:endParaRPr>
          </a:p>
        </p:txBody>
      </p:sp>
      <p:sp>
        <p:nvSpPr>
          <p:cNvPr id="25" name="Rectangle: Rounded Corners 24">
            <a:extLst>
              <a:ext uri="{FF2B5EF4-FFF2-40B4-BE49-F238E27FC236}">
                <a16:creationId xmlns:a16="http://schemas.microsoft.com/office/drawing/2014/main" id="{73CF8316-3F18-42BD-8B42-06E87462E968}"/>
              </a:ext>
            </a:extLst>
          </p:cNvPr>
          <p:cNvSpPr/>
          <p:nvPr/>
        </p:nvSpPr>
        <p:spPr>
          <a:xfrm>
            <a:off x="5399232" y="5455996"/>
            <a:ext cx="2753109" cy="75953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b="1" dirty="0"/>
              <a:t>11,057</a:t>
            </a:r>
          </a:p>
          <a:p>
            <a:pPr algn="ctr"/>
            <a:r>
              <a:rPr lang="en-US" sz="1600" dirty="0"/>
              <a:t>Average Number of Death Cases in  2021</a:t>
            </a:r>
            <a:endParaRPr lang="en-GB" sz="1600" dirty="0"/>
          </a:p>
        </p:txBody>
      </p:sp>
      <p:sp>
        <p:nvSpPr>
          <p:cNvPr id="26" name="Arrow: Right 25">
            <a:extLst>
              <a:ext uri="{FF2B5EF4-FFF2-40B4-BE49-F238E27FC236}">
                <a16:creationId xmlns:a16="http://schemas.microsoft.com/office/drawing/2014/main" id="{126C7D6A-1AFD-421C-94B5-B24532A06555}"/>
              </a:ext>
            </a:extLst>
          </p:cNvPr>
          <p:cNvSpPr/>
          <p:nvPr/>
        </p:nvSpPr>
        <p:spPr>
          <a:xfrm>
            <a:off x="3760443" y="4950281"/>
            <a:ext cx="1518557" cy="906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Straight Connector 26">
            <a:extLst>
              <a:ext uri="{FF2B5EF4-FFF2-40B4-BE49-F238E27FC236}">
                <a16:creationId xmlns:a16="http://schemas.microsoft.com/office/drawing/2014/main" id="{6D38462A-11E7-426B-AC4D-0288E3E442A0}"/>
              </a:ext>
            </a:extLst>
          </p:cNvPr>
          <p:cNvCxnSpPr/>
          <p:nvPr/>
        </p:nvCxnSpPr>
        <p:spPr>
          <a:xfrm>
            <a:off x="8431659" y="2714209"/>
            <a:ext cx="0" cy="35013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36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988D74C-B398-401E-A160-8A7963246946}"/>
              </a:ext>
            </a:extLst>
          </p:cNvPr>
          <p:cNvGraphicFramePr>
            <a:graphicFrameLocks/>
          </p:cNvGraphicFramePr>
          <p:nvPr>
            <p:extLst>
              <p:ext uri="{D42A27DB-BD31-4B8C-83A1-F6EECF244321}">
                <p14:modId xmlns:p14="http://schemas.microsoft.com/office/powerpoint/2010/main" val="2774111758"/>
              </p:ext>
            </p:extLst>
          </p:nvPr>
        </p:nvGraphicFramePr>
        <p:xfrm>
          <a:off x="425251" y="3342558"/>
          <a:ext cx="5378548" cy="348739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2CDDF245-FB73-8CC2-E08D-DB1626807C99}"/>
              </a:ext>
            </a:extLst>
          </p:cNvPr>
          <p:cNvSpPr txBox="1"/>
          <p:nvPr/>
        </p:nvSpPr>
        <p:spPr>
          <a:xfrm>
            <a:off x="602671" y="373863"/>
            <a:ext cx="8314007" cy="369332"/>
          </a:xfrm>
          <a:prstGeom prst="rect">
            <a:avLst/>
          </a:prstGeom>
          <a:solidFill>
            <a:schemeClr val="accent2">
              <a:lumMod val="75000"/>
            </a:schemeClr>
          </a:solidFill>
        </p:spPr>
        <p:txBody>
          <a:bodyPr wrap="square" rtlCol="0">
            <a:spAutoFit/>
          </a:bodyPr>
          <a:lstStyle/>
          <a:p>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The top countries 10 with the most confirmed and death cases</a:t>
            </a:r>
          </a:p>
        </p:txBody>
      </p:sp>
      <p:graphicFrame>
        <p:nvGraphicFramePr>
          <p:cNvPr id="5" name="Chart 4">
            <a:extLst>
              <a:ext uri="{FF2B5EF4-FFF2-40B4-BE49-F238E27FC236}">
                <a16:creationId xmlns:a16="http://schemas.microsoft.com/office/drawing/2014/main" id="{D9C3C871-116A-4241-847A-067B74D8AC5A}"/>
              </a:ext>
            </a:extLst>
          </p:cNvPr>
          <p:cNvGraphicFramePr>
            <a:graphicFrameLocks/>
          </p:cNvGraphicFramePr>
          <p:nvPr>
            <p:extLst>
              <p:ext uri="{D42A27DB-BD31-4B8C-83A1-F6EECF244321}">
                <p14:modId xmlns:p14="http://schemas.microsoft.com/office/powerpoint/2010/main" val="3725849783"/>
              </p:ext>
            </p:extLst>
          </p:nvPr>
        </p:nvGraphicFramePr>
        <p:xfrm>
          <a:off x="5920049" y="3370604"/>
          <a:ext cx="5669280" cy="348739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45939F16-20DA-058E-9D8A-B33DA0473462}"/>
              </a:ext>
            </a:extLst>
          </p:cNvPr>
          <p:cNvSpPr txBox="1"/>
          <p:nvPr/>
        </p:nvSpPr>
        <p:spPr>
          <a:xfrm>
            <a:off x="602671" y="914400"/>
            <a:ext cx="10806856" cy="2308324"/>
          </a:xfrm>
          <a:prstGeom prst="rect">
            <a:avLst/>
          </a:prstGeom>
          <a:solidFill>
            <a:schemeClr val="bg2">
              <a:lumMod val="90000"/>
            </a:schemeClr>
          </a:solidFill>
          <a:ln>
            <a:solidFill>
              <a:srgbClr val="002060"/>
            </a:solidFill>
          </a:ln>
        </p:spPr>
        <p:txBody>
          <a:bodyPr wrap="square">
            <a:spAutoFit/>
          </a:bodyPr>
          <a:lstStyle/>
          <a:p>
            <a:r>
              <a:rPr lang="en-US" dirty="0">
                <a:solidFill>
                  <a:srgbClr val="002060"/>
                </a:solidFill>
                <a:latin typeface="Candara" panose="020E0502030303020204" pitchFamily="34" charset="0"/>
              </a:rPr>
              <a:t>The United States of America accounts for 15.93 percent of global population, with 96,116,204 confirmed cases, followed by India (44,575,473), Brazil (34,638,288), France (34,187,868), and Germany (33,041,332).</a:t>
            </a:r>
          </a:p>
          <a:p>
            <a:endParaRPr lang="en-US" dirty="0">
              <a:solidFill>
                <a:srgbClr val="002060"/>
              </a:solidFill>
              <a:latin typeface="Candara" panose="020E0502030303020204" pitchFamily="34" charset="0"/>
            </a:endParaRPr>
          </a:p>
          <a:p>
            <a:r>
              <a:rPr lang="en-US" dirty="0">
                <a:solidFill>
                  <a:srgbClr val="002060"/>
                </a:solidFill>
                <a:latin typeface="Candara" panose="020E0502030303020204" pitchFamily="34" charset="0"/>
              </a:rPr>
              <a:t>The United States of America has the highest number of deaths (1,056,789), accounting for 16.29 percent of the total population, followed by Brazil (685835), India (582,562), Russia (379,019), and Mexico (330,046).</a:t>
            </a:r>
          </a:p>
          <a:p>
            <a:endParaRPr lang="en-US" dirty="0">
              <a:solidFill>
                <a:srgbClr val="002060"/>
              </a:solidFill>
              <a:latin typeface="Candara" panose="020E0502030303020204" pitchFamily="34" charset="0"/>
            </a:endParaRPr>
          </a:p>
          <a:p>
            <a:r>
              <a:rPr lang="en-US" dirty="0">
                <a:solidFill>
                  <a:srgbClr val="002060"/>
                </a:solidFill>
                <a:latin typeface="Candara" panose="020E0502030303020204" pitchFamily="34" charset="0"/>
              </a:rPr>
              <a:t>The top ten nations with the highest number of deaths account for 59.94% of the total population. Find below the graphics that shows the top 10 countries.</a:t>
            </a:r>
          </a:p>
        </p:txBody>
      </p:sp>
      <p:pic>
        <p:nvPicPr>
          <p:cNvPr id="6" name="Picture 5">
            <a:extLst>
              <a:ext uri="{FF2B5EF4-FFF2-40B4-BE49-F238E27FC236}">
                <a16:creationId xmlns:a16="http://schemas.microsoft.com/office/drawing/2014/main" id="{5A102260-1B52-40CE-A9B3-8AC19B94CD75}"/>
              </a:ext>
            </a:extLst>
          </p:cNvPr>
          <p:cNvPicPr>
            <a:picLocks noChangeAspect="1"/>
          </p:cNvPicPr>
          <p:nvPr/>
        </p:nvPicPr>
        <p:blipFill>
          <a:blip r:embed="rId4"/>
          <a:stretch>
            <a:fillRect/>
          </a:stretch>
        </p:blipFill>
        <p:spPr>
          <a:xfrm>
            <a:off x="9018793" y="101289"/>
            <a:ext cx="914479" cy="914479"/>
          </a:xfrm>
          <a:prstGeom prst="rect">
            <a:avLst/>
          </a:prstGeom>
        </p:spPr>
      </p:pic>
    </p:spTree>
    <p:extLst>
      <p:ext uri="{BB962C8B-B14F-4D97-AF65-F5344CB8AC3E}">
        <p14:creationId xmlns:p14="http://schemas.microsoft.com/office/powerpoint/2010/main" val="1610224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24C1F0C-5AF3-4991-8517-403C20A333A3}"/>
              </a:ext>
            </a:extLst>
          </p:cNvPr>
          <p:cNvGraphicFramePr>
            <a:graphicFrameLocks/>
          </p:cNvGraphicFramePr>
          <p:nvPr>
            <p:extLst>
              <p:ext uri="{D42A27DB-BD31-4B8C-83A1-F6EECF244321}">
                <p14:modId xmlns:p14="http://schemas.microsoft.com/office/powerpoint/2010/main" val="1377038273"/>
              </p:ext>
            </p:extLst>
          </p:nvPr>
        </p:nvGraphicFramePr>
        <p:xfrm>
          <a:off x="451515" y="3570533"/>
          <a:ext cx="5302013" cy="31218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45287A6C-344B-4220-AA96-3AB4E17F2968}"/>
              </a:ext>
            </a:extLst>
          </p:cNvPr>
          <p:cNvGraphicFramePr>
            <a:graphicFrameLocks/>
          </p:cNvGraphicFramePr>
          <p:nvPr>
            <p:extLst>
              <p:ext uri="{D42A27DB-BD31-4B8C-83A1-F6EECF244321}">
                <p14:modId xmlns:p14="http://schemas.microsoft.com/office/powerpoint/2010/main" val="2227356701"/>
              </p:ext>
            </p:extLst>
          </p:nvPr>
        </p:nvGraphicFramePr>
        <p:xfrm>
          <a:off x="6256962" y="3570532"/>
          <a:ext cx="5483525" cy="312184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D4DF19A0-4677-81D8-44C8-8FCCF26787FE}"/>
              </a:ext>
            </a:extLst>
          </p:cNvPr>
          <p:cNvSpPr txBox="1"/>
          <p:nvPr/>
        </p:nvSpPr>
        <p:spPr>
          <a:xfrm>
            <a:off x="451515" y="979145"/>
            <a:ext cx="10410093" cy="2308324"/>
          </a:xfrm>
          <a:prstGeom prst="rect">
            <a:avLst/>
          </a:prstGeom>
          <a:solidFill>
            <a:schemeClr val="bg2">
              <a:lumMod val="90000"/>
            </a:schemeClr>
          </a:solidFill>
          <a:ln>
            <a:solidFill>
              <a:srgbClr val="002060"/>
            </a:solidFill>
          </a:ln>
        </p:spPr>
        <p:txBody>
          <a:bodyPr wrap="square" rtlCol="0">
            <a:spAutoFit/>
          </a:bodyPr>
          <a:lstStyle/>
          <a:p>
            <a:r>
              <a:rPr lang="en-US" dirty="0">
                <a:solidFill>
                  <a:srgbClr val="002060"/>
                </a:solidFill>
                <a:latin typeface="Candara" panose="020E0502030303020204" pitchFamily="34" charset="0"/>
              </a:rPr>
              <a:t>According to the graph above, the number of confirmed cases is growing on a daily basis. The number of confirmed cases in 2020 was 20,221,639; in 2021, it grew 34,690,608, representing a 41.61% rise between 2020 and 2021.</a:t>
            </a:r>
          </a:p>
          <a:p>
            <a:endParaRPr lang="en-US" dirty="0">
              <a:solidFill>
                <a:srgbClr val="002060"/>
              </a:solidFill>
              <a:latin typeface="Candara" panose="020E0502030303020204" pitchFamily="34" charset="0"/>
            </a:endParaRPr>
          </a:p>
          <a:p>
            <a:r>
              <a:rPr lang="en-US" dirty="0">
                <a:solidFill>
                  <a:srgbClr val="002060"/>
                </a:solidFill>
                <a:latin typeface="Candara" panose="020E0502030303020204" pitchFamily="34" charset="0"/>
              </a:rPr>
              <a:t>This information is updated daily, however as of September, the total number of instances documented had grown to 41,203,957.The number of recorded deaths cases has decreased over time. The year 2021 saw the most death instances, with 475061. The number of instances increased by 26.21 percent between 2020 and 2021.</a:t>
            </a:r>
            <a:endParaRPr lang="en-GB" dirty="0">
              <a:solidFill>
                <a:srgbClr val="002060"/>
              </a:solidFill>
              <a:latin typeface="Candara" panose="020E0502030303020204" pitchFamily="34" charset="0"/>
            </a:endParaRPr>
          </a:p>
        </p:txBody>
      </p:sp>
      <p:sp>
        <p:nvSpPr>
          <p:cNvPr id="8" name="TextBox 7">
            <a:extLst>
              <a:ext uri="{FF2B5EF4-FFF2-40B4-BE49-F238E27FC236}">
                <a16:creationId xmlns:a16="http://schemas.microsoft.com/office/drawing/2014/main" id="{2032FB19-C292-4C87-8CC9-D37AA789ED77}"/>
              </a:ext>
            </a:extLst>
          </p:cNvPr>
          <p:cNvSpPr txBox="1"/>
          <p:nvPr/>
        </p:nvSpPr>
        <p:spPr>
          <a:xfrm>
            <a:off x="859524" y="346526"/>
            <a:ext cx="8314007" cy="369332"/>
          </a:xfrm>
          <a:prstGeom prst="rect">
            <a:avLst/>
          </a:prstGeom>
          <a:solidFill>
            <a:schemeClr val="accent2">
              <a:lumMod val="75000"/>
            </a:schemeClr>
          </a:solidFill>
        </p:spPr>
        <p:txBody>
          <a:bodyPr wrap="square" rtlCol="0">
            <a:spAutoFit/>
          </a:bodyPr>
          <a:lstStyle/>
          <a:p>
            <a:r>
              <a:rPr lang="en-US" b="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The average number of Confirmed and  Deaths cases each year. </a:t>
            </a:r>
            <a:endParaRPr lang="en-US" b="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 name="Picture 9">
            <a:extLst>
              <a:ext uri="{FF2B5EF4-FFF2-40B4-BE49-F238E27FC236}">
                <a16:creationId xmlns:a16="http://schemas.microsoft.com/office/drawing/2014/main" id="{140AF2FB-E686-45F7-82A9-8FA61E78D198}"/>
              </a:ext>
            </a:extLst>
          </p:cNvPr>
          <p:cNvPicPr>
            <a:picLocks noChangeAspect="1"/>
          </p:cNvPicPr>
          <p:nvPr/>
        </p:nvPicPr>
        <p:blipFill>
          <a:blip r:embed="rId4"/>
          <a:stretch>
            <a:fillRect/>
          </a:stretch>
        </p:blipFill>
        <p:spPr>
          <a:xfrm>
            <a:off x="9212464" y="73952"/>
            <a:ext cx="914479" cy="914479"/>
          </a:xfrm>
          <a:prstGeom prst="rect">
            <a:avLst/>
          </a:prstGeom>
        </p:spPr>
      </p:pic>
    </p:spTree>
    <p:extLst>
      <p:ext uri="{BB962C8B-B14F-4D97-AF65-F5344CB8AC3E}">
        <p14:creationId xmlns:p14="http://schemas.microsoft.com/office/powerpoint/2010/main" val="1341332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9407A5-1407-2AF8-9D6E-2DB8F2538337}"/>
              </a:ext>
            </a:extLst>
          </p:cNvPr>
          <p:cNvSpPr txBox="1"/>
          <p:nvPr/>
        </p:nvSpPr>
        <p:spPr>
          <a:xfrm>
            <a:off x="732430" y="1047158"/>
            <a:ext cx="10727140" cy="5078313"/>
          </a:xfrm>
          <a:prstGeom prst="rect">
            <a:avLst/>
          </a:prstGeom>
          <a:solidFill>
            <a:schemeClr val="bg2">
              <a:lumMod val="90000"/>
            </a:schemeClr>
          </a:solidFill>
          <a:ln>
            <a:solidFill>
              <a:srgbClr val="002060"/>
            </a:solidFill>
          </a:ln>
        </p:spPr>
        <p:txBody>
          <a:bodyPr wrap="square" rtlCol="0">
            <a:spAutoFit/>
          </a:bodyPr>
          <a:lstStyle/>
          <a:p>
            <a:endParaRPr lang="en-US" dirty="0">
              <a:solidFill>
                <a:srgbClr val="002060"/>
              </a:solidFill>
              <a:latin typeface="Candara" panose="020E0502030303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solidFill>
                  <a:srgbClr val="002060"/>
                </a:solidFill>
                <a:latin typeface="Candara" panose="020E0502030303020204" pitchFamily="34" charset="0"/>
                <a:ea typeface="Open Sans" panose="020B0606030504020204" pitchFamily="34" charset="0"/>
                <a:cs typeface="Open Sans" panose="020B0606030504020204" pitchFamily="34" charset="0"/>
              </a:rPr>
              <a:t>Covid-19 is still common, and people are becoming infected with it. Brazil, America, and India, are among the top three (3) nations in terms of death and confirmed cases.</a:t>
            </a:r>
          </a:p>
          <a:p>
            <a:pPr marL="285750" indent="-285750">
              <a:buFont typeface="Arial" panose="020B0604020202020204" pitchFamily="34" charset="0"/>
              <a:buChar char="•"/>
            </a:pPr>
            <a:r>
              <a:rPr lang="en-US" dirty="0">
                <a:solidFill>
                  <a:srgbClr val="002060"/>
                </a:solidFill>
                <a:latin typeface="Candara" panose="020E0502030303020204" pitchFamily="34" charset="0"/>
                <a:ea typeface="Open Sans" panose="020B0606030504020204" pitchFamily="34" charset="0"/>
                <a:cs typeface="Open Sans" panose="020B0606030504020204" pitchFamily="34" charset="0"/>
              </a:rPr>
              <a:t>These countries should continuously make efforts to flatten the curve and minimize the number of confirmed cases reported daily. Due to the rise of asymptomatic symptoms of Covid, there has been an unfounded assumption that Covid is no longer around us</a:t>
            </a:r>
          </a:p>
          <a:p>
            <a:pPr marL="285750" indent="-285750">
              <a:buFont typeface="Arial" panose="020B0604020202020204" pitchFamily="34" charset="0"/>
              <a:buChar char="•"/>
            </a:pPr>
            <a:r>
              <a:rPr lang="en-US" dirty="0">
                <a:solidFill>
                  <a:srgbClr val="002060"/>
                </a:solidFill>
                <a:latin typeface="Candara" panose="020E0502030303020204" pitchFamily="34" charset="0"/>
                <a:ea typeface="Open Sans" panose="020B0606030504020204" pitchFamily="34" charset="0"/>
                <a:cs typeface="Open Sans" panose="020B0606030504020204" pitchFamily="34" charset="0"/>
              </a:rPr>
              <a:t>Citizens of certain countries should follow the local health ministry's instructions to  reduce the high number of confirmed cases in certain countries.</a:t>
            </a:r>
          </a:p>
          <a:p>
            <a:pPr marL="285750" indent="-285750">
              <a:buFont typeface="Arial" panose="020B0604020202020204" pitchFamily="34" charset="0"/>
              <a:buChar char="•"/>
            </a:pPr>
            <a:r>
              <a:rPr lang="en-US" dirty="0">
                <a:solidFill>
                  <a:srgbClr val="002060"/>
                </a:solidFill>
                <a:latin typeface="Candara" panose="020E0502030303020204" pitchFamily="34" charset="0"/>
                <a:ea typeface="Open Sans" panose="020B0606030504020204" pitchFamily="34" charset="0"/>
                <a:cs typeface="Open Sans" panose="020B0606030504020204" pitchFamily="34" charset="0"/>
              </a:rPr>
              <a:t>Know all the facts and take proper steps to protect themselves and people around them. Check with their local health authority for the most relevant recommendations for their location.</a:t>
            </a:r>
          </a:p>
          <a:p>
            <a:endParaRPr lang="en-US" dirty="0">
              <a:solidFill>
                <a:srgbClr val="002060"/>
              </a:solidFill>
              <a:latin typeface="Candara" panose="020E0502030303020204" pitchFamily="34" charset="0"/>
              <a:ea typeface="Open Sans" panose="020B0606030504020204" pitchFamily="34" charset="0"/>
              <a:cs typeface="Open Sans" panose="020B0606030504020204" pitchFamily="34" charset="0"/>
            </a:endParaRPr>
          </a:p>
          <a:p>
            <a:r>
              <a:rPr lang="en-US" dirty="0">
                <a:solidFill>
                  <a:srgbClr val="002060"/>
                </a:solidFill>
                <a:latin typeface="Candara" panose="020E0502030303020204" pitchFamily="34" charset="0"/>
                <a:ea typeface="Open Sans" panose="020B0606030504020204" pitchFamily="34" charset="0"/>
                <a:cs typeface="Open Sans" panose="020B0606030504020204" pitchFamily="34" charset="0"/>
              </a:rPr>
              <a:t>To curb some of the issues mentioned above, information needs to be disseminated  to residents regularly on the ongoing dangers of the virus as its spread is still sweeping across the countries.</a:t>
            </a:r>
          </a:p>
          <a:p>
            <a:endParaRPr lang="en-US" dirty="0">
              <a:solidFill>
                <a:srgbClr val="002060"/>
              </a:solidFill>
              <a:latin typeface="Candara" panose="020E0502030303020204" pitchFamily="34" charset="0"/>
              <a:ea typeface="Open Sans" panose="020B0606030504020204" pitchFamily="34" charset="0"/>
              <a:cs typeface="Open Sans" panose="020B0606030504020204" pitchFamily="34" charset="0"/>
            </a:endParaRPr>
          </a:p>
          <a:p>
            <a:r>
              <a:rPr lang="en-US" dirty="0">
                <a:solidFill>
                  <a:srgbClr val="002060"/>
                </a:solidFill>
                <a:latin typeface="Candara" panose="020E0502030303020204" pitchFamily="34" charset="0"/>
                <a:ea typeface="Open Sans" panose="020B0606030504020204" pitchFamily="34" charset="0"/>
                <a:cs typeface="Open Sans" panose="020B0606030504020204" pitchFamily="34" charset="0"/>
              </a:rPr>
              <a:t>As the COVID-19 situation continues to escalate, we should endeavor to find a solution. The number of deaths has decreased dramatically, which we may attribute to more individuals getting vaccinated against the virus and the enforcement of guidelines by local Health Regulators.</a:t>
            </a:r>
          </a:p>
          <a:p>
            <a:endParaRPr lang="en-GB" dirty="0">
              <a:solidFill>
                <a:srgbClr val="002060"/>
              </a:solidFill>
              <a:latin typeface="Candara" panose="020E0502030303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B5BCECC1-2C0B-4C78-841E-0DA940188104}"/>
              </a:ext>
            </a:extLst>
          </p:cNvPr>
          <p:cNvSpPr txBox="1"/>
          <p:nvPr/>
        </p:nvSpPr>
        <p:spPr>
          <a:xfrm>
            <a:off x="887103" y="351176"/>
            <a:ext cx="9089410" cy="369332"/>
          </a:xfrm>
          <a:prstGeom prst="rect">
            <a:avLst/>
          </a:prstGeom>
          <a:solidFill>
            <a:schemeClr val="accent2">
              <a:lumMod val="75000"/>
            </a:schemeClr>
          </a:solidFill>
        </p:spPr>
        <p:txBody>
          <a:bodyPr wrap="square" rtlCol="0">
            <a:spAutoFit/>
          </a:bodyPr>
          <a:lstStyle/>
          <a:p>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Analyze Data</a:t>
            </a:r>
          </a:p>
        </p:txBody>
      </p:sp>
      <p:pic>
        <p:nvPicPr>
          <p:cNvPr id="5" name="Picture 4">
            <a:extLst>
              <a:ext uri="{FF2B5EF4-FFF2-40B4-BE49-F238E27FC236}">
                <a16:creationId xmlns:a16="http://schemas.microsoft.com/office/drawing/2014/main" id="{6E956714-B1DF-4B8F-84A8-FED2292DCB1A}"/>
              </a:ext>
            </a:extLst>
          </p:cNvPr>
          <p:cNvPicPr>
            <a:picLocks noChangeAspect="1"/>
          </p:cNvPicPr>
          <p:nvPr/>
        </p:nvPicPr>
        <p:blipFill>
          <a:blip r:embed="rId2"/>
          <a:stretch>
            <a:fillRect/>
          </a:stretch>
        </p:blipFill>
        <p:spPr>
          <a:xfrm>
            <a:off x="9976513" y="78602"/>
            <a:ext cx="914479" cy="914479"/>
          </a:xfrm>
          <a:prstGeom prst="rect">
            <a:avLst/>
          </a:prstGeom>
        </p:spPr>
      </p:pic>
    </p:spTree>
    <p:extLst>
      <p:ext uri="{BB962C8B-B14F-4D97-AF65-F5344CB8AC3E}">
        <p14:creationId xmlns:p14="http://schemas.microsoft.com/office/powerpoint/2010/main" val="2513121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703</TotalTime>
  <Words>1029</Words>
  <Application>Microsoft Office PowerPoint</Application>
  <PresentationFormat>Widescreen</PresentationFormat>
  <Paragraphs>73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Candara</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Esther Tella</dc:creator>
  <cp:lastModifiedBy>Esther Tella</cp:lastModifiedBy>
  <cp:revision>21</cp:revision>
  <dcterms:created xsi:type="dcterms:W3CDTF">2022-09-29T06:05:10Z</dcterms:created>
  <dcterms:modified xsi:type="dcterms:W3CDTF">2022-09-30T20:18:53Z</dcterms:modified>
</cp:coreProperties>
</file>