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56" r:id="rId3"/>
    <p:sldId id="258" r:id="rId4"/>
    <p:sldId id="268" r:id="rId5"/>
    <p:sldId id="262" r:id="rId6"/>
    <p:sldId id="269" r:id="rId7"/>
    <p:sldId id="270" r:id="rId8"/>
    <p:sldId id="263" r:id="rId9"/>
    <p:sldId id="273" r:id="rId10"/>
    <p:sldId id="271" r:id="rId11"/>
    <p:sldId id="272" r:id="rId12"/>
    <p:sldId id="274" r:id="rId13"/>
    <p:sldId id="25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B4F73-A31A-4C07-A69F-C3F85F6E04E4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4BA57-4219-42EF-A84B-19690951A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4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FBAD4-71F7-6FF3-5E58-C5B7771F9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A29FEC-EBEF-83A8-F83D-B389216CE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2D48D-F858-677C-3FDE-ED45F59C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5D31-16FF-4BA2-9366-C1EE162DAACE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2C249-7555-AA9D-4E9D-E0043286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F9AB0-4A25-3392-6A17-58A13CD4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7B4B-9643-4B50-8EA4-E354963F1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64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50B7C-D890-3306-78CC-DDA87B2D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EC348E-4CCA-A5AA-2053-4728801C3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D06C3-03D1-DD43-8CC2-23495A7B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5D31-16FF-4BA2-9366-C1EE162DAACE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ECB2C-91BE-07F1-08F2-E3F58E5A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6F92A-D94B-3824-808C-390B2359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7B4B-9643-4B50-8EA4-E354963F1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57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1B00DF-89D0-06BA-7371-142D956D6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AFD640-225B-F185-CE3C-8CFEC40F7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2A2A4-A5E1-4D00-445B-DF83DFB6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5D31-16FF-4BA2-9366-C1EE162DAACE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2FA10-C352-73E0-00D6-BA6C0C61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34213-5645-C14D-B29D-73887383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7B4B-9643-4B50-8EA4-E354963F1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37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FF8C5-2141-9810-5CF0-46918160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DEA0A-FD66-8509-BBD3-F8010250A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DCFB1-8FC2-B54B-F3B6-D1B83248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5D31-16FF-4BA2-9366-C1EE162DAACE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9F93C-2689-9F0C-6F41-368ACBDF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7A369-6A5B-BF55-2180-240080A2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7B4B-9643-4B50-8EA4-E354963F1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3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A37EE-95BC-E7E6-FF2E-5DE7462E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E97AA-EC76-3B27-5510-57876EB9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85413-49E2-083D-AB5D-478919DA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5D31-16FF-4BA2-9366-C1EE162DAACE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2D4A0-CBAC-6F45-8294-E6F6EB0B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B7F4D-B0C6-FFB8-A049-F05B7903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7B4B-9643-4B50-8EA4-E354963F1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9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D1B8B-B052-7F4C-8C81-08E46CB6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71EA3-70AD-C809-BCE7-EB11F53FC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F65665-F954-4D6E-CC61-447C4F975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F3854-E9B3-CC78-0B2C-BB776E87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5D31-16FF-4BA2-9366-C1EE162DAACE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D6E9E-3C2A-2B59-8C3C-498FDF2F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9FD0DA-8DDF-0C65-F9EC-C3E54D2C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7B4B-9643-4B50-8EA4-E354963F1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2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D27AA-0BDE-E4F3-490A-03BD3DC9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1C4918-65F5-F37F-F33A-ECB125BA0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0EAF8D-AAB9-9CC1-2DBA-E5046217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71C23D-BD5F-F8DC-611F-E292C34EC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89AB6B-313A-C67C-2C1F-AD5DE6CA5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B9B421-84E1-8A65-6677-8CD83719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5D31-16FF-4BA2-9366-C1EE162DAACE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5366D5-E665-8D4E-051D-9A6FA76D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7D548A-2E63-6814-88CB-6470968A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7B4B-9643-4B50-8EA4-E354963F1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8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23B69-6C0B-5DF8-4B9D-E669F9AF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DA8819-4307-CC7D-F665-EF33A1D7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5D31-16FF-4BA2-9366-C1EE162DAACE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33B8BD-E7B5-9A73-BBCD-1C0BC717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E8056A-AC37-186F-A55E-4FF98C87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7B4B-9643-4B50-8EA4-E354963F1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4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1384F6-7688-2607-5FD3-96C75DA7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5D31-16FF-4BA2-9366-C1EE162DAACE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DCDA39-A115-779D-E51F-9681D113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81A2ED-5393-9412-D189-D65227FF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7B4B-9643-4B50-8EA4-E354963F1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5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DD0C8-40C2-C751-75B6-18B1A75D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0B905-C966-586A-5786-F68DA094F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520F7-8815-5F81-C1C1-028F5C393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D9B67B-21A9-7419-4F5D-1399ECAD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5D31-16FF-4BA2-9366-C1EE162DAACE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E34A09-4AD7-BDFB-3741-582D1E8C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7622F-3ECC-5140-4778-D6022BD4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7B4B-9643-4B50-8EA4-E354963F1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7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AB979-4D66-5E28-2E89-082FA3F8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DA2245-4B2E-944C-5C0B-AFBBA6EE8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03145-ADE7-0A76-41DB-822D6DC7E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E3F026-6CF3-797B-E24B-C969437E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5D31-16FF-4BA2-9366-C1EE162DAACE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776990-CE6C-3D7D-48F3-D5482B3E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D5B11D-B5B0-3101-7B44-B4813CAE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7B4B-9643-4B50-8EA4-E354963F1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7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9481CC-865B-9BA4-80CA-71A69F5D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50459B-071D-8356-8516-B3A426C5F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55A1A-1EF0-A729-FACC-EA72B5DB9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5D31-16FF-4BA2-9366-C1EE162DAACE}" type="datetimeFigureOut">
              <a:rPr lang="zh-CN" altLang="en-US" smtClean="0"/>
              <a:t>2024-11-17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128B1-308E-F0B9-FA54-C67787CA7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AF59E-B0BD-E23B-55F5-BF61B4817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7B4B-9643-4B50-8EA4-E354963F1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6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BEABDCE-6BCF-A9A0-1311-29FF85F63F1D}"/>
              </a:ext>
            </a:extLst>
          </p:cNvPr>
          <p:cNvSpPr/>
          <p:nvPr/>
        </p:nvSpPr>
        <p:spPr>
          <a:xfrm>
            <a:off x="0" y="6072554"/>
            <a:ext cx="12192000" cy="78544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1594C2E-AB35-B6B7-76D7-B55C20D4FA76}"/>
              </a:ext>
            </a:extLst>
          </p:cNvPr>
          <p:cNvCxnSpPr>
            <a:cxnSpLocks/>
          </p:cNvCxnSpPr>
          <p:nvPr/>
        </p:nvCxnSpPr>
        <p:spPr>
          <a:xfrm>
            <a:off x="2061698" y="3077921"/>
            <a:ext cx="87700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045605E-2D98-A50F-701D-5ECDEFEB078D}"/>
              </a:ext>
            </a:extLst>
          </p:cNvPr>
          <p:cNvGrpSpPr/>
          <p:nvPr/>
        </p:nvGrpSpPr>
        <p:grpSpPr>
          <a:xfrm>
            <a:off x="1687654" y="4068208"/>
            <a:ext cx="2815168" cy="1339401"/>
            <a:chOff x="1687655" y="3994433"/>
            <a:chExt cx="2815168" cy="133940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9485D16-D549-97A8-FD20-604AD0EC325B}"/>
                </a:ext>
              </a:extLst>
            </p:cNvPr>
            <p:cNvSpPr txBox="1"/>
            <p:nvPr/>
          </p:nvSpPr>
          <p:spPr>
            <a:xfrm>
              <a:off x="2788892" y="4340969"/>
              <a:ext cx="1713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梁沛志    王禹</a:t>
              </a:r>
              <a:endParaRPr lang="en-US" altLang="zh-CN" dirty="0"/>
            </a:p>
            <a:p>
              <a:r>
                <a:rPr lang="zh-CN" altLang="en-US" dirty="0"/>
                <a:t>王洋      闫一诺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320A40A-32FF-0AF1-7C41-34EAD3D4B6E8}"/>
                </a:ext>
              </a:extLst>
            </p:cNvPr>
            <p:cNvGrpSpPr/>
            <p:nvPr/>
          </p:nvGrpSpPr>
          <p:grpSpPr>
            <a:xfrm>
              <a:off x="2542374" y="3994433"/>
              <a:ext cx="159053" cy="1339401"/>
              <a:chOff x="5936947" y="1130300"/>
              <a:chExt cx="318105" cy="4999932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F247D80B-2E47-B1F3-F582-F7BA477C5F30}"/>
                  </a:ext>
                </a:extLst>
              </p:cNvPr>
              <p:cNvSpPr/>
              <p:nvPr/>
            </p:nvSpPr>
            <p:spPr>
              <a:xfrm flipH="1">
                <a:off x="5936947" y="3015779"/>
                <a:ext cx="318105" cy="118521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0CE6316E-5D7D-58B7-0FB8-B2B04560D824}"/>
                  </a:ext>
                </a:extLst>
              </p:cNvPr>
              <p:cNvGrpSpPr/>
              <p:nvPr/>
            </p:nvGrpSpPr>
            <p:grpSpPr>
              <a:xfrm flipH="1">
                <a:off x="6007482" y="3458882"/>
                <a:ext cx="177035" cy="299012"/>
                <a:chOff x="7217731" y="2194560"/>
                <a:chExt cx="110533" cy="186690"/>
              </a:xfrm>
            </p:grpSpPr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E302EA03-8261-C46A-7408-57E192080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17731" y="2194560"/>
                  <a:ext cx="110533" cy="93345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718923AC-F026-9069-7B09-8639177CC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17731" y="2287905"/>
                  <a:ext cx="110533" cy="93345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27CE4E90-9D49-C5D4-4E0B-1D04BAFE719F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6089650" y="1130300"/>
                <a:ext cx="6349" cy="1885479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9695303-758C-9066-7906-42FA417946B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6095999" y="4200996"/>
                <a:ext cx="0" cy="1929236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3A15467-FC22-0FD5-025E-A4E8A789DAB0}"/>
                </a:ext>
              </a:extLst>
            </p:cNvPr>
            <p:cNvSpPr txBox="1"/>
            <p:nvPr/>
          </p:nvSpPr>
          <p:spPr>
            <a:xfrm>
              <a:off x="1687655" y="443355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第</a:t>
              </a:r>
              <a:r>
                <a:rPr lang="en-US" altLang="zh-CN" dirty="0"/>
                <a:t>13</a:t>
              </a:r>
              <a:r>
                <a:rPr lang="zh-CN" altLang="en-US" dirty="0"/>
                <a:t>组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8EBBF06-AD60-4E55-74BA-AEE940951EA8}"/>
              </a:ext>
            </a:extLst>
          </p:cNvPr>
          <p:cNvGrpSpPr/>
          <p:nvPr/>
        </p:nvGrpSpPr>
        <p:grpSpPr>
          <a:xfrm>
            <a:off x="8615117" y="231783"/>
            <a:ext cx="3397129" cy="945383"/>
            <a:chOff x="1143610" y="1999713"/>
            <a:chExt cx="5192481" cy="143225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AC1B74D-64A2-0635-07CD-BF140A932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bright="-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10" y="1999713"/>
              <a:ext cx="1432259" cy="1432259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2316D13-257A-AFDA-5C95-B3CD925FA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69" y="2039476"/>
              <a:ext cx="3608722" cy="1066666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0450DE4C-4D47-CF13-BA98-715F2D2F81F4}"/>
              </a:ext>
            </a:extLst>
          </p:cNvPr>
          <p:cNvSpPr txBox="1"/>
          <p:nvPr/>
        </p:nvSpPr>
        <p:spPr>
          <a:xfrm>
            <a:off x="261357" y="6250648"/>
            <a:ext cx="318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智能机器人课程汇报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069D414-5F0C-7F13-D005-0980E22B825E}"/>
              </a:ext>
            </a:extLst>
          </p:cNvPr>
          <p:cNvSpPr txBox="1"/>
          <p:nvPr/>
        </p:nvSpPr>
        <p:spPr>
          <a:xfrm>
            <a:off x="10487787" y="6230639"/>
            <a:ext cx="318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2024.11.17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E34143-A6CD-30B0-14E8-EBC5A4B8CA0C}"/>
              </a:ext>
            </a:extLst>
          </p:cNvPr>
          <p:cNvSpPr txBox="1"/>
          <p:nvPr/>
        </p:nvSpPr>
        <p:spPr>
          <a:xfrm>
            <a:off x="2423217" y="2278987"/>
            <a:ext cx="815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A*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RRT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算法的机器人路径规划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0A1DE0-BE7F-99D8-7542-D252E590BDEA}"/>
              </a:ext>
            </a:extLst>
          </p:cNvPr>
          <p:cNvSpPr txBox="1"/>
          <p:nvPr/>
        </p:nvSpPr>
        <p:spPr>
          <a:xfrm>
            <a:off x="2986302" y="3179232"/>
            <a:ext cx="6219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path planning based on A* and RRT algorithms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6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81952-E65B-A782-978B-10CFD6FE2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1B9430-75B7-A86F-DD3B-F889456FAF6A}"/>
              </a:ext>
            </a:extLst>
          </p:cNvPr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DB5C44-2383-5634-AA80-D131B01E0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307" y="82887"/>
            <a:ext cx="2409939" cy="889301"/>
          </a:xfrm>
          <a:prstGeom prst="rect">
            <a:avLst/>
          </a:prstGeom>
        </p:spPr>
      </p:pic>
      <p:sp>
        <p:nvSpPr>
          <p:cNvPr id="8" name="文本占位符 3">
            <a:extLst>
              <a:ext uri="{FF2B5EF4-FFF2-40B4-BE49-F238E27FC236}">
                <a16:creationId xmlns:a16="http://schemas.microsoft.com/office/drawing/2014/main" id="{E86313D5-63EA-6552-BE36-1FD09E2B27BF}"/>
              </a:ext>
            </a:extLst>
          </p:cNvPr>
          <p:cNvSpPr txBox="1">
            <a:spLocks/>
          </p:cNvSpPr>
          <p:nvPr/>
        </p:nvSpPr>
        <p:spPr>
          <a:xfrm>
            <a:off x="179753" y="145410"/>
            <a:ext cx="4923406" cy="605909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  <a:sym typeface="思源宋体 CN Heavy" panose="02020900000000000000" pitchFamily="18" charset="-122"/>
              </a:rPr>
              <a:t>最终效果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371418E-0478-3C02-4D84-D3C1814E399D}"/>
              </a:ext>
            </a:extLst>
          </p:cNvPr>
          <p:cNvGrpSpPr/>
          <p:nvPr/>
        </p:nvGrpSpPr>
        <p:grpSpPr>
          <a:xfrm>
            <a:off x="6994359" y="1731941"/>
            <a:ext cx="4491787" cy="533800"/>
            <a:chOff x="570609" y="1495265"/>
            <a:chExt cx="2070847" cy="5647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EBB5152-698D-EE8F-66AB-72BEFEBF29BF}"/>
                </a:ext>
              </a:extLst>
            </p:cNvPr>
            <p:cNvSpPr/>
            <p:nvPr/>
          </p:nvSpPr>
          <p:spPr>
            <a:xfrm>
              <a:off x="570609" y="1495265"/>
              <a:ext cx="2070847" cy="56477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6CC81EB-96FA-7B73-181F-23DD5DD25625}"/>
                </a:ext>
              </a:extLst>
            </p:cNvPr>
            <p:cNvSpPr txBox="1"/>
            <p:nvPr/>
          </p:nvSpPr>
          <p:spPr>
            <a:xfrm>
              <a:off x="1332965" y="1582271"/>
              <a:ext cx="736274" cy="390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RRT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C5B967A-7A33-305B-885D-83BA790C5A4C}"/>
              </a:ext>
            </a:extLst>
          </p:cNvPr>
          <p:cNvGrpSpPr/>
          <p:nvPr/>
        </p:nvGrpSpPr>
        <p:grpSpPr>
          <a:xfrm>
            <a:off x="580211" y="1730039"/>
            <a:ext cx="4617431" cy="533800"/>
            <a:chOff x="570609" y="1495265"/>
            <a:chExt cx="2070847" cy="56477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F337949-4565-BB50-E2D8-948720B413A2}"/>
                </a:ext>
              </a:extLst>
            </p:cNvPr>
            <p:cNvSpPr/>
            <p:nvPr/>
          </p:nvSpPr>
          <p:spPr>
            <a:xfrm>
              <a:off x="570609" y="1495265"/>
              <a:ext cx="2070847" cy="56477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1DDDBD3-3393-D40A-E017-9B0DBFB8AB83}"/>
                </a:ext>
              </a:extLst>
            </p:cNvPr>
            <p:cNvSpPr txBox="1"/>
            <p:nvPr/>
          </p:nvSpPr>
          <p:spPr>
            <a:xfrm>
              <a:off x="1292913" y="1582271"/>
              <a:ext cx="309623" cy="390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A*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42C4C32-BB9D-ED3F-0A2C-6883C884A6D0}"/>
              </a:ext>
            </a:extLst>
          </p:cNvPr>
          <p:cNvGrpSpPr/>
          <p:nvPr/>
        </p:nvGrpSpPr>
        <p:grpSpPr>
          <a:xfrm>
            <a:off x="580211" y="1141722"/>
            <a:ext cx="10905935" cy="533800"/>
            <a:chOff x="570609" y="1495265"/>
            <a:chExt cx="2070847" cy="5647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4D72E7A-6AAC-B796-E273-16621290888B}"/>
                </a:ext>
              </a:extLst>
            </p:cNvPr>
            <p:cNvSpPr/>
            <p:nvPr/>
          </p:nvSpPr>
          <p:spPr>
            <a:xfrm>
              <a:off x="570609" y="1495265"/>
              <a:ext cx="2070847" cy="564776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41B2C25-6204-32A8-8E8D-3817FC8C86DB}"/>
                </a:ext>
              </a:extLst>
            </p:cNvPr>
            <p:cNvSpPr txBox="1"/>
            <p:nvPr/>
          </p:nvSpPr>
          <p:spPr>
            <a:xfrm>
              <a:off x="1447379" y="1565275"/>
              <a:ext cx="211607" cy="39076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路径规划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5BCC5FB1-66AC-6C18-D6A4-6BC5EF86F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8" t="1860" r="18688"/>
          <a:stretch/>
        </p:blipFill>
        <p:spPr>
          <a:xfrm>
            <a:off x="466079" y="2438400"/>
            <a:ext cx="4845694" cy="398215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C57154-EC70-DD70-4228-5A161FB43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359" y="2438400"/>
            <a:ext cx="4122820" cy="401734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236E961-3A97-8784-5180-D34162640AC3}"/>
              </a:ext>
            </a:extLst>
          </p:cNvPr>
          <p:cNvSpPr txBox="1"/>
          <p:nvPr/>
        </p:nvSpPr>
        <p:spPr>
          <a:xfrm>
            <a:off x="10305375" y="122395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DFS</a:t>
            </a:r>
            <a:r>
              <a:rPr lang="zh-CN" altLang="en-US" dirty="0">
                <a:solidFill>
                  <a:schemeClr val="accent2"/>
                </a:solidFill>
              </a:rPr>
              <a:t>地图</a:t>
            </a:r>
          </a:p>
        </p:txBody>
      </p:sp>
    </p:spTree>
    <p:extLst>
      <p:ext uri="{BB962C8B-B14F-4D97-AF65-F5344CB8AC3E}">
        <p14:creationId xmlns:p14="http://schemas.microsoft.com/office/powerpoint/2010/main" val="63409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B7E35-B2E3-A166-DF1A-E89725AC3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B72429-519E-8C19-789A-80E2E9109CCB}"/>
              </a:ext>
            </a:extLst>
          </p:cNvPr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750B2A-781C-99E0-4733-34DA4C620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307" y="82887"/>
            <a:ext cx="2409939" cy="889301"/>
          </a:xfrm>
          <a:prstGeom prst="rect">
            <a:avLst/>
          </a:prstGeom>
        </p:spPr>
      </p:pic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E989DE4-B704-C850-0B29-95217750FABA}"/>
              </a:ext>
            </a:extLst>
          </p:cNvPr>
          <p:cNvSpPr txBox="1">
            <a:spLocks/>
          </p:cNvSpPr>
          <p:nvPr/>
        </p:nvSpPr>
        <p:spPr>
          <a:xfrm>
            <a:off x="179753" y="145410"/>
            <a:ext cx="4923406" cy="605909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  <a:sym typeface="思源宋体 CN Heavy" panose="02020900000000000000" pitchFamily="18" charset="-122"/>
              </a:rPr>
              <a:t>最终效果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1BAE428-6700-B555-EAA4-6A50F5B3D014}"/>
              </a:ext>
            </a:extLst>
          </p:cNvPr>
          <p:cNvGrpSpPr/>
          <p:nvPr/>
        </p:nvGrpSpPr>
        <p:grpSpPr>
          <a:xfrm>
            <a:off x="6994359" y="1731941"/>
            <a:ext cx="4491787" cy="533800"/>
            <a:chOff x="570609" y="1495265"/>
            <a:chExt cx="2070847" cy="5647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9C9F157-38B2-290A-E30A-EC80B216D1FB}"/>
                </a:ext>
              </a:extLst>
            </p:cNvPr>
            <p:cNvSpPr/>
            <p:nvPr/>
          </p:nvSpPr>
          <p:spPr>
            <a:xfrm>
              <a:off x="570609" y="1495265"/>
              <a:ext cx="2070847" cy="56477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5C2DAF2-5421-3A19-5197-D142DB4659A8}"/>
                </a:ext>
              </a:extLst>
            </p:cNvPr>
            <p:cNvSpPr txBox="1"/>
            <p:nvPr/>
          </p:nvSpPr>
          <p:spPr>
            <a:xfrm>
              <a:off x="1332965" y="1582271"/>
              <a:ext cx="736274" cy="390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RRT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ADFD948-2C72-E086-1140-448C766F224C}"/>
              </a:ext>
            </a:extLst>
          </p:cNvPr>
          <p:cNvGrpSpPr/>
          <p:nvPr/>
        </p:nvGrpSpPr>
        <p:grpSpPr>
          <a:xfrm>
            <a:off x="580211" y="1730039"/>
            <a:ext cx="4617431" cy="533800"/>
            <a:chOff x="570609" y="1495265"/>
            <a:chExt cx="2070847" cy="56477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437F4C9-D033-6D91-BD94-795BF42F754F}"/>
                </a:ext>
              </a:extLst>
            </p:cNvPr>
            <p:cNvSpPr/>
            <p:nvPr/>
          </p:nvSpPr>
          <p:spPr>
            <a:xfrm>
              <a:off x="570609" y="1495265"/>
              <a:ext cx="2070847" cy="56477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DF84674-1041-8148-FAA7-36FE0FD8094A}"/>
                </a:ext>
              </a:extLst>
            </p:cNvPr>
            <p:cNvSpPr txBox="1"/>
            <p:nvPr/>
          </p:nvSpPr>
          <p:spPr>
            <a:xfrm>
              <a:off x="1292913" y="1582271"/>
              <a:ext cx="309623" cy="390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A*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DFC2532-6BF8-9943-A3EC-19B075F15B4A}"/>
              </a:ext>
            </a:extLst>
          </p:cNvPr>
          <p:cNvGrpSpPr/>
          <p:nvPr/>
        </p:nvGrpSpPr>
        <p:grpSpPr>
          <a:xfrm>
            <a:off x="580211" y="1141722"/>
            <a:ext cx="10905935" cy="533800"/>
            <a:chOff x="570609" y="1495265"/>
            <a:chExt cx="2070847" cy="5647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AA8949E-BDBD-8873-B6DE-832ED1A3809C}"/>
                </a:ext>
              </a:extLst>
            </p:cNvPr>
            <p:cNvSpPr/>
            <p:nvPr/>
          </p:nvSpPr>
          <p:spPr>
            <a:xfrm>
              <a:off x="570609" y="1495265"/>
              <a:ext cx="2070847" cy="564776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FCACECA-E9E9-101A-8C95-A278590BEF0D}"/>
                </a:ext>
              </a:extLst>
            </p:cNvPr>
            <p:cNvSpPr txBox="1"/>
            <p:nvPr/>
          </p:nvSpPr>
          <p:spPr>
            <a:xfrm>
              <a:off x="1447379" y="1565275"/>
              <a:ext cx="211607" cy="39076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路径规划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8D57983B-37E5-FAB0-44D8-6D03A69A3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0" t="395" r="18765" b="1"/>
          <a:stretch/>
        </p:blipFill>
        <p:spPr>
          <a:xfrm>
            <a:off x="449179" y="2486527"/>
            <a:ext cx="4748463" cy="40415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9C676A5-A140-D747-B49D-2A4566559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359" y="2347975"/>
            <a:ext cx="4313285" cy="424814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66AE361-94F9-0DC7-428C-E4BA099888FB}"/>
              </a:ext>
            </a:extLst>
          </p:cNvPr>
          <p:cNvSpPr txBox="1"/>
          <p:nvPr/>
        </p:nvSpPr>
        <p:spPr>
          <a:xfrm>
            <a:off x="10305375" y="122395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DFS</a:t>
            </a:r>
            <a:r>
              <a:rPr lang="zh-CN" altLang="en-US" dirty="0">
                <a:solidFill>
                  <a:schemeClr val="accent2"/>
                </a:solidFill>
              </a:rPr>
              <a:t>地图</a:t>
            </a:r>
          </a:p>
        </p:txBody>
      </p:sp>
    </p:spTree>
    <p:extLst>
      <p:ext uri="{BB962C8B-B14F-4D97-AF65-F5344CB8AC3E}">
        <p14:creationId xmlns:p14="http://schemas.microsoft.com/office/powerpoint/2010/main" val="59270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B3195-BAEF-0E3C-6AAB-0357B1A97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A76491-F6A2-6A0F-E159-323D04E5F7E8}"/>
              </a:ext>
            </a:extLst>
          </p:cNvPr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59E964-DB90-B921-8C9E-3D4AA8E7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307" y="82887"/>
            <a:ext cx="2409939" cy="889301"/>
          </a:xfrm>
          <a:prstGeom prst="rect">
            <a:avLst/>
          </a:prstGeom>
        </p:spPr>
      </p:pic>
      <p:sp>
        <p:nvSpPr>
          <p:cNvPr id="8" name="文本占位符 3">
            <a:extLst>
              <a:ext uri="{FF2B5EF4-FFF2-40B4-BE49-F238E27FC236}">
                <a16:creationId xmlns:a16="http://schemas.microsoft.com/office/drawing/2014/main" id="{B99E1ADF-8DEB-19A8-E65F-4699A5A1ECD7}"/>
              </a:ext>
            </a:extLst>
          </p:cNvPr>
          <p:cNvSpPr txBox="1">
            <a:spLocks/>
          </p:cNvSpPr>
          <p:nvPr/>
        </p:nvSpPr>
        <p:spPr>
          <a:xfrm>
            <a:off x="179753" y="145410"/>
            <a:ext cx="4923406" cy="605909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  <a:sym typeface="思源宋体 CN Heavy" panose="02020900000000000000" pitchFamily="18" charset="-122"/>
              </a:rPr>
              <a:t>最终效果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942D519-80F4-ECD8-180F-38A0ED8A9A6E}"/>
              </a:ext>
            </a:extLst>
          </p:cNvPr>
          <p:cNvGrpSpPr/>
          <p:nvPr/>
        </p:nvGrpSpPr>
        <p:grpSpPr>
          <a:xfrm>
            <a:off x="6994359" y="1731941"/>
            <a:ext cx="4491787" cy="533800"/>
            <a:chOff x="570609" y="1495265"/>
            <a:chExt cx="2070847" cy="5647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87AD6FD-7E5B-1CA0-5DBE-7FDE91D2A7DC}"/>
                </a:ext>
              </a:extLst>
            </p:cNvPr>
            <p:cNvSpPr/>
            <p:nvPr/>
          </p:nvSpPr>
          <p:spPr>
            <a:xfrm>
              <a:off x="570609" y="1495265"/>
              <a:ext cx="2070847" cy="56477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9E9DE07-CAF5-FB7C-CD59-04F0F56BA589}"/>
                </a:ext>
              </a:extLst>
            </p:cNvPr>
            <p:cNvSpPr txBox="1"/>
            <p:nvPr/>
          </p:nvSpPr>
          <p:spPr>
            <a:xfrm>
              <a:off x="1332965" y="1582271"/>
              <a:ext cx="516731" cy="390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Dijkstra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13518B0-974E-A490-1D8A-DB752CEB2006}"/>
              </a:ext>
            </a:extLst>
          </p:cNvPr>
          <p:cNvGrpSpPr/>
          <p:nvPr/>
        </p:nvGrpSpPr>
        <p:grpSpPr>
          <a:xfrm>
            <a:off x="580211" y="1730039"/>
            <a:ext cx="4617431" cy="533800"/>
            <a:chOff x="570609" y="1495265"/>
            <a:chExt cx="2070847" cy="56477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0C7D964-A1C3-8913-D8CD-636562FC1C00}"/>
                </a:ext>
              </a:extLst>
            </p:cNvPr>
            <p:cNvSpPr/>
            <p:nvPr/>
          </p:nvSpPr>
          <p:spPr>
            <a:xfrm>
              <a:off x="570609" y="1495265"/>
              <a:ext cx="2070847" cy="56477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B37A59A-0716-A2EE-F59D-B67E71D23C1B}"/>
                </a:ext>
              </a:extLst>
            </p:cNvPr>
            <p:cNvSpPr txBox="1"/>
            <p:nvPr/>
          </p:nvSpPr>
          <p:spPr>
            <a:xfrm>
              <a:off x="1292913" y="1582271"/>
              <a:ext cx="309623" cy="390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A*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ADA7E8C-57F0-1F03-5486-8632DB88ABD3}"/>
              </a:ext>
            </a:extLst>
          </p:cNvPr>
          <p:cNvGrpSpPr/>
          <p:nvPr/>
        </p:nvGrpSpPr>
        <p:grpSpPr>
          <a:xfrm>
            <a:off x="580211" y="1141722"/>
            <a:ext cx="10905935" cy="533800"/>
            <a:chOff x="570609" y="1495265"/>
            <a:chExt cx="2070847" cy="5647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EE61C96-8A59-5326-F0B1-D5C3924229FB}"/>
                </a:ext>
              </a:extLst>
            </p:cNvPr>
            <p:cNvSpPr/>
            <p:nvPr/>
          </p:nvSpPr>
          <p:spPr>
            <a:xfrm>
              <a:off x="570609" y="1495265"/>
              <a:ext cx="2070847" cy="564776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07E742C-D3A4-F663-8798-360AE5970B09}"/>
                </a:ext>
              </a:extLst>
            </p:cNvPr>
            <p:cNvSpPr txBox="1"/>
            <p:nvPr/>
          </p:nvSpPr>
          <p:spPr>
            <a:xfrm>
              <a:off x="1447379" y="1565275"/>
              <a:ext cx="211607" cy="39076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路径规划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092F6F1-7344-13B2-16F1-1D823ECA9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673" y="2322160"/>
            <a:ext cx="4165448" cy="444876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A33D1FF-D2EE-A59D-FD67-55C746908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88" y="2318357"/>
            <a:ext cx="4165448" cy="444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4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DC47B8-009E-4431-D0CA-647EA372D686}"/>
              </a:ext>
            </a:extLst>
          </p:cNvPr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C8E82F-EA0E-1B3B-6461-E424ADE78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307" y="82887"/>
            <a:ext cx="2409939" cy="889301"/>
          </a:xfrm>
          <a:prstGeom prst="rect">
            <a:avLst/>
          </a:prstGeom>
        </p:spPr>
      </p:pic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9327E74-E42F-2AC9-4F97-CDBE875A3520}"/>
              </a:ext>
            </a:extLst>
          </p:cNvPr>
          <p:cNvSpPr txBox="1">
            <a:spLocks/>
          </p:cNvSpPr>
          <p:nvPr/>
        </p:nvSpPr>
        <p:spPr>
          <a:xfrm>
            <a:off x="179754" y="145410"/>
            <a:ext cx="1934002" cy="605909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  <a:sym typeface="思源宋体 CN Heavy" panose="02020900000000000000" pitchFamily="18" charset="-122"/>
              </a:rPr>
              <a:t>回顾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D19DBA-C37C-1316-F5CA-2D95DDFF05A2}"/>
              </a:ext>
            </a:extLst>
          </p:cNvPr>
          <p:cNvSpPr txBox="1"/>
          <p:nvPr/>
        </p:nvSpPr>
        <p:spPr>
          <a:xfrm>
            <a:off x="531777" y="4643337"/>
            <a:ext cx="3877985" cy="1989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分工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梁沛志：设计框架和编写代码并仿真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王禹：    辅助实现代码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王洋：</a:t>
            </a:r>
            <a:r>
              <a:rPr lang="en-US" altLang="zh-CN" dirty="0"/>
              <a:t>	PPT</a:t>
            </a:r>
            <a:r>
              <a:rPr lang="zh-CN" altLang="en-US" dirty="0"/>
              <a:t>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闫一诺： </a:t>
            </a:r>
            <a:r>
              <a:rPr lang="en-US" altLang="zh-CN" dirty="0"/>
              <a:t>PPT</a:t>
            </a:r>
            <a:r>
              <a:rPr lang="zh-CN" altLang="en-US" dirty="0"/>
              <a:t>制作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31D6A70-0BEF-66CC-3A3D-CE1A0D086367}"/>
              </a:ext>
            </a:extLst>
          </p:cNvPr>
          <p:cNvGrpSpPr/>
          <p:nvPr/>
        </p:nvGrpSpPr>
        <p:grpSpPr>
          <a:xfrm>
            <a:off x="2054431" y="1529226"/>
            <a:ext cx="7594405" cy="2862322"/>
            <a:chOff x="1146755" y="1569567"/>
            <a:chExt cx="7594405" cy="286232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68B14D7-77DF-A159-DE33-F0795B2FC2E5}"/>
                </a:ext>
              </a:extLst>
            </p:cNvPr>
            <p:cNvGrpSpPr/>
            <p:nvPr/>
          </p:nvGrpSpPr>
          <p:grpSpPr>
            <a:xfrm>
              <a:off x="3228658" y="1581680"/>
              <a:ext cx="1252734" cy="2849906"/>
              <a:chOff x="1146755" y="1569568"/>
              <a:chExt cx="1252734" cy="2580899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468E32BD-42D1-7E25-DFB8-B04F029F38B0}"/>
                  </a:ext>
                </a:extLst>
              </p:cNvPr>
              <p:cNvSpPr/>
              <p:nvPr/>
            </p:nvSpPr>
            <p:spPr>
              <a:xfrm>
                <a:off x="1146755" y="1569568"/>
                <a:ext cx="1252734" cy="2580899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28D114A-B4DD-51DE-2BD2-38FFEB0E17E0}"/>
                  </a:ext>
                </a:extLst>
              </p:cNvPr>
              <p:cNvSpPr txBox="1"/>
              <p:nvPr/>
            </p:nvSpPr>
            <p:spPr>
              <a:xfrm>
                <a:off x="1518670" y="2213583"/>
                <a:ext cx="617194" cy="836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</a:t>
                </a:r>
                <a:r>
                  <a:rPr lang="zh-CN" altLang="en-US" b="1" dirty="0"/>
                  <a:t>*算法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57AA013-61CA-634C-3A55-08B812385C72}"/>
                </a:ext>
              </a:extLst>
            </p:cNvPr>
            <p:cNvGrpSpPr/>
            <p:nvPr/>
          </p:nvGrpSpPr>
          <p:grpSpPr>
            <a:xfrm>
              <a:off x="5310561" y="1569567"/>
              <a:ext cx="1252734" cy="2862322"/>
              <a:chOff x="1146755" y="1569568"/>
              <a:chExt cx="1252734" cy="2862322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C10EB6BF-8781-DBB1-578D-34CBA7B7EEC8}"/>
                  </a:ext>
                </a:extLst>
              </p:cNvPr>
              <p:cNvSpPr/>
              <p:nvPr/>
            </p:nvSpPr>
            <p:spPr>
              <a:xfrm>
                <a:off x="1146755" y="1569568"/>
                <a:ext cx="1252734" cy="2862322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D30B9B0-16F4-5E0D-ECF6-1E88F91AAB55}"/>
                  </a:ext>
                </a:extLst>
              </p:cNvPr>
              <p:cNvSpPr txBox="1"/>
              <p:nvPr/>
            </p:nvSpPr>
            <p:spPr>
              <a:xfrm>
                <a:off x="1495778" y="2385154"/>
                <a:ext cx="6171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RRT</a:t>
                </a:r>
                <a:r>
                  <a:rPr lang="zh-CN" altLang="en-US" b="1" dirty="0"/>
                  <a:t>算法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E9C870D-CF46-D534-D544-BB6E330C0E67}"/>
                </a:ext>
              </a:extLst>
            </p:cNvPr>
            <p:cNvGrpSpPr/>
            <p:nvPr/>
          </p:nvGrpSpPr>
          <p:grpSpPr>
            <a:xfrm>
              <a:off x="1146755" y="1569567"/>
              <a:ext cx="7594405" cy="2862322"/>
              <a:chOff x="1146755" y="1569567"/>
              <a:chExt cx="7594405" cy="2862322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4C1EC1B-3522-82AD-25BD-D4A4EF66D089}"/>
                  </a:ext>
                </a:extLst>
              </p:cNvPr>
              <p:cNvGrpSpPr/>
              <p:nvPr/>
            </p:nvGrpSpPr>
            <p:grpSpPr>
              <a:xfrm>
                <a:off x="1146755" y="1569567"/>
                <a:ext cx="1252734" cy="2849905"/>
                <a:chOff x="1146755" y="1569568"/>
                <a:chExt cx="1252734" cy="2580899"/>
              </a:xfrm>
            </p:grpSpPr>
            <p:sp>
              <p:nvSpPr>
                <p:cNvPr id="3" name="矩形: 圆角 2">
                  <a:extLst>
                    <a:ext uri="{FF2B5EF4-FFF2-40B4-BE49-F238E27FC236}">
                      <a16:creationId xmlns:a16="http://schemas.microsoft.com/office/drawing/2014/main" id="{D0D08492-4DDE-7502-43B3-799F12DAE6B5}"/>
                    </a:ext>
                  </a:extLst>
                </p:cNvPr>
                <p:cNvSpPr/>
                <p:nvPr/>
              </p:nvSpPr>
              <p:spPr>
                <a:xfrm>
                  <a:off x="1146755" y="1569568"/>
                  <a:ext cx="1252734" cy="2580899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4C96757C-EAC7-829B-0DE3-E56E2E525BEF}"/>
                    </a:ext>
                  </a:extLst>
                </p:cNvPr>
                <p:cNvSpPr txBox="1"/>
                <p:nvPr/>
              </p:nvSpPr>
              <p:spPr>
                <a:xfrm>
                  <a:off x="1496562" y="2057318"/>
                  <a:ext cx="617194" cy="10870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/>
                    <a:t>生成迷宫</a:t>
                  </a: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243B60EF-1644-9631-E4A4-8D460F63809D}"/>
                  </a:ext>
                </a:extLst>
              </p:cNvPr>
              <p:cNvGrpSpPr/>
              <p:nvPr/>
            </p:nvGrpSpPr>
            <p:grpSpPr>
              <a:xfrm>
                <a:off x="7488426" y="1569567"/>
                <a:ext cx="1252734" cy="2862322"/>
                <a:chOff x="1146755" y="1569568"/>
                <a:chExt cx="1252734" cy="2842995"/>
              </a:xfrm>
            </p:grpSpPr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EB77FFD6-DE9C-57FE-ADBA-6B50F1209A6D}"/>
                    </a:ext>
                  </a:extLst>
                </p:cNvPr>
                <p:cNvSpPr/>
                <p:nvPr/>
              </p:nvSpPr>
              <p:spPr>
                <a:xfrm>
                  <a:off x="1146755" y="1569568"/>
                  <a:ext cx="1252734" cy="2842995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037261F-412C-4EEF-7179-4030461D78BF}"/>
                    </a:ext>
                  </a:extLst>
                </p:cNvPr>
                <p:cNvSpPr txBox="1"/>
                <p:nvPr/>
              </p:nvSpPr>
              <p:spPr>
                <a:xfrm>
                  <a:off x="1529746" y="1729324"/>
                  <a:ext cx="617194" cy="22927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zh-CN" b="1" dirty="0"/>
                </a:p>
                <a:p>
                  <a:r>
                    <a:rPr lang="zh-CN" altLang="en-US" b="1" dirty="0"/>
                    <a:t>机器人运动模拟</a:t>
                  </a:r>
                  <a:endParaRPr lang="en-US" altLang="zh-CN" b="1" dirty="0"/>
                </a:p>
              </p:txBody>
            </p:sp>
          </p:grp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9828701-B387-A4AD-9C01-754C8A5AB5DB}"/>
                  </a:ext>
                </a:extLst>
              </p:cNvPr>
              <p:cNvSpPr txBox="1"/>
              <p:nvPr/>
            </p:nvSpPr>
            <p:spPr>
              <a:xfrm>
                <a:off x="7587556" y="192348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b="1" dirty="0"/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2BAB0AD-B44F-AA6B-B079-1382F9F7FD5F}"/>
              </a:ext>
            </a:extLst>
          </p:cNvPr>
          <p:cNvSpPr txBox="1"/>
          <p:nvPr/>
        </p:nvSpPr>
        <p:spPr>
          <a:xfrm>
            <a:off x="5908226" y="4991573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完整代码放在了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en-US" altLang="zh-CN" dirty="0"/>
              <a:t>https://github.com/Ebwai/Road-Planner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47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DC47B8-009E-4431-D0CA-647EA372D686}"/>
              </a:ext>
            </a:extLst>
          </p:cNvPr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C8E82F-EA0E-1B3B-6461-E424ADE78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307" y="82887"/>
            <a:ext cx="2409939" cy="889301"/>
          </a:xfrm>
          <a:prstGeom prst="rect">
            <a:avLst/>
          </a:prstGeom>
        </p:spPr>
      </p:pic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9327E74-E42F-2AC9-4F97-CDBE875A3520}"/>
              </a:ext>
            </a:extLst>
          </p:cNvPr>
          <p:cNvSpPr txBox="1">
            <a:spLocks/>
          </p:cNvSpPr>
          <p:nvPr/>
        </p:nvSpPr>
        <p:spPr>
          <a:xfrm>
            <a:off x="179753" y="145410"/>
            <a:ext cx="2977661" cy="605909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  <a:sym typeface="思源宋体 CN Heavy" panose="02020900000000000000" pitchFamily="18" charset="-122"/>
              </a:rPr>
              <a:t>任务拆分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5B89220-FDC1-53BE-A127-1D31E427F7DE}"/>
              </a:ext>
            </a:extLst>
          </p:cNvPr>
          <p:cNvSpPr/>
          <p:nvPr/>
        </p:nvSpPr>
        <p:spPr>
          <a:xfrm>
            <a:off x="1151011" y="2070845"/>
            <a:ext cx="2623129" cy="309778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生成迷宫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C4DAF46-72C2-138D-F78F-EF415D8A7819}"/>
              </a:ext>
            </a:extLst>
          </p:cNvPr>
          <p:cNvSpPr/>
          <p:nvPr/>
        </p:nvSpPr>
        <p:spPr>
          <a:xfrm>
            <a:off x="4686298" y="2070843"/>
            <a:ext cx="2440641" cy="30977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确定搜索算法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86EC06F-210F-603B-4AD3-810016F9BBAF}"/>
              </a:ext>
            </a:extLst>
          </p:cNvPr>
          <p:cNvSpPr/>
          <p:nvPr/>
        </p:nvSpPr>
        <p:spPr>
          <a:xfrm>
            <a:off x="8209429" y="2070844"/>
            <a:ext cx="2623129" cy="30977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机器人运动模拟</a:t>
            </a:r>
          </a:p>
        </p:txBody>
      </p:sp>
    </p:spTree>
    <p:extLst>
      <p:ext uri="{BB962C8B-B14F-4D97-AF65-F5344CB8AC3E}">
        <p14:creationId xmlns:p14="http://schemas.microsoft.com/office/powerpoint/2010/main" val="118572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DC47B8-009E-4431-D0CA-647EA372D686}"/>
              </a:ext>
            </a:extLst>
          </p:cNvPr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C8E82F-EA0E-1B3B-6461-E424ADE78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307" y="82887"/>
            <a:ext cx="2409939" cy="889301"/>
          </a:xfrm>
          <a:prstGeom prst="rect">
            <a:avLst/>
          </a:prstGeom>
        </p:spPr>
      </p:pic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9327E74-E42F-2AC9-4F97-CDBE875A3520}"/>
              </a:ext>
            </a:extLst>
          </p:cNvPr>
          <p:cNvSpPr txBox="1">
            <a:spLocks/>
          </p:cNvSpPr>
          <p:nvPr/>
        </p:nvSpPr>
        <p:spPr>
          <a:xfrm>
            <a:off x="179753" y="145410"/>
            <a:ext cx="2812217" cy="605909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  <a:sym typeface="思源宋体 CN Heavy" panose="02020900000000000000" pitchFamily="18" charset="-122"/>
              </a:rPr>
              <a:t>生成迷宫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6322823-5616-DC9D-83CB-EA8E32D0D859}"/>
              </a:ext>
            </a:extLst>
          </p:cNvPr>
          <p:cNvGrpSpPr/>
          <p:nvPr/>
        </p:nvGrpSpPr>
        <p:grpSpPr>
          <a:xfrm>
            <a:off x="113367" y="1444372"/>
            <a:ext cx="11898879" cy="4769475"/>
            <a:chOff x="65240" y="329446"/>
            <a:chExt cx="11898879" cy="476947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48606CC-5366-9502-B0E0-2A29168C0BF6}"/>
                </a:ext>
              </a:extLst>
            </p:cNvPr>
            <p:cNvGrpSpPr/>
            <p:nvPr/>
          </p:nvGrpSpPr>
          <p:grpSpPr>
            <a:xfrm>
              <a:off x="65240" y="3221551"/>
              <a:ext cx="1554185" cy="400110"/>
              <a:chOff x="116845" y="1191875"/>
              <a:chExt cx="1554185" cy="400110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7AA94B6D-037D-9E33-F03C-5AC820BAE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45" y="1221734"/>
                <a:ext cx="404135" cy="339473"/>
              </a:xfrm>
              <a:prstGeom prst="rect">
                <a:avLst/>
              </a:prstGeom>
            </p:spPr>
          </p:pic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ED56C15-18CF-92BC-45C4-0BECF2A98D3A}"/>
                  </a:ext>
                </a:extLst>
              </p:cNvPr>
              <p:cNvSpPr txBox="1"/>
              <p:nvPr/>
            </p:nvSpPr>
            <p:spPr>
              <a:xfrm>
                <a:off x="460442" y="1191875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生成算法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EC8373A-2025-9637-40FA-5D704791353E}"/>
                </a:ext>
              </a:extLst>
            </p:cNvPr>
            <p:cNvSpPr txBox="1"/>
            <p:nvPr/>
          </p:nvSpPr>
          <p:spPr>
            <a:xfrm>
              <a:off x="812972" y="3498483"/>
              <a:ext cx="10759842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57300" lvl="2" indent="-342900">
                <a:buAutoNum type="arabicPeriod"/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基于广度优先的算法生成迷宫：</a:t>
              </a:r>
              <a:endPara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3"/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可以保证起点和终点之间存在通路连线</a:t>
              </a: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【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树状单行路</a:t>
              </a: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】</a:t>
              </a:r>
            </a:p>
            <a:p>
              <a:pPr marL="1257300" lvl="2" indent="-342900">
                <a:buAutoNum type="arabicPeriod"/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手动连接</a:t>
              </a: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+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基于深度优先的算法：</a:t>
              </a:r>
              <a:endPara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3"/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保证起终点有连线，且不止单行路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		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EC740EC-F7E4-584D-504C-ACADDB4F021C}"/>
                </a:ext>
              </a:extLst>
            </p:cNvPr>
            <p:cNvGrpSpPr/>
            <p:nvPr/>
          </p:nvGrpSpPr>
          <p:grpSpPr>
            <a:xfrm>
              <a:off x="129408" y="1200487"/>
              <a:ext cx="1041224" cy="400110"/>
              <a:chOff x="116845" y="1191875"/>
              <a:chExt cx="1041224" cy="400110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4C3FE707-3E63-0ED3-307D-0A85F3ADE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45" y="1221734"/>
                <a:ext cx="404135" cy="339473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690F219-ACFF-4B9B-7BD1-307E7A42D5D3}"/>
                  </a:ext>
                </a:extLst>
              </p:cNvPr>
              <p:cNvSpPr txBox="1"/>
              <p:nvPr/>
            </p:nvSpPr>
            <p:spPr>
              <a:xfrm>
                <a:off x="460442" y="1191875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构造</a:t>
                </a: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6326D04-DD7B-73CD-4505-C5080193B4AC}"/>
                </a:ext>
              </a:extLst>
            </p:cNvPr>
            <p:cNvSpPr txBox="1"/>
            <p:nvPr/>
          </p:nvSpPr>
          <p:spPr>
            <a:xfrm>
              <a:off x="1763584" y="329446"/>
              <a:ext cx="1020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C9A361F4-9269-C2D1-F6E4-3CD3237E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35" y="1303854"/>
            <a:ext cx="404135" cy="33947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9D363F9-B762-AE2B-5BD2-6B331C2D417C}"/>
              </a:ext>
            </a:extLst>
          </p:cNvPr>
          <p:cNvSpPr txBox="1"/>
          <p:nvPr/>
        </p:nvSpPr>
        <p:spPr>
          <a:xfrm>
            <a:off x="521132" y="127399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B5CF430-6EF5-D1B3-7033-866D4FAB59A8}"/>
              </a:ext>
            </a:extLst>
          </p:cNvPr>
          <p:cNvSpPr txBox="1"/>
          <p:nvPr/>
        </p:nvSpPr>
        <p:spPr>
          <a:xfrm>
            <a:off x="1309676" y="2460636"/>
            <a:ext cx="102005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AutoNum type="arabicPeriod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输入参数：起点，终点，长和宽		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AutoNum type="arabicPeriod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迷宫的大小是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15*15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（长宽作为参数输送给函数），用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表示通路，用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表示墙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AutoNum type="arabicPeriod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迷宫首先初始化为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交错的矩阵，然后将最外侧一层设为墙 		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AutoNum type="arabicPeriod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然后矩阵除最外侧以及不属于路径的其余地方随机将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换成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或将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换成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039EDE5-D7AC-A278-9B12-3DB2289D51EB}"/>
              </a:ext>
            </a:extLst>
          </p:cNvPr>
          <p:cNvSpPr txBox="1"/>
          <p:nvPr/>
        </p:nvSpPr>
        <p:spPr>
          <a:xfrm>
            <a:off x="1346999" y="1275140"/>
            <a:ext cx="1075984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AutoNum type="arabicPeriod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每次可以随机自动生成迷宫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AutoNum type="arabicPeriod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起点到终点必有一条通路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15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00BC4-BACE-D462-8CA8-FEFBC140D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E9F66F-DBA5-B20E-5470-FA9FEDAC228B}"/>
              </a:ext>
            </a:extLst>
          </p:cNvPr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94D834-CC25-ED1D-F22F-C79CEE018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307" y="82887"/>
            <a:ext cx="2409939" cy="889301"/>
          </a:xfrm>
          <a:prstGeom prst="rect">
            <a:avLst/>
          </a:prstGeom>
        </p:spPr>
      </p:pic>
      <p:sp>
        <p:nvSpPr>
          <p:cNvPr id="8" name="文本占位符 3">
            <a:extLst>
              <a:ext uri="{FF2B5EF4-FFF2-40B4-BE49-F238E27FC236}">
                <a16:creationId xmlns:a16="http://schemas.microsoft.com/office/drawing/2014/main" id="{658DA88E-5D7A-F881-6E88-170AB599947B}"/>
              </a:ext>
            </a:extLst>
          </p:cNvPr>
          <p:cNvSpPr txBox="1">
            <a:spLocks/>
          </p:cNvSpPr>
          <p:nvPr/>
        </p:nvSpPr>
        <p:spPr>
          <a:xfrm>
            <a:off x="179753" y="145410"/>
            <a:ext cx="2812217" cy="605909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  <a:sym typeface="思源宋体 CN Heavy" panose="02020900000000000000" pitchFamily="18" charset="-122"/>
              </a:rPr>
              <a:t>生成迷宫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5A0CB2C-2A81-44D1-49DA-237526C8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35" y="1303854"/>
            <a:ext cx="404135" cy="33947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5316970-25CB-33ED-B7B2-12CE282F4F4F}"/>
              </a:ext>
            </a:extLst>
          </p:cNvPr>
          <p:cNvSpPr txBox="1"/>
          <p:nvPr/>
        </p:nvSpPr>
        <p:spPr>
          <a:xfrm>
            <a:off x="521132" y="127399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效果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F2EA49-5E29-6A5F-E106-D8FB17A185E1}"/>
              </a:ext>
            </a:extLst>
          </p:cNvPr>
          <p:cNvSpPr txBox="1"/>
          <p:nvPr/>
        </p:nvSpPr>
        <p:spPr>
          <a:xfrm>
            <a:off x="2729403" y="5951620"/>
            <a:ext cx="2412092" cy="36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BFS</a:t>
            </a:r>
            <a:r>
              <a:rPr lang="zh-CN" altLang="en-US" dirty="0"/>
              <a:t>的迷宫生成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5C02BE-CCA5-AC92-067A-AFAC10D8A163}"/>
              </a:ext>
            </a:extLst>
          </p:cNvPr>
          <p:cNvSpPr txBox="1"/>
          <p:nvPr/>
        </p:nvSpPr>
        <p:spPr>
          <a:xfrm>
            <a:off x="7568987" y="5951619"/>
            <a:ext cx="2412092" cy="36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DFS</a:t>
            </a:r>
            <a:r>
              <a:rPr lang="zh-CN" altLang="en-US" dirty="0"/>
              <a:t>的迷宫生成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B40B134-19BE-4DF3-2E8B-8CC0EA547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305" y="1643327"/>
            <a:ext cx="4157695" cy="416893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CEB5C44-9161-CA89-EFB2-6022132A9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401" y="1615123"/>
            <a:ext cx="4075958" cy="419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0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DC47B8-009E-4431-D0CA-647EA372D686}"/>
              </a:ext>
            </a:extLst>
          </p:cNvPr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C8E82F-EA0E-1B3B-6461-E424ADE78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307" y="82887"/>
            <a:ext cx="2409939" cy="889301"/>
          </a:xfrm>
          <a:prstGeom prst="rect">
            <a:avLst/>
          </a:prstGeom>
        </p:spPr>
      </p:pic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9327E74-E42F-2AC9-4F97-CDBE875A3520}"/>
              </a:ext>
            </a:extLst>
          </p:cNvPr>
          <p:cNvSpPr txBox="1">
            <a:spLocks/>
          </p:cNvSpPr>
          <p:nvPr/>
        </p:nvSpPr>
        <p:spPr>
          <a:xfrm>
            <a:off x="179753" y="145410"/>
            <a:ext cx="4923406" cy="605909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  <a:sym typeface="思源宋体 CN Heavy" panose="02020900000000000000" pitchFamily="18" charset="-122"/>
              </a:rPr>
              <a:t>确定搜索算法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9E6AA10-CD68-05D8-A51B-B687AB61C703}"/>
              </a:ext>
            </a:extLst>
          </p:cNvPr>
          <p:cNvSpPr/>
          <p:nvPr/>
        </p:nvSpPr>
        <p:spPr>
          <a:xfrm>
            <a:off x="1379622" y="1435768"/>
            <a:ext cx="4130842" cy="883647"/>
          </a:xfrm>
          <a:prstGeom prst="roundRect">
            <a:avLst>
              <a:gd name="adj" fmla="val 277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4B51542-0790-6902-F824-15528E5F4AC4}"/>
              </a:ext>
            </a:extLst>
          </p:cNvPr>
          <p:cNvSpPr/>
          <p:nvPr/>
        </p:nvSpPr>
        <p:spPr>
          <a:xfrm>
            <a:off x="1379622" y="2518611"/>
            <a:ext cx="4315325" cy="3874167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148680D-CDCD-4E6E-A1FC-A146235C0AA4}"/>
              </a:ext>
            </a:extLst>
          </p:cNvPr>
          <p:cNvSpPr/>
          <p:nvPr/>
        </p:nvSpPr>
        <p:spPr>
          <a:xfrm>
            <a:off x="6392780" y="1436433"/>
            <a:ext cx="4130842" cy="883647"/>
          </a:xfrm>
          <a:prstGeom prst="roundRect">
            <a:avLst>
              <a:gd name="adj" fmla="val 277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RRT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541538A-AC64-A178-124C-5DF72C4A676E}"/>
              </a:ext>
            </a:extLst>
          </p:cNvPr>
          <p:cNvSpPr/>
          <p:nvPr/>
        </p:nvSpPr>
        <p:spPr>
          <a:xfrm>
            <a:off x="6392780" y="2518610"/>
            <a:ext cx="4315325" cy="3874167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F793FDE-070A-8D77-E070-09570E6C34F6}"/>
              </a:ext>
            </a:extLst>
          </p:cNvPr>
          <p:cNvGrpSpPr/>
          <p:nvPr/>
        </p:nvGrpSpPr>
        <p:grpSpPr>
          <a:xfrm>
            <a:off x="411574" y="2884996"/>
            <a:ext cx="646331" cy="999261"/>
            <a:chOff x="401209" y="3360932"/>
            <a:chExt cx="646331" cy="999261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E1E6922D-0834-D736-3546-2B1869DA12E0}"/>
                </a:ext>
              </a:extLst>
            </p:cNvPr>
            <p:cNvSpPr/>
            <p:nvPr/>
          </p:nvSpPr>
          <p:spPr>
            <a:xfrm>
              <a:off x="428409" y="3360932"/>
              <a:ext cx="591932" cy="56186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5" name="图形 34" descr="拼图">
              <a:extLst>
                <a:ext uri="{FF2B5EF4-FFF2-40B4-BE49-F238E27FC236}">
                  <a16:creationId xmlns:a16="http://schemas.microsoft.com/office/drawing/2014/main" id="{FE121259-6621-DE83-DAD9-02430DAE0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1925" y="3429000"/>
              <a:ext cx="445630" cy="445630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CCBB7D3-25AC-397D-664D-5E54A41DDA5A}"/>
                </a:ext>
              </a:extLst>
            </p:cNvPr>
            <p:cNvSpPr txBox="1"/>
            <p:nvPr/>
          </p:nvSpPr>
          <p:spPr>
            <a:xfrm>
              <a:off x="401209" y="399086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优点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C9B63E9-95D3-9BE5-B7B8-670C8786B327}"/>
              </a:ext>
            </a:extLst>
          </p:cNvPr>
          <p:cNvGrpSpPr/>
          <p:nvPr/>
        </p:nvGrpSpPr>
        <p:grpSpPr>
          <a:xfrm>
            <a:off x="384374" y="4668252"/>
            <a:ext cx="646331" cy="999261"/>
            <a:chOff x="391658" y="5019130"/>
            <a:chExt cx="646331" cy="99926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8BEEB98-B4C3-16D4-21A4-38908010C387}"/>
                </a:ext>
              </a:extLst>
            </p:cNvPr>
            <p:cNvGrpSpPr/>
            <p:nvPr/>
          </p:nvGrpSpPr>
          <p:grpSpPr>
            <a:xfrm>
              <a:off x="438774" y="5019130"/>
              <a:ext cx="591932" cy="561861"/>
              <a:chOff x="791568" y="5235699"/>
              <a:chExt cx="591932" cy="561861"/>
            </a:xfrm>
          </p:grpSpPr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9C7590B3-885E-9F55-5900-0C59E59DFADA}"/>
                  </a:ext>
                </a:extLst>
              </p:cNvPr>
              <p:cNvSpPr/>
              <p:nvPr/>
            </p:nvSpPr>
            <p:spPr>
              <a:xfrm>
                <a:off x="791568" y="5235699"/>
                <a:ext cx="591932" cy="561861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7" name="图形 36" descr="拼图">
                <a:extLst>
                  <a:ext uri="{FF2B5EF4-FFF2-40B4-BE49-F238E27FC236}">
                    <a16:creationId xmlns:a16="http://schemas.microsoft.com/office/drawing/2014/main" id="{CF85FF89-FB6F-35B8-F7E1-9AE6B13C0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75084" y="5303767"/>
                <a:ext cx="445630" cy="445630"/>
              </a:xfrm>
              <a:prstGeom prst="rect">
                <a:avLst/>
              </a:prstGeom>
            </p:spPr>
          </p:pic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CD30A46-E2EB-7707-D79B-3E0660044997}"/>
                </a:ext>
              </a:extLst>
            </p:cNvPr>
            <p:cNvSpPr txBox="1"/>
            <p:nvPr/>
          </p:nvSpPr>
          <p:spPr>
            <a:xfrm>
              <a:off x="391658" y="564905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缺点</a:t>
              </a: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05143257-24AB-8126-06EF-FE92BD9A2F34}"/>
              </a:ext>
            </a:extLst>
          </p:cNvPr>
          <p:cNvSpPr txBox="1"/>
          <p:nvPr/>
        </p:nvSpPr>
        <p:spPr>
          <a:xfrm>
            <a:off x="1584158" y="2651522"/>
            <a:ext cx="3721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高效性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/>
              <a:t>算法通过启发式搜索策略，可以</a:t>
            </a:r>
            <a:r>
              <a:rPr lang="zh-CN" altLang="en-US" dirty="0">
                <a:solidFill>
                  <a:schemeClr val="accent1"/>
                </a:solidFill>
              </a:rPr>
              <a:t>快速</a:t>
            </a:r>
            <a:r>
              <a:rPr lang="zh-CN" altLang="en-US" dirty="0"/>
              <a:t>找到</a:t>
            </a:r>
            <a:r>
              <a:rPr lang="zh-CN" altLang="en-US" dirty="0">
                <a:solidFill>
                  <a:schemeClr val="accent1"/>
                </a:solidFill>
              </a:rPr>
              <a:t>最优</a:t>
            </a:r>
            <a:r>
              <a:rPr lang="zh-CN" altLang="en-US" dirty="0"/>
              <a:t>路径，特别适合</a:t>
            </a:r>
            <a:r>
              <a:rPr lang="zh-CN" altLang="en-US" dirty="0">
                <a:solidFill>
                  <a:schemeClr val="accent1"/>
                </a:solidFill>
              </a:rPr>
              <a:t>静态</a:t>
            </a:r>
            <a:r>
              <a:rPr lang="zh-CN" altLang="en-US" dirty="0"/>
              <a:t>环境中的路径规划。</a:t>
            </a:r>
            <a:endParaRPr lang="en-US" altLang="zh-CN" dirty="0"/>
          </a:p>
          <a:p>
            <a:r>
              <a:rPr lang="zh-CN" altLang="en-US" b="1" dirty="0"/>
              <a:t>路径质量</a:t>
            </a:r>
            <a:r>
              <a:rPr lang="zh-CN" altLang="en-US" dirty="0"/>
              <a:t>：生成的路径通常较短且</a:t>
            </a:r>
            <a:r>
              <a:rPr lang="zh-CN" altLang="en-US" dirty="0">
                <a:solidFill>
                  <a:schemeClr val="accent1"/>
                </a:solidFill>
              </a:rPr>
              <a:t>平滑</a:t>
            </a:r>
            <a:r>
              <a:rPr lang="zh-CN" altLang="en-US" dirty="0"/>
              <a:t>，适合移动机器人应用。</a:t>
            </a:r>
            <a:endParaRPr lang="en-US" altLang="zh-CN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4876099-DBA0-5033-3ECD-5F7C19D7CCAF}"/>
              </a:ext>
            </a:extLst>
          </p:cNvPr>
          <p:cNvSpPr txBox="1"/>
          <p:nvPr/>
        </p:nvSpPr>
        <p:spPr>
          <a:xfrm>
            <a:off x="1547000" y="4685097"/>
            <a:ext cx="3835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内存消耗大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/>
              <a:t>需要存储大量节点信息，对</a:t>
            </a:r>
            <a:r>
              <a:rPr lang="zh-CN" altLang="en-US" dirty="0">
                <a:solidFill>
                  <a:srgbClr val="FF0000"/>
                </a:solidFill>
              </a:rPr>
              <a:t>内存要求较高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局限性：</a:t>
            </a:r>
            <a:r>
              <a:rPr lang="zh-CN" altLang="en-US" dirty="0"/>
              <a:t>不加改进的基础算法只能用于</a:t>
            </a:r>
            <a:r>
              <a:rPr lang="zh-CN" altLang="en-US" b="1" dirty="0">
                <a:solidFill>
                  <a:srgbClr val="FF0000"/>
                </a:solidFill>
              </a:rPr>
              <a:t>静态环境</a:t>
            </a:r>
            <a:r>
              <a:rPr lang="zh-CN" altLang="en-US" dirty="0"/>
              <a:t>的路径规划		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4AE41BB-0C57-D977-9E6B-BB8E0AE65EFE}"/>
              </a:ext>
            </a:extLst>
          </p:cNvPr>
          <p:cNvSpPr txBox="1"/>
          <p:nvPr/>
        </p:nvSpPr>
        <p:spPr>
          <a:xfrm>
            <a:off x="6669506" y="2609758"/>
            <a:ext cx="37618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灵活性强</a:t>
            </a:r>
            <a:r>
              <a:rPr lang="zh-CN" altLang="en-US" dirty="0"/>
              <a:t>：RRT能够处理高维空间和</a:t>
            </a:r>
            <a:r>
              <a:rPr lang="zh-CN" altLang="en-US" dirty="0">
                <a:solidFill>
                  <a:schemeClr val="accent1"/>
                </a:solidFill>
              </a:rPr>
              <a:t>动态</a:t>
            </a:r>
            <a:r>
              <a:rPr lang="zh-CN" altLang="en-US" dirty="0"/>
              <a:t>障碍物，适合复杂环境中的路径规划。	</a:t>
            </a:r>
            <a:endParaRPr lang="en-US" altLang="zh-CN" dirty="0"/>
          </a:p>
          <a:p>
            <a:r>
              <a:rPr lang="zh-CN" altLang="en-US" b="1" dirty="0"/>
              <a:t>快速生成路径</a:t>
            </a:r>
            <a:r>
              <a:rPr lang="zh-CN" altLang="en-US" dirty="0"/>
              <a:t>：能够</a:t>
            </a:r>
            <a:r>
              <a:rPr lang="zh-CN" altLang="en-US" dirty="0">
                <a:solidFill>
                  <a:schemeClr val="accent1"/>
                </a:solidFill>
              </a:rPr>
              <a:t>迅速</a:t>
            </a:r>
            <a:r>
              <a:rPr lang="zh-CN" altLang="en-US" dirty="0"/>
              <a:t>生成可行路径，</a:t>
            </a:r>
            <a:r>
              <a:rPr lang="zh-CN" altLang="en-US" dirty="0">
                <a:solidFill>
                  <a:schemeClr val="accent1"/>
                </a:solidFill>
              </a:rPr>
              <a:t>不需要完整地图信息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DD1B3D-59EC-EB31-8218-E5C66850EFA9}"/>
              </a:ext>
            </a:extLst>
          </p:cNvPr>
          <p:cNvSpPr txBox="1"/>
          <p:nvPr/>
        </p:nvSpPr>
        <p:spPr>
          <a:xfrm>
            <a:off x="6497055" y="4668252"/>
            <a:ext cx="40265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路径优化不足：</a:t>
            </a:r>
            <a:r>
              <a:rPr lang="zh-CN" altLang="en-US" dirty="0"/>
              <a:t>生成的路径通常</a:t>
            </a:r>
            <a:r>
              <a:rPr lang="zh-CN" altLang="en-US" dirty="0">
                <a:solidFill>
                  <a:srgbClr val="FF0000"/>
                </a:solidFill>
              </a:rPr>
              <a:t>不够平滑</a:t>
            </a:r>
            <a:r>
              <a:rPr lang="zh-CN" altLang="en-US" dirty="0"/>
              <a:t>，需要后续处理来优化路径质	</a:t>
            </a:r>
            <a:endParaRPr lang="en-US" altLang="zh-CN" dirty="0"/>
          </a:p>
          <a:p>
            <a:r>
              <a:rPr lang="zh-CN" altLang="en-US" b="1" dirty="0"/>
              <a:t>随机性强：</a:t>
            </a:r>
            <a:r>
              <a:rPr lang="zh-CN" altLang="en-US" dirty="0"/>
              <a:t>由于依赖随机采样，有时可能导致生成不理想的路径，</a:t>
            </a:r>
            <a:r>
              <a:rPr lang="zh-CN" altLang="en-US" dirty="0">
                <a:solidFill>
                  <a:srgbClr val="FF0000"/>
                </a:solidFill>
              </a:rPr>
              <a:t>需要多次运行</a:t>
            </a:r>
            <a:r>
              <a:rPr lang="zh-CN" altLang="en-US" dirty="0"/>
              <a:t>以获得更好的结果。</a:t>
            </a:r>
          </a:p>
        </p:txBody>
      </p:sp>
    </p:spTree>
    <p:extLst>
      <p:ext uri="{BB962C8B-B14F-4D97-AF65-F5344CB8AC3E}">
        <p14:creationId xmlns:p14="http://schemas.microsoft.com/office/powerpoint/2010/main" val="234898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3D423-662D-B7F0-F0C1-9C8ABF42D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20154E4-DABD-01C0-C98A-40600FE424BE}"/>
              </a:ext>
            </a:extLst>
          </p:cNvPr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397C66-4A55-05E8-C7F7-0650F9CC4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307" y="82887"/>
            <a:ext cx="2409939" cy="889301"/>
          </a:xfrm>
          <a:prstGeom prst="rect">
            <a:avLst/>
          </a:prstGeom>
        </p:spPr>
      </p:pic>
      <p:sp>
        <p:nvSpPr>
          <p:cNvPr id="8" name="文本占位符 3">
            <a:extLst>
              <a:ext uri="{FF2B5EF4-FFF2-40B4-BE49-F238E27FC236}">
                <a16:creationId xmlns:a16="http://schemas.microsoft.com/office/drawing/2014/main" id="{47E0DE4E-1F37-9E44-B38F-7CAAF97400A7}"/>
              </a:ext>
            </a:extLst>
          </p:cNvPr>
          <p:cNvSpPr txBox="1">
            <a:spLocks/>
          </p:cNvSpPr>
          <p:nvPr/>
        </p:nvSpPr>
        <p:spPr>
          <a:xfrm>
            <a:off x="179753" y="145410"/>
            <a:ext cx="4923406" cy="605909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  <a:sym typeface="思源宋体 CN Heavy" panose="02020900000000000000" pitchFamily="18" charset="-122"/>
              </a:rPr>
              <a:t>A*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  <a:sym typeface="思源宋体 CN Heavy" panose="02020900000000000000" pitchFamily="18" charset="-122"/>
              </a:rPr>
              <a:t>算法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0AE3AFB-7DE4-ED44-D365-EDB75436E21D}"/>
              </a:ext>
            </a:extLst>
          </p:cNvPr>
          <p:cNvGrpSpPr/>
          <p:nvPr/>
        </p:nvGrpSpPr>
        <p:grpSpPr>
          <a:xfrm>
            <a:off x="8570015" y="1493275"/>
            <a:ext cx="2814276" cy="533800"/>
            <a:chOff x="570609" y="1495264"/>
            <a:chExt cx="2070847" cy="5647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115ECE0-2D43-18DB-3627-F29E06A68B57}"/>
                </a:ext>
              </a:extLst>
            </p:cNvPr>
            <p:cNvSpPr/>
            <p:nvPr/>
          </p:nvSpPr>
          <p:spPr>
            <a:xfrm>
              <a:off x="570609" y="1495264"/>
              <a:ext cx="2070847" cy="56477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395FEA4-4611-8DE1-66B2-4D8FC1A82726}"/>
                </a:ext>
              </a:extLst>
            </p:cNvPr>
            <p:cNvSpPr txBox="1"/>
            <p:nvPr/>
          </p:nvSpPr>
          <p:spPr>
            <a:xfrm>
              <a:off x="1282866" y="1592987"/>
              <a:ext cx="1106745" cy="390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过程演示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62717AF-470B-F6DD-A662-0FC41391578A}"/>
              </a:ext>
            </a:extLst>
          </p:cNvPr>
          <p:cNvGrpSpPr/>
          <p:nvPr/>
        </p:nvGrpSpPr>
        <p:grpSpPr>
          <a:xfrm>
            <a:off x="580211" y="1730039"/>
            <a:ext cx="6537060" cy="533800"/>
            <a:chOff x="570609" y="1495265"/>
            <a:chExt cx="2290723" cy="56477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12C7C1-6678-86AD-92ED-6A680FFEAF4E}"/>
                </a:ext>
              </a:extLst>
            </p:cNvPr>
            <p:cNvSpPr/>
            <p:nvPr/>
          </p:nvSpPr>
          <p:spPr>
            <a:xfrm>
              <a:off x="570609" y="1495265"/>
              <a:ext cx="2070847" cy="56477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20243E0-1691-E755-BC56-449BD4368FE1}"/>
                </a:ext>
              </a:extLst>
            </p:cNvPr>
            <p:cNvSpPr txBox="1"/>
            <p:nvPr/>
          </p:nvSpPr>
          <p:spPr>
            <a:xfrm>
              <a:off x="1292913" y="1582271"/>
              <a:ext cx="1568419" cy="390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算法实现过程</a:t>
              </a: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0C5695CE-B80F-496A-BACD-211BF2290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4" t="10435" r="15972" b="4565"/>
          <a:stretch/>
        </p:blipFill>
        <p:spPr>
          <a:xfrm>
            <a:off x="7609952" y="2181605"/>
            <a:ext cx="4507832" cy="3449052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4FD9303B-2A01-7FCF-E821-25FBA1C63A0B}"/>
              </a:ext>
            </a:extLst>
          </p:cNvPr>
          <p:cNvSpPr txBox="1"/>
          <p:nvPr/>
        </p:nvSpPr>
        <p:spPr>
          <a:xfrm>
            <a:off x="460942" y="2465273"/>
            <a:ext cx="61481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Node</a:t>
            </a:r>
            <a:r>
              <a:rPr lang="zh-CN" altLang="en-US" b="1" dirty="0"/>
              <a:t>类的定义</a:t>
            </a:r>
            <a:r>
              <a:rPr lang="en-US" altLang="zh-CN" b="1" dirty="0"/>
              <a:t>: </a:t>
            </a:r>
            <a:r>
              <a:rPr lang="zh-CN" altLang="en-US" dirty="0"/>
              <a:t>定义了搜索过程中的每个节点</a:t>
            </a:r>
            <a:r>
              <a:rPr lang="en-US" altLang="zh-CN" dirty="0"/>
              <a:t>,</a:t>
            </a:r>
            <a:r>
              <a:rPr lang="zh-CN" altLang="en-US" dirty="0"/>
              <a:t>记录了位置、代价和父节点信息。			</a:t>
            </a:r>
            <a:endParaRPr lang="en-US" altLang="zh-CN" dirty="0"/>
          </a:p>
          <a:p>
            <a:r>
              <a:rPr lang="zh-CN" altLang="en-US" b="1" dirty="0"/>
              <a:t>曼哈顿距离计算函数</a:t>
            </a:r>
            <a:r>
              <a:rPr lang="en-US" altLang="zh-CN" b="1" dirty="0"/>
              <a:t>: </a:t>
            </a:r>
            <a:r>
              <a:rPr lang="zh-CN" altLang="en-US" dirty="0"/>
              <a:t>计算两点之间的曼哈顿距离</a:t>
            </a:r>
            <a:r>
              <a:rPr lang="en-US" altLang="zh-CN" dirty="0"/>
              <a:t>(</a:t>
            </a:r>
            <a:r>
              <a:rPr lang="zh-CN" altLang="en-US" dirty="0"/>
              <a:t>横向距离</a:t>
            </a:r>
            <a:r>
              <a:rPr lang="en-US" altLang="zh-CN" dirty="0"/>
              <a:t>+</a:t>
            </a:r>
            <a:r>
              <a:rPr lang="zh-CN" altLang="en-US" dirty="0"/>
              <a:t>纵向距离</a:t>
            </a:r>
            <a:r>
              <a:rPr lang="en-US" altLang="zh-CN" dirty="0"/>
              <a:t>),</a:t>
            </a:r>
            <a:r>
              <a:rPr lang="zh-CN" altLang="en-US" dirty="0"/>
              <a:t>用作启发式估计值。			</a:t>
            </a:r>
            <a:endParaRPr lang="en-US" altLang="zh-CN" dirty="0"/>
          </a:p>
          <a:p>
            <a:r>
              <a:rPr lang="zh-CN" altLang="en-US" b="1" dirty="0"/>
              <a:t>获取相邻节点函数</a:t>
            </a:r>
            <a:r>
              <a:rPr lang="en-US" altLang="zh-CN" b="1" dirty="0"/>
              <a:t>: </a:t>
            </a:r>
            <a:r>
              <a:rPr lang="zh-CN" altLang="en-US" dirty="0"/>
              <a:t>查找当前节点四周可以走的格子。	</a:t>
            </a:r>
            <a:endParaRPr lang="en-US" altLang="zh-CN" dirty="0"/>
          </a:p>
          <a:p>
            <a:r>
              <a:rPr lang="zh-CN" altLang="en-US" b="1" dirty="0"/>
              <a:t>重建路径函数</a:t>
            </a:r>
            <a:r>
              <a:rPr lang="en-US" altLang="zh-CN" b="1" dirty="0"/>
              <a:t>: </a:t>
            </a:r>
            <a:r>
              <a:rPr lang="zh-CN" altLang="en-US" dirty="0"/>
              <a:t>从终点往回找父节点</a:t>
            </a:r>
            <a:r>
              <a:rPr lang="en-US" altLang="zh-CN" dirty="0"/>
              <a:t>,</a:t>
            </a:r>
            <a:r>
              <a:rPr lang="zh-CN" altLang="en-US" dirty="0"/>
              <a:t>重建完整路径。</a:t>
            </a:r>
            <a:endParaRPr lang="en-US" altLang="zh-CN" dirty="0"/>
          </a:p>
          <a:p>
            <a:r>
              <a:rPr lang="zh-CN" altLang="en-US" b="1" dirty="0"/>
              <a:t>主函数：</a:t>
            </a:r>
            <a:endParaRPr lang="en-US" altLang="zh-CN" b="1" dirty="0"/>
          </a:p>
          <a:p>
            <a:r>
              <a:rPr lang="en-US" altLang="zh-CN" b="1" dirty="0"/>
              <a:t>	A*</a:t>
            </a:r>
            <a:r>
              <a:rPr lang="zh-CN" altLang="en-US" b="1" dirty="0"/>
              <a:t>主循环</a:t>
            </a:r>
            <a:r>
              <a:rPr lang="en-US" altLang="zh-CN" b="1" dirty="0"/>
              <a:t>:</a:t>
            </a:r>
            <a:r>
              <a:rPr lang="zh-CN" altLang="en-US" dirty="0"/>
              <a:t>不断取出最有希望的节点进行探索。	</a:t>
            </a:r>
            <a:endParaRPr lang="en-US" altLang="zh-CN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处理相邻节点</a:t>
            </a:r>
            <a:r>
              <a:rPr lang="en-US" altLang="zh-CN" b="1" dirty="0"/>
              <a:t>:	</a:t>
            </a:r>
            <a:r>
              <a:rPr lang="en-US" altLang="zh-CN" dirty="0"/>
              <a:t>			</a:t>
            </a:r>
          </a:p>
          <a:p>
            <a:pPr marL="742950" lvl="1" indent="-285750">
              <a:buFontTx/>
              <a:buChar char="-"/>
            </a:pPr>
            <a:r>
              <a:rPr lang="zh-CN" altLang="en-US" dirty="0"/>
              <a:t>对当前节点的每个相邻节点</a:t>
            </a:r>
            <a:r>
              <a:rPr lang="en-US" altLang="zh-CN" dirty="0"/>
              <a:t>:			</a:t>
            </a:r>
          </a:p>
          <a:p>
            <a:pPr marL="742950" lvl="1" indent="-285750">
              <a:buFontTx/>
              <a:buChar char="-"/>
            </a:pPr>
            <a:r>
              <a:rPr lang="zh-CN" altLang="en-US" dirty="0"/>
              <a:t>计算新的代价				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如果已在开放列表中且找到更好路径则更新	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否则加入开放列表	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77DBDD35-731B-7391-DB57-98037B391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638" y="5364725"/>
            <a:ext cx="2830653" cy="149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9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27F9D-4330-48DA-6C5A-7A689EB63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2B645A-4F5F-F581-43E9-1730AEC48A99}"/>
              </a:ext>
            </a:extLst>
          </p:cNvPr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5E2CFB-E2FA-DBED-D60D-0BC70F46A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307" y="82887"/>
            <a:ext cx="2409939" cy="889301"/>
          </a:xfrm>
          <a:prstGeom prst="rect">
            <a:avLst/>
          </a:prstGeom>
        </p:spPr>
      </p:pic>
      <p:sp>
        <p:nvSpPr>
          <p:cNvPr id="8" name="文本占位符 3">
            <a:extLst>
              <a:ext uri="{FF2B5EF4-FFF2-40B4-BE49-F238E27FC236}">
                <a16:creationId xmlns:a16="http://schemas.microsoft.com/office/drawing/2014/main" id="{90F93BED-0E24-4DCD-9AB3-1B4DC8D55382}"/>
              </a:ext>
            </a:extLst>
          </p:cNvPr>
          <p:cNvSpPr txBox="1">
            <a:spLocks/>
          </p:cNvSpPr>
          <p:nvPr/>
        </p:nvSpPr>
        <p:spPr>
          <a:xfrm>
            <a:off x="179753" y="145410"/>
            <a:ext cx="4923406" cy="605909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  <a:sym typeface="思源宋体 CN Heavy" panose="02020900000000000000" pitchFamily="18" charset="-122"/>
              </a:rPr>
              <a:t>RRT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  <a:sym typeface="思源宋体 CN Heavy" panose="02020900000000000000" pitchFamily="18" charset="-122"/>
              </a:rPr>
              <a:t>算法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684CA9E-14E3-3D85-6DC6-2253EEC3BEE6}"/>
              </a:ext>
            </a:extLst>
          </p:cNvPr>
          <p:cNvGrpSpPr/>
          <p:nvPr/>
        </p:nvGrpSpPr>
        <p:grpSpPr>
          <a:xfrm>
            <a:off x="8623745" y="1702117"/>
            <a:ext cx="2814276" cy="533800"/>
            <a:chOff x="570609" y="1495265"/>
            <a:chExt cx="2070847" cy="5647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4AE0042-5FB3-467D-060B-A48CD81CA87E}"/>
                </a:ext>
              </a:extLst>
            </p:cNvPr>
            <p:cNvSpPr/>
            <p:nvPr/>
          </p:nvSpPr>
          <p:spPr>
            <a:xfrm>
              <a:off x="570609" y="1495265"/>
              <a:ext cx="2070847" cy="56477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E107B6D-CDF0-6DC3-5DBB-7FCF92927045}"/>
                </a:ext>
              </a:extLst>
            </p:cNvPr>
            <p:cNvSpPr txBox="1"/>
            <p:nvPr/>
          </p:nvSpPr>
          <p:spPr>
            <a:xfrm>
              <a:off x="1282866" y="1592987"/>
              <a:ext cx="1106745" cy="390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过程演示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1ECC2CE-DA29-CBFC-CA98-F239A07DD714}"/>
              </a:ext>
            </a:extLst>
          </p:cNvPr>
          <p:cNvGrpSpPr/>
          <p:nvPr/>
        </p:nvGrpSpPr>
        <p:grpSpPr>
          <a:xfrm>
            <a:off x="580211" y="1730039"/>
            <a:ext cx="6537060" cy="533800"/>
            <a:chOff x="570609" y="1495265"/>
            <a:chExt cx="2290723" cy="56477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CD964D-3DAF-0F1E-68D2-134EAFD29CDB}"/>
                </a:ext>
              </a:extLst>
            </p:cNvPr>
            <p:cNvSpPr/>
            <p:nvPr/>
          </p:nvSpPr>
          <p:spPr>
            <a:xfrm>
              <a:off x="570609" y="1495265"/>
              <a:ext cx="2070847" cy="56477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84DD9F2-F8F0-DE57-B25E-8D2671E83F24}"/>
                </a:ext>
              </a:extLst>
            </p:cNvPr>
            <p:cNvSpPr txBox="1"/>
            <p:nvPr/>
          </p:nvSpPr>
          <p:spPr>
            <a:xfrm>
              <a:off x="1292913" y="1582271"/>
              <a:ext cx="1568419" cy="390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算法实现过程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A7F48B1F-45AB-95E4-47E2-CE7978FA075F}"/>
              </a:ext>
            </a:extLst>
          </p:cNvPr>
          <p:cNvSpPr txBox="1"/>
          <p:nvPr/>
        </p:nvSpPr>
        <p:spPr>
          <a:xfrm>
            <a:off x="494187" y="2567061"/>
            <a:ext cx="61481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初始化：</a:t>
            </a:r>
            <a:r>
              <a:rPr lang="zh-CN" altLang="en-US" dirty="0"/>
              <a:t>创建一棵包含起点的树，并将起点设为树的根节点。</a:t>
            </a:r>
            <a:r>
              <a:rPr lang="zh-CN" altLang="en-US" b="1" dirty="0"/>
              <a:t>随机采样</a:t>
            </a:r>
            <a:r>
              <a:rPr lang="zh-CN" altLang="en-US" dirty="0"/>
              <a:t>：在搜索空间中随机生成一个点（称为随机点​）。</a:t>
            </a:r>
            <a:r>
              <a:rPr lang="zh-CN" altLang="en-US" b="0" i="0" dirty="0">
                <a:effectLst/>
                <a:latin typeface="__fkGroteskNeue_598ab8"/>
              </a:rPr>
              <a:t>使用均匀分布来保证覆盖整个空间</a:t>
            </a:r>
            <a:endParaRPr lang="en-US" altLang="zh-CN" b="0" i="0" dirty="0">
              <a:effectLst/>
              <a:latin typeface="__fkGroteskNeue_598ab8"/>
            </a:endParaRPr>
          </a:p>
          <a:p>
            <a:r>
              <a:rPr lang="zh-CN" altLang="en-US" b="1" dirty="0"/>
              <a:t>寻找最近节点：</a:t>
            </a:r>
            <a:r>
              <a:rPr lang="zh-CN" altLang="en-US" dirty="0"/>
              <a:t>在树 T 中找到离随机点最近的节点（称为最近节点​）。			- </a:t>
            </a:r>
            <a:endParaRPr lang="en-US" altLang="zh-CN" dirty="0"/>
          </a:p>
          <a:p>
            <a:r>
              <a:rPr lang="zh-CN" altLang="en-US" b="1" dirty="0"/>
              <a:t>扩展树：</a:t>
            </a:r>
            <a:r>
              <a:rPr lang="zh-CN" altLang="en-US" dirty="0"/>
              <a:t>从最近节点沿着指向随机点的方向扩展一个固定长度的步长，生成一个新的节点（称为新节点​）。检查新节点是否在障碍物内。如果不在，则将新节点添加到树 T 中，并将新节点与最近节点连接。			</a:t>
            </a:r>
            <a:endParaRPr lang="en-US" altLang="zh-CN" dirty="0"/>
          </a:p>
          <a:p>
            <a:r>
              <a:rPr lang="zh-CN" altLang="en-US" b="1" dirty="0"/>
              <a:t>检查终止条件：</a:t>
            </a:r>
            <a:r>
              <a:rPr lang="zh-CN" altLang="en-US" dirty="0"/>
              <a:t>如果新节点足够接近目标点，或者达到预设的迭代次数，则终止算法；否则返回随机采样步骤，继续扩展树。</a:t>
            </a:r>
            <a:endParaRPr lang="en-US" altLang="zh-CN" dirty="0"/>
          </a:p>
          <a:p>
            <a:r>
              <a:rPr lang="zh-CN" altLang="en-US" b="1" dirty="0"/>
              <a:t>路径生成：</a:t>
            </a:r>
            <a:r>
              <a:rPr lang="zh-CN" altLang="en-US" dirty="0"/>
              <a:t>从目标点回溯到起点，生成路径。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722C20-86F3-11B5-B19A-E4082C205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284" r="15161" b="1"/>
          <a:stretch/>
        </p:blipFill>
        <p:spPr>
          <a:xfrm>
            <a:off x="7751023" y="2328279"/>
            <a:ext cx="4559720" cy="40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0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DC47B8-009E-4431-D0CA-647EA372D686}"/>
              </a:ext>
            </a:extLst>
          </p:cNvPr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C8E82F-EA0E-1B3B-6461-E424ADE78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307" y="82887"/>
            <a:ext cx="2409939" cy="889301"/>
          </a:xfrm>
          <a:prstGeom prst="rect">
            <a:avLst/>
          </a:prstGeom>
        </p:spPr>
      </p:pic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9327E74-E42F-2AC9-4F97-CDBE875A3520}"/>
              </a:ext>
            </a:extLst>
          </p:cNvPr>
          <p:cNvSpPr txBox="1">
            <a:spLocks/>
          </p:cNvSpPr>
          <p:nvPr/>
        </p:nvSpPr>
        <p:spPr>
          <a:xfrm>
            <a:off x="179753" y="145410"/>
            <a:ext cx="5609206" cy="605909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  <a:sym typeface="思源宋体 CN Heavy" panose="02020900000000000000" pitchFamily="18" charset="-122"/>
              </a:rPr>
              <a:t>机器人运动模拟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48606CC-5366-9502-B0E0-2A29168C0BF6}"/>
              </a:ext>
            </a:extLst>
          </p:cNvPr>
          <p:cNvGrpSpPr/>
          <p:nvPr/>
        </p:nvGrpSpPr>
        <p:grpSpPr>
          <a:xfrm>
            <a:off x="179753" y="1228635"/>
            <a:ext cx="5375744" cy="369332"/>
            <a:chOff x="116845" y="1191875"/>
            <a:chExt cx="5375744" cy="36933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AA94B6D-037D-9E33-F03C-5AC820BAE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45" y="1221734"/>
              <a:ext cx="404135" cy="339473"/>
            </a:xfrm>
            <a:prstGeom prst="rect">
              <a:avLst/>
            </a:prstGeom>
          </p:spPr>
        </p:pic>
        <p:sp>
          <p:nvSpPr>
            <p:cNvPr id="9" name="文本框 4">
              <a:extLst>
                <a:ext uri="{FF2B5EF4-FFF2-40B4-BE49-F238E27FC236}">
                  <a16:creationId xmlns:a16="http://schemas.microsoft.com/office/drawing/2014/main" id="{5ED56C15-18CF-92BC-45C4-0BECF2A98D3A}"/>
                </a:ext>
              </a:extLst>
            </p:cNvPr>
            <p:cNvSpPr txBox="1"/>
            <p:nvPr/>
          </p:nvSpPr>
          <p:spPr>
            <a:xfrm>
              <a:off x="460442" y="1191875"/>
              <a:ext cx="5032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目标：可以清晰的反应出机器人探索的全部过程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C27C913-D9DD-45C9-05F8-C773C1917181}"/>
              </a:ext>
            </a:extLst>
          </p:cNvPr>
          <p:cNvSpPr txBox="1"/>
          <p:nvPr/>
        </p:nvSpPr>
        <p:spPr>
          <a:xfrm>
            <a:off x="2827421" y="3561348"/>
            <a:ext cx="6537157" cy="253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2AF69D3-40CD-AE29-8541-51CFE7E395F9}"/>
              </a:ext>
            </a:extLst>
          </p:cNvPr>
          <p:cNvSpPr txBox="1"/>
          <p:nvPr/>
        </p:nvSpPr>
        <p:spPr>
          <a:xfrm>
            <a:off x="1161404" y="2534651"/>
            <a:ext cx="57430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绘制迷宫 </a:t>
            </a:r>
            <a:r>
              <a:rPr lang="zh-CN" altLang="en-US" dirty="0"/>
              <a:t>：用 </a:t>
            </a:r>
            <a:r>
              <a:rPr lang="en-US" altLang="zh-CN" dirty="0" err="1"/>
              <a:t>imshow</a:t>
            </a:r>
            <a:r>
              <a:rPr lang="en-US" altLang="zh-CN" dirty="0"/>
              <a:t> </a:t>
            </a:r>
            <a:r>
              <a:rPr lang="zh-CN" altLang="en-US" dirty="0"/>
              <a:t>绘制整个迷宫，灰度图表示：墙壁是深灰色；空白区域是浅灰色。</a:t>
            </a:r>
            <a:endParaRPr lang="en-US" altLang="zh-CN" dirty="0"/>
          </a:p>
          <a:p>
            <a:r>
              <a:rPr lang="zh-CN" altLang="en-US" b="1" dirty="0"/>
              <a:t>已探索区域（深绿色矩形）</a:t>
            </a:r>
            <a:r>
              <a:rPr lang="zh-CN" altLang="en-US" dirty="0"/>
              <a:t>：遍历二维数组 </a:t>
            </a:r>
            <a:r>
              <a:rPr lang="en-US" altLang="zh-CN" dirty="0"/>
              <a:t>explored</a:t>
            </a:r>
            <a:r>
              <a:rPr lang="zh-CN" altLang="en-US" dirty="0"/>
              <a:t>，在已探索的单元格上绘制深绿色矩形 </a:t>
            </a:r>
            <a:r>
              <a:rPr lang="en-US" altLang="zh-CN" dirty="0"/>
              <a:t>(</a:t>
            </a:r>
            <a:r>
              <a:rPr lang="en-US" altLang="zh-CN" dirty="0" err="1"/>
              <a:t>plt.Rectangle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r>
              <a:rPr lang="zh-CN" altLang="en-US" b="1" dirty="0"/>
              <a:t>路径（黄色线段）：</a:t>
            </a:r>
            <a:r>
              <a:rPr lang="zh-CN" altLang="en-US" dirty="0"/>
              <a:t>如果路径 </a:t>
            </a:r>
            <a:r>
              <a:rPr lang="en-US" altLang="zh-CN" dirty="0"/>
              <a:t>path </a:t>
            </a:r>
            <a:r>
              <a:rPr lang="zh-CN" altLang="en-US" dirty="0"/>
              <a:t>包含至少两个点，使用 </a:t>
            </a:r>
            <a:r>
              <a:rPr lang="en-US" altLang="zh-CN" dirty="0" err="1"/>
              <a:t>ax.plot</a:t>
            </a:r>
            <a:r>
              <a:rPr lang="en-US" altLang="zh-CN" dirty="0"/>
              <a:t> </a:t>
            </a:r>
            <a:r>
              <a:rPr lang="zh-CN" altLang="en-US" dirty="0"/>
              <a:t>绘制黄色连线表示路径。</a:t>
            </a:r>
            <a:endParaRPr lang="en-US" altLang="zh-CN" dirty="0"/>
          </a:p>
          <a:p>
            <a:r>
              <a:rPr lang="zh-CN" altLang="en-US" b="1" dirty="0"/>
              <a:t>当前节点（红色圆点）：</a:t>
            </a:r>
            <a:r>
              <a:rPr lang="zh-CN" altLang="en-US" dirty="0"/>
              <a:t>显示当前探索节点位置，用</a:t>
            </a:r>
            <a:r>
              <a:rPr lang="zh-CN" altLang="en-US" b="1" dirty="0"/>
              <a:t>红色圆点 </a:t>
            </a:r>
            <a:r>
              <a:rPr lang="en-US" altLang="zh-CN" b="1" dirty="0"/>
              <a:t>(</a:t>
            </a:r>
            <a:r>
              <a:rPr lang="en-US" altLang="zh-CN" b="1" dirty="0" err="1"/>
              <a:t>ax.scatter</a:t>
            </a:r>
            <a:r>
              <a:rPr lang="en-US" altLang="zh-CN" b="1" dirty="0"/>
              <a:t>) </a:t>
            </a:r>
            <a:r>
              <a:rPr lang="zh-CN" altLang="en-US" b="1" dirty="0"/>
              <a:t>标记。</a:t>
            </a:r>
            <a:endParaRPr lang="en-US" altLang="zh-CN" b="1" dirty="0"/>
          </a:p>
          <a:p>
            <a:r>
              <a:rPr lang="zh-CN" altLang="en-US" b="1" dirty="0"/>
              <a:t>起点和终点：</a:t>
            </a:r>
            <a:r>
              <a:rPr lang="zh-CN" altLang="en-US" dirty="0"/>
              <a:t>用蓝色和橙色圆点分别标记起点和终点</a:t>
            </a:r>
            <a:endParaRPr lang="en-US" altLang="zh-CN" dirty="0"/>
          </a:p>
          <a:p>
            <a:r>
              <a:rPr lang="zh-CN" altLang="en-US" b="1" dirty="0"/>
              <a:t>收集动画帧</a:t>
            </a:r>
            <a:r>
              <a:rPr lang="zh-CN" altLang="en-US" dirty="0"/>
              <a:t>：将算法中移动的每一步进行记录，并统一播放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FD7EE4A-4BB2-6254-C767-76A7CE48D8EC}"/>
              </a:ext>
            </a:extLst>
          </p:cNvPr>
          <p:cNvGrpSpPr/>
          <p:nvPr/>
        </p:nvGrpSpPr>
        <p:grpSpPr>
          <a:xfrm>
            <a:off x="179753" y="1980946"/>
            <a:ext cx="2144090" cy="369332"/>
            <a:chOff x="116845" y="1191875"/>
            <a:chExt cx="2144090" cy="369332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2DE3B481-9AC0-E16F-3111-162A89B32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45" y="1221734"/>
              <a:ext cx="404135" cy="339473"/>
            </a:xfrm>
            <a:prstGeom prst="rect">
              <a:avLst/>
            </a:prstGeom>
          </p:spPr>
        </p:pic>
        <p:sp>
          <p:nvSpPr>
            <p:cNvPr id="30" name="文本框 4">
              <a:extLst>
                <a:ext uri="{FF2B5EF4-FFF2-40B4-BE49-F238E27FC236}">
                  <a16:creationId xmlns:a16="http://schemas.microsoft.com/office/drawing/2014/main" id="{26498EB2-8863-159E-7AA8-E746D70A8F48}"/>
                </a:ext>
              </a:extLst>
            </p:cNvPr>
            <p:cNvSpPr txBox="1"/>
            <p:nvPr/>
          </p:nvSpPr>
          <p:spPr>
            <a:xfrm>
              <a:off x="460442" y="1191875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具体实现过程：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13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5C190-198E-E71A-A2A6-858D3A4E8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3F4F58-63B9-E464-898D-67876A561A0B}"/>
              </a:ext>
            </a:extLst>
          </p:cNvPr>
          <p:cNvSpPr/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A7C9F1-B1C1-E253-3894-5C0756D79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307" y="82887"/>
            <a:ext cx="2409939" cy="889301"/>
          </a:xfrm>
          <a:prstGeom prst="rect">
            <a:avLst/>
          </a:prstGeom>
        </p:spPr>
      </p:pic>
      <p:sp>
        <p:nvSpPr>
          <p:cNvPr id="8" name="文本占位符 3">
            <a:extLst>
              <a:ext uri="{FF2B5EF4-FFF2-40B4-BE49-F238E27FC236}">
                <a16:creationId xmlns:a16="http://schemas.microsoft.com/office/drawing/2014/main" id="{4575B171-CF91-ADD3-62A3-6D3A80B3E465}"/>
              </a:ext>
            </a:extLst>
          </p:cNvPr>
          <p:cNvSpPr txBox="1">
            <a:spLocks/>
          </p:cNvSpPr>
          <p:nvPr/>
        </p:nvSpPr>
        <p:spPr>
          <a:xfrm>
            <a:off x="179753" y="145410"/>
            <a:ext cx="4923406" cy="605909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 Heavy"/>
                <a:ea typeface="思源宋体 CN Heavy"/>
                <a:cs typeface="+mn-cs"/>
                <a:sym typeface="思源宋体 CN Heavy" panose="02020900000000000000" pitchFamily="18" charset="-122"/>
              </a:rPr>
              <a:t>最终效果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F1B56D6-E90F-EF9F-903C-FB9A98899F49}"/>
              </a:ext>
            </a:extLst>
          </p:cNvPr>
          <p:cNvGrpSpPr/>
          <p:nvPr/>
        </p:nvGrpSpPr>
        <p:grpSpPr>
          <a:xfrm>
            <a:off x="6994359" y="1731941"/>
            <a:ext cx="4491787" cy="533800"/>
            <a:chOff x="570609" y="1495265"/>
            <a:chExt cx="2070847" cy="5647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2E63DA6-8A43-D30D-7351-261D9DA6E231}"/>
                </a:ext>
              </a:extLst>
            </p:cNvPr>
            <p:cNvSpPr/>
            <p:nvPr/>
          </p:nvSpPr>
          <p:spPr>
            <a:xfrm>
              <a:off x="570609" y="1495265"/>
              <a:ext cx="2070847" cy="56477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AF56009-77A7-F564-17F9-02C38D7D91A2}"/>
                </a:ext>
              </a:extLst>
            </p:cNvPr>
            <p:cNvSpPr txBox="1"/>
            <p:nvPr/>
          </p:nvSpPr>
          <p:spPr>
            <a:xfrm>
              <a:off x="1332965" y="1582271"/>
              <a:ext cx="736274" cy="390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RRT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0C571C1-48A5-3A1E-3632-DB092019AA19}"/>
              </a:ext>
            </a:extLst>
          </p:cNvPr>
          <p:cNvGrpSpPr/>
          <p:nvPr/>
        </p:nvGrpSpPr>
        <p:grpSpPr>
          <a:xfrm>
            <a:off x="580211" y="1730039"/>
            <a:ext cx="4617431" cy="533800"/>
            <a:chOff x="570609" y="1495265"/>
            <a:chExt cx="2070847" cy="56477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00D7041-5F34-DFE8-B87C-E6D74C0699C3}"/>
                </a:ext>
              </a:extLst>
            </p:cNvPr>
            <p:cNvSpPr/>
            <p:nvPr/>
          </p:nvSpPr>
          <p:spPr>
            <a:xfrm>
              <a:off x="570609" y="1495265"/>
              <a:ext cx="2070847" cy="56477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05898DD-0E82-A282-3C85-D393ABDC9B61}"/>
                </a:ext>
              </a:extLst>
            </p:cNvPr>
            <p:cNvSpPr txBox="1"/>
            <p:nvPr/>
          </p:nvSpPr>
          <p:spPr>
            <a:xfrm>
              <a:off x="1292913" y="1582271"/>
              <a:ext cx="309623" cy="390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A*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628EE92-6CE9-83D9-69D3-85F9C4B4C352}"/>
              </a:ext>
            </a:extLst>
          </p:cNvPr>
          <p:cNvGrpSpPr/>
          <p:nvPr/>
        </p:nvGrpSpPr>
        <p:grpSpPr>
          <a:xfrm>
            <a:off x="580211" y="1141722"/>
            <a:ext cx="10905935" cy="533800"/>
            <a:chOff x="570609" y="1495265"/>
            <a:chExt cx="2070847" cy="5647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218AFBE-645A-7E62-7CCD-D3751EE31C90}"/>
                </a:ext>
              </a:extLst>
            </p:cNvPr>
            <p:cNvSpPr/>
            <p:nvPr/>
          </p:nvSpPr>
          <p:spPr>
            <a:xfrm>
              <a:off x="570609" y="1495265"/>
              <a:ext cx="2070847" cy="564776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79E49F1-6850-63B9-E123-A7F4A1CB2E00}"/>
                </a:ext>
              </a:extLst>
            </p:cNvPr>
            <p:cNvSpPr txBox="1"/>
            <p:nvPr/>
          </p:nvSpPr>
          <p:spPr>
            <a:xfrm>
              <a:off x="1447379" y="1565275"/>
              <a:ext cx="211607" cy="39076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路径规划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16D39E7-C868-5AD9-973A-9C0B7DDE3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2" t="2361" r="22986"/>
          <a:stretch/>
        </p:blipFill>
        <p:spPr>
          <a:xfrm>
            <a:off x="659429" y="2414609"/>
            <a:ext cx="4361750" cy="38868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18D2310-7EFC-4E9B-F3C7-8B9047FA83FE}"/>
              </a:ext>
            </a:extLst>
          </p:cNvPr>
          <p:cNvSpPr txBox="1"/>
          <p:nvPr/>
        </p:nvSpPr>
        <p:spPr>
          <a:xfrm>
            <a:off x="10305375" y="122395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BFS</a:t>
            </a:r>
            <a:r>
              <a:rPr lang="zh-CN" altLang="en-US" dirty="0">
                <a:solidFill>
                  <a:schemeClr val="accent2"/>
                </a:solidFill>
              </a:rPr>
              <a:t>地图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BA6BC81-FECB-130A-E0D1-A59C2D6C1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075" y="2558659"/>
            <a:ext cx="3777621" cy="38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0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962</Words>
  <Application>Microsoft Office PowerPoint</Application>
  <PresentationFormat>宽屏</PresentationFormat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__fkGroteskNeue_598ab8</vt:lpstr>
      <vt:lpstr>等线</vt:lpstr>
      <vt:lpstr>等线 Light</vt:lpstr>
      <vt:lpstr>黑体</vt:lpstr>
      <vt:lpstr>楷体</vt:lpstr>
      <vt:lpstr>思源宋体 CN Heavy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沛志 梁</dc:creator>
  <cp:lastModifiedBy>沛志 梁</cp:lastModifiedBy>
  <cp:revision>20</cp:revision>
  <dcterms:created xsi:type="dcterms:W3CDTF">2024-04-26T09:13:45Z</dcterms:created>
  <dcterms:modified xsi:type="dcterms:W3CDTF">2024-11-17T02:47:35Z</dcterms:modified>
</cp:coreProperties>
</file>