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24"/>
  </p:notesMasterIdLst>
  <p:handoutMasterIdLst>
    <p:handoutMasterId r:id="rId25"/>
  </p:handoutMasterIdLst>
  <p:sldIdLst>
    <p:sldId id="292" r:id="rId5"/>
    <p:sldId id="275" r:id="rId6"/>
    <p:sldId id="276" r:id="rId7"/>
    <p:sldId id="285" r:id="rId8"/>
    <p:sldId id="297" r:id="rId9"/>
    <p:sldId id="301" r:id="rId10"/>
    <p:sldId id="279" r:id="rId11"/>
    <p:sldId id="294" r:id="rId12"/>
    <p:sldId id="296" r:id="rId13"/>
    <p:sldId id="281" r:id="rId14"/>
    <p:sldId id="298" r:id="rId15"/>
    <p:sldId id="299" r:id="rId16"/>
    <p:sldId id="300" r:id="rId17"/>
    <p:sldId id="302" r:id="rId18"/>
    <p:sldId id="282" r:id="rId19"/>
    <p:sldId id="288" r:id="rId20"/>
    <p:sldId id="295" r:id="rId21"/>
    <p:sldId id="303" r:id="rId22"/>
    <p:sldId id="28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AEC2D8"/>
    <a:srgbClr val="446992"/>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5634"/>
  </p:normalViewPr>
  <p:slideViewPr>
    <p:cSldViewPr snapToGrid="0" showGuides="1">
      <p:cViewPr varScale="1">
        <p:scale>
          <a:sx n="75" d="100"/>
          <a:sy n="75" d="100"/>
        </p:scale>
        <p:origin x="324" y="36"/>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6864"/>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F33598-81DA-4E8B-BEC7-94B1DCE5CE5F}"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NG"/>
        </a:p>
      </dgm:t>
    </dgm:pt>
    <dgm:pt modelId="{99C8A725-ED34-49BA-BCBD-C54F24EFB90F}">
      <dgm:prSet/>
      <dgm:spPr/>
      <dgm:t>
        <a:bodyPr/>
        <a:lstStyle/>
        <a:p>
          <a:r>
            <a:rPr lang="en-NG" b="1" dirty="0"/>
            <a:t>Analyze the factors influencing housing prices and build a model to predict future prices based on key property attributes. This analysis will help identify the most important features impacting housing prices and improve price prediction accuracy.</a:t>
          </a:r>
          <a:endParaRPr lang="en-NG" dirty="0"/>
        </a:p>
      </dgm:t>
    </dgm:pt>
    <dgm:pt modelId="{CC4AA8A4-733F-4518-9278-AC6FD68331F2}" type="parTrans" cxnId="{345F543E-DBB4-4B8A-8B45-0CF220BB3676}">
      <dgm:prSet/>
      <dgm:spPr/>
      <dgm:t>
        <a:bodyPr/>
        <a:lstStyle/>
        <a:p>
          <a:endParaRPr lang="en-NG"/>
        </a:p>
      </dgm:t>
    </dgm:pt>
    <dgm:pt modelId="{D857590F-2BD4-4D9F-BE7C-F4D7EA8A7DD8}" type="sibTrans" cxnId="{345F543E-DBB4-4B8A-8B45-0CF220BB3676}">
      <dgm:prSet/>
      <dgm:spPr/>
      <dgm:t>
        <a:bodyPr/>
        <a:lstStyle/>
        <a:p>
          <a:endParaRPr lang="en-NG"/>
        </a:p>
      </dgm:t>
    </dgm:pt>
    <dgm:pt modelId="{8B6EEF0E-3F87-4D5E-B35C-5B4943471B36}" type="pres">
      <dgm:prSet presAssocID="{37F33598-81DA-4E8B-BEC7-94B1DCE5CE5F}" presName="CompostProcess" presStyleCnt="0">
        <dgm:presLayoutVars>
          <dgm:dir/>
          <dgm:resizeHandles val="exact"/>
        </dgm:presLayoutVars>
      </dgm:prSet>
      <dgm:spPr/>
    </dgm:pt>
    <dgm:pt modelId="{5BBB5D36-898E-4143-B782-A06CF888564B}" type="pres">
      <dgm:prSet presAssocID="{37F33598-81DA-4E8B-BEC7-94B1DCE5CE5F}" presName="arrow" presStyleLbl="bgShp" presStyleIdx="0" presStyleCnt="1" custLinFactNeighborX="-24974" custLinFactNeighborY="1562"/>
      <dgm:spPr/>
    </dgm:pt>
    <dgm:pt modelId="{4BC233A6-DA73-4ED5-BF26-063DCE37F92B}" type="pres">
      <dgm:prSet presAssocID="{37F33598-81DA-4E8B-BEC7-94B1DCE5CE5F}" presName="linearProcess" presStyleCnt="0"/>
      <dgm:spPr/>
    </dgm:pt>
    <dgm:pt modelId="{E1C8D3D4-7177-45CF-8744-950F261E0E90}" type="pres">
      <dgm:prSet presAssocID="{99C8A725-ED34-49BA-BCBD-C54F24EFB90F}" presName="textNode" presStyleLbl="node1" presStyleIdx="0" presStyleCnt="1" custLinFactNeighborX="-14152" custLinFactNeighborY="3947">
        <dgm:presLayoutVars>
          <dgm:bulletEnabled val="1"/>
        </dgm:presLayoutVars>
      </dgm:prSet>
      <dgm:spPr/>
    </dgm:pt>
  </dgm:ptLst>
  <dgm:cxnLst>
    <dgm:cxn modelId="{345F543E-DBB4-4B8A-8B45-0CF220BB3676}" srcId="{37F33598-81DA-4E8B-BEC7-94B1DCE5CE5F}" destId="{99C8A725-ED34-49BA-BCBD-C54F24EFB90F}" srcOrd="0" destOrd="0" parTransId="{CC4AA8A4-733F-4518-9278-AC6FD68331F2}" sibTransId="{D857590F-2BD4-4D9F-BE7C-F4D7EA8A7DD8}"/>
    <dgm:cxn modelId="{77DE9E41-3CE8-4E20-81E0-F672AED3B51D}" type="presOf" srcId="{99C8A725-ED34-49BA-BCBD-C54F24EFB90F}" destId="{E1C8D3D4-7177-45CF-8744-950F261E0E90}" srcOrd="0" destOrd="0" presId="urn:microsoft.com/office/officeart/2005/8/layout/hProcess9"/>
    <dgm:cxn modelId="{E618CE46-6AD5-4FDD-998E-4FBCE0819157}" type="presOf" srcId="{37F33598-81DA-4E8B-BEC7-94B1DCE5CE5F}" destId="{8B6EEF0E-3F87-4D5E-B35C-5B4943471B36}" srcOrd="0" destOrd="0" presId="urn:microsoft.com/office/officeart/2005/8/layout/hProcess9"/>
    <dgm:cxn modelId="{A5A2D0C8-F918-4CB6-80C8-B04082D43EA3}" type="presParOf" srcId="{8B6EEF0E-3F87-4D5E-B35C-5B4943471B36}" destId="{5BBB5D36-898E-4143-B782-A06CF888564B}" srcOrd="0" destOrd="0" presId="urn:microsoft.com/office/officeart/2005/8/layout/hProcess9"/>
    <dgm:cxn modelId="{B98CCA57-686F-4839-ABB0-72185551C99C}" type="presParOf" srcId="{8B6EEF0E-3F87-4D5E-B35C-5B4943471B36}" destId="{4BC233A6-DA73-4ED5-BF26-063DCE37F92B}" srcOrd="1" destOrd="0" presId="urn:microsoft.com/office/officeart/2005/8/layout/hProcess9"/>
    <dgm:cxn modelId="{5FDE1A83-82EB-4F40-9AF2-CAE205F24F7C}" type="presParOf" srcId="{4BC233A6-DA73-4ED5-BF26-063DCE37F92B}" destId="{E1C8D3D4-7177-45CF-8744-950F261E0E90}" srcOrd="0"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2CE8E1-4FAC-456C-B2B8-919E0A1A8C88}" type="doc">
      <dgm:prSet loTypeId="urn:microsoft.com/office/officeart/2005/8/layout/rings+Icon" loCatId="officeonline" qsTypeId="urn:microsoft.com/office/officeart/2005/8/quickstyle/simple1" qsCatId="simple" csTypeId="urn:microsoft.com/office/officeart/2005/8/colors/accent1_2" csCatId="accent1" phldr="1"/>
      <dgm:spPr/>
      <dgm:t>
        <a:bodyPr/>
        <a:lstStyle/>
        <a:p>
          <a:endParaRPr lang="en-NG"/>
        </a:p>
      </dgm:t>
    </dgm:pt>
    <dgm:pt modelId="{17E60741-BE1D-4B2C-AC78-7ADFF550975E}" type="pres">
      <dgm:prSet presAssocID="{952CE8E1-4FAC-456C-B2B8-919E0A1A8C88}" presName="Name0" presStyleCnt="0">
        <dgm:presLayoutVars>
          <dgm:chMax val="7"/>
          <dgm:dir/>
          <dgm:resizeHandles val="exact"/>
        </dgm:presLayoutVars>
      </dgm:prSet>
      <dgm:spPr/>
    </dgm:pt>
  </dgm:ptLst>
  <dgm:cxnLst>
    <dgm:cxn modelId="{CB5841AB-48E2-4CD1-B995-1A522C5B96D1}" type="presOf" srcId="{952CE8E1-4FAC-456C-B2B8-919E0A1A8C88}" destId="{17E60741-BE1D-4B2C-AC78-7ADFF550975E}" srcOrd="0"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FB677F-BBB4-4785-B488-C53E66603A43}" type="doc">
      <dgm:prSet loTypeId="urn:microsoft.com/office/officeart/2005/8/layout/hProcess3" loCatId="process" qsTypeId="urn:microsoft.com/office/officeart/2005/8/quickstyle/simple1" qsCatId="simple" csTypeId="urn:microsoft.com/office/officeart/2005/8/colors/accent1_2" csCatId="accent1" phldr="1"/>
      <dgm:spPr/>
    </dgm:pt>
    <dgm:pt modelId="{94F8822C-C685-40E5-915F-03093977F656}">
      <dgm:prSet phldrT="[Text]" custT="1"/>
      <dgm:spPr/>
      <dgm:t>
        <a:bodyPr/>
        <a:lstStyle/>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r>
            <a:rPr lang="en-NG" sz="2000" dirty="0">
              <a:solidFill>
                <a:schemeClr val="bg1"/>
              </a:solidFill>
            </a:rPr>
            <a:t>Key Predictors and Their Influence on Housing Prices</a:t>
          </a:r>
          <a:r>
            <a:rPr lang="en-NG" sz="2000" dirty="0"/>
            <a:t>.</a:t>
          </a:r>
        </a:p>
      </dgm:t>
    </dgm:pt>
    <dgm:pt modelId="{20A27843-035B-47AE-AF6E-C71799C22EAC}" type="parTrans" cxnId="{1B2B4D79-C284-401C-BA7A-306E345EDDAB}">
      <dgm:prSet/>
      <dgm:spPr/>
      <dgm:t>
        <a:bodyPr/>
        <a:lstStyle/>
        <a:p>
          <a:endParaRPr lang="en-NG"/>
        </a:p>
      </dgm:t>
    </dgm:pt>
    <dgm:pt modelId="{0DD9EAC2-5438-4966-895B-3C03B3B7F280}" type="sibTrans" cxnId="{1B2B4D79-C284-401C-BA7A-306E345EDDAB}">
      <dgm:prSet/>
      <dgm:spPr/>
      <dgm:t>
        <a:bodyPr/>
        <a:lstStyle/>
        <a:p>
          <a:endParaRPr lang="en-NG"/>
        </a:p>
      </dgm:t>
    </dgm:pt>
    <dgm:pt modelId="{36387029-A5F6-4573-BA11-FFB1BF398459}" type="pres">
      <dgm:prSet presAssocID="{E3FB677F-BBB4-4785-B488-C53E66603A43}" presName="Name0" presStyleCnt="0">
        <dgm:presLayoutVars>
          <dgm:dir/>
          <dgm:animLvl val="lvl"/>
          <dgm:resizeHandles val="exact"/>
        </dgm:presLayoutVars>
      </dgm:prSet>
      <dgm:spPr/>
    </dgm:pt>
    <dgm:pt modelId="{D235471D-517D-41AC-A558-E3651F3ECE1C}" type="pres">
      <dgm:prSet presAssocID="{E3FB677F-BBB4-4785-B488-C53E66603A43}" presName="dummy" presStyleCnt="0"/>
      <dgm:spPr/>
    </dgm:pt>
    <dgm:pt modelId="{010C51AD-8ED7-4985-9315-348F2693C9F4}" type="pres">
      <dgm:prSet presAssocID="{E3FB677F-BBB4-4785-B488-C53E66603A43}" presName="linH" presStyleCnt="0"/>
      <dgm:spPr/>
    </dgm:pt>
    <dgm:pt modelId="{BE222611-1378-49B0-9156-5E499904EBDF}" type="pres">
      <dgm:prSet presAssocID="{E3FB677F-BBB4-4785-B488-C53E66603A43}" presName="padding1" presStyleCnt="0"/>
      <dgm:spPr/>
    </dgm:pt>
    <dgm:pt modelId="{461D1A73-BE6A-457D-8B2D-EC495A28E0A3}" type="pres">
      <dgm:prSet presAssocID="{94F8822C-C685-40E5-915F-03093977F656}" presName="linV" presStyleCnt="0"/>
      <dgm:spPr/>
    </dgm:pt>
    <dgm:pt modelId="{DE75D046-B3E7-4A14-A798-C4A0A7629581}" type="pres">
      <dgm:prSet presAssocID="{94F8822C-C685-40E5-915F-03093977F656}" presName="spVertical1" presStyleCnt="0"/>
      <dgm:spPr/>
    </dgm:pt>
    <dgm:pt modelId="{4DF04E49-411E-4107-88C7-B87DBD56E028}" type="pres">
      <dgm:prSet presAssocID="{94F8822C-C685-40E5-915F-03093977F656}" presName="parTx" presStyleLbl="revTx" presStyleIdx="0" presStyleCnt="1" custScaleY="263651">
        <dgm:presLayoutVars>
          <dgm:chMax val="0"/>
          <dgm:chPref val="0"/>
          <dgm:bulletEnabled val="1"/>
        </dgm:presLayoutVars>
      </dgm:prSet>
      <dgm:spPr/>
    </dgm:pt>
    <dgm:pt modelId="{0D35D4ED-A814-46CD-9DE0-6083DD260F7B}" type="pres">
      <dgm:prSet presAssocID="{94F8822C-C685-40E5-915F-03093977F656}" presName="spVertical2" presStyleCnt="0"/>
      <dgm:spPr/>
    </dgm:pt>
    <dgm:pt modelId="{1A863DC0-4739-4DF0-8E03-4E96EA93D8F7}" type="pres">
      <dgm:prSet presAssocID="{94F8822C-C685-40E5-915F-03093977F656}" presName="spVertical3" presStyleCnt="0"/>
      <dgm:spPr/>
    </dgm:pt>
    <dgm:pt modelId="{35D4D1BE-3B97-4B21-9C36-477C7B4BE567}" type="pres">
      <dgm:prSet presAssocID="{E3FB677F-BBB4-4785-B488-C53E66603A43}" presName="padding2" presStyleCnt="0"/>
      <dgm:spPr/>
    </dgm:pt>
    <dgm:pt modelId="{E74C3ACE-37A5-493B-AB7F-E95C074968B6}" type="pres">
      <dgm:prSet presAssocID="{E3FB677F-BBB4-4785-B488-C53E66603A43}" presName="negArrow" presStyleCnt="0"/>
      <dgm:spPr/>
    </dgm:pt>
    <dgm:pt modelId="{7A1D92A8-E751-4F2F-8410-44C2667545F1}" type="pres">
      <dgm:prSet presAssocID="{E3FB677F-BBB4-4785-B488-C53E66603A43}" presName="backgroundArrow" presStyleLbl="node1" presStyleIdx="0" presStyleCnt="1" custScaleY="186526" custLinFactNeighborX="-2443" custLinFactNeighborY="21104"/>
      <dgm:spPr/>
    </dgm:pt>
  </dgm:ptLst>
  <dgm:cxnLst>
    <dgm:cxn modelId="{75F5E772-A7E1-4E91-BE2E-C98774F711B3}" type="presOf" srcId="{E3FB677F-BBB4-4785-B488-C53E66603A43}" destId="{36387029-A5F6-4573-BA11-FFB1BF398459}" srcOrd="0" destOrd="0" presId="urn:microsoft.com/office/officeart/2005/8/layout/hProcess3"/>
    <dgm:cxn modelId="{1B2B4D79-C284-401C-BA7A-306E345EDDAB}" srcId="{E3FB677F-BBB4-4785-B488-C53E66603A43}" destId="{94F8822C-C685-40E5-915F-03093977F656}" srcOrd="0" destOrd="0" parTransId="{20A27843-035B-47AE-AF6E-C71799C22EAC}" sibTransId="{0DD9EAC2-5438-4966-895B-3C03B3B7F280}"/>
    <dgm:cxn modelId="{7D4A1590-4DC2-4DBE-8475-888739A56630}" type="presOf" srcId="{94F8822C-C685-40E5-915F-03093977F656}" destId="{4DF04E49-411E-4107-88C7-B87DBD56E028}" srcOrd="0" destOrd="0" presId="urn:microsoft.com/office/officeart/2005/8/layout/hProcess3"/>
    <dgm:cxn modelId="{1275EE25-3A08-47E4-ABBB-95277E03E571}" type="presParOf" srcId="{36387029-A5F6-4573-BA11-FFB1BF398459}" destId="{D235471D-517D-41AC-A558-E3651F3ECE1C}" srcOrd="0" destOrd="0" presId="urn:microsoft.com/office/officeart/2005/8/layout/hProcess3"/>
    <dgm:cxn modelId="{7C5090F9-FB77-4657-A949-4FF49C3EA13F}" type="presParOf" srcId="{36387029-A5F6-4573-BA11-FFB1BF398459}" destId="{010C51AD-8ED7-4985-9315-348F2693C9F4}" srcOrd="1" destOrd="0" presId="urn:microsoft.com/office/officeart/2005/8/layout/hProcess3"/>
    <dgm:cxn modelId="{90B445CD-BCD2-413A-934D-F921497217D5}" type="presParOf" srcId="{010C51AD-8ED7-4985-9315-348F2693C9F4}" destId="{BE222611-1378-49B0-9156-5E499904EBDF}" srcOrd="0" destOrd="0" presId="urn:microsoft.com/office/officeart/2005/8/layout/hProcess3"/>
    <dgm:cxn modelId="{44769D6B-C432-4672-85A7-9973D8185C30}" type="presParOf" srcId="{010C51AD-8ED7-4985-9315-348F2693C9F4}" destId="{461D1A73-BE6A-457D-8B2D-EC495A28E0A3}" srcOrd="1" destOrd="0" presId="urn:microsoft.com/office/officeart/2005/8/layout/hProcess3"/>
    <dgm:cxn modelId="{EEF7E174-BA1E-4DA2-9619-EE20E4FD769F}" type="presParOf" srcId="{461D1A73-BE6A-457D-8B2D-EC495A28E0A3}" destId="{DE75D046-B3E7-4A14-A798-C4A0A7629581}" srcOrd="0" destOrd="0" presId="urn:microsoft.com/office/officeart/2005/8/layout/hProcess3"/>
    <dgm:cxn modelId="{146FEA48-1113-4225-81DA-1090CAD4C58A}" type="presParOf" srcId="{461D1A73-BE6A-457D-8B2D-EC495A28E0A3}" destId="{4DF04E49-411E-4107-88C7-B87DBD56E028}" srcOrd="1" destOrd="0" presId="urn:microsoft.com/office/officeart/2005/8/layout/hProcess3"/>
    <dgm:cxn modelId="{9A736623-1859-4501-B83C-AB3384DFB9DD}" type="presParOf" srcId="{461D1A73-BE6A-457D-8B2D-EC495A28E0A3}" destId="{0D35D4ED-A814-46CD-9DE0-6083DD260F7B}" srcOrd="2" destOrd="0" presId="urn:microsoft.com/office/officeart/2005/8/layout/hProcess3"/>
    <dgm:cxn modelId="{3A4FB000-F437-41DC-A67F-8C891A73F88F}" type="presParOf" srcId="{461D1A73-BE6A-457D-8B2D-EC495A28E0A3}" destId="{1A863DC0-4739-4DF0-8E03-4E96EA93D8F7}" srcOrd="3" destOrd="0" presId="urn:microsoft.com/office/officeart/2005/8/layout/hProcess3"/>
    <dgm:cxn modelId="{077A194C-CAB8-449C-A37D-3CF42EF8D552}" type="presParOf" srcId="{010C51AD-8ED7-4985-9315-348F2693C9F4}" destId="{35D4D1BE-3B97-4B21-9C36-477C7B4BE567}" srcOrd="2" destOrd="0" presId="urn:microsoft.com/office/officeart/2005/8/layout/hProcess3"/>
    <dgm:cxn modelId="{D3382ADB-123F-4011-B0B9-A89C51516738}" type="presParOf" srcId="{010C51AD-8ED7-4985-9315-348F2693C9F4}" destId="{E74C3ACE-37A5-493B-AB7F-E95C074968B6}" srcOrd="3" destOrd="0" presId="urn:microsoft.com/office/officeart/2005/8/layout/hProcess3"/>
    <dgm:cxn modelId="{731C15E4-F951-4B30-B257-81229FCB044F}" type="presParOf" srcId="{010C51AD-8ED7-4985-9315-348F2693C9F4}" destId="{7A1D92A8-E751-4F2F-8410-44C2667545F1}" srcOrd="4" destOrd="0" presId="urn:microsoft.com/office/officeart/2005/8/layout/h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FB677F-BBB4-4785-B488-C53E66603A43}" type="doc">
      <dgm:prSet loTypeId="urn:microsoft.com/office/officeart/2005/8/layout/hProcess3" loCatId="process" qsTypeId="urn:microsoft.com/office/officeart/2005/8/quickstyle/simple1" qsCatId="simple" csTypeId="urn:microsoft.com/office/officeart/2005/8/colors/accent1_2" csCatId="accent1" phldr="1"/>
      <dgm:spPr/>
    </dgm:pt>
    <dgm:pt modelId="{94F8822C-C685-40E5-915F-03093977F656}">
      <dgm:prSet phldrT="[Text]" custT="1"/>
      <dgm:spPr/>
      <dgm:t>
        <a:bodyPr/>
        <a:lstStyle/>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r>
            <a:rPr lang="en-NG" sz="2000" dirty="0">
              <a:solidFill>
                <a:schemeClr val="bg1"/>
              </a:solidFill>
            </a:rPr>
            <a:t>Key Predictors and Their Influence on Housing Prices</a:t>
          </a:r>
          <a:r>
            <a:rPr lang="en-NG" sz="2000" dirty="0"/>
            <a:t>.</a:t>
          </a:r>
        </a:p>
      </dgm:t>
    </dgm:pt>
    <dgm:pt modelId="{20A27843-035B-47AE-AF6E-C71799C22EAC}" type="parTrans" cxnId="{1B2B4D79-C284-401C-BA7A-306E345EDDAB}">
      <dgm:prSet/>
      <dgm:spPr/>
      <dgm:t>
        <a:bodyPr/>
        <a:lstStyle/>
        <a:p>
          <a:endParaRPr lang="en-NG"/>
        </a:p>
      </dgm:t>
    </dgm:pt>
    <dgm:pt modelId="{0DD9EAC2-5438-4966-895B-3C03B3B7F280}" type="sibTrans" cxnId="{1B2B4D79-C284-401C-BA7A-306E345EDDAB}">
      <dgm:prSet/>
      <dgm:spPr/>
      <dgm:t>
        <a:bodyPr/>
        <a:lstStyle/>
        <a:p>
          <a:endParaRPr lang="en-NG"/>
        </a:p>
      </dgm:t>
    </dgm:pt>
    <dgm:pt modelId="{36387029-A5F6-4573-BA11-FFB1BF398459}" type="pres">
      <dgm:prSet presAssocID="{E3FB677F-BBB4-4785-B488-C53E66603A43}" presName="Name0" presStyleCnt="0">
        <dgm:presLayoutVars>
          <dgm:dir/>
          <dgm:animLvl val="lvl"/>
          <dgm:resizeHandles val="exact"/>
        </dgm:presLayoutVars>
      </dgm:prSet>
      <dgm:spPr/>
    </dgm:pt>
    <dgm:pt modelId="{D235471D-517D-41AC-A558-E3651F3ECE1C}" type="pres">
      <dgm:prSet presAssocID="{E3FB677F-BBB4-4785-B488-C53E66603A43}" presName="dummy" presStyleCnt="0"/>
      <dgm:spPr/>
    </dgm:pt>
    <dgm:pt modelId="{010C51AD-8ED7-4985-9315-348F2693C9F4}" type="pres">
      <dgm:prSet presAssocID="{E3FB677F-BBB4-4785-B488-C53E66603A43}" presName="linH" presStyleCnt="0"/>
      <dgm:spPr/>
    </dgm:pt>
    <dgm:pt modelId="{BE222611-1378-49B0-9156-5E499904EBDF}" type="pres">
      <dgm:prSet presAssocID="{E3FB677F-BBB4-4785-B488-C53E66603A43}" presName="padding1" presStyleCnt="0"/>
      <dgm:spPr/>
    </dgm:pt>
    <dgm:pt modelId="{461D1A73-BE6A-457D-8B2D-EC495A28E0A3}" type="pres">
      <dgm:prSet presAssocID="{94F8822C-C685-40E5-915F-03093977F656}" presName="linV" presStyleCnt="0"/>
      <dgm:spPr/>
    </dgm:pt>
    <dgm:pt modelId="{DE75D046-B3E7-4A14-A798-C4A0A7629581}" type="pres">
      <dgm:prSet presAssocID="{94F8822C-C685-40E5-915F-03093977F656}" presName="spVertical1" presStyleCnt="0"/>
      <dgm:spPr/>
    </dgm:pt>
    <dgm:pt modelId="{4DF04E49-411E-4107-88C7-B87DBD56E028}" type="pres">
      <dgm:prSet presAssocID="{94F8822C-C685-40E5-915F-03093977F656}" presName="parTx" presStyleLbl="revTx" presStyleIdx="0" presStyleCnt="1" custScaleY="263651">
        <dgm:presLayoutVars>
          <dgm:chMax val="0"/>
          <dgm:chPref val="0"/>
          <dgm:bulletEnabled val="1"/>
        </dgm:presLayoutVars>
      </dgm:prSet>
      <dgm:spPr/>
    </dgm:pt>
    <dgm:pt modelId="{0D35D4ED-A814-46CD-9DE0-6083DD260F7B}" type="pres">
      <dgm:prSet presAssocID="{94F8822C-C685-40E5-915F-03093977F656}" presName="spVertical2" presStyleCnt="0"/>
      <dgm:spPr/>
    </dgm:pt>
    <dgm:pt modelId="{1A863DC0-4739-4DF0-8E03-4E96EA93D8F7}" type="pres">
      <dgm:prSet presAssocID="{94F8822C-C685-40E5-915F-03093977F656}" presName="spVertical3" presStyleCnt="0"/>
      <dgm:spPr/>
    </dgm:pt>
    <dgm:pt modelId="{35D4D1BE-3B97-4B21-9C36-477C7B4BE567}" type="pres">
      <dgm:prSet presAssocID="{E3FB677F-BBB4-4785-B488-C53E66603A43}" presName="padding2" presStyleCnt="0"/>
      <dgm:spPr/>
    </dgm:pt>
    <dgm:pt modelId="{E74C3ACE-37A5-493B-AB7F-E95C074968B6}" type="pres">
      <dgm:prSet presAssocID="{E3FB677F-BBB4-4785-B488-C53E66603A43}" presName="negArrow" presStyleCnt="0"/>
      <dgm:spPr/>
    </dgm:pt>
    <dgm:pt modelId="{7A1D92A8-E751-4F2F-8410-44C2667545F1}" type="pres">
      <dgm:prSet presAssocID="{E3FB677F-BBB4-4785-B488-C53E66603A43}" presName="backgroundArrow" presStyleLbl="node1" presStyleIdx="0" presStyleCnt="1" custScaleY="186526" custLinFactNeighborX="-2443" custLinFactNeighborY="21104"/>
      <dgm:spPr/>
    </dgm:pt>
  </dgm:ptLst>
  <dgm:cxnLst>
    <dgm:cxn modelId="{75F5E772-A7E1-4E91-BE2E-C98774F711B3}" type="presOf" srcId="{E3FB677F-BBB4-4785-B488-C53E66603A43}" destId="{36387029-A5F6-4573-BA11-FFB1BF398459}" srcOrd="0" destOrd="0" presId="urn:microsoft.com/office/officeart/2005/8/layout/hProcess3"/>
    <dgm:cxn modelId="{1B2B4D79-C284-401C-BA7A-306E345EDDAB}" srcId="{E3FB677F-BBB4-4785-B488-C53E66603A43}" destId="{94F8822C-C685-40E5-915F-03093977F656}" srcOrd="0" destOrd="0" parTransId="{20A27843-035B-47AE-AF6E-C71799C22EAC}" sibTransId="{0DD9EAC2-5438-4966-895B-3C03B3B7F280}"/>
    <dgm:cxn modelId="{7D4A1590-4DC2-4DBE-8475-888739A56630}" type="presOf" srcId="{94F8822C-C685-40E5-915F-03093977F656}" destId="{4DF04E49-411E-4107-88C7-B87DBD56E028}" srcOrd="0" destOrd="0" presId="urn:microsoft.com/office/officeart/2005/8/layout/hProcess3"/>
    <dgm:cxn modelId="{1275EE25-3A08-47E4-ABBB-95277E03E571}" type="presParOf" srcId="{36387029-A5F6-4573-BA11-FFB1BF398459}" destId="{D235471D-517D-41AC-A558-E3651F3ECE1C}" srcOrd="0" destOrd="0" presId="urn:microsoft.com/office/officeart/2005/8/layout/hProcess3"/>
    <dgm:cxn modelId="{7C5090F9-FB77-4657-A949-4FF49C3EA13F}" type="presParOf" srcId="{36387029-A5F6-4573-BA11-FFB1BF398459}" destId="{010C51AD-8ED7-4985-9315-348F2693C9F4}" srcOrd="1" destOrd="0" presId="urn:microsoft.com/office/officeart/2005/8/layout/hProcess3"/>
    <dgm:cxn modelId="{90B445CD-BCD2-413A-934D-F921497217D5}" type="presParOf" srcId="{010C51AD-8ED7-4985-9315-348F2693C9F4}" destId="{BE222611-1378-49B0-9156-5E499904EBDF}" srcOrd="0" destOrd="0" presId="urn:microsoft.com/office/officeart/2005/8/layout/hProcess3"/>
    <dgm:cxn modelId="{44769D6B-C432-4672-85A7-9973D8185C30}" type="presParOf" srcId="{010C51AD-8ED7-4985-9315-348F2693C9F4}" destId="{461D1A73-BE6A-457D-8B2D-EC495A28E0A3}" srcOrd="1" destOrd="0" presId="urn:microsoft.com/office/officeart/2005/8/layout/hProcess3"/>
    <dgm:cxn modelId="{EEF7E174-BA1E-4DA2-9619-EE20E4FD769F}" type="presParOf" srcId="{461D1A73-BE6A-457D-8B2D-EC495A28E0A3}" destId="{DE75D046-B3E7-4A14-A798-C4A0A7629581}" srcOrd="0" destOrd="0" presId="urn:microsoft.com/office/officeart/2005/8/layout/hProcess3"/>
    <dgm:cxn modelId="{146FEA48-1113-4225-81DA-1090CAD4C58A}" type="presParOf" srcId="{461D1A73-BE6A-457D-8B2D-EC495A28E0A3}" destId="{4DF04E49-411E-4107-88C7-B87DBD56E028}" srcOrd="1" destOrd="0" presId="urn:microsoft.com/office/officeart/2005/8/layout/hProcess3"/>
    <dgm:cxn modelId="{9A736623-1859-4501-B83C-AB3384DFB9DD}" type="presParOf" srcId="{461D1A73-BE6A-457D-8B2D-EC495A28E0A3}" destId="{0D35D4ED-A814-46CD-9DE0-6083DD260F7B}" srcOrd="2" destOrd="0" presId="urn:microsoft.com/office/officeart/2005/8/layout/hProcess3"/>
    <dgm:cxn modelId="{3A4FB000-F437-41DC-A67F-8C891A73F88F}" type="presParOf" srcId="{461D1A73-BE6A-457D-8B2D-EC495A28E0A3}" destId="{1A863DC0-4739-4DF0-8E03-4E96EA93D8F7}" srcOrd="3" destOrd="0" presId="urn:microsoft.com/office/officeart/2005/8/layout/hProcess3"/>
    <dgm:cxn modelId="{077A194C-CAB8-449C-A37D-3CF42EF8D552}" type="presParOf" srcId="{010C51AD-8ED7-4985-9315-348F2693C9F4}" destId="{35D4D1BE-3B97-4B21-9C36-477C7B4BE567}" srcOrd="2" destOrd="0" presId="urn:microsoft.com/office/officeart/2005/8/layout/hProcess3"/>
    <dgm:cxn modelId="{D3382ADB-123F-4011-B0B9-A89C51516738}" type="presParOf" srcId="{010C51AD-8ED7-4985-9315-348F2693C9F4}" destId="{E74C3ACE-37A5-493B-AB7F-E95C074968B6}" srcOrd="3" destOrd="0" presId="urn:microsoft.com/office/officeart/2005/8/layout/hProcess3"/>
    <dgm:cxn modelId="{731C15E4-F951-4B30-B257-81229FCB044F}" type="presParOf" srcId="{010C51AD-8ED7-4985-9315-348F2693C9F4}" destId="{7A1D92A8-E751-4F2F-8410-44C2667545F1}" srcOrd="4" destOrd="0" presId="urn:microsoft.com/office/officeart/2005/8/layout/h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FB677F-BBB4-4785-B488-C53E66603A43}" type="doc">
      <dgm:prSet loTypeId="urn:microsoft.com/office/officeart/2005/8/layout/hProcess3" loCatId="process" qsTypeId="urn:microsoft.com/office/officeart/2005/8/quickstyle/simple1" qsCatId="simple" csTypeId="urn:microsoft.com/office/officeart/2005/8/colors/accent1_2" csCatId="accent1" phldr="1"/>
      <dgm:spPr/>
    </dgm:pt>
    <dgm:pt modelId="{94F8822C-C685-40E5-915F-03093977F656}">
      <dgm:prSet phldrT="[Text]" custT="1"/>
      <dgm:spPr/>
      <dgm:t>
        <a:bodyPr/>
        <a:lstStyle/>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r>
            <a:rPr lang="en-NG" sz="2000" dirty="0">
              <a:solidFill>
                <a:schemeClr val="bg1"/>
              </a:solidFill>
            </a:rPr>
            <a:t>Key Predictors and Their Influence on Housing Prices</a:t>
          </a:r>
          <a:r>
            <a:rPr lang="en-NG" sz="2000" dirty="0"/>
            <a:t>.</a:t>
          </a:r>
        </a:p>
      </dgm:t>
    </dgm:pt>
    <dgm:pt modelId="{20A27843-035B-47AE-AF6E-C71799C22EAC}" type="parTrans" cxnId="{1B2B4D79-C284-401C-BA7A-306E345EDDAB}">
      <dgm:prSet/>
      <dgm:spPr/>
      <dgm:t>
        <a:bodyPr/>
        <a:lstStyle/>
        <a:p>
          <a:endParaRPr lang="en-NG"/>
        </a:p>
      </dgm:t>
    </dgm:pt>
    <dgm:pt modelId="{0DD9EAC2-5438-4966-895B-3C03B3B7F280}" type="sibTrans" cxnId="{1B2B4D79-C284-401C-BA7A-306E345EDDAB}">
      <dgm:prSet/>
      <dgm:spPr/>
      <dgm:t>
        <a:bodyPr/>
        <a:lstStyle/>
        <a:p>
          <a:endParaRPr lang="en-NG"/>
        </a:p>
      </dgm:t>
    </dgm:pt>
    <dgm:pt modelId="{36387029-A5F6-4573-BA11-FFB1BF398459}" type="pres">
      <dgm:prSet presAssocID="{E3FB677F-BBB4-4785-B488-C53E66603A43}" presName="Name0" presStyleCnt="0">
        <dgm:presLayoutVars>
          <dgm:dir/>
          <dgm:animLvl val="lvl"/>
          <dgm:resizeHandles val="exact"/>
        </dgm:presLayoutVars>
      </dgm:prSet>
      <dgm:spPr/>
    </dgm:pt>
    <dgm:pt modelId="{D235471D-517D-41AC-A558-E3651F3ECE1C}" type="pres">
      <dgm:prSet presAssocID="{E3FB677F-BBB4-4785-B488-C53E66603A43}" presName="dummy" presStyleCnt="0"/>
      <dgm:spPr/>
    </dgm:pt>
    <dgm:pt modelId="{010C51AD-8ED7-4985-9315-348F2693C9F4}" type="pres">
      <dgm:prSet presAssocID="{E3FB677F-BBB4-4785-B488-C53E66603A43}" presName="linH" presStyleCnt="0"/>
      <dgm:spPr/>
    </dgm:pt>
    <dgm:pt modelId="{BE222611-1378-49B0-9156-5E499904EBDF}" type="pres">
      <dgm:prSet presAssocID="{E3FB677F-BBB4-4785-B488-C53E66603A43}" presName="padding1" presStyleCnt="0"/>
      <dgm:spPr/>
    </dgm:pt>
    <dgm:pt modelId="{461D1A73-BE6A-457D-8B2D-EC495A28E0A3}" type="pres">
      <dgm:prSet presAssocID="{94F8822C-C685-40E5-915F-03093977F656}" presName="linV" presStyleCnt="0"/>
      <dgm:spPr/>
    </dgm:pt>
    <dgm:pt modelId="{DE75D046-B3E7-4A14-A798-C4A0A7629581}" type="pres">
      <dgm:prSet presAssocID="{94F8822C-C685-40E5-915F-03093977F656}" presName="spVertical1" presStyleCnt="0"/>
      <dgm:spPr/>
    </dgm:pt>
    <dgm:pt modelId="{4DF04E49-411E-4107-88C7-B87DBD56E028}" type="pres">
      <dgm:prSet presAssocID="{94F8822C-C685-40E5-915F-03093977F656}" presName="parTx" presStyleLbl="revTx" presStyleIdx="0" presStyleCnt="1" custScaleY="263651">
        <dgm:presLayoutVars>
          <dgm:chMax val="0"/>
          <dgm:chPref val="0"/>
          <dgm:bulletEnabled val="1"/>
        </dgm:presLayoutVars>
      </dgm:prSet>
      <dgm:spPr/>
    </dgm:pt>
    <dgm:pt modelId="{0D35D4ED-A814-46CD-9DE0-6083DD260F7B}" type="pres">
      <dgm:prSet presAssocID="{94F8822C-C685-40E5-915F-03093977F656}" presName="spVertical2" presStyleCnt="0"/>
      <dgm:spPr/>
    </dgm:pt>
    <dgm:pt modelId="{1A863DC0-4739-4DF0-8E03-4E96EA93D8F7}" type="pres">
      <dgm:prSet presAssocID="{94F8822C-C685-40E5-915F-03093977F656}" presName="spVertical3" presStyleCnt="0"/>
      <dgm:spPr/>
    </dgm:pt>
    <dgm:pt modelId="{35D4D1BE-3B97-4B21-9C36-477C7B4BE567}" type="pres">
      <dgm:prSet presAssocID="{E3FB677F-BBB4-4785-B488-C53E66603A43}" presName="padding2" presStyleCnt="0"/>
      <dgm:spPr/>
    </dgm:pt>
    <dgm:pt modelId="{E74C3ACE-37A5-493B-AB7F-E95C074968B6}" type="pres">
      <dgm:prSet presAssocID="{E3FB677F-BBB4-4785-B488-C53E66603A43}" presName="negArrow" presStyleCnt="0"/>
      <dgm:spPr/>
    </dgm:pt>
    <dgm:pt modelId="{7A1D92A8-E751-4F2F-8410-44C2667545F1}" type="pres">
      <dgm:prSet presAssocID="{E3FB677F-BBB4-4785-B488-C53E66603A43}" presName="backgroundArrow" presStyleLbl="node1" presStyleIdx="0" presStyleCnt="1" custScaleY="186526" custLinFactNeighborX="-2443" custLinFactNeighborY="21104"/>
      <dgm:spPr/>
    </dgm:pt>
  </dgm:ptLst>
  <dgm:cxnLst>
    <dgm:cxn modelId="{75F5E772-A7E1-4E91-BE2E-C98774F711B3}" type="presOf" srcId="{E3FB677F-BBB4-4785-B488-C53E66603A43}" destId="{36387029-A5F6-4573-BA11-FFB1BF398459}" srcOrd="0" destOrd="0" presId="urn:microsoft.com/office/officeart/2005/8/layout/hProcess3"/>
    <dgm:cxn modelId="{1B2B4D79-C284-401C-BA7A-306E345EDDAB}" srcId="{E3FB677F-BBB4-4785-B488-C53E66603A43}" destId="{94F8822C-C685-40E5-915F-03093977F656}" srcOrd="0" destOrd="0" parTransId="{20A27843-035B-47AE-AF6E-C71799C22EAC}" sibTransId="{0DD9EAC2-5438-4966-895B-3C03B3B7F280}"/>
    <dgm:cxn modelId="{7D4A1590-4DC2-4DBE-8475-888739A56630}" type="presOf" srcId="{94F8822C-C685-40E5-915F-03093977F656}" destId="{4DF04E49-411E-4107-88C7-B87DBD56E028}" srcOrd="0" destOrd="0" presId="urn:microsoft.com/office/officeart/2005/8/layout/hProcess3"/>
    <dgm:cxn modelId="{1275EE25-3A08-47E4-ABBB-95277E03E571}" type="presParOf" srcId="{36387029-A5F6-4573-BA11-FFB1BF398459}" destId="{D235471D-517D-41AC-A558-E3651F3ECE1C}" srcOrd="0" destOrd="0" presId="urn:microsoft.com/office/officeart/2005/8/layout/hProcess3"/>
    <dgm:cxn modelId="{7C5090F9-FB77-4657-A949-4FF49C3EA13F}" type="presParOf" srcId="{36387029-A5F6-4573-BA11-FFB1BF398459}" destId="{010C51AD-8ED7-4985-9315-348F2693C9F4}" srcOrd="1" destOrd="0" presId="urn:microsoft.com/office/officeart/2005/8/layout/hProcess3"/>
    <dgm:cxn modelId="{90B445CD-BCD2-413A-934D-F921497217D5}" type="presParOf" srcId="{010C51AD-8ED7-4985-9315-348F2693C9F4}" destId="{BE222611-1378-49B0-9156-5E499904EBDF}" srcOrd="0" destOrd="0" presId="urn:microsoft.com/office/officeart/2005/8/layout/hProcess3"/>
    <dgm:cxn modelId="{44769D6B-C432-4672-85A7-9973D8185C30}" type="presParOf" srcId="{010C51AD-8ED7-4985-9315-348F2693C9F4}" destId="{461D1A73-BE6A-457D-8B2D-EC495A28E0A3}" srcOrd="1" destOrd="0" presId="urn:microsoft.com/office/officeart/2005/8/layout/hProcess3"/>
    <dgm:cxn modelId="{EEF7E174-BA1E-4DA2-9619-EE20E4FD769F}" type="presParOf" srcId="{461D1A73-BE6A-457D-8B2D-EC495A28E0A3}" destId="{DE75D046-B3E7-4A14-A798-C4A0A7629581}" srcOrd="0" destOrd="0" presId="urn:microsoft.com/office/officeart/2005/8/layout/hProcess3"/>
    <dgm:cxn modelId="{146FEA48-1113-4225-81DA-1090CAD4C58A}" type="presParOf" srcId="{461D1A73-BE6A-457D-8B2D-EC495A28E0A3}" destId="{4DF04E49-411E-4107-88C7-B87DBD56E028}" srcOrd="1" destOrd="0" presId="urn:microsoft.com/office/officeart/2005/8/layout/hProcess3"/>
    <dgm:cxn modelId="{9A736623-1859-4501-B83C-AB3384DFB9DD}" type="presParOf" srcId="{461D1A73-BE6A-457D-8B2D-EC495A28E0A3}" destId="{0D35D4ED-A814-46CD-9DE0-6083DD260F7B}" srcOrd="2" destOrd="0" presId="urn:microsoft.com/office/officeart/2005/8/layout/hProcess3"/>
    <dgm:cxn modelId="{3A4FB000-F437-41DC-A67F-8C891A73F88F}" type="presParOf" srcId="{461D1A73-BE6A-457D-8B2D-EC495A28E0A3}" destId="{1A863DC0-4739-4DF0-8E03-4E96EA93D8F7}" srcOrd="3" destOrd="0" presId="urn:microsoft.com/office/officeart/2005/8/layout/hProcess3"/>
    <dgm:cxn modelId="{077A194C-CAB8-449C-A37D-3CF42EF8D552}" type="presParOf" srcId="{010C51AD-8ED7-4985-9315-348F2693C9F4}" destId="{35D4D1BE-3B97-4B21-9C36-477C7B4BE567}" srcOrd="2" destOrd="0" presId="urn:microsoft.com/office/officeart/2005/8/layout/hProcess3"/>
    <dgm:cxn modelId="{D3382ADB-123F-4011-B0B9-A89C51516738}" type="presParOf" srcId="{010C51AD-8ED7-4985-9315-348F2693C9F4}" destId="{E74C3ACE-37A5-493B-AB7F-E95C074968B6}" srcOrd="3" destOrd="0" presId="urn:microsoft.com/office/officeart/2005/8/layout/hProcess3"/>
    <dgm:cxn modelId="{731C15E4-F951-4B30-B257-81229FCB044F}" type="presParOf" srcId="{010C51AD-8ED7-4985-9315-348F2693C9F4}" destId="{7A1D92A8-E751-4F2F-8410-44C2667545F1}" srcOrd="4" destOrd="0" presId="urn:microsoft.com/office/officeart/2005/8/layout/h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FB677F-BBB4-4785-B488-C53E66603A43}" type="doc">
      <dgm:prSet loTypeId="urn:microsoft.com/office/officeart/2005/8/layout/hProcess3" loCatId="process" qsTypeId="urn:microsoft.com/office/officeart/2005/8/quickstyle/simple1" qsCatId="simple" csTypeId="urn:microsoft.com/office/officeart/2005/8/colors/accent1_2" csCatId="accent1" phldr="1"/>
      <dgm:spPr/>
    </dgm:pt>
    <dgm:pt modelId="{94F8822C-C685-40E5-915F-03093977F656}">
      <dgm:prSet phldrT="[Text]" custT="1"/>
      <dgm:spPr/>
      <dgm:t>
        <a:bodyPr/>
        <a:lstStyle/>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r>
            <a:rPr lang="en-NG" sz="2000" dirty="0">
              <a:solidFill>
                <a:schemeClr val="bg1"/>
              </a:solidFill>
            </a:rPr>
            <a:t>Key Predictors and Their Influence on Housing Prices</a:t>
          </a:r>
          <a:r>
            <a:rPr lang="en-NG" sz="2000" dirty="0"/>
            <a:t>.</a:t>
          </a:r>
        </a:p>
      </dgm:t>
    </dgm:pt>
    <dgm:pt modelId="{20A27843-035B-47AE-AF6E-C71799C22EAC}" type="parTrans" cxnId="{1B2B4D79-C284-401C-BA7A-306E345EDDAB}">
      <dgm:prSet/>
      <dgm:spPr/>
      <dgm:t>
        <a:bodyPr/>
        <a:lstStyle/>
        <a:p>
          <a:endParaRPr lang="en-NG"/>
        </a:p>
      </dgm:t>
    </dgm:pt>
    <dgm:pt modelId="{0DD9EAC2-5438-4966-895B-3C03B3B7F280}" type="sibTrans" cxnId="{1B2B4D79-C284-401C-BA7A-306E345EDDAB}">
      <dgm:prSet/>
      <dgm:spPr/>
      <dgm:t>
        <a:bodyPr/>
        <a:lstStyle/>
        <a:p>
          <a:endParaRPr lang="en-NG"/>
        </a:p>
      </dgm:t>
    </dgm:pt>
    <dgm:pt modelId="{36387029-A5F6-4573-BA11-FFB1BF398459}" type="pres">
      <dgm:prSet presAssocID="{E3FB677F-BBB4-4785-B488-C53E66603A43}" presName="Name0" presStyleCnt="0">
        <dgm:presLayoutVars>
          <dgm:dir/>
          <dgm:animLvl val="lvl"/>
          <dgm:resizeHandles val="exact"/>
        </dgm:presLayoutVars>
      </dgm:prSet>
      <dgm:spPr/>
    </dgm:pt>
    <dgm:pt modelId="{D235471D-517D-41AC-A558-E3651F3ECE1C}" type="pres">
      <dgm:prSet presAssocID="{E3FB677F-BBB4-4785-B488-C53E66603A43}" presName="dummy" presStyleCnt="0"/>
      <dgm:spPr/>
    </dgm:pt>
    <dgm:pt modelId="{010C51AD-8ED7-4985-9315-348F2693C9F4}" type="pres">
      <dgm:prSet presAssocID="{E3FB677F-BBB4-4785-B488-C53E66603A43}" presName="linH" presStyleCnt="0"/>
      <dgm:spPr/>
    </dgm:pt>
    <dgm:pt modelId="{BE222611-1378-49B0-9156-5E499904EBDF}" type="pres">
      <dgm:prSet presAssocID="{E3FB677F-BBB4-4785-B488-C53E66603A43}" presName="padding1" presStyleCnt="0"/>
      <dgm:spPr/>
    </dgm:pt>
    <dgm:pt modelId="{461D1A73-BE6A-457D-8B2D-EC495A28E0A3}" type="pres">
      <dgm:prSet presAssocID="{94F8822C-C685-40E5-915F-03093977F656}" presName="linV" presStyleCnt="0"/>
      <dgm:spPr/>
    </dgm:pt>
    <dgm:pt modelId="{DE75D046-B3E7-4A14-A798-C4A0A7629581}" type="pres">
      <dgm:prSet presAssocID="{94F8822C-C685-40E5-915F-03093977F656}" presName="spVertical1" presStyleCnt="0"/>
      <dgm:spPr/>
    </dgm:pt>
    <dgm:pt modelId="{4DF04E49-411E-4107-88C7-B87DBD56E028}" type="pres">
      <dgm:prSet presAssocID="{94F8822C-C685-40E5-915F-03093977F656}" presName="parTx" presStyleLbl="revTx" presStyleIdx="0" presStyleCnt="1" custScaleY="263651">
        <dgm:presLayoutVars>
          <dgm:chMax val="0"/>
          <dgm:chPref val="0"/>
          <dgm:bulletEnabled val="1"/>
        </dgm:presLayoutVars>
      </dgm:prSet>
      <dgm:spPr/>
    </dgm:pt>
    <dgm:pt modelId="{0D35D4ED-A814-46CD-9DE0-6083DD260F7B}" type="pres">
      <dgm:prSet presAssocID="{94F8822C-C685-40E5-915F-03093977F656}" presName="spVertical2" presStyleCnt="0"/>
      <dgm:spPr/>
    </dgm:pt>
    <dgm:pt modelId="{1A863DC0-4739-4DF0-8E03-4E96EA93D8F7}" type="pres">
      <dgm:prSet presAssocID="{94F8822C-C685-40E5-915F-03093977F656}" presName="spVertical3" presStyleCnt="0"/>
      <dgm:spPr/>
    </dgm:pt>
    <dgm:pt modelId="{35D4D1BE-3B97-4B21-9C36-477C7B4BE567}" type="pres">
      <dgm:prSet presAssocID="{E3FB677F-BBB4-4785-B488-C53E66603A43}" presName="padding2" presStyleCnt="0"/>
      <dgm:spPr/>
    </dgm:pt>
    <dgm:pt modelId="{E74C3ACE-37A5-493B-AB7F-E95C074968B6}" type="pres">
      <dgm:prSet presAssocID="{E3FB677F-BBB4-4785-B488-C53E66603A43}" presName="negArrow" presStyleCnt="0"/>
      <dgm:spPr/>
    </dgm:pt>
    <dgm:pt modelId="{7A1D92A8-E751-4F2F-8410-44C2667545F1}" type="pres">
      <dgm:prSet presAssocID="{E3FB677F-BBB4-4785-B488-C53E66603A43}" presName="backgroundArrow" presStyleLbl="node1" presStyleIdx="0" presStyleCnt="1" custScaleY="186526" custLinFactNeighborX="-2443" custLinFactNeighborY="21104"/>
      <dgm:spPr/>
    </dgm:pt>
  </dgm:ptLst>
  <dgm:cxnLst>
    <dgm:cxn modelId="{75F5E772-A7E1-4E91-BE2E-C98774F711B3}" type="presOf" srcId="{E3FB677F-BBB4-4785-B488-C53E66603A43}" destId="{36387029-A5F6-4573-BA11-FFB1BF398459}" srcOrd="0" destOrd="0" presId="urn:microsoft.com/office/officeart/2005/8/layout/hProcess3"/>
    <dgm:cxn modelId="{1B2B4D79-C284-401C-BA7A-306E345EDDAB}" srcId="{E3FB677F-BBB4-4785-B488-C53E66603A43}" destId="{94F8822C-C685-40E5-915F-03093977F656}" srcOrd="0" destOrd="0" parTransId="{20A27843-035B-47AE-AF6E-C71799C22EAC}" sibTransId="{0DD9EAC2-5438-4966-895B-3C03B3B7F280}"/>
    <dgm:cxn modelId="{7D4A1590-4DC2-4DBE-8475-888739A56630}" type="presOf" srcId="{94F8822C-C685-40E5-915F-03093977F656}" destId="{4DF04E49-411E-4107-88C7-B87DBD56E028}" srcOrd="0" destOrd="0" presId="urn:microsoft.com/office/officeart/2005/8/layout/hProcess3"/>
    <dgm:cxn modelId="{1275EE25-3A08-47E4-ABBB-95277E03E571}" type="presParOf" srcId="{36387029-A5F6-4573-BA11-FFB1BF398459}" destId="{D235471D-517D-41AC-A558-E3651F3ECE1C}" srcOrd="0" destOrd="0" presId="urn:microsoft.com/office/officeart/2005/8/layout/hProcess3"/>
    <dgm:cxn modelId="{7C5090F9-FB77-4657-A949-4FF49C3EA13F}" type="presParOf" srcId="{36387029-A5F6-4573-BA11-FFB1BF398459}" destId="{010C51AD-8ED7-4985-9315-348F2693C9F4}" srcOrd="1" destOrd="0" presId="urn:microsoft.com/office/officeart/2005/8/layout/hProcess3"/>
    <dgm:cxn modelId="{90B445CD-BCD2-413A-934D-F921497217D5}" type="presParOf" srcId="{010C51AD-8ED7-4985-9315-348F2693C9F4}" destId="{BE222611-1378-49B0-9156-5E499904EBDF}" srcOrd="0" destOrd="0" presId="urn:microsoft.com/office/officeart/2005/8/layout/hProcess3"/>
    <dgm:cxn modelId="{44769D6B-C432-4672-85A7-9973D8185C30}" type="presParOf" srcId="{010C51AD-8ED7-4985-9315-348F2693C9F4}" destId="{461D1A73-BE6A-457D-8B2D-EC495A28E0A3}" srcOrd="1" destOrd="0" presId="urn:microsoft.com/office/officeart/2005/8/layout/hProcess3"/>
    <dgm:cxn modelId="{EEF7E174-BA1E-4DA2-9619-EE20E4FD769F}" type="presParOf" srcId="{461D1A73-BE6A-457D-8B2D-EC495A28E0A3}" destId="{DE75D046-B3E7-4A14-A798-C4A0A7629581}" srcOrd="0" destOrd="0" presId="urn:microsoft.com/office/officeart/2005/8/layout/hProcess3"/>
    <dgm:cxn modelId="{146FEA48-1113-4225-81DA-1090CAD4C58A}" type="presParOf" srcId="{461D1A73-BE6A-457D-8B2D-EC495A28E0A3}" destId="{4DF04E49-411E-4107-88C7-B87DBD56E028}" srcOrd="1" destOrd="0" presId="urn:microsoft.com/office/officeart/2005/8/layout/hProcess3"/>
    <dgm:cxn modelId="{9A736623-1859-4501-B83C-AB3384DFB9DD}" type="presParOf" srcId="{461D1A73-BE6A-457D-8B2D-EC495A28E0A3}" destId="{0D35D4ED-A814-46CD-9DE0-6083DD260F7B}" srcOrd="2" destOrd="0" presId="urn:microsoft.com/office/officeart/2005/8/layout/hProcess3"/>
    <dgm:cxn modelId="{3A4FB000-F437-41DC-A67F-8C891A73F88F}" type="presParOf" srcId="{461D1A73-BE6A-457D-8B2D-EC495A28E0A3}" destId="{1A863DC0-4739-4DF0-8E03-4E96EA93D8F7}" srcOrd="3" destOrd="0" presId="urn:microsoft.com/office/officeart/2005/8/layout/hProcess3"/>
    <dgm:cxn modelId="{077A194C-CAB8-449C-A37D-3CF42EF8D552}" type="presParOf" srcId="{010C51AD-8ED7-4985-9315-348F2693C9F4}" destId="{35D4D1BE-3B97-4B21-9C36-477C7B4BE567}" srcOrd="2" destOrd="0" presId="urn:microsoft.com/office/officeart/2005/8/layout/hProcess3"/>
    <dgm:cxn modelId="{D3382ADB-123F-4011-B0B9-A89C51516738}" type="presParOf" srcId="{010C51AD-8ED7-4985-9315-348F2693C9F4}" destId="{E74C3ACE-37A5-493B-AB7F-E95C074968B6}" srcOrd="3" destOrd="0" presId="urn:microsoft.com/office/officeart/2005/8/layout/hProcess3"/>
    <dgm:cxn modelId="{731C15E4-F951-4B30-B257-81229FCB044F}" type="presParOf" srcId="{010C51AD-8ED7-4985-9315-348F2693C9F4}" destId="{7A1D92A8-E751-4F2F-8410-44C2667545F1}" srcOrd="4" destOrd="0" presId="urn:microsoft.com/office/officeart/2005/8/layout/h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3FB677F-BBB4-4785-B488-C53E66603A43}" type="doc">
      <dgm:prSet loTypeId="urn:microsoft.com/office/officeart/2005/8/layout/hProcess3" loCatId="process" qsTypeId="urn:microsoft.com/office/officeart/2005/8/quickstyle/simple1" qsCatId="simple" csTypeId="urn:microsoft.com/office/officeart/2005/8/colors/accent1_2" csCatId="accent1" phldr="1"/>
      <dgm:spPr/>
    </dgm:pt>
    <dgm:pt modelId="{94F8822C-C685-40E5-915F-03093977F656}">
      <dgm:prSet phldrT="[Text]" custT="1"/>
      <dgm:spPr/>
      <dgm:t>
        <a:bodyPr/>
        <a:lstStyle/>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r>
            <a:rPr lang="en-NG" sz="2000" dirty="0">
              <a:solidFill>
                <a:schemeClr val="bg1"/>
              </a:solidFill>
            </a:rPr>
            <a:t>Key Predictors and Their Influence on Housing Prices</a:t>
          </a:r>
          <a:r>
            <a:rPr lang="en-NG" sz="2000" dirty="0"/>
            <a:t>.</a:t>
          </a:r>
        </a:p>
      </dgm:t>
    </dgm:pt>
    <dgm:pt modelId="{20A27843-035B-47AE-AF6E-C71799C22EAC}" type="parTrans" cxnId="{1B2B4D79-C284-401C-BA7A-306E345EDDAB}">
      <dgm:prSet/>
      <dgm:spPr/>
      <dgm:t>
        <a:bodyPr/>
        <a:lstStyle/>
        <a:p>
          <a:endParaRPr lang="en-NG"/>
        </a:p>
      </dgm:t>
    </dgm:pt>
    <dgm:pt modelId="{0DD9EAC2-5438-4966-895B-3C03B3B7F280}" type="sibTrans" cxnId="{1B2B4D79-C284-401C-BA7A-306E345EDDAB}">
      <dgm:prSet/>
      <dgm:spPr/>
      <dgm:t>
        <a:bodyPr/>
        <a:lstStyle/>
        <a:p>
          <a:endParaRPr lang="en-NG"/>
        </a:p>
      </dgm:t>
    </dgm:pt>
    <dgm:pt modelId="{36387029-A5F6-4573-BA11-FFB1BF398459}" type="pres">
      <dgm:prSet presAssocID="{E3FB677F-BBB4-4785-B488-C53E66603A43}" presName="Name0" presStyleCnt="0">
        <dgm:presLayoutVars>
          <dgm:dir/>
          <dgm:animLvl val="lvl"/>
          <dgm:resizeHandles val="exact"/>
        </dgm:presLayoutVars>
      </dgm:prSet>
      <dgm:spPr/>
    </dgm:pt>
    <dgm:pt modelId="{D235471D-517D-41AC-A558-E3651F3ECE1C}" type="pres">
      <dgm:prSet presAssocID="{E3FB677F-BBB4-4785-B488-C53E66603A43}" presName="dummy" presStyleCnt="0"/>
      <dgm:spPr/>
    </dgm:pt>
    <dgm:pt modelId="{010C51AD-8ED7-4985-9315-348F2693C9F4}" type="pres">
      <dgm:prSet presAssocID="{E3FB677F-BBB4-4785-B488-C53E66603A43}" presName="linH" presStyleCnt="0"/>
      <dgm:spPr/>
    </dgm:pt>
    <dgm:pt modelId="{BE222611-1378-49B0-9156-5E499904EBDF}" type="pres">
      <dgm:prSet presAssocID="{E3FB677F-BBB4-4785-B488-C53E66603A43}" presName="padding1" presStyleCnt="0"/>
      <dgm:spPr/>
    </dgm:pt>
    <dgm:pt modelId="{461D1A73-BE6A-457D-8B2D-EC495A28E0A3}" type="pres">
      <dgm:prSet presAssocID="{94F8822C-C685-40E5-915F-03093977F656}" presName="linV" presStyleCnt="0"/>
      <dgm:spPr/>
    </dgm:pt>
    <dgm:pt modelId="{DE75D046-B3E7-4A14-A798-C4A0A7629581}" type="pres">
      <dgm:prSet presAssocID="{94F8822C-C685-40E5-915F-03093977F656}" presName="spVertical1" presStyleCnt="0"/>
      <dgm:spPr/>
    </dgm:pt>
    <dgm:pt modelId="{4DF04E49-411E-4107-88C7-B87DBD56E028}" type="pres">
      <dgm:prSet presAssocID="{94F8822C-C685-40E5-915F-03093977F656}" presName="parTx" presStyleLbl="revTx" presStyleIdx="0" presStyleCnt="1" custScaleY="263651">
        <dgm:presLayoutVars>
          <dgm:chMax val="0"/>
          <dgm:chPref val="0"/>
          <dgm:bulletEnabled val="1"/>
        </dgm:presLayoutVars>
      </dgm:prSet>
      <dgm:spPr/>
    </dgm:pt>
    <dgm:pt modelId="{0D35D4ED-A814-46CD-9DE0-6083DD260F7B}" type="pres">
      <dgm:prSet presAssocID="{94F8822C-C685-40E5-915F-03093977F656}" presName="spVertical2" presStyleCnt="0"/>
      <dgm:spPr/>
    </dgm:pt>
    <dgm:pt modelId="{1A863DC0-4739-4DF0-8E03-4E96EA93D8F7}" type="pres">
      <dgm:prSet presAssocID="{94F8822C-C685-40E5-915F-03093977F656}" presName="spVertical3" presStyleCnt="0"/>
      <dgm:spPr/>
    </dgm:pt>
    <dgm:pt modelId="{35D4D1BE-3B97-4B21-9C36-477C7B4BE567}" type="pres">
      <dgm:prSet presAssocID="{E3FB677F-BBB4-4785-B488-C53E66603A43}" presName="padding2" presStyleCnt="0"/>
      <dgm:spPr/>
    </dgm:pt>
    <dgm:pt modelId="{E74C3ACE-37A5-493B-AB7F-E95C074968B6}" type="pres">
      <dgm:prSet presAssocID="{E3FB677F-BBB4-4785-B488-C53E66603A43}" presName="negArrow" presStyleCnt="0"/>
      <dgm:spPr/>
    </dgm:pt>
    <dgm:pt modelId="{7A1D92A8-E751-4F2F-8410-44C2667545F1}" type="pres">
      <dgm:prSet presAssocID="{E3FB677F-BBB4-4785-B488-C53E66603A43}" presName="backgroundArrow" presStyleLbl="node1" presStyleIdx="0" presStyleCnt="1" custScaleY="186526" custLinFactNeighborX="-2443" custLinFactNeighborY="21104"/>
      <dgm:spPr/>
    </dgm:pt>
  </dgm:ptLst>
  <dgm:cxnLst>
    <dgm:cxn modelId="{75F5E772-A7E1-4E91-BE2E-C98774F711B3}" type="presOf" srcId="{E3FB677F-BBB4-4785-B488-C53E66603A43}" destId="{36387029-A5F6-4573-BA11-FFB1BF398459}" srcOrd="0" destOrd="0" presId="urn:microsoft.com/office/officeart/2005/8/layout/hProcess3"/>
    <dgm:cxn modelId="{1B2B4D79-C284-401C-BA7A-306E345EDDAB}" srcId="{E3FB677F-BBB4-4785-B488-C53E66603A43}" destId="{94F8822C-C685-40E5-915F-03093977F656}" srcOrd="0" destOrd="0" parTransId="{20A27843-035B-47AE-AF6E-C71799C22EAC}" sibTransId="{0DD9EAC2-5438-4966-895B-3C03B3B7F280}"/>
    <dgm:cxn modelId="{7D4A1590-4DC2-4DBE-8475-888739A56630}" type="presOf" srcId="{94F8822C-C685-40E5-915F-03093977F656}" destId="{4DF04E49-411E-4107-88C7-B87DBD56E028}" srcOrd="0" destOrd="0" presId="urn:microsoft.com/office/officeart/2005/8/layout/hProcess3"/>
    <dgm:cxn modelId="{1275EE25-3A08-47E4-ABBB-95277E03E571}" type="presParOf" srcId="{36387029-A5F6-4573-BA11-FFB1BF398459}" destId="{D235471D-517D-41AC-A558-E3651F3ECE1C}" srcOrd="0" destOrd="0" presId="urn:microsoft.com/office/officeart/2005/8/layout/hProcess3"/>
    <dgm:cxn modelId="{7C5090F9-FB77-4657-A949-4FF49C3EA13F}" type="presParOf" srcId="{36387029-A5F6-4573-BA11-FFB1BF398459}" destId="{010C51AD-8ED7-4985-9315-348F2693C9F4}" srcOrd="1" destOrd="0" presId="urn:microsoft.com/office/officeart/2005/8/layout/hProcess3"/>
    <dgm:cxn modelId="{90B445CD-BCD2-413A-934D-F921497217D5}" type="presParOf" srcId="{010C51AD-8ED7-4985-9315-348F2693C9F4}" destId="{BE222611-1378-49B0-9156-5E499904EBDF}" srcOrd="0" destOrd="0" presId="urn:microsoft.com/office/officeart/2005/8/layout/hProcess3"/>
    <dgm:cxn modelId="{44769D6B-C432-4672-85A7-9973D8185C30}" type="presParOf" srcId="{010C51AD-8ED7-4985-9315-348F2693C9F4}" destId="{461D1A73-BE6A-457D-8B2D-EC495A28E0A3}" srcOrd="1" destOrd="0" presId="urn:microsoft.com/office/officeart/2005/8/layout/hProcess3"/>
    <dgm:cxn modelId="{EEF7E174-BA1E-4DA2-9619-EE20E4FD769F}" type="presParOf" srcId="{461D1A73-BE6A-457D-8B2D-EC495A28E0A3}" destId="{DE75D046-B3E7-4A14-A798-C4A0A7629581}" srcOrd="0" destOrd="0" presId="urn:microsoft.com/office/officeart/2005/8/layout/hProcess3"/>
    <dgm:cxn modelId="{146FEA48-1113-4225-81DA-1090CAD4C58A}" type="presParOf" srcId="{461D1A73-BE6A-457D-8B2D-EC495A28E0A3}" destId="{4DF04E49-411E-4107-88C7-B87DBD56E028}" srcOrd="1" destOrd="0" presId="urn:microsoft.com/office/officeart/2005/8/layout/hProcess3"/>
    <dgm:cxn modelId="{9A736623-1859-4501-B83C-AB3384DFB9DD}" type="presParOf" srcId="{461D1A73-BE6A-457D-8B2D-EC495A28E0A3}" destId="{0D35D4ED-A814-46CD-9DE0-6083DD260F7B}" srcOrd="2" destOrd="0" presId="urn:microsoft.com/office/officeart/2005/8/layout/hProcess3"/>
    <dgm:cxn modelId="{3A4FB000-F437-41DC-A67F-8C891A73F88F}" type="presParOf" srcId="{461D1A73-BE6A-457D-8B2D-EC495A28E0A3}" destId="{1A863DC0-4739-4DF0-8E03-4E96EA93D8F7}" srcOrd="3" destOrd="0" presId="urn:microsoft.com/office/officeart/2005/8/layout/hProcess3"/>
    <dgm:cxn modelId="{077A194C-CAB8-449C-A37D-3CF42EF8D552}" type="presParOf" srcId="{010C51AD-8ED7-4985-9315-348F2693C9F4}" destId="{35D4D1BE-3B97-4B21-9C36-477C7B4BE567}" srcOrd="2" destOrd="0" presId="urn:microsoft.com/office/officeart/2005/8/layout/hProcess3"/>
    <dgm:cxn modelId="{D3382ADB-123F-4011-B0B9-A89C51516738}" type="presParOf" srcId="{010C51AD-8ED7-4985-9315-348F2693C9F4}" destId="{E74C3ACE-37A5-493B-AB7F-E95C074968B6}" srcOrd="3" destOrd="0" presId="urn:microsoft.com/office/officeart/2005/8/layout/hProcess3"/>
    <dgm:cxn modelId="{731C15E4-F951-4B30-B257-81229FCB044F}" type="presParOf" srcId="{010C51AD-8ED7-4985-9315-348F2693C9F4}" destId="{7A1D92A8-E751-4F2F-8410-44C2667545F1}" srcOrd="4" destOrd="0" presId="urn:microsoft.com/office/officeart/2005/8/layout/h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B5D36-898E-4143-B782-A06CF888564B}">
      <dsp:nvSpPr>
        <dsp:cNvPr id="0" name=""/>
        <dsp:cNvSpPr/>
      </dsp:nvSpPr>
      <dsp:spPr>
        <a:xfrm>
          <a:off x="0" y="0"/>
          <a:ext cx="5400637" cy="675763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C8D3D4-7177-45CF-8744-950F261E0E90}">
      <dsp:nvSpPr>
        <dsp:cNvPr id="0" name=""/>
        <dsp:cNvSpPr/>
      </dsp:nvSpPr>
      <dsp:spPr>
        <a:xfrm>
          <a:off x="0" y="2133981"/>
          <a:ext cx="6353691" cy="2703055"/>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NG" sz="2300" b="1" kern="1200" dirty="0"/>
            <a:t>Analyze the factors influencing housing prices and build a model to predict future prices based on key property attributes. This analysis will help identify the most important features impacting housing prices and improve price prediction accuracy.</a:t>
          </a:r>
          <a:endParaRPr lang="en-NG" sz="2300" kern="1200" dirty="0"/>
        </a:p>
      </dsp:txBody>
      <dsp:txXfrm>
        <a:off x="131952" y="2265933"/>
        <a:ext cx="6089787" cy="24391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1D92A8-E751-4F2F-8410-44C2667545F1}">
      <dsp:nvSpPr>
        <dsp:cNvPr id="0" name=""/>
        <dsp:cNvSpPr/>
      </dsp:nvSpPr>
      <dsp:spPr>
        <a:xfrm>
          <a:off x="0" y="1192213"/>
          <a:ext cx="3717385" cy="2773555"/>
        </a:xfrm>
        <a:prstGeom prst="rightArrow">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F04E49-411E-4107-88C7-B87DBD56E028}">
      <dsp:nvSpPr>
        <dsp:cNvPr id="0" name=""/>
        <dsp:cNvSpPr/>
      </dsp:nvSpPr>
      <dsp:spPr>
        <a:xfrm>
          <a:off x="299859" y="1250145"/>
          <a:ext cx="3045787" cy="1960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0" rIns="0" bIns="203200" numCol="1" spcCol="1270" anchor="ctr" anchorCtr="0">
          <a:noAutofit/>
        </a:bodyPr>
        <a:lstStyle/>
        <a:p>
          <a:pPr marL="0" lvl="0" indent="0" algn="ctr" defTabSz="889000">
            <a:lnSpc>
              <a:spcPct val="90000"/>
            </a:lnSpc>
            <a:spcBef>
              <a:spcPct val="0"/>
            </a:spcBef>
            <a:spcAft>
              <a:spcPct val="35000"/>
            </a:spcAft>
            <a:buNone/>
          </a:pPr>
          <a:endParaRPr lang="en-US" sz="2000" kern="1200" dirty="0">
            <a:solidFill>
              <a:schemeClr val="bg1"/>
            </a:solidFill>
          </a:endParaRPr>
        </a:p>
        <a:p>
          <a:pPr marL="0" lvl="0" indent="0" algn="ctr" defTabSz="889000">
            <a:lnSpc>
              <a:spcPct val="90000"/>
            </a:lnSpc>
            <a:spcBef>
              <a:spcPct val="0"/>
            </a:spcBef>
            <a:spcAft>
              <a:spcPct val="35000"/>
            </a:spcAft>
            <a:buNone/>
          </a:pPr>
          <a:endParaRPr lang="en-US" sz="2000" kern="1200" dirty="0">
            <a:solidFill>
              <a:schemeClr val="bg1"/>
            </a:solidFill>
          </a:endParaRPr>
        </a:p>
        <a:p>
          <a:pPr marL="0" lvl="0" indent="0" algn="ctr" defTabSz="889000">
            <a:lnSpc>
              <a:spcPct val="90000"/>
            </a:lnSpc>
            <a:spcBef>
              <a:spcPct val="0"/>
            </a:spcBef>
            <a:spcAft>
              <a:spcPct val="35000"/>
            </a:spcAft>
            <a:buNone/>
          </a:pPr>
          <a:endParaRPr lang="en-US" sz="2000" kern="1200" dirty="0">
            <a:solidFill>
              <a:schemeClr val="bg1"/>
            </a:solidFill>
          </a:endParaRPr>
        </a:p>
        <a:p>
          <a:pPr marL="0" lvl="0" indent="0" algn="ctr" defTabSz="889000">
            <a:lnSpc>
              <a:spcPct val="90000"/>
            </a:lnSpc>
            <a:spcBef>
              <a:spcPct val="0"/>
            </a:spcBef>
            <a:spcAft>
              <a:spcPct val="35000"/>
            </a:spcAft>
            <a:buNone/>
          </a:pPr>
          <a:r>
            <a:rPr lang="en-NG" sz="2000" kern="1200" dirty="0">
              <a:solidFill>
                <a:schemeClr val="bg1"/>
              </a:solidFill>
            </a:rPr>
            <a:t>Key Predictors and Their Influence on Housing Prices</a:t>
          </a:r>
          <a:r>
            <a:rPr lang="en-NG" sz="2000" kern="1200" dirty="0"/>
            <a:t>.</a:t>
          </a:r>
        </a:p>
      </dsp:txBody>
      <dsp:txXfrm>
        <a:off x="299859" y="1250145"/>
        <a:ext cx="3045787" cy="19601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1D92A8-E751-4F2F-8410-44C2667545F1}">
      <dsp:nvSpPr>
        <dsp:cNvPr id="0" name=""/>
        <dsp:cNvSpPr/>
      </dsp:nvSpPr>
      <dsp:spPr>
        <a:xfrm>
          <a:off x="0" y="1192213"/>
          <a:ext cx="3717385" cy="2773555"/>
        </a:xfrm>
        <a:prstGeom prst="rightArrow">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F04E49-411E-4107-88C7-B87DBD56E028}">
      <dsp:nvSpPr>
        <dsp:cNvPr id="0" name=""/>
        <dsp:cNvSpPr/>
      </dsp:nvSpPr>
      <dsp:spPr>
        <a:xfrm>
          <a:off x="299859" y="1250145"/>
          <a:ext cx="3045787" cy="1960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0" rIns="0" bIns="203200" numCol="1" spcCol="1270" anchor="ctr" anchorCtr="0">
          <a:noAutofit/>
        </a:bodyPr>
        <a:lstStyle/>
        <a:p>
          <a:pPr marL="0" lvl="0" indent="0" algn="ctr" defTabSz="889000">
            <a:lnSpc>
              <a:spcPct val="90000"/>
            </a:lnSpc>
            <a:spcBef>
              <a:spcPct val="0"/>
            </a:spcBef>
            <a:spcAft>
              <a:spcPct val="35000"/>
            </a:spcAft>
            <a:buNone/>
          </a:pPr>
          <a:endParaRPr lang="en-US" sz="2000" kern="1200" dirty="0">
            <a:solidFill>
              <a:schemeClr val="bg1"/>
            </a:solidFill>
          </a:endParaRPr>
        </a:p>
        <a:p>
          <a:pPr marL="0" lvl="0" indent="0" algn="ctr" defTabSz="889000">
            <a:lnSpc>
              <a:spcPct val="90000"/>
            </a:lnSpc>
            <a:spcBef>
              <a:spcPct val="0"/>
            </a:spcBef>
            <a:spcAft>
              <a:spcPct val="35000"/>
            </a:spcAft>
            <a:buNone/>
          </a:pPr>
          <a:endParaRPr lang="en-US" sz="2000" kern="1200" dirty="0">
            <a:solidFill>
              <a:schemeClr val="bg1"/>
            </a:solidFill>
          </a:endParaRPr>
        </a:p>
        <a:p>
          <a:pPr marL="0" lvl="0" indent="0" algn="ctr" defTabSz="889000">
            <a:lnSpc>
              <a:spcPct val="90000"/>
            </a:lnSpc>
            <a:spcBef>
              <a:spcPct val="0"/>
            </a:spcBef>
            <a:spcAft>
              <a:spcPct val="35000"/>
            </a:spcAft>
            <a:buNone/>
          </a:pPr>
          <a:endParaRPr lang="en-US" sz="2000" kern="1200" dirty="0">
            <a:solidFill>
              <a:schemeClr val="bg1"/>
            </a:solidFill>
          </a:endParaRPr>
        </a:p>
        <a:p>
          <a:pPr marL="0" lvl="0" indent="0" algn="ctr" defTabSz="889000">
            <a:lnSpc>
              <a:spcPct val="90000"/>
            </a:lnSpc>
            <a:spcBef>
              <a:spcPct val="0"/>
            </a:spcBef>
            <a:spcAft>
              <a:spcPct val="35000"/>
            </a:spcAft>
            <a:buNone/>
          </a:pPr>
          <a:r>
            <a:rPr lang="en-NG" sz="2000" kern="1200" dirty="0">
              <a:solidFill>
                <a:schemeClr val="bg1"/>
              </a:solidFill>
            </a:rPr>
            <a:t>Key Predictors and Their Influence on Housing Prices</a:t>
          </a:r>
          <a:r>
            <a:rPr lang="en-NG" sz="2000" kern="1200" dirty="0"/>
            <a:t>.</a:t>
          </a:r>
        </a:p>
      </dsp:txBody>
      <dsp:txXfrm>
        <a:off x="299859" y="1250145"/>
        <a:ext cx="3045787" cy="19601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1D92A8-E751-4F2F-8410-44C2667545F1}">
      <dsp:nvSpPr>
        <dsp:cNvPr id="0" name=""/>
        <dsp:cNvSpPr/>
      </dsp:nvSpPr>
      <dsp:spPr>
        <a:xfrm>
          <a:off x="0" y="1192213"/>
          <a:ext cx="3717385" cy="2773555"/>
        </a:xfrm>
        <a:prstGeom prst="rightArrow">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F04E49-411E-4107-88C7-B87DBD56E028}">
      <dsp:nvSpPr>
        <dsp:cNvPr id="0" name=""/>
        <dsp:cNvSpPr/>
      </dsp:nvSpPr>
      <dsp:spPr>
        <a:xfrm>
          <a:off x="299859" y="1250145"/>
          <a:ext cx="3045787" cy="1960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0" rIns="0" bIns="203200" numCol="1" spcCol="1270" anchor="ctr" anchorCtr="0">
          <a:noAutofit/>
        </a:bodyPr>
        <a:lstStyle/>
        <a:p>
          <a:pPr marL="0" lvl="0" indent="0" algn="ctr" defTabSz="889000">
            <a:lnSpc>
              <a:spcPct val="90000"/>
            </a:lnSpc>
            <a:spcBef>
              <a:spcPct val="0"/>
            </a:spcBef>
            <a:spcAft>
              <a:spcPct val="35000"/>
            </a:spcAft>
            <a:buNone/>
          </a:pPr>
          <a:endParaRPr lang="en-US" sz="2000" kern="1200" dirty="0">
            <a:solidFill>
              <a:schemeClr val="bg1"/>
            </a:solidFill>
          </a:endParaRPr>
        </a:p>
        <a:p>
          <a:pPr marL="0" lvl="0" indent="0" algn="ctr" defTabSz="889000">
            <a:lnSpc>
              <a:spcPct val="90000"/>
            </a:lnSpc>
            <a:spcBef>
              <a:spcPct val="0"/>
            </a:spcBef>
            <a:spcAft>
              <a:spcPct val="35000"/>
            </a:spcAft>
            <a:buNone/>
          </a:pPr>
          <a:endParaRPr lang="en-US" sz="2000" kern="1200" dirty="0">
            <a:solidFill>
              <a:schemeClr val="bg1"/>
            </a:solidFill>
          </a:endParaRPr>
        </a:p>
        <a:p>
          <a:pPr marL="0" lvl="0" indent="0" algn="ctr" defTabSz="889000">
            <a:lnSpc>
              <a:spcPct val="90000"/>
            </a:lnSpc>
            <a:spcBef>
              <a:spcPct val="0"/>
            </a:spcBef>
            <a:spcAft>
              <a:spcPct val="35000"/>
            </a:spcAft>
            <a:buNone/>
          </a:pPr>
          <a:endParaRPr lang="en-US" sz="2000" kern="1200" dirty="0">
            <a:solidFill>
              <a:schemeClr val="bg1"/>
            </a:solidFill>
          </a:endParaRPr>
        </a:p>
        <a:p>
          <a:pPr marL="0" lvl="0" indent="0" algn="ctr" defTabSz="889000">
            <a:lnSpc>
              <a:spcPct val="90000"/>
            </a:lnSpc>
            <a:spcBef>
              <a:spcPct val="0"/>
            </a:spcBef>
            <a:spcAft>
              <a:spcPct val="35000"/>
            </a:spcAft>
            <a:buNone/>
          </a:pPr>
          <a:r>
            <a:rPr lang="en-NG" sz="2000" kern="1200" dirty="0">
              <a:solidFill>
                <a:schemeClr val="bg1"/>
              </a:solidFill>
            </a:rPr>
            <a:t>Key Predictors and Their Influence on Housing Prices</a:t>
          </a:r>
          <a:r>
            <a:rPr lang="en-NG" sz="2000" kern="1200" dirty="0"/>
            <a:t>.</a:t>
          </a:r>
        </a:p>
      </dsp:txBody>
      <dsp:txXfrm>
        <a:off x="299859" y="1250145"/>
        <a:ext cx="3045787" cy="19601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1D92A8-E751-4F2F-8410-44C2667545F1}">
      <dsp:nvSpPr>
        <dsp:cNvPr id="0" name=""/>
        <dsp:cNvSpPr/>
      </dsp:nvSpPr>
      <dsp:spPr>
        <a:xfrm>
          <a:off x="0" y="1192213"/>
          <a:ext cx="3717385" cy="2773555"/>
        </a:xfrm>
        <a:prstGeom prst="rightArrow">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F04E49-411E-4107-88C7-B87DBD56E028}">
      <dsp:nvSpPr>
        <dsp:cNvPr id="0" name=""/>
        <dsp:cNvSpPr/>
      </dsp:nvSpPr>
      <dsp:spPr>
        <a:xfrm>
          <a:off x="299859" y="1250145"/>
          <a:ext cx="3045787" cy="1960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0" rIns="0" bIns="203200" numCol="1" spcCol="1270" anchor="ctr" anchorCtr="0">
          <a:noAutofit/>
        </a:bodyPr>
        <a:lstStyle/>
        <a:p>
          <a:pPr marL="0" lvl="0" indent="0" algn="ctr" defTabSz="889000">
            <a:lnSpc>
              <a:spcPct val="90000"/>
            </a:lnSpc>
            <a:spcBef>
              <a:spcPct val="0"/>
            </a:spcBef>
            <a:spcAft>
              <a:spcPct val="35000"/>
            </a:spcAft>
            <a:buNone/>
          </a:pPr>
          <a:endParaRPr lang="en-US" sz="2000" kern="1200" dirty="0">
            <a:solidFill>
              <a:schemeClr val="bg1"/>
            </a:solidFill>
          </a:endParaRPr>
        </a:p>
        <a:p>
          <a:pPr marL="0" lvl="0" indent="0" algn="ctr" defTabSz="889000">
            <a:lnSpc>
              <a:spcPct val="90000"/>
            </a:lnSpc>
            <a:spcBef>
              <a:spcPct val="0"/>
            </a:spcBef>
            <a:spcAft>
              <a:spcPct val="35000"/>
            </a:spcAft>
            <a:buNone/>
          </a:pPr>
          <a:endParaRPr lang="en-US" sz="2000" kern="1200" dirty="0">
            <a:solidFill>
              <a:schemeClr val="bg1"/>
            </a:solidFill>
          </a:endParaRPr>
        </a:p>
        <a:p>
          <a:pPr marL="0" lvl="0" indent="0" algn="ctr" defTabSz="889000">
            <a:lnSpc>
              <a:spcPct val="90000"/>
            </a:lnSpc>
            <a:spcBef>
              <a:spcPct val="0"/>
            </a:spcBef>
            <a:spcAft>
              <a:spcPct val="35000"/>
            </a:spcAft>
            <a:buNone/>
          </a:pPr>
          <a:endParaRPr lang="en-US" sz="2000" kern="1200" dirty="0">
            <a:solidFill>
              <a:schemeClr val="bg1"/>
            </a:solidFill>
          </a:endParaRPr>
        </a:p>
        <a:p>
          <a:pPr marL="0" lvl="0" indent="0" algn="ctr" defTabSz="889000">
            <a:lnSpc>
              <a:spcPct val="90000"/>
            </a:lnSpc>
            <a:spcBef>
              <a:spcPct val="0"/>
            </a:spcBef>
            <a:spcAft>
              <a:spcPct val="35000"/>
            </a:spcAft>
            <a:buNone/>
          </a:pPr>
          <a:r>
            <a:rPr lang="en-NG" sz="2000" kern="1200" dirty="0">
              <a:solidFill>
                <a:schemeClr val="bg1"/>
              </a:solidFill>
            </a:rPr>
            <a:t>Key Predictors and Their Influence on Housing Prices</a:t>
          </a:r>
          <a:r>
            <a:rPr lang="en-NG" sz="2000" kern="1200" dirty="0"/>
            <a:t>.</a:t>
          </a:r>
        </a:p>
      </dsp:txBody>
      <dsp:txXfrm>
        <a:off x="299859" y="1250145"/>
        <a:ext cx="3045787" cy="19601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1D92A8-E751-4F2F-8410-44C2667545F1}">
      <dsp:nvSpPr>
        <dsp:cNvPr id="0" name=""/>
        <dsp:cNvSpPr/>
      </dsp:nvSpPr>
      <dsp:spPr>
        <a:xfrm>
          <a:off x="0" y="1192213"/>
          <a:ext cx="3717385" cy="2773555"/>
        </a:xfrm>
        <a:prstGeom prst="rightArrow">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F04E49-411E-4107-88C7-B87DBD56E028}">
      <dsp:nvSpPr>
        <dsp:cNvPr id="0" name=""/>
        <dsp:cNvSpPr/>
      </dsp:nvSpPr>
      <dsp:spPr>
        <a:xfrm>
          <a:off x="299859" y="1250145"/>
          <a:ext cx="3045787" cy="1960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0" rIns="0" bIns="203200" numCol="1" spcCol="1270" anchor="ctr" anchorCtr="0">
          <a:noAutofit/>
        </a:bodyPr>
        <a:lstStyle/>
        <a:p>
          <a:pPr marL="0" lvl="0" indent="0" algn="ctr" defTabSz="889000">
            <a:lnSpc>
              <a:spcPct val="90000"/>
            </a:lnSpc>
            <a:spcBef>
              <a:spcPct val="0"/>
            </a:spcBef>
            <a:spcAft>
              <a:spcPct val="35000"/>
            </a:spcAft>
            <a:buNone/>
          </a:pPr>
          <a:endParaRPr lang="en-US" sz="2000" kern="1200" dirty="0">
            <a:solidFill>
              <a:schemeClr val="bg1"/>
            </a:solidFill>
          </a:endParaRPr>
        </a:p>
        <a:p>
          <a:pPr marL="0" lvl="0" indent="0" algn="ctr" defTabSz="889000">
            <a:lnSpc>
              <a:spcPct val="90000"/>
            </a:lnSpc>
            <a:spcBef>
              <a:spcPct val="0"/>
            </a:spcBef>
            <a:spcAft>
              <a:spcPct val="35000"/>
            </a:spcAft>
            <a:buNone/>
          </a:pPr>
          <a:endParaRPr lang="en-US" sz="2000" kern="1200" dirty="0">
            <a:solidFill>
              <a:schemeClr val="bg1"/>
            </a:solidFill>
          </a:endParaRPr>
        </a:p>
        <a:p>
          <a:pPr marL="0" lvl="0" indent="0" algn="ctr" defTabSz="889000">
            <a:lnSpc>
              <a:spcPct val="90000"/>
            </a:lnSpc>
            <a:spcBef>
              <a:spcPct val="0"/>
            </a:spcBef>
            <a:spcAft>
              <a:spcPct val="35000"/>
            </a:spcAft>
            <a:buNone/>
          </a:pPr>
          <a:endParaRPr lang="en-US" sz="2000" kern="1200" dirty="0">
            <a:solidFill>
              <a:schemeClr val="bg1"/>
            </a:solidFill>
          </a:endParaRPr>
        </a:p>
        <a:p>
          <a:pPr marL="0" lvl="0" indent="0" algn="ctr" defTabSz="889000">
            <a:lnSpc>
              <a:spcPct val="90000"/>
            </a:lnSpc>
            <a:spcBef>
              <a:spcPct val="0"/>
            </a:spcBef>
            <a:spcAft>
              <a:spcPct val="35000"/>
            </a:spcAft>
            <a:buNone/>
          </a:pPr>
          <a:r>
            <a:rPr lang="en-NG" sz="2000" kern="1200" dirty="0">
              <a:solidFill>
                <a:schemeClr val="bg1"/>
              </a:solidFill>
            </a:rPr>
            <a:t>Key Predictors and Their Influence on Housing Prices</a:t>
          </a:r>
          <a:r>
            <a:rPr lang="en-NG" sz="2000" kern="1200" dirty="0"/>
            <a:t>.</a:t>
          </a:r>
        </a:p>
      </dsp:txBody>
      <dsp:txXfrm>
        <a:off x="299859" y="1250145"/>
        <a:ext cx="3045787" cy="196018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11/23/2024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11/23/2024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BAECB-20E4-D416-D90C-E0577177A2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ECCE68-5E7D-4094-F6F1-E90710C71E57}"/>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6409C764-5CCF-BF04-088D-72FEB079B7F8}"/>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D180EA6C-6843-57B1-073A-E03A0F986D90}"/>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13</a:t>
            </a:fld>
            <a:endParaRPr lang="en-US" altLang="zh-CN" dirty="0"/>
          </a:p>
        </p:txBody>
      </p:sp>
    </p:spTree>
    <p:extLst>
      <p:ext uri="{BB962C8B-B14F-4D97-AF65-F5344CB8AC3E}">
        <p14:creationId xmlns:p14="http://schemas.microsoft.com/office/powerpoint/2010/main" val="623722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2C869C-12EB-94B4-C94C-5D4F4FA4E9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4C7380-AD60-8871-FB67-C8BFF3A74B43}"/>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7E200AC5-30AE-71AF-94B5-043209A25DC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70A29CF8-8E6F-9098-1341-3C63B50024CD}"/>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14</a:t>
            </a:fld>
            <a:endParaRPr lang="en-US" altLang="zh-CN" dirty="0"/>
          </a:p>
        </p:txBody>
      </p:sp>
    </p:spTree>
    <p:extLst>
      <p:ext uri="{BB962C8B-B14F-4D97-AF65-F5344CB8AC3E}">
        <p14:creationId xmlns:p14="http://schemas.microsoft.com/office/powerpoint/2010/main" val="88495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15</a:t>
            </a:fld>
            <a:endParaRPr lang="en-US" altLang="zh-CN" noProof="0" dirty="0"/>
          </a:p>
        </p:txBody>
      </p:sp>
    </p:spTree>
    <p:extLst>
      <p:ext uri="{BB962C8B-B14F-4D97-AF65-F5344CB8AC3E}">
        <p14:creationId xmlns:p14="http://schemas.microsoft.com/office/powerpoint/2010/main" val="1105249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16</a:t>
            </a:fld>
            <a:endParaRPr lang="en-US" altLang="zh-CN" noProof="0" dirty="0"/>
          </a:p>
        </p:txBody>
      </p:sp>
    </p:spTree>
    <p:extLst>
      <p:ext uri="{BB962C8B-B14F-4D97-AF65-F5344CB8AC3E}">
        <p14:creationId xmlns:p14="http://schemas.microsoft.com/office/powerpoint/2010/main" val="2979302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17</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19</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4245785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7</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799336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10</a:t>
            </a:fld>
            <a:endParaRPr lang="en-US" altLang="zh-CN" dirty="0"/>
          </a:p>
        </p:txBody>
      </p:sp>
    </p:spTree>
    <p:extLst>
      <p:ext uri="{BB962C8B-B14F-4D97-AF65-F5344CB8AC3E}">
        <p14:creationId xmlns:p14="http://schemas.microsoft.com/office/powerpoint/2010/main" val="1077465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699F1-2229-D2FD-0279-0D3BF202B7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53A473-A5D6-45DD-24F2-3E94D88E5F32}"/>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19243666-24DF-D07F-E630-5B461572F08D}"/>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AEBBF1B0-C8A2-0903-01DD-103322534C02}"/>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11</a:t>
            </a:fld>
            <a:endParaRPr lang="en-US" altLang="zh-CN" dirty="0"/>
          </a:p>
        </p:txBody>
      </p:sp>
    </p:spTree>
    <p:extLst>
      <p:ext uri="{BB962C8B-B14F-4D97-AF65-F5344CB8AC3E}">
        <p14:creationId xmlns:p14="http://schemas.microsoft.com/office/powerpoint/2010/main" val="1769830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EB6AA-CA41-9E59-D895-4E533B00F8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0EDFD3-C37C-9972-8DCF-5285F7D03AD8}"/>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E741FE74-D58D-C124-08ED-B1A31938526D}"/>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6E6901EB-2C8D-B9DA-B3C6-22832DD7E209}"/>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12</a:t>
            </a:fld>
            <a:endParaRPr lang="en-US" altLang="zh-CN" dirty="0"/>
          </a:p>
        </p:txBody>
      </p:sp>
    </p:spTree>
    <p:extLst>
      <p:ext uri="{BB962C8B-B14F-4D97-AF65-F5344CB8AC3E}">
        <p14:creationId xmlns:p14="http://schemas.microsoft.com/office/powerpoint/2010/main" val="2321881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11/23/2024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US"/>
              <a:t>Presentation title</a:t>
            </a:r>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7FEACEE-25B4-4A2D-B147-27296E36371D}" type="slidenum">
              <a:rPr lang="en-US" altLang="zh-CN" smtClean="0"/>
              <a:pPr/>
              <a:t>‹#›</a:t>
            </a:fld>
            <a:endParaRPr lang="en-US" altLang="zh-CN"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6577344"/>
      </p:ext>
    </p:extLst>
  </p:cSld>
  <p:clrMapOvr>
    <a:overrideClrMapping bg1="dk1" tx1="lt1" bg2="dk2" tx2="lt2" accent1="accent1" accent2="accent2" accent3="accent3" accent4="accent4" accent5="accent5" accent6="accent6" hlink="hlink" folHlink="folHlink"/>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11/23/2024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8059167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11/23/2024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8558453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2713844420"/>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983828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887222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1807637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57030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071282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17542309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278666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11/23/2024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32636223"/>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14415976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15538866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11/23/2024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275591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11/23/2024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4666851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11/23/2024</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52234619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11/23/2024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479722520"/>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11/23/2024</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707419664"/>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11/23/2024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1117202780"/>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11/23/2024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478241311"/>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11/23/2024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166761972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4" r:id="rId14"/>
    <p:sldLayoutId id="2147483685" r:id="rId15"/>
    <p:sldLayoutId id="2147483686" r:id="rId16"/>
    <p:sldLayoutId id="2147483687" r:id="rId17"/>
    <p:sldLayoutId id="2147483688" r:id="rId18"/>
    <p:sldLayoutId id="2147483691" r:id="rId19"/>
    <p:sldLayoutId id="2147483693" r:id="rId20"/>
    <p:sldLayoutId id="2147483694" r:id="rId21"/>
    <p:sldLayoutId id="2147483652" r:id="rId22"/>
    <p:sldLayoutId id="2147483656" r:id="rId23"/>
  </p:sldLayoutIdLst>
  <p:hf hd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png"/><Relationship Id="rId7" Type="http://schemas.openxmlformats.org/officeDocument/2006/relationships/diagramQuickStyle" Target="../diagrams/quickStyle3.xml"/><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3.svg"/><Relationship Id="rId9" Type="http://schemas.microsoft.com/office/2007/relationships/diagramDrawing" Target="../diagrams/drawing3.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2.png"/><Relationship Id="rId7" Type="http://schemas.openxmlformats.org/officeDocument/2006/relationships/diagramQuickStyle" Target="../diagrams/quickStyle4.xml"/><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3.svg"/><Relationship Id="rId9" Type="http://schemas.microsoft.com/office/2007/relationships/diagramDrawing" Target="../diagrams/drawing4.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2.png"/><Relationship Id="rId7" Type="http://schemas.openxmlformats.org/officeDocument/2006/relationships/diagramQuickStyle" Target="../diagrams/quickStyle5.xml"/><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3.svg"/><Relationship Id="rId9" Type="http://schemas.microsoft.com/office/2007/relationships/diagramDrawing" Target="../diagrams/drawing5.xml"/></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2.png"/><Relationship Id="rId7" Type="http://schemas.openxmlformats.org/officeDocument/2006/relationships/diagramQuickStyle" Target="../diagrams/quickStyle6.xml"/><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3.svg"/><Relationship Id="rId9" Type="http://schemas.microsoft.com/office/2007/relationships/diagramDrawing" Target="../diagrams/drawing6.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2.png"/><Relationship Id="rId7" Type="http://schemas.openxmlformats.org/officeDocument/2006/relationships/diagramQuickStyle" Target="../diagrams/quickStyle7.xml"/><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3.svg"/><Relationship Id="rId9" Type="http://schemas.microsoft.com/office/2007/relationships/diagramDrawing" Target="../diagrams/drawing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6.xml"/><Relationship Id="rId5" Type="http://schemas.openxmlformats.org/officeDocument/2006/relationships/image" Target="../media/image3.sv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0.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3.svg"/><Relationship Id="rId4" Type="http://schemas.openxmlformats.org/officeDocument/2006/relationships/image" Target="../media/image6.svg"/><Relationship Id="rId9"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audio" Target="../media/audio1.wav"/><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QuickStyle" Target="../diagrams/quickStyle1.xml"/><Relationship Id="rId11" Type="http://schemas.openxmlformats.org/officeDocument/2006/relationships/audio" Target="../media/audio1.wav"/><Relationship Id="rId5" Type="http://schemas.openxmlformats.org/officeDocument/2006/relationships/diagramLayout" Target="../diagrams/layout1.xml"/><Relationship Id="rId10" Type="http://schemas.openxmlformats.org/officeDocument/2006/relationships/image" Target="../media/image3.svg"/><Relationship Id="rId4" Type="http://schemas.openxmlformats.org/officeDocument/2006/relationships/diagramData" Target="../diagrams/data1.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4">
            <a:extLst>
              <a:ext uri="{FF2B5EF4-FFF2-40B4-BE49-F238E27FC236}">
                <a16:creationId xmlns:a16="http://schemas.microsoft.com/office/drawing/2014/main" id="{A02D3832-1CE3-960C-C0D8-5BEBABDA8547}"/>
              </a:ext>
              <a:ext uri="{C183D7F6-B498-43B3-948B-1728B52AA6E4}">
                <adec:decorative xmlns:adec="http://schemas.microsoft.com/office/drawing/2017/decorative" val="1"/>
              </a:ext>
            </a:extLst>
          </p:cNvPr>
          <p:cNvPicPr>
            <a:picLocks noChangeAspect="1"/>
          </p:cNvPicPr>
          <p:nvPr/>
        </p:nvPicPr>
        <p:blipFill>
          <a:blip r:embed="rId3"/>
          <a:srcRect t="7813" b="7813"/>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p:spPr>
      </p:pic>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3616041" y="-492006"/>
            <a:ext cx="5257793" cy="2057441"/>
          </a:xfrm>
        </p:spPr>
        <p:txBody>
          <a:bodyPr/>
          <a:lstStyle/>
          <a:p>
            <a:pPr algn="ctr"/>
            <a:r>
              <a:rPr lang="en-US" sz="3200" dirty="0"/>
              <a:t>Regression Analysis Report</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9575517" y="5890403"/>
            <a:ext cx="1570612" cy="760288"/>
          </a:xfrm>
        </p:spPr>
        <p:txBody>
          <a:bodyPr/>
          <a:lstStyle/>
          <a:p>
            <a:r>
              <a:rPr lang="en-US" dirty="0"/>
              <a:t>Ebere Ikwuagwu</a:t>
            </a: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9192965" y="7954"/>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1" name="TextBox 10">
            <a:extLst>
              <a:ext uri="{FF2B5EF4-FFF2-40B4-BE49-F238E27FC236}">
                <a16:creationId xmlns:a16="http://schemas.microsoft.com/office/drawing/2014/main" id="{A6605626-ECD5-9AE1-E164-04C003A42241}"/>
              </a:ext>
            </a:extLst>
          </p:cNvPr>
          <p:cNvSpPr txBox="1"/>
          <p:nvPr/>
        </p:nvSpPr>
        <p:spPr>
          <a:xfrm>
            <a:off x="1282390" y="2732050"/>
            <a:ext cx="9222059" cy="954107"/>
          </a:xfrm>
          <a:prstGeom prst="rect">
            <a:avLst/>
          </a:prstGeom>
          <a:effectLst>
            <a:glow rad="63500">
              <a:schemeClr val="accent5">
                <a:satMod val="175000"/>
                <a:alpha val="40000"/>
              </a:schemeClr>
            </a:glow>
          </a:effectLst>
        </p:spPr>
        <p:txBody>
          <a:bodyPr wrap="square" rtlCol="0">
            <a:spAutoFit/>
          </a:bodyPr>
          <a:lstStyle/>
          <a:p>
            <a:pPr marL="0" indent="0" algn="ctr">
              <a:lnSpc>
                <a:spcPct val="100000"/>
              </a:lnSpc>
              <a:spcBef>
                <a:spcPts val="0"/>
              </a:spcBef>
              <a:buFontTx/>
              <a:buNone/>
            </a:pPr>
            <a:r>
              <a:rPr lang="en-US" sz="2800" b="1" spc="300" dirty="0">
                <a:solidFill>
                  <a:schemeClr val="accent6"/>
                </a:solidFill>
                <a:effectLst>
                  <a:outerShdw blurRad="38100" dist="38100" dir="2700000" algn="tl">
                    <a:srgbClr val="000000">
                      <a:alpha val="43137"/>
                    </a:srgbClr>
                  </a:outerShdw>
                </a:effectLst>
                <a:latin typeface="Arial Black" panose="020B0A04020102020204" pitchFamily="34" charset="0"/>
              </a:rPr>
              <a:t>Summary of Predictive Modeling Results</a:t>
            </a:r>
            <a:endParaRPr lang="en-NG" sz="2800" b="1" spc="300" dirty="0">
              <a:solidFill>
                <a:schemeClr val="accent6"/>
              </a:solidFill>
              <a:effectLst>
                <a:outerShdw blurRad="38100" dist="38100" dir="2700000" algn="tl">
                  <a:srgbClr val="000000">
                    <a:alpha val="43137"/>
                  </a:srgbClr>
                </a:outerShdw>
              </a:effectLst>
              <a:latin typeface="Arial Black" panose="020B0A04020102020204" pitchFamily="34" charset="0"/>
              <a:ea typeface="微软雅黑"/>
              <a:cs typeface="Posterama" panose="020B0504020200020000" pitchFamily="34" charset="0"/>
            </a:endParaRPr>
          </a:p>
        </p:txBody>
      </p:sp>
      <p:pic>
        <p:nvPicPr>
          <p:cNvPr id="12" name="Graphic 11" descr="Bar chart">
            <a:extLst>
              <a:ext uri="{FF2B5EF4-FFF2-40B4-BE49-F238E27FC236}">
                <a16:creationId xmlns:a16="http://schemas.microsoft.com/office/drawing/2014/main" id="{83C21F0C-E4A4-C820-20BF-D474753122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21140" y="207309"/>
            <a:ext cx="1896941" cy="1439160"/>
          </a:xfrm>
          <a:prstGeom prst="rect">
            <a:avLst/>
          </a:prstGeom>
        </p:spPr>
      </p:pic>
    </p:spTree>
    <p:extLst>
      <p:ext uri="{BB962C8B-B14F-4D97-AF65-F5344CB8AC3E}">
        <p14:creationId xmlns:p14="http://schemas.microsoft.com/office/powerpoint/2010/main" val="3898447929"/>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Freeform: Shape 11">
            <a:extLst>
              <a:ext uri="{FF2B5EF4-FFF2-40B4-BE49-F238E27FC236}">
                <a16:creationId xmlns:a16="http://schemas.microsoft.com/office/drawing/2014/main" id="{AF52013A-2629-21B3-1200-0067F5A1F52B}"/>
              </a:ext>
              <a:ext uri="{C183D7F6-B498-43B3-948B-1728B52AA6E4}">
                <adec:decorative xmlns:adec="http://schemas.microsoft.com/office/drawing/2017/decorative" val="1"/>
              </a:ext>
            </a:extLst>
          </p:cNvPr>
          <p:cNvSpPr/>
          <p:nvPr/>
        </p:nvSpPr>
        <p:spPr>
          <a:xfrm>
            <a:off x="686358" y="4793031"/>
            <a:ext cx="1562169" cy="18119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11">
            <a:extLst>
              <a:ext uri="{FF2B5EF4-FFF2-40B4-BE49-F238E27FC236}">
                <a16:creationId xmlns:a16="http://schemas.microsoft.com/office/drawing/2014/main" id="{55DAF017-0827-7BE7-0CA8-BC862C5917D0}"/>
              </a:ext>
              <a:ext uri="{C183D7F6-B498-43B3-948B-1728B52AA6E4}">
                <adec:decorative xmlns:adec="http://schemas.microsoft.com/office/drawing/2017/decorative" val="1"/>
              </a:ext>
            </a:extLst>
          </p:cNvPr>
          <p:cNvSpPr/>
          <p:nvPr/>
        </p:nvSpPr>
        <p:spPr>
          <a:xfrm>
            <a:off x="9257198" y="388938"/>
            <a:ext cx="1562169" cy="1793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 name="Footer Placeholder 5">
            <a:extLst>
              <a:ext uri="{FF2B5EF4-FFF2-40B4-BE49-F238E27FC236}">
                <a16:creationId xmlns:a16="http://schemas.microsoft.com/office/drawing/2014/main" id="{0FAB8CE6-4705-57FA-7F0F-F4A5C574996B}"/>
              </a:ext>
            </a:extLst>
          </p:cNvPr>
          <p:cNvSpPr>
            <a:spLocks noGrp="1"/>
          </p:cNvSpPr>
          <p:nvPr>
            <p:ph type="ftr" sz="quarter" idx="58"/>
          </p:nvPr>
        </p:nvSpPr>
        <p:spPr>
          <a:xfrm rot="16200000">
            <a:off x="10051074" y="4081790"/>
            <a:ext cx="3581400" cy="365125"/>
          </a:xfrm>
        </p:spPr>
        <p:txBody>
          <a:bodyPr/>
          <a:lstStyle/>
          <a:p>
            <a:r>
              <a:rPr lang="en-NG" sz="1200" b="1" kern="100" dirty="0">
                <a:effectLst/>
                <a:latin typeface="Arial Narrow" panose="020B0606020202030204" pitchFamily="34" charset="0"/>
                <a:ea typeface="Calibri" panose="020F0502020204030204" pitchFamily="34" charset="0"/>
                <a:cs typeface="Times New Roman" panose="02020603050405020304" pitchFamily="18" charset="0"/>
              </a:rPr>
              <a:t>Report on Factors Influencing Housing Price Prediction and Model Accuracy</a:t>
            </a:r>
            <a:endParaRPr lang="en-NG" sz="1200" kern="100" dirty="0">
              <a:effectLst/>
              <a:latin typeface="Arial Narrow" panose="020B0606020202030204" pitchFamily="34" charset="0"/>
              <a:ea typeface="Calibri" panose="020F0502020204030204" pitchFamily="34" charset="0"/>
              <a:cs typeface="Times New Roman" panose="02020603050405020304" pitchFamily="18" charset="0"/>
            </a:endParaRPr>
          </a:p>
          <a:p>
            <a:endParaRPr lang="en-US" sz="1200" dirty="0"/>
          </a:p>
          <a:p>
            <a:endParaRPr lang="en-US" sz="1200" dirty="0"/>
          </a:p>
        </p:txBody>
      </p:sp>
      <p:sp>
        <p:nvSpPr>
          <p:cNvPr id="7" name="Slide Number Placeholder 6">
            <a:extLst>
              <a:ext uri="{FF2B5EF4-FFF2-40B4-BE49-F238E27FC236}">
                <a16:creationId xmlns:a16="http://schemas.microsoft.com/office/drawing/2014/main" id="{7930A8DD-65EB-D1E9-81DF-DAAA9451B1A9}"/>
              </a:ext>
            </a:extLst>
          </p:cNvPr>
          <p:cNvSpPr>
            <a:spLocks noGrp="1"/>
          </p:cNvSpPr>
          <p:nvPr>
            <p:ph type="sldNum" sz="quarter" idx="59"/>
          </p:nvPr>
        </p:nvSpPr>
        <p:spPr/>
        <p:txBody>
          <a:bodyPr/>
          <a:lstStyle/>
          <a:p>
            <a:fld id="{47FEACEE-25B4-4A2D-B147-27296E36371D}" type="slidenum">
              <a:rPr lang="en-US" altLang="zh-CN" smtClean="0"/>
              <a:pPr/>
              <a:t>10</a:t>
            </a:fld>
            <a:endParaRPr lang="en-US" altLang="zh-CN" dirty="0"/>
          </a:p>
        </p:txBody>
      </p:sp>
      <p:sp>
        <p:nvSpPr>
          <p:cNvPr id="33" name="Freeform: Shape 11">
            <a:extLst>
              <a:ext uri="{FF2B5EF4-FFF2-40B4-BE49-F238E27FC236}">
                <a16:creationId xmlns:a16="http://schemas.microsoft.com/office/drawing/2014/main" id="{335EA4CE-C1A5-410B-0303-881F3B927751}"/>
              </a:ext>
              <a:ext uri="{C183D7F6-B498-43B3-948B-1728B52AA6E4}">
                <adec:decorative xmlns:adec="http://schemas.microsoft.com/office/drawing/2017/decorative" val="1"/>
              </a:ext>
            </a:extLst>
          </p:cNvPr>
          <p:cNvSpPr/>
          <p:nvPr/>
        </p:nvSpPr>
        <p:spPr>
          <a:xfrm>
            <a:off x="367198" y="15228"/>
            <a:ext cx="1562169" cy="1793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35" name="Graphic 34" descr="Bar chart">
            <a:extLst>
              <a:ext uri="{FF2B5EF4-FFF2-40B4-BE49-F238E27FC236}">
                <a16:creationId xmlns:a16="http://schemas.microsoft.com/office/drawing/2014/main" id="{BE722AEE-8EAF-F33F-6A7A-9CC83EE0C7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9811" y="192274"/>
            <a:ext cx="1896941" cy="1439160"/>
          </a:xfrm>
          <a:prstGeom prst="rect">
            <a:avLst/>
          </a:prstGeom>
        </p:spPr>
      </p:pic>
      <p:grpSp>
        <p:nvGrpSpPr>
          <p:cNvPr id="37" name="Group 36">
            <a:extLst>
              <a:ext uri="{FF2B5EF4-FFF2-40B4-BE49-F238E27FC236}">
                <a16:creationId xmlns:a16="http://schemas.microsoft.com/office/drawing/2014/main" id="{CB3280BB-EB5A-6843-5C00-BB785E5471E3}"/>
              </a:ext>
            </a:extLst>
          </p:cNvPr>
          <p:cNvGrpSpPr/>
          <p:nvPr/>
        </p:nvGrpSpPr>
        <p:grpSpPr>
          <a:xfrm>
            <a:off x="3196356" y="1479597"/>
            <a:ext cx="7923978" cy="4989465"/>
            <a:chOff x="3236996" y="1612232"/>
            <a:chExt cx="7923978" cy="4989465"/>
          </a:xfrm>
        </p:grpSpPr>
        <p:sp>
          <p:nvSpPr>
            <p:cNvPr id="38" name="Rectangle 37">
              <a:extLst>
                <a:ext uri="{FF2B5EF4-FFF2-40B4-BE49-F238E27FC236}">
                  <a16:creationId xmlns:a16="http://schemas.microsoft.com/office/drawing/2014/main" id="{E390DBC0-0E26-A568-E605-C3FE7DA1FC16}"/>
                </a:ext>
              </a:extLst>
            </p:cNvPr>
            <p:cNvSpPr/>
            <p:nvPr/>
          </p:nvSpPr>
          <p:spPr>
            <a:xfrm>
              <a:off x="6439149" y="1612232"/>
              <a:ext cx="4721825" cy="4989465"/>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NG" sz="1800" kern="100" dirty="0">
                  <a:effectLst/>
                  <a:latin typeface="Calibri" panose="020F0502020204030204" pitchFamily="34" charset="0"/>
                  <a:ea typeface="Calibri" panose="020F0502020204030204" pitchFamily="34" charset="0"/>
                  <a:cs typeface="Times New Roman" panose="02020603050405020304" pitchFamily="18" charset="0"/>
                </a:rPr>
                <a:t>The number of bathrooms is one of the most significant predictors in the model. A higher number of bathrooms contributes substantially to the price of a house, as indicated by its high positive coefficient and extremely low p-value. This factor likely represents comfort and convenience, which are highly valued by buyers.</a:t>
              </a:r>
            </a:p>
            <a:p>
              <a:endParaRPr lang="en-NG" dirty="0"/>
            </a:p>
          </p:txBody>
        </p:sp>
        <p:sp>
          <p:nvSpPr>
            <p:cNvPr id="40" name="Rectangle 39">
              <a:extLst>
                <a:ext uri="{FF2B5EF4-FFF2-40B4-BE49-F238E27FC236}">
                  <a16:creationId xmlns:a16="http://schemas.microsoft.com/office/drawing/2014/main" id="{E35ED8FE-2773-3300-8AED-8A35DC95AEF1}"/>
                </a:ext>
              </a:extLst>
            </p:cNvPr>
            <p:cNvSpPr/>
            <p:nvPr/>
          </p:nvSpPr>
          <p:spPr>
            <a:xfrm>
              <a:off x="3924839" y="1612232"/>
              <a:ext cx="2343481" cy="2784756"/>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lvl="0" algn="ct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ctr">
                <a:lnSpc>
                  <a:spcPct val="107000"/>
                </a:lnSpc>
                <a:spcAft>
                  <a:spcPts val="800"/>
                </a:spcAft>
              </a:pP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Bathrooms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ctr">
                <a:lnSpc>
                  <a:spcPct val="107000"/>
                </a:lnSpc>
                <a:spcAft>
                  <a:spcPts val="800"/>
                </a:spcAft>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lvl="0" algn="ctr">
                <a:lnSpc>
                  <a:spcPct val="107000"/>
                </a:lnSpc>
                <a:spcAft>
                  <a:spcPts val="800"/>
                </a:spcAft>
              </a:pP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Coefficient: 1,005,901.38</a:t>
              </a:r>
            </a:p>
            <a:p>
              <a:endParaRPr lang="en-NG" dirty="0"/>
            </a:p>
          </p:txBody>
        </p:sp>
        <p:sp>
          <p:nvSpPr>
            <p:cNvPr id="43" name="Rectangle 42">
              <a:extLst>
                <a:ext uri="{FF2B5EF4-FFF2-40B4-BE49-F238E27FC236}">
                  <a16:creationId xmlns:a16="http://schemas.microsoft.com/office/drawing/2014/main" id="{51C57B7A-0F6D-9895-0BFA-C57B2507F098}"/>
                </a:ext>
              </a:extLst>
            </p:cNvPr>
            <p:cNvSpPr/>
            <p:nvPr/>
          </p:nvSpPr>
          <p:spPr>
            <a:xfrm>
              <a:off x="3907836" y="4709485"/>
              <a:ext cx="2343481" cy="1851091"/>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p-value: 2.36435E-20</a:t>
              </a:r>
            </a:p>
            <a:p>
              <a:pPr algn="ct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t-stat: 9.63</a:t>
              </a:r>
            </a:p>
            <a:p>
              <a:endParaRPr lang="en-NG" dirty="0"/>
            </a:p>
          </p:txBody>
        </p:sp>
        <p:sp>
          <p:nvSpPr>
            <p:cNvPr id="58" name="Oval 57">
              <a:extLst>
                <a:ext uri="{FF2B5EF4-FFF2-40B4-BE49-F238E27FC236}">
                  <a16:creationId xmlns:a16="http://schemas.microsoft.com/office/drawing/2014/main" id="{A3286903-0391-8F36-0C98-9C5ECE0F9A05}"/>
                </a:ext>
              </a:extLst>
            </p:cNvPr>
            <p:cNvSpPr/>
            <p:nvPr/>
          </p:nvSpPr>
          <p:spPr>
            <a:xfrm>
              <a:off x="3236996" y="5880812"/>
              <a:ext cx="85840" cy="858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9" name="Freeform: Shape 58">
              <a:extLst>
                <a:ext uri="{FF2B5EF4-FFF2-40B4-BE49-F238E27FC236}">
                  <a16:creationId xmlns:a16="http://schemas.microsoft.com/office/drawing/2014/main" id="{A969B1DA-E91E-F01D-74F3-EBC3FDEB2549}"/>
                </a:ext>
              </a:extLst>
            </p:cNvPr>
            <p:cNvSpPr/>
            <p:nvPr/>
          </p:nvSpPr>
          <p:spPr>
            <a:xfrm>
              <a:off x="3322836" y="5735956"/>
              <a:ext cx="1170000" cy="375551"/>
            </a:xfrm>
            <a:custGeom>
              <a:avLst/>
              <a:gdLst>
                <a:gd name="connsiteX0" fmla="*/ 0 w 1170000"/>
                <a:gd name="connsiteY0" fmla="*/ 0 h 375551"/>
                <a:gd name="connsiteX1" fmla="*/ 1170000 w 1170000"/>
                <a:gd name="connsiteY1" fmla="*/ 0 h 375551"/>
                <a:gd name="connsiteX2" fmla="*/ 1170000 w 1170000"/>
                <a:gd name="connsiteY2" fmla="*/ 375551 h 375551"/>
                <a:gd name="connsiteX3" fmla="*/ 0 w 1170000"/>
                <a:gd name="connsiteY3" fmla="*/ 375551 h 375551"/>
                <a:gd name="connsiteX4" fmla="*/ 0 w 1170000"/>
                <a:gd name="connsiteY4" fmla="*/ 0 h 375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375551">
                  <a:moveTo>
                    <a:pt x="0" y="0"/>
                  </a:moveTo>
                  <a:lnTo>
                    <a:pt x="1170000" y="0"/>
                  </a:lnTo>
                  <a:lnTo>
                    <a:pt x="1170000" y="375551"/>
                  </a:lnTo>
                  <a:lnTo>
                    <a:pt x="0" y="3755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2280" tIns="165100" rIns="462280" bIns="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2" name="Freeform: Shape 61">
              <a:extLst>
                <a:ext uri="{FF2B5EF4-FFF2-40B4-BE49-F238E27FC236}">
                  <a16:creationId xmlns:a16="http://schemas.microsoft.com/office/drawing/2014/main" id="{B936C0D4-8E20-6711-0B23-882E8E43B652}"/>
                </a:ext>
              </a:extLst>
            </p:cNvPr>
            <p:cNvSpPr/>
            <p:nvPr/>
          </p:nvSpPr>
          <p:spPr>
            <a:xfrm>
              <a:off x="4707437" y="5735956"/>
              <a:ext cx="1170000" cy="375551"/>
            </a:xfrm>
            <a:custGeom>
              <a:avLst/>
              <a:gdLst>
                <a:gd name="connsiteX0" fmla="*/ 0 w 1170000"/>
                <a:gd name="connsiteY0" fmla="*/ 0 h 375551"/>
                <a:gd name="connsiteX1" fmla="*/ 1170000 w 1170000"/>
                <a:gd name="connsiteY1" fmla="*/ 0 h 375551"/>
                <a:gd name="connsiteX2" fmla="*/ 1170000 w 1170000"/>
                <a:gd name="connsiteY2" fmla="*/ 375551 h 375551"/>
                <a:gd name="connsiteX3" fmla="*/ 0 w 1170000"/>
                <a:gd name="connsiteY3" fmla="*/ 375551 h 375551"/>
                <a:gd name="connsiteX4" fmla="*/ 0 w 1170000"/>
                <a:gd name="connsiteY4" fmla="*/ 0 h 375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375551">
                  <a:moveTo>
                    <a:pt x="0" y="0"/>
                  </a:moveTo>
                  <a:lnTo>
                    <a:pt x="1170000" y="0"/>
                  </a:lnTo>
                  <a:lnTo>
                    <a:pt x="1170000" y="375551"/>
                  </a:lnTo>
                  <a:lnTo>
                    <a:pt x="0" y="3755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2280" tIns="165100" rIns="462280" bIns="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6" name="Freeform: Shape 65">
              <a:extLst>
                <a:ext uri="{FF2B5EF4-FFF2-40B4-BE49-F238E27FC236}">
                  <a16:creationId xmlns:a16="http://schemas.microsoft.com/office/drawing/2014/main" id="{977D4E28-DD93-9889-DF54-C3BEE48120EB}"/>
                </a:ext>
              </a:extLst>
            </p:cNvPr>
            <p:cNvSpPr/>
            <p:nvPr/>
          </p:nvSpPr>
          <p:spPr>
            <a:xfrm>
              <a:off x="6156418" y="5735956"/>
              <a:ext cx="1170000" cy="375551"/>
            </a:xfrm>
            <a:custGeom>
              <a:avLst/>
              <a:gdLst>
                <a:gd name="connsiteX0" fmla="*/ 0 w 1170000"/>
                <a:gd name="connsiteY0" fmla="*/ 0 h 375551"/>
                <a:gd name="connsiteX1" fmla="*/ 1170000 w 1170000"/>
                <a:gd name="connsiteY1" fmla="*/ 0 h 375551"/>
                <a:gd name="connsiteX2" fmla="*/ 1170000 w 1170000"/>
                <a:gd name="connsiteY2" fmla="*/ 375551 h 375551"/>
                <a:gd name="connsiteX3" fmla="*/ 0 w 1170000"/>
                <a:gd name="connsiteY3" fmla="*/ 375551 h 375551"/>
                <a:gd name="connsiteX4" fmla="*/ 0 w 1170000"/>
                <a:gd name="connsiteY4" fmla="*/ 0 h 375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375551">
                  <a:moveTo>
                    <a:pt x="0" y="0"/>
                  </a:moveTo>
                  <a:lnTo>
                    <a:pt x="1170000" y="0"/>
                  </a:lnTo>
                  <a:lnTo>
                    <a:pt x="1170000" y="375551"/>
                  </a:lnTo>
                  <a:lnTo>
                    <a:pt x="0" y="3755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2280" tIns="165100" rIns="462280" bIns="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71" name="Freeform: Shape 70">
              <a:extLst>
                <a:ext uri="{FF2B5EF4-FFF2-40B4-BE49-F238E27FC236}">
                  <a16:creationId xmlns:a16="http://schemas.microsoft.com/office/drawing/2014/main" id="{95E93202-5756-61D3-0CBD-8BD6547C2EAC}"/>
                </a:ext>
              </a:extLst>
            </p:cNvPr>
            <p:cNvSpPr/>
            <p:nvPr/>
          </p:nvSpPr>
          <p:spPr>
            <a:xfrm>
              <a:off x="7541019" y="5735956"/>
              <a:ext cx="1170000" cy="375551"/>
            </a:xfrm>
            <a:custGeom>
              <a:avLst/>
              <a:gdLst>
                <a:gd name="connsiteX0" fmla="*/ 0 w 1170000"/>
                <a:gd name="connsiteY0" fmla="*/ 0 h 375551"/>
                <a:gd name="connsiteX1" fmla="*/ 1170000 w 1170000"/>
                <a:gd name="connsiteY1" fmla="*/ 0 h 375551"/>
                <a:gd name="connsiteX2" fmla="*/ 1170000 w 1170000"/>
                <a:gd name="connsiteY2" fmla="*/ 375551 h 375551"/>
                <a:gd name="connsiteX3" fmla="*/ 0 w 1170000"/>
                <a:gd name="connsiteY3" fmla="*/ 375551 h 375551"/>
                <a:gd name="connsiteX4" fmla="*/ 0 w 1170000"/>
                <a:gd name="connsiteY4" fmla="*/ 0 h 375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375551">
                  <a:moveTo>
                    <a:pt x="0" y="0"/>
                  </a:moveTo>
                  <a:lnTo>
                    <a:pt x="1170000" y="0"/>
                  </a:lnTo>
                  <a:lnTo>
                    <a:pt x="1170000" y="375551"/>
                  </a:lnTo>
                  <a:lnTo>
                    <a:pt x="0" y="3755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2280" tIns="165100" rIns="462280" bIns="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77" name="Freeform: Shape 76">
              <a:extLst>
                <a:ext uri="{FF2B5EF4-FFF2-40B4-BE49-F238E27FC236}">
                  <a16:creationId xmlns:a16="http://schemas.microsoft.com/office/drawing/2014/main" id="{E319A0B9-CB83-4251-F531-A472FE06BE29}"/>
                </a:ext>
              </a:extLst>
            </p:cNvPr>
            <p:cNvSpPr/>
            <p:nvPr/>
          </p:nvSpPr>
          <p:spPr>
            <a:xfrm>
              <a:off x="8990000" y="5735956"/>
              <a:ext cx="1170000" cy="375551"/>
            </a:xfrm>
            <a:custGeom>
              <a:avLst/>
              <a:gdLst>
                <a:gd name="connsiteX0" fmla="*/ 0 w 1170000"/>
                <a:gd name="connsiteY0" fmla="*/ 0 h 375551"/>
                <a:gd name="connsiteX1" fmla="*/ 1170000 w 1170000"/>
                <a:gd name="connsiteY1" fmla="*/ 0 h 375551"/>
                <a:gd name="connsiteX2" fmla="*/ 1170000 w 1170000"/>
                <a:gd name="connsiteY2" fmla="*/ 375551 h 375551"/>
                <a:gd name="connsiteX3" fmla="*/ 0 w 1170000"/>
                <a:gd name="connsiteY3" fmla="*/ 375551 h 375551"/>
                <a:gd name="connsiteX4" fmla="*/ 0 w 1170000"/>
                <a:gd name="connsiteY4" fmla="*/ 0 h 375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375551">
                  <a:moveTo>
                    <a:pt x="0" y="0"/>
                  </a:moveTo>
                  <a:lnTo>
                    <a:pt x="1170000" y="0"/>
                  </a:lnTo>
                  <a:lnTo>
                    <a:pt x="1170000" y="375551"/>
                  </a:lnTo>
                  <a:lnTo>
                    <a:pt x="0" y="3755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2280" tIns="165100" rIns="462280" bIns="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grpSp>
      <p:graphicFrame>
        <p:nvGraphicFramePr>
          <p:cNvPr id="78" name="Diagram 77">
            <a:extLst>
              <a:ext uri="{FF2B5EF4-FFF2-40B4-BE49-F238E27FC236}">
                <a16:creationId xmlns:a16="http://schemas.microsoft.com/office/drawing/2014/main" id="{0DFA993D-4224-544C-88C0-80A864AB2848}"/>
              </a:ext>
            </a:extLst>
          </p:cNvPr>
          <p:cNvGraphicFramePr/>
          <p:nvPr>
            <p:extLst>
              <p:ext uri="{D42A27DB-BD31-4B8C-83A1-F6EECF244321}">
                <p14:modId xmlns:p14="http://schemas.microsoft.com/office/powerpoint/2010/main" val="1854196548"/>
              </p:ext>
            </p:extLst>
          </p:nvPr>
        </p:nvGraphicFramePr>
        <p:xfrm>
          <a:off x="350226" y="1853026"/>
          <a:ext cx="3717385" cy="453036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1" name="Freeform: Shape 11">
            <a:extLst>
              <a:ext uri="{FF2B5EF4-FFF2-40B4-BE49-F238E27FC236}">
                <a16:creationId xmlns:a16="http://schemas.microsoft.com/office/drawing/2014/main" id="{30071913-F9BC-063A-8FBA-FAE7AA962B16}"/>
              </a:ext>
              <a:ext uri="{C183D7F6-B498-43B3-948B-1728B52AA6E4}">
                <adec:decorative xmlns:adec="http://schemas.microsoft.com/office/drawing/2017/decorative" val="1"/>
              </a:ext>
            </a:extLst>
          </p:cNvPr>
          <p:cNvSpPr/>
          <p:nvPr/>
        </p:nvSpPr>
        <p:spPr>
          <a:xfrm>
            <a:off x="18147198" y="762648"/>
            <a:ext cx="1562169" cy="1793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210788813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214D5-DDEA-CD93-051B-D2A73E4651AB}"/>
            </a:ext>
          </a:extLst>
        </p:cNvPr>
        <p:cNvGrpSpPr/>
        <p:nvPr/>
      </p:nvGrpSpPr>
      <p:grpSpPr>
        <a:xfrm>
          <a:off x="0" y="0"/>
          <a:ext cx="0" cy="0"/>
          <a:chOff x="0" y="0"/>
          <a:chExt cx="0" cy="0"/>
        </a:xfrm>
      </p:grpSpPr>
      <p:sp>
        <p:nvSpPr>
          <p:cNvPr id="82" name="Freeform: Shape 11">
            <a:extLst>
              <a:ext uri="{FF2B5EF4-FFF2-40B4-BE49-F238E27FC236}">
                <a16:creationId xmlns:a16="http://schemas.microsoft.com/office/drawing/2014/main" id="{5F854305-2752-5E98-DF75-1A7A4E401CB7}"/>
              </a:ext>
              <a:ext uri="{C183D7F6-B498-43B3-948B-1728B52AA6E4}">
                <adec:decorative xmlns:adec="http://schemas.microsoft.com/office/drawing/2017/decorative" val="1"/>
              </a:ext>
            </a:extLst>
          </p:cNvPr>
          <p:cNvSpPr/>
          <p:nvPr/>
        </p:nvSpPr>
        <p:spPr>
          <a:xfrm>
            <a:off x="686358" y="4793031"/>
            <a:ext cx="1562169" cy="18119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11">
            <a:extLst>
              <a:ext uri="{FF2B5EF4-FFF2-40B4-BE49-F238E27FC236}">
                <a16:creationId xmlns:a16="http://schemas.microsoft.com/office/drawing/2014/main" id="{D2A0F01B-058D-844F-61B5-EFE057F22504}"/>
              </a:ext>
              <a:ext uri="{C183D7F6-B498-43B3-948B-1728B52AA6E4}">
                <adec:decorative xmlns:adec="http://schemas.microsoft.com/office/drawing/2017/decorative" val="1"/>
              </a:ext>
            </a:extLst>
          </p:cNvPr>
          <p:cNvSpPr/>
          <p:nvPr/>
        </p:nvSpPr>
        <p:spPr>
          <a:xfrm>
            <a:off x="9257198" y="388938"/>
            <a:ext cx="1562169" cy="1793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 name="Footer Placeholder 5">
            <a:extLst>
              <a:ext uri="{FF2B5EF4-FFF2-40B4-BE49-F238E27FC236}">
                <a16:creationId xmlns:a16="http://schemas.microsoft.com/office/drawing/2014/main" id="{53FE976B-7D48-8E87-C126-189A89334802}"/>
              </a:ext>
            </a:extLst>
          </p:cNvPr>
          <p:cNvSpPr>
            <a:spLocks noGrp="1"/>
          </p:cNvSpPr>
          <p:nvPr>
            <p:ph type="ftr" sz="quarter" idx="58"/>
          </p:nvPr>
        </p:nvSpPr>
        <p:spPr>
          <a:xfrm rot="16200000">
            <a:off x="10051074" y="4005609"/>
            <a:ext cx="3581400" cy="365125"/>
          </a:xfrm>
        </p:spPr>
        <p:txBody>
          <a:bodyPr/>
          <a:lstStyle/>
          <a:p>
            <a:r>
              <a:rPr lang="en-NG" sz="1200" b="1" kern="100" dirty="0">
                <a:effectLst/>
                <a:latin typeface="Arial Narrow" panose="020B0606020202030204" pitchFamily="34" charset="0"/>
                <a:ea typeface="Calibri" panose="020F0502020204030204" pitchFamily="34" charset="0"/>
                <a:cs typeface="Times New Roman" panose="02020603050405020304" pitchFamily="18" charset="0"/>
              </a:rPr>
              <a:t>Report on Factors Influencing Housing Price Prediction and Model Accuracy</a:t>
            </a:r>
            <a:endParaRPr lang="en-NG" sz="1200" kern="100" dirty="0">
              <a:effectLst/>
              <a:latin typeface="Arial Narrow" panose="020B0606020202030204" pitchFamily="34" charset="0"/>
              <a:ea typeface="Calibri" panose="020F0502020204030204" pitchFamily="34" charset="0"/>
              <a:cs typeface="Times New Roman" panose="02020603050405020304" pitchFamily="18" charset="0"/>
            </a:endParaRPr>
          </a:p>
          <a:p>
            <a:endParaRPr lang="en-US" sz="1200" dirty="0"/>
          </a:p>
          <a:p>
            <a:endParaRPr lang="en-US" sz="1200" dirty="0"/>
          </a:p>
        </p:txBody>
      </p:sp>
      <p:sp>
        <p:nvSpPr>
          <p:cNvPr id="7" name="Slide Number Placeholder 6">
            <a:extLst>
              <a:ext uri="{FF2B5EF4-FFF2-40B4-BE49-F238E27FC236}">
                <a16:creationId xmlns:a16="http://schemas.microsoft.com/office/drawing/2014/main" id="{1B89B1CE-BDBC-D3B7-8957-A9FC6362CD44}"/>
              </a:ext>
            </a:extLst>
          </p:cNvPr>
          <p:cNvSpPr>
            <a:spLocks noGrp="1"/>
          </p:cNvSpPr>
          <p:nvPr>
            <p:ph type="sldNum" sz="quarter" idx="59"/>
          </p:nvPr>
        </p:nvSpPr>
        <p:spPr/>
        <p:txBody>
          <a:bodyPr/>
          <a:lstStyle/>
          <a:p>
            <a:fld id="{47FEACEE-25B4-4A2D-B147-27296E36371D}" type="slidenum">
              <a:rPr lang="en-US" altLang="zh-CN" smtClean="0"/>
              <a:pPr/>
              <a:t>11</a:t>
            </a:fld>
            <a:endParaRPr lang="en-US" altLang="zh-CN" dirty="0"/>
          </a:p>
        </p:txBody>
      </p:sp>
      <p:sp>
        <p:nvSpPr>
          <p:cNvPr id="33" name="Freeform: Shape 11">
            <a:extLst>
              <a:ext uri="{FF2B5EF4-FFF2-40B4-BE49-F238E27FC236}">
                <a16:creationId xmlns:a16="http://schemas.microsoft.com/office/drawing/2014/main" id="{66D629A6-504B-E17D-99DE-BDAF010E3DF4}"/>
              </a:ext>
              <a:ext uri="{C183D7F6-B498-43B3-948B-1728B52AA6E4}">
                <adec:decorative xmlns:adec="http://schemas.microsoft.com/office/drawing/2017/decorative" val="1"/>
              </a:ext>
            </a:extLst>
          </p:cNvPr>
          <p:cNvSpPr/>
          <p:nvPr/>
        </p:nvSpPr>
        <p:spPr>
          <a:xfrm>
            <a:off x="367198" y="15228"/>
            <a:ext cx="1562169" cy="1793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35" name="Graphic 34" descr="Bar chart">
            <a:extLst>
              <a:ext uri="{FF2B5EF4-FFF2-40B4-BE49-F238E27FC236}">
                <a16:creationId xmlns:a16="http://schemas.microsoft.com/office/drawing/2014/main" id="{1332F7B5-4621-133A-BECC-4B5F9C9DA9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9811" y="192274"/>
            <a:ext cx="1896941" cy="1439160"/>
          </a:xfrm>
          <a:prstGeom prst="rect">
            <a:avLst/>
          </a:prstGeom>
        </p:spPr>
      </p:pic>
      <p:grpSp>
        <p:nvGrpSpPr>
          <p:cNvPr id="37" name="Group 36">
            <a:extLst>
              <a:ext uri="{FF2B5EF4-FFF2-40B4-BE49-F238E27FC236}">
                <a16:creationId xmlns:a16="http://schemas.microsoft.com/office/drawing/2014/main" id="{896FFC1B-BA81-7DF0-4AC7-37FAA91FFAC6}"/>
              </a:ext>
            </a:extLst>
          </p:cNvPr>
          <p:cNvGrpSpPr/>
          <p:nvPr/>
        </p:nvGrpSpPr>
        <p:grpSpPr>
          <a:xfrm>
            <a:off x="3196356" y="1479597"/>
            <a:ext cx="7923978" cy="4989465"/>
            <a:chOff x="3236996" y="1612232"/>
            <a:chExt cx="7923978" cy="4989465"/>
          </a:xfrm>
        </p:grpSpPr>
        <p:sp>
          <p:nvSpPr>
            <p:cNvPr id="38" name="Rectangle 37">
              <a:extLst>
                <a:ext uri="{FF2B5EF4-FFF2-40B4-BE49-F238E27FC236}">
                  <a16:creationId xmlns:a16="http://schemas.microsoft.com/office/drawing/2014/main" id="{47218ADF-A811-0CDF-3F06-6E30E4CA96ED}"/>
                </a:ext>
              </a:extLst>
            </p:cNvPr>
            <p:cNvSpPr/>
            <p:nvPr/>
          </p:nvSpPr>
          <p:spPr>
            <a:xfrm>
              <a:off x="6439149" y="1612232"/>
              <a:ext cx="4721825" cy="4989465"/>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NG" sz="1800" kern="100" dirty="0">
                  <a:effectLst/>
                  <a:latin typeface="Calibri" panose="020F0502020204030204" pitchFamily="34" charset="0"/>
                  <a:ea typeface="Calibri" panose="020F0502020204030204" pitchFamily="34" charset="0"/>
                  <a:cs typeface="Times New Roman" panose="02020603050405020304" pitchFamily="18" charset="0"/>
                </a:rPr>
                <a:t>The presence of air conditioning is another strong predictor of housing prices. Its significant positive coefficient and low p-value indicate that homes with air conditioning command higher prices due to enhanced living comfort, especially in warmer climates.</a:t>
              </a:r>
            </a:p>
            <a:p>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G" dirty="0"/>
            </a:p>
          </p:txBody>
        </p:sp>
        <p:sp>
          <p:nvSpPr>
            <p:cNvPr id="40" name="Rectangle 39">
              <a:extLst>
                <a:ext uri="{FF2B5EF4-FFF2-40B4-BE49-F238E27FC236}">
                  <a16:creationId xmlns:a16="http://schemas.microsoft.com/office/drawing/2014/main" id="{0CF6A0E6-E831-F481-3D11-E9290672597F}"/>
                </a:ext>
              </a:extLst>
            </p:cNvPr>
            <p:cNvSpPr/>
            <p:nvPr/>
          </p:nvSpPr>
          <p:spPr>
            <a:xfrm>
              <a:off x="3924839" y="1612232"/>
              <a:ext cx="2343481" cy="2784756"/>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lvl="0" algn="ct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Airconditioning</a:t>
              </a:r>
            </a:p>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Coefficient: 803,802.48</a:t>
              </a:r>
            </a:p>
            <a:p>
              <a:pPr lvl="0" algn="ctr">
                <a:lnSpc>
                  <a:spcPct val="107000"/>
                </a:lnSpc>
                <a:spcAft>
                  <a:spcPts val="800"/>
                </a:spcAft>
              </a:pPr>
              <a:endParaRPr lang="en-NG" dirty="0"/>
            </a:p>
          </p:txBody>
        </p:sp>
        <p:sp>
          <p:nvSpPr>
            <p:cNvPr id="43" name="Rectangle 42">
              <a:extLst>
                <a:ext uri="{FF2B5EF4-FFF2-40B4-BE49-F238E27FC236}">
                  <a16:creationId xmlns:a16="http://schemas.microsoft.com/office/drawing/2014/main" id="{FEF6CFA1-A07C-CC84-FDA5-687C5072CA05}"/>
                </a:ext>
              </a:extLst>
            </p:cNvPr>
            <p:cNvSpPr/>
            <p:nvPr/>
          </p:nvSpPr>
          <p:spPr>
            <a:xfrm>
              <a:off x="3907836" y="4709485"/>
              <a:ext cx="2343481" cy="1851091"/>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lnSpc>
                  <a:spcPct val="107000"/>
                </a:lnSpc>
                <a:spcAft>
                  <a:spcPts val="800"/>
                </a:spcAft>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p-value:4.74912E-15</a:t>
              </a:r>
            </a:p>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t-stat:7.68</a:t>
              </a:r>
            </a:p>
            <a:p>
              <a:pPr algn="ctr">
                <a:lnSpc>
                  <a:spcPct val="107000"/>
                </a:lnSpc>
                <a:spcAft>
                  <a:spcPts val="800"/>
                </a:spcAft>
              </a:pP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G" dirty="0"/>
            </a:p>
          </p:txBody>
        </p:sp>
        <p:sp>
          <p:nvSpPr>
            <p:cNvPr id="58" name="Oval 57">
              <a:extLst>
                <a:ext uri="{FF2B5EF4-FFF2-40B4-BE49-F238E27FC236}">
                  <a16:creationId xmlns:a16="http://schemas.microsoft.com/office/drawing/2014/main" id="{63BF4B2A-B2E0-AB8E-1625-DC6C26FD5A13}"/>
                </a:ext>
              </a:extLst>
            </p:cNvPr>
            <p:cNvSpPr/>
            <p:nvPr/>
          </p:nvSpPr>
          <p:spPr>
            <a:xfrm>
              <a:off x="3236996" y="5880812"/>
              <a:ext cx="85840" cy="858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9" name="Freeform: Shape 58">
              <a:extLst>
                <a:ext uri="{FF2B5EF4-FFF2-40B4-BE49-F238E27FC236}">
                  <a16:creationId xmlns:a16="http://schemas.microsoft.com/office/drawing/2014/main" id="{7C23A0D5-D7A2-B355-6642-D678AA3C7CF2}"/>
                </a:ext>
              </a:extLst>
            </p:cNvPr>
            <p:cNvSpPr/>
            <p:nvPr/>
          </p:nvSpPr>
          <p:spPr>
            <a:xfrm>
              <a:off x="3322836" y="5735956"/>
              <a:ext cx="1170000" cy="375551"/>
            </a:xfrm>
            <a:custGeom>
              <a:avLst/>
              <a:gdLst>
                <a:gd name="connsiteX0" fmla="*/ 0 w 1170000"/>
                <a:gd name="connsiteY0" fmla="*/ 0 h 375551"/>
                <a:gd name="connsiteX1" fmla="*/ 1170000 w 1170000"/>
                <a:gd name="connsiteY1" fmla="*/ 0 h 375551"/>
                <a:gd name="connsiteX2" fmla="*/ 1170000 w 1170000"/>
                <a:gd name="connsiteY2" fmla="*/ 375551 h 375551"/>
                <a:gd name="connsiteX3" fmla="*/ 0 w 1170000"/>
                <a:gd name="connsiteY3" fmla="*/ 375551 h 375551"/>
                <a:gd name="connsiteX4" fmla="*/ 0 w 1170000"/>
                <a:gd name="connsiteY4" fmla="*/ 0 h 375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375551">
                  <a:moveTo>
                    <a:pt x="0" y="0"/>
                  </a:moveTo>
                  <a:lnTo>
                    <a:pt x="1170000" y="0"/>
                  </a:lnTo>
                  <a:lnTo>
                    <a:pt x="1170000" y="375551"/>
                  </a:lnTo>
                  <a:lnTo>
                    <a:pt x="0" y="3755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2280" tIns="165100" rIns="462280" bIns="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2" name="Freeform: Shape 61">
              <a:extLst>
                <a:ext uri="{FF2B5EF4-FFF2-40B4-BE49-F238E27FC236}">
                  <a16:creationId xmlns:a16="http://schemas.microsoft.com/office/drawing/2014/main" id="{E77D9E2F-10CC-72CE-FCCA-6783F4107907}"/>
                </a:ext>
              </a:extLst>
            </p:cNvPr>
            <p:cNvSpPr/>
            <p:nvPr/>
          </p:nvSpPr>
          <p:spPr>
            <a:xfrm>
              <a:off x="4707437" y="5735956"/>
              <a:ext cx="1170000" cy="375551"/>
            </a:xfrm>
            <a:custGeom>
              <a:avLst/>
              <a:gdLst>
                <a:gd name="connsiteX0" fmla="*/ 0 w 1170000"/>
                <a:gd name="connsiteY0" fmla="*/ 0 h 375551"/>
                <a:gd name="connsiteX1" fmla="*/ 1170000 w 1170000"/>
                <a:gd name="connsiteY1" fmla="*/ 0 h 375551"/>
                <a:gd name="connsiteX2" fmla="*/ 1170000 w 1170000"/>
                <a:gd name="connsiteY2" fmla="*/ 375551 h 375551"/>
                <a:gd name="connsiteX3" fmla="*/ 0 w 1170000"/>
                <a:gd name="connsiteY3" fmla="*/ 375551 h 375551"/>
                <a:gd name="connsiteX4" fmla="*/ 0 w 1170000"/>
                <a:gd name="connsiteY4" fmla="*/ 0 h 375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375551">
                  <a:moveTo>
                    <a:pt x="0" y="0"/>
                  </a:moveTo>
                  <a:lnTo>
                    <a:pt x="1170000" y="0"/>
                  </a:lnTo>
                  <a:lnTo>
                    <a:pt x="1170000" y="375551"/>
                  </a:lnTo>
                  <a:lnTo>
                    <a:pt x="0" y="3755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2280" tIns="165100" rIns="462280" bIns="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6" name="Freeform: Shape 65">
              <a:extLst>
                <a:ext uri="{FF2B5EF4-FFF2-40B4-BE49-F238E27FC236}">
                  <a16:creationId xmlns:a16="http://schemas.microsoft.com/office/drawing/2014/main" id="{CACF1D19-B270-2796-A236-71F490534DCA}"/>
                </a:ext>
              </a:extLst>
            </p:cNvPr>
            <p:cNvSpPr/>
            <p:nvPr/>
          </p:nvSpPr>
          <p:spPr>
            <a:xfrm>
              <a:off x="6156418" y="5735956"/>
              <a:ext cx="1170000" cy="375551"/>
            </a:xfrm>
            <a:custGeom>
              <a:avLst/>
              <a:gdLst>
                <a:gd name="connsiteX0" fmla="*/ 0 w 1170000"/>
                <a:gd name="connsiteY0" fmla="*/ 0 h 375551"/>
                <a:gd name="connsiteX1" fmla="*/ 1170000 w 1170000"/>
                <a:gd name="connsiteY1" fmla="*/ 0 h 375551"/>
                <a:gd name="connsiteX2" fmla="*/ 1170000 w 1170000"/>
                <a:gd name="connsiteY2" fmla="*/ 375551 h 375551"/>
                <a:gd name="connsiteX3" fmla="*/ 0 w 1170000"/>
                <a:gd name="connsiteY3" fmla="*/ 375551 h 375551"/>
                <a:gd name="connsiteX4" fmla="*/ 0 w 1170000"/>
                <a:gd name="connsiteY4" fmla="*/ 0 h 375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375551">
                  <a:moveTo>
                    <a:pt x="0" y="0"/>
                  </a:moveTo>
                  <a:lnTo>
                    <a:pt x="1170000" y="0"/>
                  </a:lnTo>
                  <a:lnTo>
                    <a:pt x="1170000" y="375551"/>
                  </a:lnTo>
                  <a:lnTo>
                    <a:pt x="0" y="3755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2280" tIns="165100" rIns="462280" bIns="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71" name="Freeform: Shape 70">
              <a:extLst>
                <a:ext uri="{FF2B5EF4-FFF2-40B4-BE49-F238E27FC236}">
                  <a16:creationId xmlns:a16="http://schemas.microsoft.com/office/drawing/2014/main" id="{5B9E6CCE-35CB-6651-0E34-5C0E917C11E7}"/>
                </a:ext>
              </a:extLst>
            </p:cNvPr>
            <p:cNvSpPr/>
            <p:nvPr/>
          </p:nvSpPr>
          <p:spPr>
            <a:xfrm>
              <a:off x="7541019" y="5735956"/>
              <a:ext cx="1170000" cy="375551"/>
            </a:xfrm>
            <a:custGeom>
              <a:avLst/>
              <a:gdLst>
                <a:gd name="connsiteX0" fmla="*/ 0 w 1170000"/>
                <a:gd name="connsiteY0" fmla="*/ 0 h 375551"/>
                <a:gd name="connsiteX1" fmla="*/ 1170000 w 1170000"/>
                <a:gd name="connsiteY1" fmla="*/ 0 h 375551"/>
                <a:gd name="connsiteX2" fmla="*/ 1170000 w 1170000"/>
                <a:gd name="connsiteY2" fmla="*/ 375551 h 375551"/>
                <a:gd name="connsiteX3" fmla="*/ 0 w 1170000"/>
                <a:gd name="connsiteY3" fmla="*/ 375551 h 375551"/>
                <a:gd name="connsiteX4" fmla="*/ 0 w 1170000"/>
                <a:gd name="connsiteY4" fmla="*/ 0 h 375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375551">
                  <a:moveTo>
                    <a:pt x="0" y="0"/>
                  </a:moveTo>
                  <a:lnTo>
                    <a:pt x="1170000" y="0"/>
                  </a:lnTo>
                  <a:lnTo>
                    <a:pt x="1170000" y="375551"/>
                  </a:lnTo>
                  <a:lnTo>
                    <a:pt x="0" y="3755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2280" tIns="165100" rIns="462280" bIns="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77" name="Freeform: Shape 76">
              <a:extLst>
                <a:ext uri="{FF2B5EF4-FFF2-40B4-BE49-F238E27FC236}">
                  <a16:creationId xmlns:a16="http://schemas.microsoft.com/office/drawing/2014/main" id="{20B6FB59-F678-F03B-7AC6-EE4509001B9E}"/>
                </a:ext>
              </a:extLst>
            </p:cNvPr>
            <p:cNvSpPr/>
            <p:nvPr/>
          </p:nvSpPr>
          <p:spPr>
            <a:xfrm>
              <a:off x="8990000" y="5735956"/>
              <a:ext cx="1170000" cy="375551"/>
            </a:xfrm>
            <a:custGeom>
              <a:avLst/>
              <a:gdLst>
                <a:gd name="connsiteX0" fmla="*/ 0 w 1170000"/>
                <a:gd name="connsiteY0" fmla="*/ 0 h 375551"/>
                <a:gd name="connsiteX1" fmla="*/ 1170000 w 1170000"/>
                <a:gd name="connsiteY1" fmla="*/ 0 h 375551"/>
                <a:gd name="connsiteX2" fmla="*/ 1170000 w 1170000"/>
                <a:gd name="connsiteY2" fmla="*/ 375551 h 375551"/>
                <a:gd name="connsiteX3" fmla="*/ 0 w 1170000"/>
                <a:gd name="connsiteY3" fmla="*/ 375551 h 375551"/>
                <a:gd name="connsiteX4" fmla="*/ 0 w 1170000"/>
                <a:gd name="connsiteY4" fmla="*/ 0 h 375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375551">
                  <a:moveTo>
                    <a:pt x="0" y="0"/>
                  </a:moveTo>
                  <a:lnTo>
                    <a:pt x="1170000" y="0"/>
                  </a:lnTo>
                  <a:lnTo>
                    <a:pt x="1170000" y="375551"/>
                  </a:lnTo>
                  <a:lnTo>
                    <a:pt x="0" y="3755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2280" tIns="165100" rIns="462280" bIns="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grpSp>
      <p:graphicFrame>
        <p:nvGraphicFramePr>
          <p:cNvPr id="78" name="Diagram 77">
            <a:extLst>
              <a:ext uri="{FF2B5EF4-FFF2-40B4-BE49-F238E27FC236}">
                <a16:creationId xmlns:a16="http://schemas.microsoft.com/office/drawing/2014/main" id="{857A4805-11B6-63DC-2FB6-487BE7B4A8E9}"/>
              </a:ext>
            </a:extLst>
          </p:cNvPr>
          <p:cNvGraphicFramePr/>
          <p:nvPr/>
        </p:nvGraphicFramePr>
        <p:xfrm>
          <a:off x="350226" y="1853026"/>
          <a:ext cx="3717385" cy="453036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1" name="Freeform: Shape 11">
            <a:extLst>
              <a:ext uri="{FF2B5EF4-FFF2-40B4-BE49-F238E27FC236}">
                <a16:creationId xmlns:a16="http://schemas.microsoft.com/office/drawing/2014/main" id="{7239B171-E744-5306-2070-DDF58C600A81}"/>
              </a:ext>
              <a:ext uri="{C183D7F6-B498-43B3-948B-1728B52AA6E4}">
                <adec:decorative xmlns:adec="http://schemas.microsoft.com/office/drawing/2017/decorative" val="1"/>
              </a:ext>
            </a:extLst>
          </p:cNvPr>
          <p:cNvSpPr/>
          <p:nvPr/>
        </p:nvSpPr>
        <p:spPr>
          <a:xfrm>
            <a:off x="18147198" y="762648"/>
            <a:ext cx="1562169" cy="1793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580451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B0853-D35E-A248-A6B7-6670E7F9CF17}"/>
            </a:ext>
          </a:extLst>
        </p:cNvPr>
        <p:cNvGrpSpPr/>
        <p:nvPr/>
      </p:nvGrpSpPr>
      <p:grpSpPr>
        <a:xfrm>
          <a:off x="0" y="0"/>
          <a:ext cx="0" cy="0"/>
          <a:chOff x="0" y="0"/>
          <a:chExt cx="0" cy="0"/>
        </a:xfrm>
      </p:grpSpPr>
      <p:sp>
        <p:nvSpPr>
          <p:cNvPr id="82" name="Freeform: Shape 11">
            <a:extLst>
              <a:ext uri="{FF2B5EF4-FFF2-40B4-BE49-F238E27FC236}">
                <a16:creationId xmlns:a16="http://schemas.microsoft.com/office/drawing/2014/main" id="{5A9ED9C7-C7AF-6687-F7B9-48A62D042419}"/>
              </a:ext>
              <a:ext uri="{C183D7F6-B498-43B3-948B-1728B52AA6E4}">
                <adec:decorative xmlns:adec="http://schemas.microsoft.com/office/drawing/2017/decorative" val="1"/>
              </a:ext>
            </a:extLst>
          </p:cNvPr>
          <p:cNvSpPr/>
          <p:nvPr/>
        </p:nvSpPr>
        <p:spPr>
          <a:xfrm>
            <a:off x="686358" y="4793031"/>
            <a:ext cx="1562169" cy="18119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11">
            <a:extLst>
              <a:ext uri="{FF2B5EF4-FFF2-40B4-BE49-F238E27FC236}">
                <a16:creationId xmlns:a16="http://schemas.microsoft.com/office/drawing/2014/main" id="{ED921BFE-3A0C-A9C3-014C-8FC6E31F2CAF}"/>
              </a:ext>
              <a:ext uri="{C183D7F6-B498-43B3-948B-1728B52AA6E4}">
                <adec:decorative xmlns:adec="http://schemas.microsoft.com/office/drawing/2017/decorative" val="1"/>
              </a:ext>
            </a:extLst>
          </p:cNvPr>
          <p:cNvSpPr/>
          <p:nvPr/>
        </p:nvSpPr>
        <p:spPr>
          <a:xfrm>
            <a:off x="9257198" y="388938"/>
            <a:ext cx="1562169" cy="1793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 name="Footer Placeholder 5">
            <a:extLst>
              <a:ext uri="{FF2B5EF4-FFF2-40B4-BE49-F238E27FC236}">
                <a16:creationId xmlns:a16="http://schemas.microsoft.com/office/drawing/2014/main" id="{FD35479A-D69E-9CB8-DAEC-10213622E9F4}"/>
              </a:ext>
            </a:extLst>
          </p:cNvPr>
          <p:cNvSpPr>
            <a:spLocks noGrp="1"/>
          </p:cNvSpPr>
          <p:nvPr>
            <p:ph type="ftr" sz="quarter" idx="58"/>
          </p:nvPr>
        </p:nvSpPr>
        <p:spPr>
          <a:xfrm rot="16200000">
            <a:off x="10051074" y="4005609"/>
            <a:ext cx="3581400" cy="365125"/>
          </a:xfrm>
        </p:spPr>
        <p:txBody>
          <a:bodyPr/>
          <a:lstStyle/>
          <a:p>
            <a:r>
              <a:rPr lang="en-NG" sz="1200" b="1" kern="100" dirty="0">
                <a:effectLst/>
                <a:latin typeface="Arial Narrow" panose="020B0606020202030204" pitchFamily="34" charset="0"/>
                <a:ea typeface="Calibri" panose="020F0502020204030204" pitchFamily="34" charset="0"/>
                <a:cs typeface="Times New Roman" panose="02020603050405020304" pitchFamily="18" charset="0"/>
              </a:rPr>
              <a:t>Report on Factors Influencing Housing Price Prediction and Model Accuracy</a:t>
            </a:r>
            <a:endParaRPr lang="en-NG" sz="1200" kern="100" dirty="0">
              <a:effectLst/>
              <a:latin typeface="Arial Narrow" panose="020B0606020202030204" pitchFamily="34" charset="0"/>
              <a:ea typeface="Calibri" panose="020F0502020204030204" pitchFamily="34" charset="0"/>
              <a:cs typeface="Times New Roman" panose="02020603050405020304" pitchFamily="18" charset="0"/>
            </a:endParaRPr>
          </a:p>
          <a:p>
            <a:endParaRPr lang="en-US" sz="1200" dirty="0"/>
          </a:p>
          <a:p>
            <a:endParaRPr lang="en-US" sz="1200" dirty="0"/>
          </a:p>
        </p:txBody>
      </p:sp>
      <p:sp>
        <p:nvSpPr>
          <p:cNvPr id="7" name="Slide Number Placeholder 6">
            <a:extLst>
              <a:ext uri="{FF2B5EF4-FFF2-40B4-BE49-F238E27FC236}">
                <a16:creationId xmlns:a16="http://schemas.microsoft.com/office/drawing/2014/main" id="{9BE34CF5-514A-85D3-A8E6-E6D8BF0E4268}"/>
              </a:ext>
            </a:extLst>
          </p:cNvPr>
          <p:cNvSpPr>
            <a:spLocks noGrp="1"/>
          </p:cNvSpPr>
          <p:nvPr>
            <p:ph type="sldNum" sz="quarter" idx="59"/>
          </p:nvPr>
        </p:nvSpPr>
        <p:spPr/>
        <p:txBody>
          <a:bodyPr/>
          <a:lstStyle/>
          <a:p>
            <a:fld id="{47FEACEE-25B4-4A2D-B147-27296E36371D}" type="slidenum">
              <a:rPr lang="en-US" altLang="zh-CN" smtClean="0"/>
              <a:pPr/>
              <a:t>12</a:t>
            </a:fld>
            <a:endParaRPr lang="en-US" altLang="zh-CN" dirty="0"/>
          </a:p>
        </p:txBody>
      </p:sp>
      <p:sp>
        <p:nvSpPr>
          <p:cNvPr id="33" name="Freeform: Shape 11">
            <a:extLst>
              <a:ext uri="{FF2B5EF4-FFF2-40B4-BE49-F238E27FC236}">
                <a16:creationId xmlns:a16="http://schemas.microsoft.com/office/drawing/2014/main" id="{568108CD-C644-D58F-4903-7E13D4C35A30}"/>
              </a:ext>
              <a:ext uri="{C183D7F6-B498-43B3-948B-1728B52AA6E4}">
                <adec:decorative xmlns:adec="http://schemas.microsoft.com/office/drawing/2017/decorative" val="1"/>
              </a:ext>
            </a:extLst>
          </p:cNvPr>
          <p:cNvSpPr/>
          <p:nvPr/>
        </p:nvSpPr>
        <p:spPr>
          <a:xfrm>
            <a:off x="367198" y="15228"/>
            <a:ext cx="1562169" cy="1793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35" name="Graphic 34" descr="Bar chart">
            <a:extLst>
              <a:ext uri="{FF2B5EF4-FFF2-40B4-BE49-F238E27FC236}">
                <a16:creationId xmlns:a16="http://schemas.microsoft.com/office/drawing/2014/main" id="{1AA4F2D2-F8D1-3627-CCC8-15BBD9D375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9811" y="192274"/>
            <a:ext cx="1896941" cy="1439160"/>
          </a:xfrm>
          <a:prstGeom prst="rect">
            <a:avLst/>
          </a:prstGeom>
        </p:spPr>
      </p:pic>
      <p:grpSp>
        <p:nvGrpSpPr>
          <p:cNvPr id="37" name="Group 36">
            <a:extLst>
              <a:ext uri="{FF2B5EF4-FFF2-40B4-BE49-F238E27FC236}">
                <a16:creationId xmlns:a16="http://schemas.microsoft.com/office/drawing/2014/main" id="{07B9CF87-592F-AEB7-D916-548FCC4937D0}"/>
              </a:ext>
            </a:extLst>
          </p:cNvPr>
          <p:cNvGrpSpPr/>
          <p:nvPr/>
        </p:nvGrpSpPr>
        <p:grpSpPr>
          <a:xfrm>
            <a:off x="3196356" y="1479597"/>
            <a:ext cx="7923978" cy="4989465"/>
            <a:chOff x="3236996" y="1612232"/>
            <a:chExt cx="7923978" cy="4989465"/>
          </a:xfrm>
        </p:grpSpPr>
        <p:sp>
          <p:nvSpPr>
            <p:cNvPr id="38" name="Rectangle 37">
              <a:extLst>
                <a:ext uri="{FF2B5EF4-FFF2-40B4-BE49-F238E27FC236}">
                  <a16:creationId xmlns:a16="http://schemas.microsoft.com/office/drawing/2014/main" id="{630D0BB4-524E-610F-3706-292060AD44DD}"/>
                </a:ext>
              </a:extLst>
            </p:cNvPr>
            <p:cNvSpPr/>
            <p:nvPr/>
          </p:nvSpPr>
          <p:spPr>
            <a:xfrm>
              <a:off x="6439149" y="1612232"/>
              <a:ext cx="4721825" cy="4989465"/>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NG" sz="1800" kern="100" dirty="0">
                  <a:effectLst/>
                  <a:latin typeface="Calibri" panose="020F0502020204030204" pitchFamily="34" charset="0"/>
                  <a:ea typeface="Calibri" panose="020F0502020204030204" pitchFamily="34" charset="0"/>
                  <a:cs typeface="Times New Roman" panose="02020603050405020304" pitchFamily="18" charset="0"/>
                </a:rPr>
                <a:t>Living in a preferred area contributes significantly to house prices. This factor captures the impact of location desirability, such as proximity to amenities, safety, and general attractiveness of the neighbourhood.</a:t>
              </a:r>
            </a:p>
            <a:p>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G" dirty="0"/>
            </a:p>
          </p:txBody>
        </p:sp>
        <p:sp>
          <p:nvSpPr>
            <p:cNvPr id="40" name="Rectangle 39">
              <a:extLst>
                <a:ext uri="{FF2B5EF4-FFF2-40B4-BE49-F238E27FC236}">
                  <a16:creationId xmlns:a16="http://schemas.microsoft.com/office/drawing/2014/main" id="{76376879-E68C-6540-32C2-3EAF64E40726}"/>
                </a:ext>
              </a:extLst>
            </p:cNvPr>
            <p:cNvSpPr/>
            <p:nvPr/>
          </p:nvSpPr>
          <p:spPr>
            <a:xfrm>
              <a:off x="3924839" y="1612232"/>
              <a:ext cx="2343481" cy="2784756"/>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lvl="0">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Preferred Area (Pref area)</a:t>
              </a:r>
            </a:p>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Coefficient: 657,718.51</a:t>
              </a:r>
            </a:p>
            <a:p>
              <a:pPr algn="ctr">
                <a:lnSpc>
                  <a:spcPct val="107000"/>
                </a:lnSpc>
                <a:spcAft>
                  <a:spcPts val="800"/>
                </a:spcAft>
              </a:pP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Rectangle 42">
              <a:extLst>
                <a:ext uri="{FF2B5EF4-FFF2-40B4-BE49-F238E27FC236}">
                  <a16:creationId xmlns:a16="http://schemas.microsoft.com/office/drawing/2014/main" id="{AB8C26A1-28A7-24FC-F1CB-DCCB77662D75}"/>
                </a:ext>
              </a:extLst>
            </p:cNvPr>
            <p:cNvSpPr/>
            <p:nvPr/>
          </p:nvSpPr>
          <p:spPr>
            <a:xfrm>
              <a:off x="3907836" y="4709485"/>
              <a:ext cx="2343481" cy="1851091"/>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lnSpc>
                  <a:spcPct val="107000"/>
                </a:lnSpc>
                <a:spcAft>
                  <a:spcPts val="800"/>
                </a:spcAft>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p-value: 3.01016E-08</a:t>
              </a:r>
            </a:p>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t-stat: 5.62</a:t>
              </a:r>
            </a:p>
            <a:p>
              <a:pPr>
                <a:lnSpc>
                  <a:spcPct val="107000"/>
                </a:lnSpc>
                <a:spcAft>
                  <a:spcPts val="800"/>
                </a:spcAft>
              </a:pP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G" dirty="0"/>
            </a:p>
          </p:txBody>
        </p:sp>
        <p:sp>
          <p:nvSpPr>
            <p:cNvPr id="58" name="Oval 57">
              <a:extLst>
                <a:ext uri="{FF2B5EF4-FFF2-40B4-BE49-F238E27FC236}">
                  <a16:creationId xmlns:a16="http://schemas.microsoft.com/office/drawing/2014/main" id="{EA4F204E-3FB1-2CC7-6430-EE19CAE3E862}"/>
                </a:ext>
              </a:extLst>
            </p:cNvPr>
            <p:cNvSpPr/>
            <p:nvPr/>
          </p:nvSpPr>
          <p:spPr>
            <a:xfrm>
              <a:off x="3236996" y="5880812"/>
              <a:ext cx="85840" cy="858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9" name="Freeform: Shape 58">
              <a:extLst>
                <a:ext uri="{FF2B5EF4-FFF2-40B4-BE49-F238E27FC236}">
                  <a16:creationId xmlns:a16="http://schemas.microsoft.com/office/drawing/2014/main" id="{4BEE67DC-74B8-9531-B1D9-2D4C765BDEA4}"/>
                </a:ext>
              </a:extLst>
            </p:cNvPr>
            <p:cNvSpPr/>
            <p:nvPr/>
          </p:nvSpPr>
          <p:spPr>
            <a:xfrm>
              <a:off x="3322836" y="5735956"/>
              <a:ext cx="1170000" cy="375551"/>
            </a:xfrm>
            <a:custGeom>
              <a:avLst/>
              <a:gdLst>
                <a:gd name="connsiteX0" fmla="*/ 0 w 1170000"/>
                <a:gd name="connsiteY0" fmla="*/ 0 h 375551"/>
                <a:gd name="connsiteX1" fmla="*/ 1170000 w 1170000"/>
                <a:gd name="connsiteY1" fmla="*/ 0 h 375551"/>
                <a:gd name="connsiteX2" fmla="*/ 1170000 w 1170000"/>
                <a:gd name="connsiteY2" fmla="*/ 375551 h 375551"/>
                <a:gd name="connsiteX3" fmla="*/ 0 w 1170000"/>
                <a:gd name="connsiteY3" fmla="*/ 375551 h 375551"/>
                <a:gd name="connsiteX4" fmla="*/ 0 w 1170000"/>
                <a:gd name="connsiteY4" fmla="*/ 0 h 375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375551">
                  <a:moveTo>
                    <a:pt x="0" y="0"/>
                  </a:moveTo>
                  <a:lnTo>
                    <a:pt x="1170000" y="0"/>
                  </a:lnTo>
                  <a:lnTo>
                    <a:pt x="1170000" y="375551"/>
                  </a:lnTo>
                  <a:lnTo>
                    <a:pt x="0" y="3755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2280" tIns="165100" rIns="462280" bIns="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2" name="Freeform: Shape 61">
              <a:extLst>
                <a:ext uri="{FF2B5EF4-FFF2-40B4-BE49-F238E27FC236}">
                  <a16:creationId xmlns:a16="http://schemas.microsoft.com/office/drawing/2014/main" id="{F45495B6-9F99-C19C-CD65-75A5BB3C41DF}"/>
                </a:ext>
              </a:extLst>
            </p:cNvPr>
            <p:cNvSpPr/>
            <p:nvPr/>
          </p:nvSpPr>
          <p:spPr>
            <a:xfrm>
              <a:off x="4707437" y="5735956"/>
              <a:ext cx="1170000" cy="375551"/>
            </a:xfrm>
            <a:custGeom>
              <a:avLst/>
              <a:gdLst>
                <a:gd name="connsiteX0" fmla="*/ 0 w 1170000"/>
                <a:gd name="connsiteY0" fmla="*/ 0 h 375551"/>
                <a:gd name="connsiteX1" fmla="*/ 1170000 w 1170000"/>
                <a:gd name="connsiteY1" fmla="*/ 0 h 375551"/>
                <a:gd name="connsiteX2" fmla="*/ 1170000 w 1170000"/>
                <a:gd name="connsiteY2" fmla="*/ 375551 h 375551"/>
                <a:gd name="connsiteX3" fmla="*/ 0 w 1170000"/>
                <a:gd name="connsiteY3" fmla="*/ 375551 h 375551"/>
                <a:gd name="connsiteX4" fmla="*/ 0 w 1170000"/>
                <a:gd name="connsiteY4" fmla="*/ 0 h 375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375551">
                  <a:moveTo>
                    <a:pt x="0" y="0"/>
                  </a:moveTo>
                  <a:lnTo>
                    <a:pt x="1170000" y="0"/>
                  </a:lnTo>
                  <a:lnTo>
                    <a:pt x="1170000" y="375551"/>
                  </a:lnTo>
                  <a:lnTo>
                    <a:pt x="0" y="3755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2280" tIns="165100" rIns="462280" bIns="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6" name="Freeform: Shape 65">
              <a:extLst>
                <a:ext uri="{FF2B5EF4-FFF2-40B4-BE49-F238E27FC236}">
                  <a16:creationId xmlns:a16="http://schemas.microsoft.com/office/drawing/2014/main" id="{DD689A45-61B5-73A8-5A50-3346F3557567}"/>
                </a:ext>
              </a:extLst>
            </p:cNvPr>
            <p:cNvSpPr/>
            <p:nvPr/>
          </p:nvSpPr>
          <p:spPr>
            <a:xfrm>
              <a:off x="6156418" y="5735956"/>
              <a:ext cx="1170000" cy="375551"/>
            </a:xfrm>
            <a:custGeom>
              <a:avLst/>
              <a:gdLst>
                <a:gd name="connsiteX0" fmla="*/ 0 w 1170000"/>
                <a:gd name="connsiteY0" fmla="*/ 0 h 375551"/>
                <a:gd name="connsiteX1" fmla="*/ 1170000 w 1170000"/>
                <a:gd name="connsiteY1" fmla="*/ 0 h 375551"/>
                <a:gd name="connsiteX2" fmla="*/ 1170000 w 1170000"/>
                <a:gd name="connsiteY2" fmla="*/ 375551 h 375551"/>
                <a:gd name="connsiteX3" fmla="*/ 0 w 1170000"/>
                <a:gd name="connsiteY3" fmla="*/ 375551 h 375551"/>
                <a:gd name="connsiteX4" fmla="*/ 0 w 1170000"/>
                <a:gd name="connsiteY4" fmla="*/ 0 h 375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375551">
                  <a:moveTo>
                    <a:pt x="0" y="0"/>
                  </a:moveTo>
                  <a:lnTo>
                    <a:pt x="1170000" y="0"/>
                  </a:lnTo>
                  <a:lnTo>
                    <a:pt x="1170000" y="375551"/>
                  </a:lnTo>
                  <a:lnTo>
                    <a:pt x="0" y="3755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2280" tIns="165100" rIns="462280" bIns="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71" name="Freeform: Shape 70">
              <a:extLst>
                <a:ext uri="{FF2B5EF4-FFF2-40B4-BE49-F238E27FC236}">
                  <a16:creationId xmlns:a16="http://schemas.microsoft.com/office/drawing/2014/main" id="{E5300AB0-397B-54F4-521D-8A27D01FFF3E}"/>
                </a:ext>
              </a:extLst>
            </p:cNvPr>
            <p:cNvSpPr/>
            <p:nvPr/>
          </p:nvSpPr>
          <p:spPr>
            <a:xfrm>
              <a:off x="7541019" y="5735956"/>
              <a:ext cx="1170000" cy="375551"/>
            </a:xfrm>
            <a:custGeom>
              <a:avLst/>
              <a:gdLst>
                <a:gd name="connsiteX0" fmla="*/ 0 w 1170000"/>
                <a:gd name="connsiteY0" fmla="*/ 0 h 375551"/>
                <a:gd name="connsiteX1" fmla="*/ 1170000 w 1170000"/>
                <a:gd name="connsiteY1" fmla="*/ 0 h 375551"/>
                <a:gd name="connsiteX2" fmla="*/ 1170000 w 1170000"/>
                <a:gd name="connsiteY2" fmla="*/ 375551 h 375551"/>
                <a:gd name="connsiteX3" fmla="*/ 0 w 1170000"/>
                <a:gd name="connsiteY3" fmla="*/ 375551 h 375551"/>
                <a:gd name="connsiteX4" fmla="*/ 0 w 1170000"/>
                <a:gd name="connsiteY4" fmla="*/ 0 h 375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375551">
                  <a:moveTo>
                    <a:pt x="0" y="0"/>
                  </a:moveTo>
                  <a:lnTo>
                    <a:pt x="1170000" y="0"/>
                  </a:lnTo>
                  <a:lnTo>
                    <a:pt x="1170000" y="375551"/>
                  </a:lnTo>
                  <a:lnTo>
                    <a:pt x="0" y="3755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2280" tIns="165100" rIns="462280" bIns="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77" name="Freeform: Shape 76">
              <a:extLst>
                <a:ext uri="{FF2B5EF4-FFF2-40B4-BE49-F238E27FC236}">
                  <a16:creationId xmlns:a16="http://schemas.microsoft.com/office/drawing/2014/main" id="{8ABCD53F-A9C5-DC41-5530-99415CB0DA56}"/>
                </a:ext>
              </a:extLst>
            </p:cNvPr>
            <p:cNvSpPr/>
            <p:nvPr/>
          </p:nvSpPr>
          <p:spPr>
            <a:xfrm>
              <a:off x="8990000" y="5735956"/>
              <a:ext cx="1170000" cy="375551"/>
            </a:xfrm>
            <a:custGeom>
              <a:avLst/>
              <a:gdLst>
                <a:gd name="connsiteX0" fmla="*/ 0 w 1170000"/>
                <a:gd name="connsiteY0" fmla="*/ 0 h 375551"/>
                <a:gd name="connsiteX1" fmla="*/ 1170000 w 1170000"/>
                <a:gd name="connsiteY1" fmla="*/ 0 h 375551"/>
                <a:gd name="connsiteX2" fmla="*/ 1170000 w 1170000"/>
                <a:gd name="connsiteY2" fmla="*/ 375551 h 375551"/>
                <a:gd name="connsiteX3" fmla="*/ 0 w 1170000"/>
                <a:gd name="connsiteY3" fmla="*/ 375551 h 375551"/>
                <a:gd name="connsiteX4" fmla="*/ 0 w 1170000"/>
                <a:gd name="connsiteY4" fmla="*/ 0 h 375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375551">
                  <a:moveTo>
                    <a:pt x="0" y="0"/>
                  </a:moveTo>
                  <a:lnTo>
                    <a:pt x="1170000" y="0"/>
                  </a:lnTo>
                  <a:lnTo>
                    <a:pt x="1170000" y="375551"/>
                  </a:lnTo>
                  <a:lnTo>
                    <a:pt x="0" y="3755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2280" tIns="165100" rIns="462280" bIns="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grpSp>
      <p:graphicFrame>
        <p:nvGraphicFramePr>
          <p:cNvPr id="78" name="Diagram 77">
            <a:extLst>
              <a:ext uri="{FF2B5EF4-FFF2-40B4-BE49-F238E27FC236}">
                <a16:creationId xmlns:a16="http://schemas.microsoft.com/office/drawing/2014/main" id="{8C215D9C-8610-16C8-547B-AA458EA0ECE3}"/>
              </a:ext>
            </a:extLst>
          </p:cNvPr>
          <p:cNvGraphicFramePr/>
          <p:nvPr/>
        </p:nvGraphicFramePr>
        <p:xfrm>
          <a:off x="350226" y="1853026"/>
          <a:ext cx="3717385" cy="453036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1" name="Freeform: Shape 11">
            <a:extLst>
              <a:ext uri="{FF2B5EF4-FFF2-40B4-BE49-F238E27FC236}">
                <a16:creationId xmlns:a16="http://schemas.microsoft.com/office/drawing/2014/main" id="{107A5375-E1D2-E1C6-A18C-F6A0A0AD2A36}"/>
              </a:ext>
              <a:ext uri="{C183D7F6-B498-43B3-948B-1728B52AA6E4}">
                <adec:decorative xmlns:adec="http://schemas.microsoft.com/office/drawing/2017/decorative" val="1"/>
              </a:ext>
            </a:extLst>
          </p:cNvPr>
          <p:cNvSpPr/>
          <p:nvPr/>
        </p:nvSpPr>
        <p:spPr>
          <a:xfrm>
            <a:off x="18147198" y="762648"/>
            <a:ext cx="1562169" cy="1793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10375944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955D3-D202-AA6E-5352-BB84342D7F75}"/>
            </a:ext>
          </a:extLst>
        </p:cNvPr>
        <p:cNvGrpSpPr/>
        <p:nvPr/>
      </p:nvGrpSpPr>
      <p:grpSpPr>
        <a:xfrm>
          <a:off x="0" y="0"/>
          <a:ext cx="0" cy="0"/>
          <a:chOff x="0" y="0"/>
          <a:chExt cx="0" cy="0"/>
        </a:xfrm>
      </p:grpSpPr>
      <p:sp>
        <p:nvSpPr>
          <p:cNvPr id="82" name="Freeform: Shape 11">
            <a:extLst>
              <a:ext uri="{FF2B5EF4-FFF2-40B4-BE49-F238E27FC236}">
                <a16:creationId xmlns:a16="http://schemas.microsoft.com/office/drawing/2014/main" id="{95380ADA-2CB1-0454-E76A-2FE2F311256F}"/>
              </a:ext>
              <a:ext uri="{C183D7F6-B498-43B3-948B-1728B52AA6E4}">
                <adec:decorative xmlns:adec="http://schemas.microsoft.com/office/drawing/2017/decorative" val="1"/>
              </a:ext>
            </a:extLst>
          </p:cNvPr>
          <p:cNvSpPr/>
          <p:nvPr/>
        </p:nvSpPr>
        <p:spPr>
          <a:xfrm>
            <a:off x="686358" y="4793031"/>
            <a:ext cx="1562169" cy="18119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11">
            <a:extLst>
              <a:ext uri="{FF2B5EF4-FFF2-40B4-BE49-F238E27FC236}">
                <a16:creationId xmlns:a16="http://schemas.microsoft.com/office/drawing/2014/main" id="{034A9BEB-989A-1285-FE4F-BDB2E4659E3E}"/>
              </a:ext>
              <a:ext uri="{C183D7F6-B498-43B3-948B-1728B52AA6E4}">
                <adec:decorative xmlns:adec="http://schemas.microsoft.com/office/drawing/2017/decorative" val="1"/>
              </a:ext>
            </a:extLst>
          </p:cNvPr>
          <p:cNvSpPr/>
          <p:nvPr/>
        </p:nvSpPr>
        <p:spPr>
          <a:xfrm>
            <a:off x="9257198" y="388938"/>
            <a:ext cx="1562169" cy="1793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 name="Footer Placeholder 5">
            <a:extLst>
              <a:ext uri="{FF2B5EF4-FFF2-40B4-BE49-F238E27FC236}">
                <a16:creationId xmlns:a16="http://schemas.microsoft.com/office/drawing/2014/main" id="{2110180A-299A-507C-00B7-014E9C7D141D}"/>
              </a:ext>
            </a:extLst>
          </p:cNvPr>
          <p:cNvSpPr>
            <a:spLocks noGrp="1"/>
          </p:cNvSpPr>
          <p:nvPr>
            <p:ph type="ftr" sz="quarter" idx="58"/>
          </p:nvPr>
        </p:nvSpPr>
        <p:spPr/>
        <p:txBody>
          <a:bodyPr/>
          <a:lstStyle/>
          <a:p>
            <a:r>
              <a:rPr lang="en-NG" sz="1050" b="1" kern="100" dirty="0">
                <a:effectLst/>
                <a:latin typeface="Arial Narrow" panose="020B0606020202030204" pitchFamily="34" charset="0"/>
                <a:ea typeface="Calibri" panose="020F0502020204030204" pitchFamily="34" charset="0"/>
                <a:cs typeface="Times New Roman" panose="02020603050405020304" pitchFamily="18" charset="0"/>
              </a:rPr>
              <a:t>Report on Factors Influencing Housing Price Prediction and Model Accuracy</a:t>
            </a:r>
            <a:endParaRPr lang="en-NG" sz="1050" kern="100" dirty="0">
              <a:effectLst/>
              <a:latin typeface="Arial Narrow" panose="020B0606020202030204" pitchFamily="34" charset="0"/>
              <a:ea typeface="Calibri" panose="020F0502020204030204" pitchFamily="34" charset="0"/>
              <a:cs typeface="Times New Roman" panose="02020603050405020304" pitchFamily="18" charset="0"/>
            </a:endParaRPr>
          </a:p>
          <a:p>
            <a:endParaRPr lang="en-US" dirty="0"/>
          </a:p>
          <a:p>
            <a:endParaRPr lang="en-US" dirty="0"/>
          </a:p>
        </p:txBody>
      </p:sp>
      <p:sp>
        <p:nvSpPr>
          <p:cNvPr id="7" name="Slide Number Placeholder 6">
            <a:extLst>
              <a:ext uri="{FF2B5EF4-FFF2-40B4-BE49-F238E27FC236}">
                <a16:creationId xmlns:a16="http://schemas.microsoft.com/office/drawing/2014/main" id="{95DE28CC-2C3E-8809-C812-6656D71779E9}"/>
              </a:ext>
            </a:extLst>
          </p:cNvPr>
          <p:cNvSpPr>
            <a:spLocks noGrp="1"/>
          </p:cNvSpPr>
          <p:nvPr>
            <p:ph type="sldNum" sz="quarter" idx="59"/>
          </p:nvPr>
        </p:nvSpPr>
        <p:spPr/>
        <p:txBody>
          <a:bodyPr/>
          <a:lstStyle/>
          <a:p>
            <a:fld id="{47FEACEE-25B4-4A2D-B147-27296E36371D}" type="slidenum">
              <a:rPr lang="en-US" altLang="zh-CN" smtClean="0"/>
              <a:pPr/>
              <a:t>13</a:t>
            </a:fld>
            <a:endParaRPr lang="en-US" altLang="zh-CN" dirty="0"/>
          </a:p>
        </p:txBody>
      </p:sp>
      <p:sp>
        <p:nvSpPr>
          <p:cNvPr id="33" name="Freeform: Shape 11">
            <a:extLst>
              <a:ext uri="{FF2B5EF4-FFF2-40B4-BE49-F238E27FC236}">
                <a16:creationId xmlns:a16="http://schemas.microsoft.com/office/drawing/2014/main" id="{B63BF32E-B7E1-2F9F-2C06-CA0D0040D99D}"/>
              </a:ext>
              <a:ext uri="{C183D7F6-B498-43B3-948B-1728B52AA6E4}">
                <adec:decorative xmlns:adec="http://schemas.microsoft.com/office/drawing/2017/decorative" val="1"/>
              </a:ext>
            </a:extLst>
          </p:cNvPr>
          <p:cNvSpPr/>
          <p:nvPr/>
        </p:nvSpPr>
        <p:spPr>
          <a:xfrm>
            <a:off x="367198" y="15228"/>
            <a:ext cx="1562169" cy="1793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35" name="Graphic 34" descr="Bar chart">
            <a:extLst>
              <a:ext uri="{FF2B5EF4-FFF2-40B4-BE49-F238E27FC236}">
                <a16:creationId xmlns:a16="http://schemas.microsoft.com/office/drawing/2014/main" id="{CD2DFC26-D84C-7E6E-B3FD-AD7BFB5793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9811" y="192274"/>
            <a:ext cx="1896941" cy="1439160"/>
          </a:xfrm>
          <a:prstGeom prst="rect">
            <a:avLst/>
          </a:prstGeom>
        </p:spPr>
      </p:pic>
      <p:grpSp>
        <p:nvGrpSpPr>
          <p:cNvPr id="37" name="Group 36">
            <a:extLst>
              <a:ext uri="{FF2B5EF4-FFF2-40B4-BE49-F238E27FC236}">
                <a16:creationId xmlns:a16="http://schemas.microsoft.com/office/drawing/2014/main" id="{547B70BD-7CCD-C698-BDDE-A4E0A1235E86}"/>
              </a:ext>
            </a:extLst>
          </p:cNvPr>
          <p:cNvGrpSpPr/>
          <p:nvPr/>
        </p:nvGrpSpPr>
        <p:grpSpPr>
          <a:xfrm>
            <a:off x="3196356" y="1479597"/>
            <a:ext cx="7923978" cy="4989465"/>
            <a:chOff x="3236996" y="1612232"/>
            <a:chExt cx="7923978" cy="4989465"/>
          </a:xfrm>
        </p:grpSpPr>
        <p:sp>
          <p:nvSpPr>
            <p:cNvPr id="38" name="Rectangle 37">
              <a:extLst>
                <a:ext uri="{FF2B5EF4-FFF2-40B4-BE49-F238E27FC236}">
                  <a16:creationId xmlns:a16="http://schemas.microsoft.com/office/drawing/2014/main" id="{00C4242B-D688-F821-81D2-A50E0FB71FF3}"/>
                </a:ext>
              </a:extLst>
            </p:cNvPr>
            <p:cNvSpPr/>
            <p:nvPr/>
          </p:nvSpPr>
          <p:spPr>
            <a:xfrm>
              <a:off x="6439149" y="1612232"/>
              <a:ext cx="4721825" cy="4989465"/>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Parking availability is another factor that positively affects housing prices. The model suggests that homes with parking spaces are more valuable, aligning with the preferences of homeowners who prioritize vehicle safety and convenience.</a:t>
              </a:r>
            </a:p>
            <a:p>
              <a:pPr>
                <a:lnSpc>
                  <a:spcPct val="107000"/>
                </a:lnSpc>
                <a:spcAft>
                  <a:spcPts val="800"/>
                </a:spcAft>
              </a:pP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G" dirty="0"/>
            </a:p>
          </p:txBody>
        </p:sp>
        <p:sp>
          <p:nvSpPr>
            <p:cNvPr id="40" name="Rectangle 39">
              <a:extLst>
                <a:ext uri="{FF2B5EF4-FFF2-40B4-BE49-F238E27FC236}">
                  <a16:creationId xmlns:a16="http://schemas.microsoft.com/office/drawing/2014/main" id="{F6E8FDE8-C131-638C-C02B-007E126C2787}"/>
                </a:ext>
              </a:extLst>
            </p:cNvPr>
            <p:cNvSpPr/>
            <p:nvPr/>
          </p:nvSpPr>
          <p:spPr>
            <a:xfrm>
              <a:off x="3924839" y="1612232"/>
              <a:ext cx="2343481" cy="2784756"/>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lvl="0">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ctr">
                <a:lnSpc>
                  <a:spcPct val="107000"/>
                </a:lnSpc>
                <a:spcAft>
                  <a:spcPts val="800"/>
                </a:spcAft>
              </a:pP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Parking</a:t>
              </a:r>
            </a:p>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Coefficient: 298,515.50</a:t>
              </a:r>
            </a:p>
            <a:p>
              <a:pPr lvl="0">
                <a:lnSpc>
                  <a:spcPct val="107000"/>
                </a:lnSpc>
                <a:spcAft>
                  <a:spcPts val="800"/>
                </a:spcAft>
              </a:pP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Rectangle 42">
              <a:extLst>
                <a:ext uri="{FF2B5EF4-FFF2-40B4-BE49-F238E27FC236}">
                  <a16:creationId xmlns:a16="http://schemas.microsoft.com/office/drawing/2014/main" id="{35624298-891A-AA11-5EE9-B05F333D4628}"/>
                </a:ext>
              </a:extLst>
            </p:cNvPr>
            <p:cNvSpPr/>
            <p:nvPr/>
          </p:nvSpPr>
          <p:spPr>
            <a:xfrm>
              <a:off x="3907836" y="4709485"/>
              <a:ext cx="2343481" cy="1851091"/>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t"/>
            <a:lstStyle/>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P-value: 5.58232E-07</a:t>
              </a:r>
            </a:p>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T-stat: 5.06</a:t>
              </a:r>
            </a:p>
            <a:p>
              <a:pPr>
                <a:lnSpc>
                  <a:spcPct val="107000"/>
                </a:lnSpc>
                <a:spcAft>
                  <a:spcPts val="800"/>
                </a:spcAft>
              </a:pP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G" dirty="0"/>
            </a:p>
          </p:txBody>
        </p:sp>
        <p:sp>
          <p:nvSpPr>
            <p:cNvPr id="58" name="Oval 57">
              <a:extLst>
                <a:ext uri="{FF2B5EF4-FFF2-40B4-BE49-F238E27FC236}">
                  <a16:creationId xmlns:a16="http://schemas.microsoft.com/office/drawing/2014/main" id="{C97AF52A-5281-5D6C-5D2F-4DE50E7069E4}"/>
                </a:ext>
              </a:extLst>
            </p:cNvPr>
            <p:cNvSpPr/>
            <p:nvPr/>
          </p:nvSpPr>
          <p:spPr>
            <a:xfrm>
              <a:off x="3236996" y="5880812"/>
              <a:ext cx="85840" cy="858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9" name="Freeform: Shape 58">
              <a:extLst>
                <a:ext uri="{FF2B5EF4-FFF2-40B4-BE49-F238E27FC236}">
                  <a16:creationId xmlns:a16="http://schemas.microsoft.com/office/drawing/2014/main" id="{15C7D6E1-DA3E-D046-6CDE-3B9C467AB5A4}"/>
                </a:ext>
              </a:extLst>
            </p:cNvPr>
            <p:cNvSpPr/>
            <p:nvPr/>
          </p:nvSpPr>
          <p:spPr>
            <a:xfrm>
              <a:off x="3322836" y="5735956"/>
              <a:ext cx="1170000" cy="375551"/>
            </a:xfrm>
            <a:custGeom>
              <a:avLst/>
              <a:gdLst>
                <a:gd name="connsiteX0" fmla="*/ 0 w 1170000"/>
                <a:gd name="connsiteY0" fmla="*/ 0 h 375551"/>
                <a:gd name="connsiteX1" fmla="*/ 1170000 w 1170000"/>
                <a:gd name="connsiteY1" fmla="*/ 0 h 375551"/>
                <a:gd name="connsiteX2" fmla="*/ 1170000 w 1170000"/>
                <a:gd name="connsiteY2" fmla="*/ 375551 h 375551"/>
                <a:gd name="connsiteX3" fmla="*/ 0 w 1170000"/>
                <a:gd name="connsiteY3" fmla="*/ 375551 h 375551"/>
                <a:gd name="connsiteX4" fmla="*/ 0 w 1170000"/>
                <a:gd name="connsiteY4" fmla="*/ 0 h 375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375551">
                  <a:moveTo>
                    <a:pt x="0" y="0"/>
                  </a:moveTo>
                  <a:lnTo>
                    <a:pt x="1170000" y="0"/>
                  </a:lnTo>
                  <a:lnTo>
                    <a:pt x="1170000" y="375551"/>
                  </a:lnTo>
                  <a:lnTo>
                    <a:pt x="0" y="3755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2280" tIns="165100" rIns="462280" bIns="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2" name="Freeform: Shape 61">
              <a:extLst>
                <a:ext uri="{FF2B5EF4-FFF2-40B4-BE49-F238E27FC236}">
                  <a16:creationId xmlns:a16="http://schemas.microsoft.com/office/drawing/2014/main" id="{B4232518-00A6-E60F-1A68-C94F7DB973A1}"/>
                </a:ext>
              </a:extLst>
            </p:cNvPr>
            <p:cNvSpPr/>
            <p:nvPr/>
          </p:nvSpPr>
          <p:spPr>
            <a:xfrm>
              <a:off x="4707437" y="5735956"/>
              <a:ext cx="1170000" cy="375551"/>
            </a:xfrm>
            <a:custGeom>
              <a:avLst/>
              <a:gdLst>
                <a:gd name="connsiteX0" fmla="*/ 0 w 1170000"/>
                <a:gd name="connsiteY0" fmla="*/ 0 h 375551"/>
                <a:gd name="connsiteX1" fmla="*/ 1170000 w 1170000"/>
                <a:gd name="connsiteY1" fmla="*/ 0 h 375551"/>
                <a:gd name="connsiteX2" fmla="*/ 1170000 w 1170000"/>
                <a:gd name="connsiteY2" fmla="*/ 375551 h 375551"/>
                <a:gd name="connsiteX3" fmla="*/ 0 w 1170000"/>
                <a:gd name="connsiteY3" fmla="*/ 375551 h 375551"/>
                <a:gd name="connsiteX4" fmla="*/ 0 w 1170000"/>
                <a:gd name="connsiteY4" fmla="*/ 0 h 375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375551">
                  <a:moveTo>
                    <a:pt x="0" y="0"/>
                  </a:moveTo>
                  <a:lnTo>
                    <a:pt x="1170000" y="0"/>
                  </a:lnTo>
                  <a:lnTo>
                    <a:pt x="1170000" y="375551"/>
                  </a:lnTo>
                  <a:lnTo>
                    <a:pt x="0" y="3755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2280" tIns="165100" rIns="462280" bIns="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6" name="Freeform: Shape 65">
              <a:extLst>
                <a:ext uri="{FF2B5EF4-FFF2-40B4-BE49-F238E27FC236}">
                  <a16:creationId xmlns:a16="http://schemas.microsoft.com/office/drawing/2014/main" id="{E78C188D-B74F-18C2-A5FC-7EE4BCC307D8}"/>
                </a:ext>
              </a:extLst>
            </p:cNvPr>
            <p:cNvSpPr/>
            <p:nvPr/>
          </p:nvSpPr>
          <p:spPr>
            <a:xfrm>
              <a:off x="6156418" y="5735956"/>
              <a:ext cx="1170000" cy="375551"/>
            </a:xfrm>
            <a:custGeom>
              <a:avLst/>
              <a:gdLst>
                <a:gd name="connsiteX0" fmla="*/ 0 w 1170000"/>
                <a:gd name="connsiteY0" fmla="*/ 0 h 375551"/>
                <a:gd name="connsiteX1" fmla="*/ 1170000 w 1170000"/>
                <a:gd name="connsiteY1" fmla="*/ 0 h 375551"/>
                <a:gd name="connsiteX2" fmla="*/ 1170000 w 1170000"/>
                <a:gd name="connsiteY2" fmla="*/ 375551 h 375551"/>
                <a:gd name="connsiteX3" fmla="*/ 0 w 1170000"/>
                <a:gd name="connsiteY3" fmla="*/ 375551 h 375551"/>
                <a:gd name="connsiteX4" fmla="*/ 0 w 1170000"/>
                <a:gd name="connsiteY4" fmla="*/ 0 h 375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375551">
                  <a:moveTo>
                    <a:pt x="0" y="0"/>
                  </a:moveTo>
                  <a:lnTo>
                    <a:pt x="1170000" y="0"/>
                  </a:lnTo>
                  <a:lnTo>
                    <a:pt x="1170000" y="375551"/>
                  </a:lnTo>
                  <a:lnTo>
                    <a:pt x="0" y="3755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2280" tIns="165100" rIns="462280" bIns="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71" name="Freeform: Shape 70">
              <a:extLst>
                <a:ext uri="{FF2B5EF4-FFF2-40B4-BE49-F238E27FC236}">
                  <a16:creationId xmlns:a16="http://schemas.microsoft.com/office/drawing/2014/main" id="{DDF126B5-0A78-E80D-9385-F4DC562E9B7D}"/>
                </a:ext>
              </a:extLst>
            </p:cNvPr>
            <p:cNvSpPr/>
            <p:nvPr/>
          </p:nvSpPr>
          <p:spPr>
            <a:xfrm>
              <a:off x="7541019" y="5735956"/>
              <a:ext cx="1170000" cy="375551"/>
            </a:xfrm>
            <a:custGeom>
              <a:avLst/>
              <a:gdLst>
                <a:gd name="connsiteX0" fmla="*/ 0 w 1170000"/>
                <a:gd name="connsiteY0" fmla="*/ 0 h 375551"/>
                <a:gd name="connsiteX1" fmla="*/ 1170000 w 1170000"/>
                <a:gd name="connsiteY1" fmla="*/ 0 h 375551"/>
                <a:gd name="connsiteX2" fmla="*/ 1170000 w 1170000"/>
                <a:gd name="connsiteY2" fmla="*/ 375551 h 375551"/>
                <a:gd name="connsiteX3" fmla="*/ 0 w 1170000"/>
                <a:gd name="connsiteY3" fmla="*/ 375551 h 375551"/>
                <a:gd name="connsiteX4" fmla="*/ 0 w 1170000"/>
                <a:gd name="connsiteY4" fmla="*/ 0 h 375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375551">
                  <a:moveTo>
                    <a:pt x="0" y="0"/>
                  </a:moveTo>
                  <a:lnTo>
                    <a:pt x="1170000" y="0"/>
                  </a:lnTo>
                  <a:lnTo>
                    <a:pt x="1170000" y="375551"/>
                  </a:lnTo>
                  <a:lnTo>
                    <a:pt x="0" y="3755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2280" tIns="165100" rIns="462280" bIns="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77" name="Freeform: Shape 76">
              <a:extLst>
                <a:ext uri="{FF2B5EF4-FFF2-40B4-BE49-F238E27FC236}">
                  <a16:creationId xmlns:a16="http://schemas.microsoft.com/office/drawing/2014/main" id="{6FE5E0BB-0849-FBB9-F8F8-EFD72BD522A5}"/>
                </a:ext>
              </a:extLst>
            </p:cNvPr>
            <p:cNvSpPr/>
            <p:nvPr/>
          </p:nvSpPr>
          <p:spPr>
            <a:xfrm>
              <a:off x="8990000" y="5735956"/>
              <a:ext cx="1170000" cy="375551"/>
            </a:xfrm>
            <a:custGeom>
              <a:avLst/>
              <a:gdLst>
                <a:gd name="connsiteX0" fmla="*/ 0 w 1170000"/>
                <a:gd name="connsiteY0" fmla="*/ 0 h 375551"/>
                <a:gd name="connsiteX1" fmla="*/ 1170000 w 1170000"/>
                <a:gd name="connsiteY1" fmla="*/ 0 h 375551"/>
                <a:gd name="connsiteX2" fmla="*/ 1170000 w 1170000"/>
                <a:gd name="connsiteY2" fmla="*/ 375551 h 375551"/>
                <a:gd name="connsiteX3" fmla="*/ 0 w 1170000"/>
                <a:gd name="connsiteY3" fmla="*/ 375551 h 375551"/>
                <a:gd name="connsiteX4" fmla="*/ 0 w 1170000"/>
                <a:gd name="connsiteY4" fmla="*/ 0 h 375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375551">
                  <a:moveTo>
                    <a:pt x="0" y="0"/>
                  </a:moveTo>
                  <a:lnTo>
                    <a:pt x="1170000" y="0"/>
                  </a:lnTo>
                  <a:lnTo>
                    <a:pt x="1170000" y="375551"/>
                  </a:lnTo>
                  <a:lnTo>
                    <a:pt x="0" y="3755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2280" tIns="165100" rIns="462280" bIns="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grpSp>
      <p:graphicFrame>
        <p:nvGraphicFramePr>
          <p:cNvPr id="78" name="Diagram 77">
            <a:extLst>
              <a:ext uri="{FF2B5EF4-FFF2-40B4-BE49-F238E27FC236}">
                <a16:creationId xmlns:a16="http://schemas.microsoft.com/office/drawing/2014/main" id="{229E20FD-A25E-C73B-8752-A5545A1AECB2}"/>
              </a:ext>
            </a:extLst>
          </p:cNvPr>
          <p:cNvGraphicFramePr/>
          <p:nvPr/>
        </p:nvGraphicFramePr>
        <p:xfrm>
          <a:off x="350226" y="1853026"/>
          <a:ext cx="3717385" cy="453036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1" name="Freeform: Shape 11">
            <a:extLst>
              <a:ext uri="{FF2B5EF4-FFF2-40B4-BE49-F238E27FC236}">
                <a16:creationId xmlns:a16="http://schemas.microsoft.com/office/drawing/2014/main" id="{52754E52-D31D-2891-B842-8BAB8D4255A4}"/>
              </a:ext>
              <a:ext uri="{C183D7F6-B498-43B3-948B-1728B52AA6E4}">
                <adec:decorative xmlns:adec="http://schemas.microsoft.com/office/drawing/2017/decorative" val="1"/>
              </a:ext>
            </a:extLst>
          </p:cNvPr>
          <p:cNvSpPr/>
          <p:nvPr/>
        </p:nvSpPr>
        <p:spPr>
          <a:xfrm>
            <a:off x="18147198" y="762648"/>
            <a:ext cx="1562169" cy="1793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143950901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4F3A3F-4D3C-D6CA-291F-E9A21BEFCD77}"/>
            </a:ext>
          </a:extLst>
        </p:cNvPr>
        <p:cNvGrpSpPr/>
        <p:nvPr/>
      </p:nvGrpSpPr>
      <p:grpSpPr>
        <a:xfrm>
          <a:off x="0" y="0"/>
          <a:ext cx="0" cy="0"/>
          <a:chOff x="0" y="0"/>
          <a:chExt cx="0" cy="0"/>
        </a:xfrm>
      </p:grpSpPr>
      <p:sp>
        <p:nvSpPr>
          <p:cNvPr id="82" name="Freeform: Shape 11">
            <a:extLst>
              <a:ext uri="{FF2B5EF4-FFF2-40B4-BE49-F238E27FC236}">
                <a16:creationId xmlns:a16="http://schemas.microsoft.com/office/drawing/2014/main" id="{9DB8133D-1D00-F694-6E69-A6A4369D064F}"/>
              </a:ext>
              <a:ext uri="{C183D7F6-B498-43B3-948B-1728B52AA6E4}">
                <adec:decorative xmlns:adec="http://schemas.microsoft.com/office/drawing/2017/decorative" val="1"/>
              </a:ext>
            </a:extLst>
          </p:cNvPr>
          <p:cNvSpPr/>
          <p:nvPr/>
        </p:nvSpPr>
        <p:spPr>
          <a:xfrm>
            <a:off x="686358" y="4793031"/>
            <a:ext cx="1562169" cy="18119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11">
            <a:extLst>
              <a:ext uri="{FF2B5EF4-FFF2-40B4-BE49-F238E27FC236}">
                <a16:creationId xmlns:a16="http://schemas.microsoft.com/office/drawing/2014/main" id="{0B174BFE-ABB5-804C-DF4A-8E253A2F43FA}"/>
              </a:ext>
              <a:ext uri="{C183D7F6-B498-43B3-948B-1728B52AA6E4}">
                <adec:decorative xmlns:adec="http://schemas.microsoft.com/office/drawing/2017/decorative" val="1"/>
              </a:ext>
            </a:extLst>
          </p:cNvPr>
          <p:cNvSpPr/>
          <p:nvPr/>
        </p:nvSpPr>
        <p:spPr>
          <a:xfrm>
            <a:off x="9257198" y="388938"/>
            <a:ext cx="1562169" cy="1793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 name="Footer Placeholder 5">
            <a:extLst>
              <a:ext uri="{FF2B5EF4-FFF2-40B4-BE49-F238E27FC236}">
                <a16:creationId xmlns:a16="http://schemas.microsoft.com/office/drawing/2014/main" id="{A99C9552-180F-DE92-C2E2-2F97725C824C}"/>
              </a:ext>
            </a:extLst>
          </p:cNvPr>
          <p:cNvSpPr>
            <a:spLocks noGrp="1"/>
          </p:cNvSpPr>
          <p:nvPr>
            <p:ph type="ftr" sz="quarter" idx="58"/>
          </p:nvPr>
        </p:nvSpPr>
        <p:spPr>
          <a:xfrm rot="16200000">
            <a:off x="10171890" y="4005609"/>
            <a:ext cx="3581400" cy="365125"/>
          </a:xfrm>
        </p:spPr>
        <p:txBody>
          <a:bodyPr/>
          <a:lstStyle/>
          <a:p>
            <a:r>
              <a:rPr lang="en-NG" sz="1050" b="1" kern="100" dirty="0">
                <a:effectLst/>
                <a:latin typeface="Arial Narrow" panose="020B0606020202030204" pitchFamily="34" charset="0"/>
                <a:ea typeface="Calibri" panose="020F0502020204030204" pitchFamily="34" charset="0"/>
                <a:cs typeface="Times New Roman" panose="02020603050405020304" pitchFamily="18" charset="0"/>
              </a:rPr>
              <a:t>Report on Factors Influencing Housing Price Prediction and Model Accuracy</a:t>
            </a:r>
            <a:endParaRPr lang="en-NG" sz="1050" kern="100" dirty="0">
              <a:effectLst/>
              <a:latin typeface="Arial Narrow" panose="020B0606020202030204" pitchFamily="34" charset="0"/>
              <a:ea typeface="Calibri" panose="020F0502020204030204" pitchFamily="34" charset="0"/>
              <a:cs typeface="Times New Roman" panose="02020603050405020304" pitchFamily="18" charset="0"/>
            </a:endParaRPr>
          </a:p>
          <a:p>
            <a:endParaRPr lang="en-US" dirty="0"/>
          </a:p>
          <a:p>
            <a:endParaRPr lang="en-US" dirty="0"/>
          </a:p>
        </p:txBody>
      </p:sp>
      <p:sp>
        <p:nvSpPr>
          <p:cNvPr id="7" name="Slide Number Placeholder 6">
            <a:extLst>
              <a:ext uri="{FF2B5EF4-FFF2-40B4-BE49-F238E27FC236}">
                <a16:creationId xmlns:a16="http://schemas.microsoft.com/office/drawing/2014/main" id="{CB6D08D9-00A7-DB5A-FF68-234214093699}"/>
              </a:ext>
            </a:extLst>
          </p:cNvPr>
          <p:cNvSpPr>
            <a:spLocks noGrp="1"/>
          </p:cNvSpPr>
          <p:nvPr>
            <p:ph type="sldNum" sz="quarter" idx="59"/>
          </p:nvPr>
        </p:nvSpPr>
        <p:spPr/>
        <p:txBody>
          <a:bodyPr/>
          <a:lstStyle/>
          <a:p>
            <a:fld id="{47FEACEE-25B4-4A2D-B147-27296E36371D}" type="slidenum">
              <a:rPr lang="en-US" altLang="zh-CN" smtClean="0"/>
              <a:pPr/>
              <a:t>14</a:t>
            </a:fld>
            <a:endParaRPr lang="en-US" altLang="zh-CN" dirty="0"/>
          </a:p>
        </p:txBody>
      </p:sp>
      <p:sp>
        <p:nvSpPr>
          <p:cNvPr id="33" name="Freeform: Shape 11">
            <a:extLst>
              <a:ext uri="{FF2B5EF4-FFF2-40B4-BE49-F238E27FC236}">
                <a16:creationId xmlns:a16="http://schemas.microsoft.com/office/drawing/2014/main" id="{11C41F95-4A88-1144-ECD1-5A88C5A9AA4C}"/>
              </a:ext>
              <a:ext uri="{C183D7F6-B498-43B3-948B-1728B52AA6E4}">
                <adec:decorative xmlns:adec="http://schemas.microsoft.com/office/drawing/2017/decorative" val="1"/>
              </a:ext>
            </a:extLst>
          </p:cNvPr>
          <p:cNvSpPr/>
          <p:nvPr/>
        </p:nvSpPr>
        <p:spPr>
          <a:xfrm>
            <a:off x="367198" y="15228"/>
            <a:ext cx="1562169" cy="1793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35" name="Graphic 34" descr="Bar chart">
            <a:extLst>
              <a:ext uri="{FF2B5EF4-FFF2-40B4-BE49-F238E27FC236}">
                <a16:creationId xmlns:a16="http://schemas.microsoft.com/office/drawing/2014/main" id="{2566493B-AF71-3DCD-3B65-A1440D9182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9811" y="192274"/>
            <a:ext cx="1896941" cy="1439160"/>
          </a:xfrm>
          <a:prstGeom prst="rect">
            <a:avLst/>
          </a:prstGeom>
        </p:spPr>
      </p:pic>
      <p:grpSp>
        <p:nvGrpSpPr>
          <p:cNvPr id="37" name="Group 36">
            <a:extLst>
              <a:ext uri="{FF2B5EF4-FFF2-40B4-BE49-F238E27FC236}">
                <a16:creationId xmlns:a16="http://schemas.microsoft.com/office/drawing/2014/main" id="{80ED8226-5BE2-AF2C-5EA5-60FE1CD0F425}"/>
              </a:ext>
            </a:extLst>
          </p:cNvPr>
          <p:cNvGrpSpPr/>
          <p:nvPr/>
        </p:nvGrpSpPr>
        <p:grpSpPr>
          <a:xfrm>
            <a:off x="3196356" y="1479597"/>
            <a:ext cx="7923978" cy="4989465"/>
            <a:chOff x="3236996" y="1612232"/>
            <a:chExt cx="7923978" cy="4989465"/>
          </a:xfrm>
        </p:grpSpPr>
        <p:sp>
          <p:nvSpPr>
            <p:cNvPr id="38" name="Rectangle 37">
              <a:extLst>
                <a:ext uri="{FF2B5EF4-FFF2-40B4-BE49-F238E27FC236}">
                  <a16:creationId xmlns:a16="http://schemas.microsoft.com/office/drawing/2014/main" id="{114712F1-2670-2E86-AD60-548DEB06E168}"/>
                </a:ext>
              </a:extLst>
            </p:cNvPr>
            <p:cNvSpPr/>
            <p:nvPr/>
          </p:nvSpPr>
          <p:spPr>
            <a:xfrm>
              <a:off x="6439149" y="1612232"/>
              <a:ext cx="4721825" cy="4989465"/>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The size of the house (‘Area’) is consistently significant, as larger properties tend to be priced higher. The positive coefficient underscores the importance of space, which directly correlates with the value and usability of the home.</a:t>
              </a:r>
            </a:p>
            <a:p>
              <a:pPr>
                <a:lnSpc>
                  <a:spcPct val="107000"/>
                </a:lnSpc>
                <a:spcAft>
                  <a:spcPts val="800"/>
                </a:spcAft>
              </a:pP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G" dirty="0"/>
            </a:p>
          </p:txBody>
        </p:sp>
        <p:sp>
          <p:nvSpPr>
            <p:cNvPr id="40" name="Rectangle 39">
              <a:extLst>
                <a:ext uri="{FF2B5EF4-FFF2-40B4-BE49-F238E27FC236}">
                  <a16:creationId xmlns:a16="http://schemas.microsoft.com/office/drawing/2014/main" id="{6E3FCDBA-FD55-4D01-0F3D-8F8B037D81EA}"/>
                </a:ext>
              </a:extLst>
            </p:cNvPr>
            <p:cNvSpPr/>
            <p:nvPr/>
          </p:nvSpPr>
          <p:spPr>
            <a:xfrm>
              <a:off x="3924839" y="1612232"/>
              <a:ext cx="2343481" cy="2784756"/>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lvl="0" algn="ct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ctr">
                <a:lnSpc>
                  <a:spcPct val="107000"/>
                </a:lnSpc>
                <a:spcAft>
                  <a:spcPts val="800"/>
                </a:spcAft>
              </a:pP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Area</a:t>
              </a:r>
            </a:p>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coefficient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 248.17</a:t>
              </a:r>
            </a:p>
            <a:p>
              <a:pPr lvl="0" algn="ctr">
                <a:lnSpc>
                  <a:spcPct val="107000"/>
                </a:lnSpc>
                <a:spcAft>
                  <a:spcPts val="800"/>
                </a:spcAft>
              </a:pP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Rectangle 42">
              <a:extLst>
                <a:ext uri="{FF2B5EF4-FFF2-40B4-BE49-F238E27FC236}">
                  <a16:creationId xmlns:a16="http://schemas.microsoft.com/office/drawing/2014/main" id="{454269FF-3045-5DA6-784E-6084A8EF7B01}"/>
                </a:ext>
              </a:extLst>
            </p:cNvPr>
            <p:cNvSpPr/>
            <p:nvPr/>
          </p:nvSpPr>
          <p:spPr>
            <a:xfrm>
              <a:off x="3907836" y="4709485"/>
              <a:ext cx="2343481" cy="1851091"/>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P-value: 4.05843E-22</a:t>
              </a:r>
            </a:p>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T-stat: 10.11</a:t>
              </a:r>
            </a:p>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G" dirty="0"/>
            </a:p>
          </p:txBody>
        </p:sp>
        <p:sp>
          <p:nvSpPr>
            <p:cNvPr id="58" name="Oval 57">
              <a:extLst>
                <a:ext uri="{FF2B5EF4-FFF2-40B4-BE49-F238E27FC236}">
                  <a16:creationId xmlns:a16="http://schemas.microsoft.com/office/drawing/2014/main" id="{84CFA48B-1D90-EAC4-B336-7A4AE7339403}"/>
                </a:ext>
              </a:extLst>
            </p:cNvPr>
            <p:cNvSpPr/>
            <p:nvPr/>
          </p:nvSpPr>
          <p:spPr>
            <a:xfrm>
              <a:off x="3236996" y="5880812"/>
              <a:ext cx="85840" cy="858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9" name="Freeform: Shape 58">
              <a:extLst>
                <a:ext uri="{FF2B5EF4-FFF2-40B4-BE49-F238E27FC236}">
                  <a16:creationId xmlns:a16="http://schemas.microsoft.com/office/drawing/2014/main" id="{FA5CBBE3-D2A4-5E9D-E4DA-EB478A3C58D7}"/>
                </a:ext>
              </a:extLst>
            </p:cNvPr>
            <p:cNvSpPr/>
            <p:nvPr/>
          </p:nvSpPr>
          <p:spPr>
            <a:xfrm>
              <a:off x="3322836" y="5735956"/>
              <a:ext cx="1170000" cy="375551"/>
            </a:xfrm>
            <a:custGeom>
              <a:avLst/>
              <a:gdLst>
                <a:gd name="connsiteX0" fmla="*/ 0 w 1170000"/>
                <a:gd name="connsiteY0" fmla="*/ 0 h 375551"/>
                <a:gd name="connsiteX1" fmla="*/ 1170000 w 1170000"/>
                <a:gd name="connsiteY1" fmla="*/ 0 h 375551"/>
                <a:gd name="connsiteX2" fmla="*/ 1170000 w 1170000"/>
                <a:gd name="connsiteY2" fmla="*/ 375551 h 375551"/>
                <a:gd name="connsiteX3" fmla="*/ 0 w 1170000"/>
                <a:gd name="connsiteY3" fmla="*/ 375551 h 375551"/>
                <a:gd name="connsiteX4" fmla="*/ 0 w 1170000"/>
                <a:gd name="connsiteY4" fmla="*/ 0 h 375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375551">
                  <a:moveTo>
                    <a:pt x="0" y="0"/>
                  </a:moveTo>
                  <a:lnTo>
                    <a:pt x="1170000" y="0"/>
                  </a:lnTo>
                  <a:lnTo>
                    <a:pt x="1170000" y="375551"/>
                  </a:lnTo>
                  <a:lnTo>
                    <a:pt x="0" y="3755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2280" tIns="165100" rIns="462280" bIns="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2" name="Freeform: Shape 61">
              <a:extLst>
                <a:ext uri="{FF2B5EF4-FFF2-40B4-BE49-F238E27FC236}">
                  <a16:creationId xmlns:a16="http://schemas.microsoft.com/office/drawing/2014/main" id="{8F0173A8-1EF5-E802-7A79-A338A6992BE7}"/>
                </a:ext>
              </a:extLst>
            </p:cNvPr>
            <p:cNvSpPr/>
            <p:nvPr/>
          </p:nvSpPr>
          <p:spPr>
            <a:xfrm>
              <a:off x="4707437" y="5735956"/>
              <a:ext cx="1170000" cy="375551"/>
            </a:xfrm>
            <a:custGeom>
              <a:avLst/>
              <a:gdLst>
                <a:gd name="connsiteX0" fmla="*/ 0 w 1170000"/>
                <a:gd name="connsiteY0" fmla="*/ 0 h 375551"/>
                <a:gd name="connsiteX1" fmla="*/ 1170000 w 1170000"/>
                <a:gd name="connsiteY1" fmla="*/ 0 h 375551"/>
                <a:gd name="connsiteX2" fmla="*/ 1170000 w 1170000"/>
                <a:gd name="connsiteY2" fmla="*/ 375551 h 375551"/>
                <a:gd name="connsiteX3" fmla="*/ 0 w 1170000"/>
                <a:gd name="connsiteY3" fmla="*/ 375551 h 375551"/>
                <a:gd name="connsiteX4" fmla="*/ 0 w 1170000"/>
                <a:gd name="connsiteY4" fmla="*/ 0 h 375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375551">
                  <a:moveTo>
                    <a:pt x="0" y="0"/>
                  </a:moveTo>
                  <a:lnTo>
                    <a:pt x="1170000" y="0"/>
                  </a:lnTo>
                  <a:lnTo>
                    <a:pt x="1170000" y="375551"/>
                  </a:lnTo>
                  <a:lnTo>
                    <a:pt x="0" y="3755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2280" tIns="165100" rIns="462280" bIns="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6" name="Freeform: Shape 65">
              <a:extLst>
                <a:ext uri="{FF2B5EF4-FFF2-40B4-BE49-F238E27FC236}">
                  <a16:creationId xmlns:a16="http://schemas.microsoft.com/office/drawing/2014/main" id="{0F16FB6A-4F82-09CF-6D73-59EF23904C69}"/>
                </a:ext>
              </a:extLst>
            </p:cNvPr>
            <p:cNvSpPr/>
            <p:nvPr/>
          </p:nvSpPr>
          <p:spPr>
            <a:xfrm>
              <a:off x="6156418" y="5735956"/>
              <a:ext cx="1170000" cy="375551"/>
            </a:xfrm>
            <a:custGeom>
              <a:avLst/>
              <a:gdLst>
                <a:gd name="connsiteX0" fmla="*/ 0 w 1170000"/>
                <a:gd name="connsiteY0" fmla="*/ 0 h 375551"/>
                <a:gd name="connsiteX1" fmla="*/ 1170000 w 1170000"/>
                <a:gd name="connsiteY1" fmla="*/ 0 h 375551"/>
                <a:gd name="connsiteX2" fmla="*/ 1170000 w 1170000"/>
                <a:gd name="connsiteY2" fmla="*/ 375551 h 375551"/>
                <a:gd name="connsiteX3" fmla="*/ 0 w 1170000"/>
                <a:gd name="connsiteY3" fmla="*/ 375551 h 375551"/>
                <a:gd name="connsiteX4" fmla="*/ 0 w 1170000"/>
                <a:gd name="connsiteY4" fmla="*/ 0 h 375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375551">
                  <a:moveTo>
                    <a:pt x="0" y="0"/>
                  </a:moveTo>
                  <a:lnTo>
                    <a:pt x="1170000" y="0"/>
                  </a:lnTo>
                  <a:lnTo>
                    <a:pt x="1170000" y="375551"/>
                  </a:lnTo>
                  <a:lnTo>
                    <a:pt x="0" y="3755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2280" tIns="165100" rIns="462280" bIns="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71" name="Freeform: Shape 70">
              <a:extLst>
                <a:ext uri="{FF2B5EF4-FFF2-40B4-BE49-F238E27FC236}">
                  <a16:creationId xmlns:a16="http://schemas.microsoft.com/office/drawing/2014/main" id="{352F69A3-2F44-E4DE-8F52-E366219ED6B4}"/>
                </a:ext>
              </a:extLst>
            </p:cNvPr>
            <p:cNvSpPr/>
            <p:nvPr/>
          </p:nvSpPr>
          <p:spPr>
            <a:xfrm>
              <a:off x="7541019" y="5735956"/>
              <a:ext cx="1170000" cy="375551"/>
            </a:xfrm>
            <a:custGeom>
              <a:avLst/>
              <a:gdLst>
                <a:gd name="connsiteX0" fmla="*/ 0 w 1170000"/>
                <a:gd name="connsiteY0" fmla="*/ 0 h 375551"/>
                <a:gd name="connsiteX1" fmla="*/ 1170000 w 1170000"/>
                <a:gd name="connsiteY1" fmla="*/ 0 h 375551"/>
                <a:gd name="connsiteX2" fmla="*/ 1170000 w 1170000"/>
                <a:gd name="connsiteY2" fmla="*/ 375551 h 375551"/>
                <a:gd name="connsiteX3" fmla="*/ 0 w 1170000"/>
                <a:gd name="connsiteY3" fmla="*/ 375551 h 375551"/>
                <a:gd name="connsiteX4" fmla="*/ 0 w 1170000"/>
                <a:gd name="connsiteY4" fmla="*/ 0 h 375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375551">
                  <a:moveTo>
                    <a:pt x="0" y="0"/>
                  </a:moveTo>
                  <a:lnTo>
                    <a:pt x="1170000" y="0"/>
                  </a:lnTo>
                  <a:lnTo>
                    <a:pt x="1170000" y="375551"/>
                  </a:lnTo>
                  <a:lnTo>
                    <a:pt x="0" y="3755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2280" tIns="165100" rIns="462280" bIns="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77" name="Freeform: Shape 76">
              <a:extLst>
                <a:ext uri="{FF2B5EF4-FFF2-40B4-BE49-F238E27FC236}">
                  <a16:creationId xmlns:a16="http://schemas.microsoft.com/office/drawing/2014/main" id="{819FC7E9-DDA3-D38F-5014-9F570E794349}"/>
                </a:ext>
              </a:extLst>
            </p:cNvPr>
            <p:cNvSpPr/>
            <p:nvPr/>
          </p:nvSpPr>
          <p:spPr>
            <a:xfrm>
              <a:off x="8990000" y="5735956"/>
              <a:ext cx="1170000" cy="375551"/>
            </a:xfrm>
            <a:custGeom>
              <a:avLst/>
              <a:gdLst>
                <a:gd name="connsiteX0" fmla="*/ 0 w 1170000"/>
                <a:gd name="connsiteY0" fmla="*/ 0 h 375551"/>
                <a:gd name="connsiteX1" fmla="*/ 1170000 w 1170000"/>
                <a:gd name="connsiteY1" fmla="*/ 0 h 375551"/>
                <a:gd name="connsiteX2" fmla="*/ 1170000 w 1170000"/>
                <a:gd name="connsiteY2" fmla="*/ 375551 h 375551"/>
                <a:gd name="connsiteX3" fmla="*/ 0 w 1170000"/>
                <a:gd name="connsiteY3" fmla="*/ 375551 h 375551"/>
                <a:gd name="connsiteX4" fmla="*/ 0 w 1170000"/>
                <a:gd name="connsiteY4" fmla="*/ 0 h 375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000" h="375551">
                  <a:moveTo>
                    <a:pt x="0" y="0"/>
                  </a:moveTo>
                  <a:lnTo>
                    <a:pt x="1170000" y="0"/>
                  </a:lnTo>
                  <a:lnTo>
                    <a:pt x="1170000" y="375551"/>
                  </a:lnTo>
                  <a:lnTo>
                    <a:pt x="0" y="3755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2280" tIns="165100" rIns="462280" bIns="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grpSp>
      <p:graphicFrame>
        <p:nvGraphicFramePr>
          <p:cNvPr id="78" name="Diagram 77">
            <a:extLst>
              <a:ext uri="{FF2B5EF4-FFF2-40B4-BE49-F238E27FC236}">
                <a16:creationId xmlns:a16="http://schemas.microsoft.com/office/drawing/2014/main" id="{52F20D82-CCA8-51C9-FE81-8F9D8F0F948A}"/>
              </a:ext>
            </a:extLst>
          </p:cNvPr>
          <p:cNvGraphicFramePr/>
          <p:nvPr/>
        </p:nvGraphicFramePr>
        <p:xfrm>
          <a:off x="350226" y="1853026"/>
          <a:ext cx="3717385" cy="453036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1" name="Freeform: Shape 11">
            <a:extLst>
              <a:ext uri="{FF2B5EF4-FFF2-40B4-BE49-F238E27FC236}">
                <a16:creationId xmlns:a16="http://schemas.microsoft.com/office/drawing/2014/main" id="{41E26358-C2B1-8D3A-EE7F-8CC2B239F696}"/>
              </a:ext>
              <a:ext uri="{C183D7F6-B498-43B3-948B-1728B52AA6E4}">
                <adec:decorative xmlns:adec="http://schemas.microsoft.com/office/drawing/2017/decorative" val="1"/>
              </a:ext>
            </a:extLst>
          </p:cNvPr>
          <p:cNvSpPr/>
          <p:nvPr/>
        </p:nvSpPr>
        <p:spPr>
          <a:xfrm>
            <a:off x="18147198" y="762648"/>
            <a:ext cx="1562169" cy="1793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267698268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55">
            <a:extLst>
              <a:ext uri="{FF2B5EF4-FFF2-40B4-BE49-F238E27FC236}">
                <a16:creationId xmlns:a16="http://schemas.microsoft.com/office/drawing/2014/main" id="{19576725-5FD5-0E5D-4FD3-2E35020D8306}"/>
              </a:ext>
            </a:extLst>
          </p:cNvPr>
          <p:cNvSpPr>
            <a:spLocks noGrp="1"/>
          </p:cNvSpPr>
          <p:nvPr>
            <p:ph type="title"/>
          </p:nvPr>
        </p:nvSpPr>
        <p:spPr>
          <a:xfrm>
            <a:off x="171911" y="3713013"/>
            <a:ext cx="3401961" cy="734156"/>
          </a:xfrm>
        </p:spPr>
        <p:txBody>
          <a:bodyPr/>
          <a:lstStyle/>
          <a:p>
            <a:r>
              <a:rPr lang="en-NG" sz="2800" b="1" kern="100" dirty="0">
                <a:effectLst/>
                <a:latin typeface="Calibri" panose="020F0502020204030204" pitchFamily="34" charset="0"/>
                <a:ea typeface="Calibri" panose="020F0502020204030204" pitchFamily="34" charset="0"/>
                <a:cs typeface="Times New Roman" panose="02020603050405020304" pitchFamily="18" charset="0"/>
              </a:rPr>
              <a:t>Factors with Moderate Influence</a:t>
            </a:r>
            <a:br>
              <a:rPr lang="en-NG"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dirty="0"/>
            </a:br>
            <a:endParaRPr lang="en-US" dirty="0"/>
          </a:p>
        </p:txBody>
      </p:sp>
      <p:sp>
        <p:nvSpPr>
          <p:cNvPr id="4" name="Footer Placeholder 3">
            <a:extLst>
              <a:ext uri="{FF2B5EF4-FFF2-40B4-BE49-F238E27FC236}">
                <a16:creationId xmlns:a16="http://schemas.microsoft.com/office/drawing/2014/main" id="{7287D169-32E8-A3EE-E540-39E11489C0B2}"/>
              </a:ext>
            </a:extLst>
          </p:cNvPr>
          <p:cNvSpPr>
            <a:spLocks noGrp="1"/>
          </p:cNvSpPr>
          <p:nvPr>
            <p:ph type="ftr" sz="quarter" idx="76"/>
          </p:nvPr>
        </p:nvSpPr>
        <p:spPr/>
        <p:txBody>
          <a:bodyPr/>
          <a:lstStyle/>
          <a:p>
            <a:r>
              <a:rPr lang="en-NG" sz="1050" b="1" kern="100" dirty="0">
                <a:effectLst/>
                <a:latin typeface="Arial Narrow" panose="020B0606020202030204" pitchFamily="34" charset="0"/>
                <a:ea typeface="Calibri" panose="020F0502020204030204" pitchFamily="34" charset="0"/>
                <a:cs typeface="Times New Roman" panose="02020603050405020304" pitchFamily="18" charset="0"/>
              </a:rPr>
              <a:t>ort on Factors Influencing Housing Price Prediction and Model Accuracy</a:t>
            </a:r>
            <a:endParaRPr lang="en-NG" sz="1050" kern="100" dirty="0">
              <a:effectLst/>
              <a:latin typeface="Arial Narrow" panose="020B0606020202030204" pitchFamily="34" charset="0"/>
              <a:ea typeface="Calibri" panose="020F0502020204030204" pitchFamily="34" charset="0"/>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id="{0A3F816F-E557-EF17-FA3D-67F4F647CA3C}"/>
              </a:ext>
            </a:extLst>
          </p:cNvPr>
          <p:cNvSpPr>
            <a:spLocks noGrp="1"/>
          </p:cNvSpPr>
          <p:nvPr>
            <p:ph type="sldNum" sz="quarter" idx="77"/>
          </p:nvPr>
        </p:nvSpPr>
        <p:spPr/>
        <p:txBody>
          <a:bodyPr/>
          <a:lstStyle/>
          <a:p>
            <a:fld id="{47FEACEE-25B4-4A2D-B147-27296E36371D}" type="slidenum">
              <a:rPr lang="en-US" altLang="zh-CN" smtClean="0"/>
              <a:pPr/>
              <a:t>15</a:t>
            </a:fld>
            <a:endParaRPr lang="en-US" altLang="zh-CN" dirty="0"/>
          </a:p>
        </p:txBody>
      </p:sp>
      <p:sp>
        <p:nvSpPr>
          <p:cNvPr id="11" name="Text Placeholder 10">
            <a:extLst>
              <a:ext uri="{FF2B5EF4-FFF2-40B4-BE49-F238E27FC236}">
                <a16:creationId xmlns:a16="http://schemas.microsoft.com/office/drawing/2014/main" id="{1D5E2DD0-C19E-FEDF-E901-B20E3097B3B5}"/>
              </a:ext>
            </a:extLst>
          </p:cNvPr>
          <p:cNvSpPr>
            <a:spLocks noGrp="1"/>
          </p:cNvSpPr>
          <p:nvPr>
            <p:ph type="body" sz="quarter" idx="27"/>
          </p:nvPr>
        </p:nvSpPr>
        <p:spPr>
          <a:xfrm>
            <a:off x="5568179" y="807547"/>
            <a:ext cx="2289842" cy="1668668"/>
          </a:xfrm>
        </p:spPr>
        <p:txBody>
          <a:bodyPr/>
          <a:lstStyle/>
          <a:p>
            <a:pPr>
              <a:lnSpc>
                <a:spcPct val="107000"/>
              </a:lnSpc>
              <a:spcAft>
                <a:spcPts val="800"/>
              </a:spcAft>
            </a:pP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endParaRPr lang="en-NG" dirty="0"/>
          </a:p>
        </p:txBody>
      </p:sp>
      <p:grpSp>
        <p:nvGrpSpPr>
          <p:cNvPr id="6" name="Group 5">
            <a:extLst>
              <a:ext uri="{FF2B5EF4-FFF2-40B4-BE49-F238E27FC236}">
                <a16:creationId xmlns:a16="http://schemas.microsoft.com/office/drawing/2014/main" id="{87C65E4F-661F-291C-0AED-0ECB39195EBE}"/>
              </a:ext>
            </a:extLst>
          </p:cNvPr>
          <p:cNvGrpSpPr/>
          <p:nvPr/>
        </p:nvGrpSpPr>
        <p:grpSpPr>
          <a:xfrm>
            <a:off x="3423845" y="1174960"/>
            <a:ext cx="7718968" cy="5630062"/>
            <a:chOff x="-2999624" y="179111"/>
            <a:chExt cx="8128000" cy="5444394"/>
          </a:xfrm>
        </p:grpSpPr>
        <p:sp>
          <p:nvSpPr>
            <p:cNvPr id="7" name="Rectangle: Rounded Corners 6">
              <a:extLst>
                <a:ext uri="{FF2B5EF4-FFF2-40B4-BE49-F238E27FC236}">
                  <a16:creationId xmlns:a16="http://schemas.microsoft.com/office/drawing/2014/main" id="{9A109E64-5C87-396A-4865-6A4C6C450810}"/>
                </a:ext>
              </a:extLst>
            </p:cNvPr>
            <p:cNvSpPr/>
            <p:nvPr/>
          </p:nvSpPr>
          <p:spPr>
            <a:xfrm>
              <a:off x="-2999624" y="179111"/>
              <a:ext cx="8128000" cy="2438400"/>
            </a:xfrm>
            <a:prstGeom prst="roundRect">
              <a:avLst>
                <a:gd name="adj" fmla="val 1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8" name="Rectangle: Rounded Corners 7">
              <a:extLst>
                <a:ext uri="{FF2B5EF4-FFF2-40B4-BE49-F238E27FC236}">
                  <a16:creationId xmlns:a16="http://schemas.microsoft.com/office/drawing/2014/main" id="{ABA93FA8-2785-86B5-634C-3D0C6B020970}"/>
                </a:ext>
              </a:extLst>
            </p:cNvPr>
            <p:cNvSpPr/>
            <p:nvPr/>
          </p:nvSpPr>
          <p:spPr>
            <a:xfrm>
              <a:off x="-2456328" y="504231"/>
              <a:ext cx="2387600" cy="1788160"/>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nSpc>
                  <a:spcPct val="107000"/>
                </a:lnSpc>
                <a:spcAft>
                  <a:spcPts val="800"/>
                </a:spcAft>
              </a:pPr>
              <a:r>
                <a:rPr lang="en-NG"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Coefficient: 128,480.30</a:t>
              </a:r>
            </a:p>
            <a:p>
              <a:pPr>
                <a:lnSpc>
                  <a:spcPct val="107000"/>
                </a:lnSpc>
                <a:spcAft>
                  <a:spcPts val="800"/>
                </a:spcAft>
              </a:pPr>
              <a:r>
                <a:rPr lang="en-NG"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P-value: 0.080348591</a:t>
              </a:r>
            </a:p>
            <a:p>
              <a:pPr>
                <a:lnSpc>
                  <a:spcPct val="107000"/>
                </a:lnSpc>
                <a:spcAft>
                  <a:spcPts val="800"/>
                </a:spcAft>
              </a:pPr>
              <a:r>
                <a:rPr lang="en-NG"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T-stat: 1.75</a:t>
              </a:r>
            </a:p>
            <a:p>
              <a:endParaRPr lang="en-NG" dirty="0"/>
            </a:p>
          </p:txBody>
        </p:sp>
        <p:sp>
          <p:nvSpPr>
            <p:cNvPr id="9" name="Freeform: Shape 8">
              <a:extLst>
                <a:ext uri="{FF2B5EF4-FFF2-40B4-BE49-F238E27FC236}">
                  <a16:creationId xmlns:a16="http://schemas.microsoft.com/office/drawing/2014/main" id="{278BFDD9-4B24-404D-4495-B5CE1831483D}"/>
                </a:ext>
              </a:extLst>
            </p:cNvPr>
            <p:cNvSpPr/>
            <p:nvPr/>
          </p:nvSpPr>
          <p:spPr>
            <a:xfrm>
              <a:off x="-2447413" y="2643239"/>
              <a:ext cx="2387600" cy="2980266"/>
            </a:xfrm>
            <a:custGeom>
              <a:avLst/>
              <a:gdLst>
                <a:gd name="connsiteX0" fmla="*/ 250698 w 2387600"/>
                <a:gd name="connsiteY0" fmla="*/ 0 h 2980266"/>
                <a:gd name="connsiteX1" fmla="*/ 2136902 w 2387600"/>
                <a:gd name="connsiteY1" fmla="*/ 0 h 2980266"/>
                <a:gd name="connsiteX2" fmla="*/ 2387600 w 2387600"/>
                <a:gd name="connsiteY2" fmla="*/ 250698 h 2980266"/>
                <a:gd name="connsiteX3" fmla="*/ 2387600 w 2387600"/>
                <a:gd name="connsiteY3" fmla="*/ 2980266 h 2980266"/>
                <a:gd name="connsiteX4" fmla="*/ 2387600 w 2387600"/>
                <a:gd name="connsiteY4" fmla="*/ 2980266 h 2980266"/>
                <a:gd name="connsiteX5" fmla="*/ 0 w 2387600"/>
                <a:gd name="connsiteY5" fmla="*/ 2980266 h 2980266"/>
                <a:gd name="connsiteX6" fmla="*/ 0 w 2387600"/>
                <a:gd name="connsiteY6" fmla="*/ 2980266 h 2980266"/>
                <a:gd name="connsiteX7" fmla="*/ 0 w 2387600"/>
                <a:gd name="connsiteY7" fmla="*/ 250698 h 2980266"/>
                <a:gd name="connsiteX8" fmla="*/ 250698 w 2387600"/>
                <a:gd name="connsiteY8" fmla="*/ 0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7600" h="2980266">
                  <a:moveTo>
                    <a:pt x="2136902" y="2980266"/>
                  </a:moveTo>
                  <a:lnTo>
                    <a:pt x="250698" y="2980266"/>
                  </a:lnTo>
                  <a:cubicBezTo>
                    <a:pt x="112241" y="2980266"/>
                    <a:pt x="0" y="2868025"/>
                    <a:pt x="0" y="2729568"/>
                  </a:cubicBezTo>
                  <a:lnTo>
                    <a:pt x="0" y="0"/>
                  </a:lnTo>
                  <a:lnTo>
                    <a:pt x="0" y="0"/>
                  </a:lnTo>
                  <a:lnTo>
                    <a:pt x="2387600" y="0"/>
                  </a:lnTo>
                  <a:lnTo>
                    <a:pt x="2387600" y="0"/>
                  </a:lnTo>
                  <a:lnTo>
                    <a:pt x="2387600" y="2729568"/>
                  </a:lnTo>
                  <a:cubicBezTo>
                    <a:pt x="2387600" y="2868025"/>
                    <a:pt x="2275359" y="2980266"/>
                    <a:pt x="2136902" y="2980266"/>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0107" tIns="106680" rIns="180107" bIns="180107" numCol="1" spcCol="1270" anchor="t" anchorCtr="0">
              <a:noAutofit/>
            </a:bodyPr>
            <a:lstStyle/>
            <a:p>
              <a:pPr marL="0" lvl="0" indent="0" algn="ctr" defTabSz="666750">
                <a:lnSpc>
                  <a:spcPct val="90000"/>
                </a:lnSpc>
                <a:spcBef>
                  <a:spcPct val="0"/>
                </a:spcBef>
                <a:spcAft>
                  <a:spcPct val="35000"/>
                </a:spcAft>
                <a:buNone/>
              </a:pPr>
              <a:endParaRPr lang="en-NG" sz="1500" kern="1200" dirty="0"/>
            </a:p>
          </p:txBody>
        </p:sp>
        <p:sp>
          <p:nvSpPr>
            <p:cNvPr id="10" name="Rectangle: Rounded Corners 9">
              <a:extLst>
                <a:ext uri="{FF2B5EF4-FFF2-40B4-BE49-F238E27FC236}">
                  <a16:creationId xmlns:a16="http://schemas.microsoft.com/office/drawing/2014/main" id="{9A4EA52A-E0EE-F17E-7042-1866DC7A10D0}"/>
                </a:ext>
              </a:extLst>
            </p:cNvPr>
            <p:cNvSpPr/>
            <p:nvPr/>
          </p:nvSpPr>
          <p:spPr>
            <a:xfrm>
              <a:off x="2188564" y="636675"/>
              <a:ext cx="2387600" cy="1788160"/>
            </a:xfrm>
            <a:prstGeom prst="roundRect">
              <a:avLst>
                <a:gd name="adj" fmla="val 1000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a:lnSpc>
                  <a:spcPct val="107000"/>
                </a:lnSpc>
                <a:spcAft>
                  <a:spcPts val="800"/>
                </a:spcAft>
              </a:pPr>
              <a:r>
                <a:rPr lang="en-NG"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Coefficient: 457,132.96</a:t>
              </a:r>
            </a:p>
            <a:p>
              <a:pPr>
                <a:lnSpc>
                  <a:spcPct val="107000"/>
                </a:lnSpc>
                <a:spcAft>
                  <a:spcPts val="800"/>
                </a:spcAft>
              </a:pPr>
              <a:r>
                <a:rPr lang="en-NG"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P-value: 5.71201E-12</a:t>
              </a:r>
            </a:p>
            <a:p>
              <a:pPr>
                <a:lnSpc>
                  <a:spcPct val="107000"/>
                </a:lnSpc>
                <a:spcAft>
                  <a:spcPts val="800"/>
                </a:spcAft>
              </a:pPr>
              <a:r>
                <a:rPr lang="en-NG"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T-stat:7.05</a:t>
              </a:r>
            </a:p>
            <a:p>
              <a:pPr>
                <a:lnSpc>
                  <a:spcPct val="107000"/>
                </a:lnSpc>
                <a:spcAft>
                  <a:spcPts val="800"/>
                </a:spcAft>
              </a:pP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G" dirty="0"/>
            </a:p>
          </p:txBody>
        </p:sp>
        <p:sp>
          <p:nvSpPr>
            <p:cNvPr id="12" name="Freeform: Shape 11">
              <a:extLst>
                <a:ext uri="{FF2B5EF4-FFF2-40B4-BE49-F238E27FC236}">
                  <a16:creationId xmlns:a16="http://schemas.microsoft.com/office/drawing/2014/main" id="{40A06B50-3F6B-353B-F525-BB0AB1F08DF6}"/>
                </a:ext>
              </a:extLst>
            </p:cNvPr>
            <p:cNvSpPr/>
            <p:nvPr/>
          </p:nvSpPr>
          <p:spPr>
            <a:xfrm>
              <a:off x="2188564" y="2617511"/>
              <a:ext cx="2387600" cy="3005994"/>
            </a:xfrm>
            <a:custGeom>
              <a:avLst/>
              <a:gdLst>
                <a:gd name="connsiteX0" fmla="*/ 250698 w 2387600"/>
                <a:gd name="connsiteY0" fmla="*/ 0 h 2980266"/>
                <a:gd name="connsiteX1" fmla="*/ 2136902 w 2387600"/>
                <a:gd name="connsiteY1" fmla="*/ 0 h 2980266"/>
                <a:gd name="connsiteX2" fmla="*/ 2387600 w 2387600"/>
                <a:gd name="connsiteY2" fmla="*/ 250698 h 2980266"/>
                <a:gd name="connsiteX3" fmla="*/ 2387600 w 2387600"/>
                <a:gd name="connsiteY3" fmla="*/ 2980266 h 2980266"/>
                <a:gd name="connsiteX4" fmla="*/ 2387600 w 2387600"/>
                <a:gd name="connsiteY4" fmla="*/ 2980266 h 2980266"/>
                <a:gd name="connsiteX5" fmla="*/ 0 w 2387600"/>
                <a:gd name="connsiteY5" fmla="*/ 2980266 h 2980266"/>
                <a:gd name="connsiteX6" fmla="*/ 0 w 2387600"/>
                <a:gd name="connsiteY6" fmla="*/ 2980266 h 2980266"/>
                <a:gd name="connsiteX7" fmla="*/ 0 w 2387600"/>
                <a:gd name="connsiteY7" fmla="*/ 250698 h 2980266"/>
                <a:gd name="connsiteX8" fmla="*/ 250698 w 2387600"/>
                <a:gd name="connsiteY8" fmla="*/ 0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7600" h="2980266">
                  <a:moveTo>
                    <a:pt x="2136902" y="2980266"/>
                  </a:moveTo>
                  <a:lnTo>
                    <a:pt x="250698" y="2980266"/>
                  </a:lnTo>
                  <a:cubicBezTo>
                    <a:pt x="112241" y="2980266"/>
                    <a:pt x="0" y="2868025"/>
                    <a:pt x="0" y="2729568"/>
                  </a:cubicBezTo>
                  <a:lnTo>
                    <a:pt x="0" y="0"/>
                  </a:lnTo>
                  <a:lnTo>
                    <a:pt x="0" y="0"/>
                  </a:lnTo>
                  <a:lnTo>
                    <a:pt x="2387600" y="0"/>
                  </a:lnTo>
                  <a:lnTo>
                    <a:pt x="2387600" y="0"/>
                  </a:lnTo>
                  <a:lnTo>
                    <a:pt x="2387600" y="2729568"/>
                  </a:lnTo>
                  <a:cubicBezTo>
                    <a:pt x="2387600" y="2868025"/>
                    <a:pt x="2275359" y="2980266"/>
                    <a:pt x="2136902" y="2980266"/>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0107" tIns="106681" rIns="180107" bIns="180107" numCol="1" spcCol="1270" anchor="t" anchorCtr="0">
              <a:noAutofit/>
            </a:bodyPr>
            <a:lstStyle/>
            <a:p>
              <a:pPr algn="ctr" defTabSz="666750">
                <a:lnSpc>
                  <a:spcPct val="90000"/>
                </a:lnSpc>
                <a:spcBef>
                  <a:spcPct val="0"/>
                </a:spcBef>
                <a:spcAft>
                  <a:spcPct val="35000"/>
                </a:spcAft>
              </a:pPr>
              <a:r>
                <a:rPr lang="en-NG" sz="1600" kern="100" dirty="0">
                  <a:effectLst/>
                  <a:latin typeface="Calibri" panose="020F0502020204030204" pitchFamily="34" charset="0"/>
                  <a:ea typeface="Calibri" panose="020F0502020204030204" pitchFamily="34" charset="0"/>
                  <a:cs typeface="Times New Roman" panose="02020603050405020304" pitchFamily="18" charset="0"/>
                </a:rPr>
                <a:t>The number of stories in a house also has a meaningful influence on price. Homes with multiple stories tend to be more valuable, potentially due to the additional living space and design appeal.</a:t>
              </a:r>
            </a:p>
            <a:p>
              <a:pPr marL="0" lvl="0" indent="0" algn="ctr" defTabSz="666750">
                <a:lnSpc>
                  <a:spcPct val="90000"/>
                </a:lnSpc>
                <a:spcBef>
                  <a:spcPct val="0"/>
                </a:spcBef>
                <a:spcAft>
                  <a:spcPct val="35000"/>
                </a:spcAft>
                <a:buNone/>
              </a:pPr>
              <a:endParaRPr lang="en-NG" sz="1500" kern="1200" dirty="0"/>
            </a:p>
          </p:txBody>
        </p:sp>
      </p:grpSp>
      <p:sp>
        <p:nvSpPr>
          <p:cNvPr id="18" name="TextBox 17">
            <a:extLst>
              <a:ext uri="{FF2B5EF4-FFF2-40B4-BE49-F238E27FC236}">
                <a16:creationId xmlns:a16="http://schemas.microsoft.com/office/drawing/2014/main" id="{CF5F9879-701E-7E38-1728-0C649319818A}"/>
              </a:ext>
            </a:extLst>
          </p:cNvPr>
          <p:cNvSpPr txBox="1"/>
          <p:nvPr/>
        </p:nvSpPr>
        <p:spPr>
          <a:xfrm>
            <a:off x="3937427" y="3846684"/>
            <a:ext cx="2234534" cy="2751522"/>
          </a:xfrm>
          <a:prstGeom prst="rect">
            <a:avLst/>
          </a:prstGeom>
          <a:noFill/>
        </p:spPr>
        <p:txBody>
          <a:bodyPr wrap="square">
            <a:spAutoFit/>
          </a:bodyPr>
          <a:lstStyle/>
          <a:p>
            <a:pPr marL="0" lvl="0" indent="0" algn="ctr" defTabSz="666750">
              <a:lnSpc>
                <a:spcPct val="90000"/>
              </a:lnSpc>
              <a:spcBef>
                <a:spcPct val="0"/>
              </a:spcBef>
              <a:spcAft>
                <a:spcPct val="35000"/>
              </a:spcAft>
              <a:buNone/>
            </a:pPr>
            <a:r>
              <a:rPr lang="en-US" sz="1600" kern="1200" dirty="0">
                <a:solidFill>
                  <a:schemeClr val="bg1">
                    <a:lumMod val="95000"/>
                  </a:schemeClr>
                </a:solidFill>
                <a:latin typeface="Calibri" panose="020F0502020204030204" pitchFamily="34" charset="0"/>
                <a:ea typeface="Calibri" panose="020F0502020204030204" pitchFamily="34" charset="0"/>
                <a:cs typeface="Times New Roman" panose="02020603050405020304" pitchFamily="18" charset="0"/>
              </a:rPr>
              <a:t>The </a:t>
            </a:r>
            <a:r>
              <a:rPr lang="en-US" sz="1600" dirty="0">
                <a:solidFill>
                  <a:schemeClr val="bg1">
                    <a:lumMod val="95000"/>
                  </a:schemeClr>
                </a:solidFill>
                <a:latin typeface="Calibri" panose="020F0502020204030204" pitchFamily="34" charset="0"/>
                <a:ea typeface="Calibri" panose="020F0502020204030204" pitchFamily="34" charset="0"/>
                <a:cs typeface="Times New Roman" panose="02020603050405020304" pitchFamily="18" charset="0"/>
              </a:rPr>
              <a:t>n</a:t>
            </a:r>
            <a:r>
              <a:rPr lang="en-NG" sz="1600" kern="12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umber of bedrooms has a positive but moderately significant impact on housing prices. While its p-value indicates it is less impactful than other factors, it still contributes t</a:t>
            </a:r>
            <a:r>
              <a:rPr lang="en-US" sz="1600" kern="12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,j</a:t>
            </a:r>
            <a:r>
              <a:rPr lang="en-NG" sz="1600" kern="12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o price, reflecting the added functionality for larger families.</a:t>
            </a:r>
          </a:p>
        </p:txBody>
      </p:sp>
      <p:sp>
        <p:nvSpPr>
          <p:cNvPr id="19" name="TextBox 18">
            <a:extLst>
              <a:ext uri="{FF2B5EF4-FFF2-40B4-BE49-F238E27FC236}">
                <a16:creationId xmlns:a16="http://schemas.microsoft.com/office/drawing/2014/main" id="{648D539F-4B25-833C-FDE4-36A1273AB42A}"/>
              </a:ext>
            </a:extLst>
          </p:cNvPr>
          <p:cNvSpPr txBox="1"/>
          <p:nvPr/>
        </p:nvSpPr>
        <p:spPr>
          <a:xfrm>
            <a:off x="4411072" y="1174960"/>
            <a:ext cx="1265472" cy="369332"/>
          </a:xfrm>
          <a:prstGeom prst="rect">
            <a:avLst/>
          </a:prstGeom>
          <a:noFill/>
        </p:spPr>
        <p:txBody>
          <a:bodyPr wrap="square" rtlCol="0">
            <a:spAutoFit/>
          </a:bodyPr>
          <a:lstStyle/>
          <a:p>
            <a:r>
              <a:rPr lang="en-US" dirty="0"/>
              <a:t>Bedroom</a:t>
            </a:r>
            <a:endParaRPr lang="en-NG" dirty="0"/>
          </a:p>
        </p:txBody>
      </p:sp>
      <p:sp>
        <p:nvSpPr>
          <p:cNvPr id="20" name="TextBox 19">
            <a:extLst>
              <a:ext uri="{FF2B5EF4-FFF2-40B4-BE49-F238E27FC236}">
                <a16:creationId xmlns:a16="http://schemas.microsoft.com/office/drawing/2014/main" id="{E1CE1D19-AD21-B960-E0D0-A33C32249730}"/>
              </a:ext>
            </a:extLst>
          </p:cNvPr>
          <p:cNvSpPr txBox="1"/>
          <p:nvPr/>
        </p:nvSpPr>
        <p:spPr>
          <a:xfrm>
            <a:off x="8942694" y="1142823"/>
            <a:ext cx="1265472" cy="369332"/>
          </a:xfrm>
          <a:prstGeom prst="rect">
            <a:avLst/>
          </a:prstGeom>
          <a:noFill/>
        </p:spPr>
        <p:txBody>
          <a:bodyPr wrap="square" rtlCol="0">
            <a:spAutoFit/>
          </a:bodyPr>
          <a:lstStyle/>
          <a:p>
            <a:r>
              <a:rPr lang="en-US" dirty="0"/>
              <a:t>Stories</a:t>
            </a:r>
            <a:endParaRPr lang="en-NG" dirty="0"/>
          </a:p>
        </p:txBody>
      </p:sp>
      <p:sp>
        <p:nvSpPr>
          <p:cNvPr id="2" name="Freeform: Shape 11">
            <a:extLst>
              <a:ext uri="{FF2B5EF4-FFF2-40B4-BE49-F238E27FC236}">
                <a16:creationId xmlns:a16="http://schemas.microsoft.com/office/drawing/2014/main" id="{28B2C472-2723-3B1B-58AC-4DE4B343F167}"/>
              </a:ext>
              <a:ext uri="{C183D7F6-B498-43B3-948B-1728B52AA6E4}">
                <adec:decorative xmlns:adec="http://schemas.microsoft.com/office/drawing/2017/decorative" val="1"/>
              </a:ext>
            </a:extLst>
          </p:cNvPr>
          <p:cNvSpPr/>
          <p:nvPr/>
        </p:nvSpPr>
        <p:spPr>
          <a:xfrm>
            <a:off x="167387" y="0"/>
            <a:ext cx="1562169" cy="1793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3" name="Graphic 2" descr="Bar chart">
            <a:extLst>
              <a:ext uri="{FF2B5EF4-FFF2-40B4-BE49-F238E27FC236}">
                <a16:creationId xmlns:a16="http://schemas.microsoft.com/office/drawing/2014/main" id="{E59E270B-0B74-3EEE-E8D8-8871D62D45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177046"/>
            <a:ext cx="1896941" cy="1439160"/>
          </a:xfrm>
          <a:prstGeom prst="rect">
            <a:avLst/>
          </a:prstGeom>
        </p:spPr>
      </p:pic>
    </p:spTree>
    <p:extLst>
      <p:ext uri="{BB962C8B-B14F-4D97-AF65-F5344CB8AC3E}">
        <p14:creationId xmlns:p14="http://schemas.microsoft.com/office/powerpoint/2010/main" val="315710938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612318" y="2689764"/>
            <a:ext cx="4959822" cy="3078669"/>
          </a:xfrm>
        </p:spPr>
        <p:txBody>
          <a:bodyPr/>
          <a:lstStyle/>
          <a:p>
            <a:pPr>
              <a:lnSpc>
                <a:spcPct val="107000"/>
              </a:lnSpc>
              <a:spcAft>
                <a:spcPts val="800"/>
              </a:spcAft>
            </a:pPr>
            <a:r>
              <a:rPr lang="en-NG" sz="1600" b="1" kern="100" dirty="0">
                <a:effectLst/>
                <a:latin typeface="Calibri" panose="020F0502020204030204" pitchFamily="34" charset="0"/>
                <a:ea typeface="Calibri" panose="020F0502020204030204" pitchFamily="34" charset="0"/>
                <a:cs typeface="Times New Roman" panose="02020603050405020304" pitchFamily="18" charset="0"/>
              </a:rPr>
              <a:t>Main road Proximity</a:t>
            </a:r>
            <a:r>
              <a:rPr lang="en-NG" sz="1600" kern="100" dirty="0">
                <a:effectLst/>
                <a:latin typeface="Calibri" panose="020F0502020204030204" pitchFamily="34" charset="0"/>
                <a:ea typeface="Calibri" panose="020F0502020204030204" pitchFamily="34" charset="0"/>
                <a:cs typeface="Times New Roman" panose="02020603050405020304" pitchFamily="18" charset="0"/>
              </a:rPr>
              <a:t>: Homes located near main roads have a positive coefficient, suggesting a balance between accessibility and potential noise drawbacks.</a:t>
            </a:r>
          </a:p>
          <a:p>
            <a:pPr>
              <a:lnSpc>
                <a:spcPct val="107000"/>
              </a:lnSpc>
              <a:spcAft>
                <a:spcPts val="800"/>
              </a:spcAft>
            </a:pPr>
            <a:r>
              <a:rPr lang="en-NG" sz="1600" b="1" kern="100" dirty="0">
                <a:effectLst/>
                <a:latin typeface="Calibri" panose="020F0502020204030204" pitchFamily="34" charset="0"/>
                <a:ea typeface="Calibri" panose="020F0502020204030204" pitchFamily="34" charset="0"/>
                <a:cs typeface="Times New Roman" panose="02020603050405020304" pitchFamily="18" charset="0"/>
              </a:rPr>
              <a:t>Guestroom</a:t>
            </a:r>
            <a:r>
              <a:rPr lang="en-NG" sz="1600" kern="100" dirty="0">
                <a:effectLst/>
                <a:latin typeface="Calibri" panose="020F0502020204030204" pitchFamily="34" charset="0"/>
                <a:ea typeface="Calibri" panose="020F0502020204030204" pitchFamily="34" charset="0"/>
                <a:cs typeface="Times New Roman" panose="02020603050405020304" pitchFamily="18" charset="0"/>
              </a:rPr>
              <a:t>: The presence of a guestroom contributes positively, albeit with moderate significance, to the overall value of the property.</a:t>
            </a:r>
          </a:p>
          <a:p>
            <a:pPr>
              <a:lnSpc>
                <a:spcPct val="107000"/>
              </a:lnSpc>
              <a:spcAft>
                <a:spcPts val="800"/>
              </a:spcAft>
            </a:pPr>
            <a:r>
              <a:rPr lang="en-NG" sz="1600" kern="100" dirty="0">
                <a:effectLst/>
                <a:latin typeface="Calibri" panose="020F0502020204030204" pitchFamily="34" charset="0"/>
                <a:ea typeface="Calibri" panose="020F0502020204030204" pitchFamily="34" charset="0"/>
                <a:cs typeface="Times New Roman" panose="02020603050405020304" pitchFamily="18" charset="0"/>
              </a:rPr>
              <a:t>Basement: The presence of a basement shows a strong positive influence on price, reflecting the added utility and space it offers.</a:t>
            </a:r>
          </a:p>
          <a:p>
            <a:endParaRPr lang="en-US" sz="1600" dirty="0"/>
          </a:p>
        </p:txBody>
      </p:sp>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517427" y="1956541"/>
            <a:ext cx="9823998" cy="1325563"/>
          </a:xfrm>
        </p:spPr>
        <p:txBody>
          <a:bodyPr/>
          <a:lstStyle/>
          <a:p>
            <a:r>
              <a:rPr lang="en-NG" sz="3200" b="1" kern="100" dirty="0">
                <a:effectLst/>
                <a:latin typeface="Arial Black" panose="020B0A04020102020204" pitchFamily="34" charset="0"/>
                <a:ea typeface="Calibri" panose="020F0502020204030204" pitchFamily="34" charset="0"/>
                <a:cs typeface="Times New Roman" panose="02020603050405020304" pitchFamily="18" charset="0"/>
              </a:rPr>
              <a:t>Other Notable Variables</a:t>
            </a:r>
            <a:br>
              <a:rPr lang="en-NG"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16</a:t>
            </a:fld>
            <a:endParaRPr lang="en-US" altLang="zh-CN" dirty="0"/>
          </a:p>
        </p:txBody>
      </p:sp>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487012" y="2892285"/>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7" name="Freeform: Shape 11">
            <a:extLst>
              <a:ext uri="{FF2B5EF4-FFF2-40B4-BE49-F238E27FC236}">
                <a16:creationId xmlns:a16="http://schemas.microsoft.com/office/drawing/2014/main" id="{B786A2FD-2A27-0859-C987-12AE3A342052}"/>
              </a:ext>
              <a:ext uri="{C183D7F6-B498-43B3-948B-1728B52AA6E4}">
                <adec:decorative xmlns:adec="http://schemas.microsoft.com/office/drawing/2017/decorative" val="1"/>
              </a:ext>
            </a:extLst>
          </p:cNvPr>
          <p:cNvSpPr/>
          <p:nvPr/>
        </p:nvSpPr>
        <p:spPr>
          <a:xfrm>
            <a:off x="367198" y="15228"/>
            <a:ext cx="1562169" cy="1793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8" name="Graphic 7" descr="Bar chart">
            <a:extLst>
              <a:ext uri="{FF2B5EF4-FFF2-40B4-BE49-F238E27FC236}">
                <a16:creationId xmlns:a16="http://schemas.microsoft.com/office/drawing/2014/main" id="{EB31D3EA-31D6-59BC-9132-EF7A16BF874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9811" y="192274"/>
            <a:ext cx="1896941" cy="1439160"/>
          </a:xfrm>
          <a:prstGeom prst="rect">
            <a:avLst/>
          </a:prstGeom>
        </p:spPr>
      </p:pic>
      <p:pic>
        <p:nvPicPr>
          <p:cNvPr id="9" name="Picture Placeholder 31">
            <a:extLst>
              <a:ext uri="{FF2B5EF4-FFF2-40B4-BE49-F238E27FC236}">
                <a16:creationId xmlns:a16="http://schemas.microsoft.com/office/drawing/2014/main" id="{3897FB30-E2B3-188C-FBD8-B81A9883568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9265090" y="802257"/>
            <a:ext cx="1008971" cy="1154284"/>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11" name="Footer Placeholder 5">
            <a:extLst>
              <a:ext uri="{FF2B5EF4-FFF2-40B4-BE49-F238E27FC236}">
                <a16:creationId xmlns:a16="http://schemas.microsoft.com/office/drawing/2014/main" id="{516378E3-5D29-E91E-EB00-8BBA9793D413}"/>
              </a:ext>
            </a:extLst>
          </p:cNvPr>
          <p:cNvSpPr>
            <a:spLocks noGrp="1"/>
          </p:cNvSpPr>
          <p:nvPr>
            <p:ph type="ftr" sz="quarter" idx="49"/>
          </p:nvPr>
        </p:nvSpPr>
        <p:spPr>
          <a:xfrm rot="16200000">
            <a:off x="10099342" y="4046535"/>
            <a:ext cx="3581400" cy="365125"/>
          </a:xfrm>
        </p:spPr>
        <p:txBody>
          <a:bodyPr/>
          <a:lstStyle/>
          <a:p>
            <a:r>
              <a:rPr lang="en-NG" b="1" kern="100" dirty="0">
                <a:effectLst/>
                <a:latin typeface="Arial Narrow" panose="020B0606020202030204" pitchFamily="34" charset="0"/>
                <a:ea typeface="Calibri" panose="020F0502020204030204" pitchFamily="34" charset="0"/>
                <a:cs typeface="Times New Roman" panose="02020603050405020304" pitchFamily="18" charset="0"/>
              </a:rPr>
              <a:t>Report on Factors Influencing Housing Price Prediction and Model Accuracy</a:t>
            </a:r>
            <a:endParaRPr lang="en-NG" kern="100" dirty="0">
              <a:effectLst/>
              <a:latin typeface="Arial Narrow" panose="020B0606020202030204" pitchFamily="34" charset="0"/>
              <a:ea typeface="Calibri" panose="020F0502020204030204" pitchFamily="34" charset="0"/>
              <a:cs typeface="Times New Roman" panose="02020603050405020304" pitchFamily="18" charset="0"/>
            </a:endParaRPr>
          </a:p>
          <a:p>
            <a:endParaRPr lang="en-US" sz="1200" dirty="0"/>
          </a:p>
          <a:p>
            <a:endParaRPr lang="en-US" sz="1200" dirty="0"/>
          </a:p>
        </p:txBody>
      </p:sp>
    </p:spTree>
    <p:extLst>
      <p:ext uri="{BB962C8B-B14F-4D97-AF65-F5344CB8AC3E}">
        <p14:creationId xmlns:p14="http://schemas.microsoft.com/office/powerpoint/2010/main" val="41575333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p:txBody>
          <a:bodyPr/>
          <a:lstStyle/>
          <a:p>
            <a:pPr marL="0" indent="0">
              <a:lnSpc>
                <a:spcPct val="107000"/>
              </a:lnSpc>
              <a:spcAft>
                <a:spcPts val="800"/>
              </a:spcAft>
              <a:buNone/>
            </a:pP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Incorporating additional variables, such as age of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the property or proximity to schools.</a:t>
            </a:r>
          </a:p>
          <a:p>
            <a:pPr marL="0" indent="0">
              <a:buNone/>
            </a:pPr>
            <a:endParaRPr lang="en-US" dirty="0"/>
          </a:p>
          <a:p>
            <a:endParaRPr lang="en-US" dirty="0"/>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a:xfrm>
            <a:off x="5271607" y="2607006"/>
            <a:ext cx="5162709" cy="692431"/>
          </a:xfrm>
        </p:spPr>
        <p:txBody>
          <a:bodyPr/>
          <a:lstStyle/>
          <a:p>
            <a:pPr marL="0" indent="0">
              <a:buNone/>
            </a:pP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Exploring non-linear relationships to capture more complex interactions among predictors.</a:t>
            </a:r>
          </a:p>
          <a:p>
            <a:pPr marL="0" indent="0">
              <a:buNone/>
            </a:pPr>
            <a:endParaRPr lang="en-US" dirty="0"/>
          </a:p>
          <a:p>
            <a:endParaRPr lang="en-US" dirty="0"/>
          </a:p>
        </p:txBody>
      </p:sp>
      <p:sp>
        <p:nvSpPr>
          <p:cNvPr id="14" name="Text Placeholder 13">
            <a:extLst>
              <a:ext uri="{FF2B5EF4-FFF2-40B4-BE49-F238E27FC236}">
                <a16:creationId xmlns:a16="http://schemas.microsoft.com/office/drawing/2014/main" id="{C78180D0-1AB6-8416-0EB1-10648E1A6050}"/>
              </a:ext>
            </a:extLst>
          </p:cNvPr>
          <p:cNvSpPr>
            <a:spLocks noGrp="1"/>
          </p:cNvSpPr>
          <p:nvPr>
            <p:ph type="body" sz="quarter" idx="35"/>
          </p:nvPr>
        </p:nvSpPr>
        <p:spPr>
          <a:xfrm>
            <a:off x="5271607" y="3638723"/>
            <a:ext cx="5162709" cy="1373544"/>
          </a:xfrm>
        </p:spPr>
        <p:txBody>
          <a:bodyPr/>
          <a:lstStyle/>
          <a:p>
            <a:pPr marL="0" indent="0">
              <a:buNone/>
            </a:pPr>
            <a:r>
              <a:rPr lang="en-US" sz="1800" dirty="0"/>
              <a:t>For decision-making or recommendations (e.g., investing in property improvements), focus on adding bathrooms, ensuring air conditioning, and targeting preferred areas.</a:t>
            </a:r>
          </a:p>
        </p:txBody>
      </p:sp>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2053068" y="374805"/>
            <a:ext cx="8085863" cy="1000446"/>
          </a:xfrm>
        </p:spPr>
        <p:txBody>
          <a:bodyPr/>
          <a:lstStyle/>
          <a:p>
            <a:r>
              <a:rPr lang="en-NG" sz="2400" b="1" kern="100" dirty="0">
                <a:effectLst/>
                <a:latin typeface="Arial Black" panose="020B0A04020102020204" pitchFamily="34" charset="0"/>
                <a:ea typeface="Calibri" panose="020F0502020204030204" pitchFamily="34" charset="0"/>
                <a:cs typeface="Times New Roman" panose="02020603050405020304" pitchFamily="18" charset="0"/>
              </a:rPr>
              <a:t>Recommendation for Future Improvements</a:t>
            </a:r>
            <a:br>
              <a:rPr lang="en-NG"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194" name="Picture Placeholder 193" descr="Bar graph with upward trend with solid fill">
            <a:extLst>
              <a:ext uri="{FF2B5EF4-FFF2-40B4-BE49-F238E27FC236}">
                <a16:creationId xmlns:a16="http://schemas.microsoft.com/office/drawing/2014/main" id="{FAB9DE8A-4935-A3E0-0122-F76CDEAC29D1}"/>
              </a:ext>
            </a:extLst>
          </p:cNvPr>
          <p:cNvPicPr>
            <a:picLocks noGrp="1" noChangeAspect="1"/>
          </p:cNvPicPr>
          <p:nvPr>
            <p:ph type="pic" sz="quarter" idx="37"/>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2661" r="2661"/>
          <a:stretch>
            <a:fillRect/>
          </a:stretch>
        </p:blipFill>
        <p:spPr>
          <a:xfrm>
            <a:off x="4515648" y="2624762"/>
            <a:ext cx="656197" cy="692431"/>
          </a:xfrm>
        </p:spPr>
      </p:pic>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17</a:t>
            </a:fld>
            <a:endParaRPr lang="en-US" altLang="zh-CN" dirty="0"/>
          </a:p>
        </p:txBody>
      </p:sp>
      <p:pic>
        <p:nvPicPr>
          <p:cNvPr id="4" name="Graphic 3" descr="Business Growth">
            <a:extLst>
              <a:ext uri="{FF2B5EF4-FFF2-40B4-BE49-F238E27FC236}">
                <a16:creationId xmlns:a16="http://schemas.microsoft.com/office/drawing/2014/main" id="{104D0BA9-83D6-8B12-AFBD-D7807854F2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15409" y="1410637"/>
            <a:ext cx="656198" cy="656198"/>
          </a:xfrm>
          <a:prstGeom prst="rect">
            <a:avLst/>
          </a:prstGeom>
        </p:spPr>
      </p:pic>
      <p:pic>
        <p:nvPicPr>
          <p:cNvPr id="7" name="Graphic 6" descr="Statistics">
            <a:extLst>
              <a:ext uri="{FF2B5EF4-FFF2-40B4-BE49-F238E27FC236}">
                <a16:creationId xmlns:a16="http://schemas.microsoft.com/office/drawing/2014/main" id="{EBCC40E3-A7CD-19B7-4C1C-6BC186C3751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15647" y="3800495"/>
            <a:ext cx="656197" cy="656197"/>
          </a:xfrm>
          <a:prstGeom prst="rect">
            <a:avLst/>
          </a:prstGeom>
        </p:spPr>
      </p:pic>
      <p:sp>
        <p:nvSpPr>
          <p:cNvPr id="21" name="Freeform: Shape 11">
            <a:extLst>
              <a:ext uri="{FF2B5EF4-FFF2-40B4-BE49-F238E27FC236}">
                <a16:creationId xmlns:a16="http://schemas.microsoft.com/office/drawing/2014/main" id="{67A331C8-90CC-64D1-2C5B-09FFD04D798E}"/>
              </a:ext>
              <a:ext uri="{C183D7F6-B498-43B3-948B-1728B52AA6E4}">
                <adec:decorative xmlns:adec="http://schemas.microsoft.com/office/drawing/2017/decorative" val="1"/>
              </a:ext>
            </a:extLst>
          </p:cNvPr>
          <p:cNvSpPr/>
          <p:nvPr/>
        </p:nvSpPr>
        <p:spPr>
          <a:xfrm>
            <a:off x="167387" y="0"/>
            <a:ext cx="1562169" cy="1793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22" name="Graphic 21" descr="Bar chart">
            <a:extLst>
              <a:ext uri="{FF2B5EF4-FFF2-40B4-BE49-F238E27FC236}">
                <a16:creationId xmlns:a16="http://schemas.microsoft.com/office/drawing/2014/main" id="{FFAC2F59-063E-C916-5DA5-4436438BE0E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0" y="177046"/>
            <a:ext cx="1896941" cy="1439160"/>
          </a:xfrm>
          <a:prstGeom prst="rect">
            <a:avLst/>
          </a:prstGeom>
        </p:spPr>
      </p:pic>
      <p:sp>
        <p:nvSpPr>
          <p:cNvPr id="23" name="Footer Placeholder 5">
            <a:extLst>
              <a:ext uri="{FF2B5EF4-FFF2-40B4-BE49-F238E27FC236}">
                <a16:creationId xmlns:a16="http://schemas.microsoft.com/office/drawing/2014/main" id="{4E33D9C0-CEAE-08DD-7418-35B2B6CFFB8A}"/>
              </a:ext>
            </a:extLst>
          </p:cNvPr>
          <p:cNvSpPr txBox="1">
            <a:spLocks/>
          </p:cNvSpPr>
          <p:nvPr/>
        </p:nvSpPr>
        <p:spPr>
          <a:xfrm rot="16200000">
            <a:off x="10051074" y="4005609"/>
            <a:ext cx="3581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NG" sz="1200" b="1" kern="100" dirty="0">
                <a:solidFill>
                  <a:schemeClr val="accent6"/>
                </a:solidFill>
                <a:latin typeface="Arial Narrow" panose="020B0606020202030204" pitchFamily="34" charset="0"/>
                <a:ea typeface="Calibri" panose="020F0502020204030204" pitchFamily="34" charset="0"/>
                <a:cs typeface="Times New Roman" panose="02020603050405020304" pitchFamily="18" charset="0"/>
              </a:rPr>
              <a:t>Report on Factors Influencing Housing Price Prediction and Model Accuracy</a:t>
            </a:r>
            <a:endParaRPr lang="en-NG" sz="1200" kern="100" dirty="0">
              <a:solidFill>
                <a:schemeClr val="accent6"/>
              </a:solidFill>
              <a:latin typeface="Arial Narrow" panose="020B0606020202030204" pitchFamily="34" charset="0"/>
              <a:ea typeface="Calibri" panose="020F0502020204030204" pitchFamily="34" charset="0"/>
              <a:cs typeface="Times New Roman" panose="02020603050405020304" pitchFamily="18" charset="0"/>
            </a:endParaRPr>
          </a:p>
          <a:p>
            <a:endParaRPr lang="en-US" sz="1200" dirty="0">
              <a:solidFill>
                <a:schemeClr val="accent6"/>
              </a:solidFill>
            </a:endParaRPr>
          </a:p>
          <a:p>
            <a:endParaRPr lang="en-US" sz="1200" dirty="0">
              <a:solidFill>
                <a:schemeClr val="accent6"/>
              </a:solidFill>
            </a:endParaRPr>
          </a:p>
        </p:txBody>
      </p:sp>
    </p:spTree>
    <p:extLst>
      <p:ext uri="{BB962C8B-B14F-4D97-AF65-F5344CB8AC3E}">
        <p14:creationId xmlns:p14="http://schemas.microsoft.com/office/powerpoint/2010/main" val="2519727083"/>
      </p:ext>
    </p:extLst>
  </p:cSld>
  <p:clrMapOvr>
    <a:masterClrMapping/>
  </p:clrMapOvr>
  <p:transition spd="slow">
    <p:wheel spokes="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C78D7C-6AA3-C104-03D5-16F35CD02B0C}"/>
              </a:ext>
            </a:extLst>
          </p:cNvPr>
          <p:cNvSpPr>
            <a:spLocks noGrp="1"/>
          </p:cNvSpPr>
          <p:nvPr>
            <p:ph type="body" sz="quarter" idx="28"/>
          </p:nvPr>
        </p:nvSpPr>
        <p:spPr>
          <a:xfrm>
            <a:off x="4330210" y="873498"/>
            <a:ext cx="6112574" cy="5388932"/>
          </a:xfrm>
        </p:spPr>
        <p:txBody>
          <a:bodyPr/>
          <a:lstStyle/>
          <a:p>
            <a:pPr marL="0" indent="0">
              <a:lnSpc>
                <a:spcPct val="107000"/>
              </a:lnSpc>
              <a:spcAft>
                <a:spcPts val="800"/>
              </a:spcAft>
              <a:buNone/>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NG" sz="2400" kern="100" dirty="0">
                <a:effectLst/>
                <a:latin typeface="Calibri" panose="020F0502020204030204" pitchFamily="34" charset="0"/>
                <a:ea typeface="Calibri" panose="020F0502020204030204" pitchFamily="34" charset="0"/>
                <a:cs typeface="Times New Roman" panose="02020603050405020304" pitchFamily="18" charset="0"/>
              </a:rPr>
              <a:t>The current model provides a reliable framework for predicting housing prices, with bathrooms, air conditioning, preferred area, parking, and area size being the most impactful predictors. Continuous refinement and the inclusion of more contextual data could improve its accuracy and applicability.</a:t>
            </a:r>
          </a:p>
          <a:p>
            <a:pPr marL="0" indent="0">
              <a:lnSpc>
                <a:spcPct val="107000"/>
              </a:lnSpc>
              <a:spcAft>
                <a:spcPts val="800"/>
              </a:spcAft>
              <a:buNone/>
            </a:pP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G" dirty="0"/>
          </a:p>
        </p:txBody>
      </p:sp>
      <p:sp>
        <p:nvSpPr>
          <p:cNvPr id="8" name="Title 7">
            <a:extLst>
              <a:ext uri="{FF2B5EF4-FFF2-40B4-BE49-F238E27FC236}">
                <a16:creationId xmlns:a16="http://schemas.microsoft.com/office/drawing/2014/main" id="{1A3628DA-CD0A-F4C9-3430-D7E93D3131DB}"/>
              </a:ext>
            </a:extLst>
          </p:cNvPr>
          <p:cNvSpPr>
            <a:spLocks noGrp="1"/>
          </p:cNvSpPr>
          <p:nvPr>
            <p:ph type="title"/>
          </p:nvPr>
        </p:nvSpPr>
        <p:spPr>
          <a:xfrm>
            <a:off x="946497" y="873498"/>
            <a:ext cx="3260813" cy="881063"/>
          </a:xfrm>
        </p:spPr>
        <p:txBody>
          <a:bodyPr/>
          <a:lstStyle/>
          <a:p>
            <a:r>
              <a:rPr lang="en-NG" sz="4000" b="1" kern="100" dirty="0">
                <a:effectLst/>
                <a:latin typeface="Arial Black" panose="020B0A04020102020204" pitchFamily="34" charset="0"/>
                <a:ea typeface="Calibri" panose="020F0502020204030204" pitchFamily="34" charset="0"/>
                <a:cs typeface="Times New Roman" panose="02020603050405020304" pitchFamily="18" charset="0"/>
              </a:rPr>
              <a:t>Conclusion</a:t>
            </a:r>
            <a:br>
              <a:rPr lang="en-NG"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NG" dirty="0"/>
          </a:p>
        </p:txBody>
      </p:sp>
      <p:sp>
        <p:nvSpPr>
          <p:cNvPr id="12" name="Slide Number Placeholder 11">
            <a:extLst>
              <a:ext uri="{FF2B5EF4-FFF2-40B4-BE49-F238E27FC236}">
                <a16:creationId xmlns:a16="http://schemas.microsoft.com/office/drawing/2014/main" id="{62E18217-8882-8774-4FE9-A6FDDDD27E11}"/>
              </a:ext>
            </a:extLst>
          </p:cNvPr>
          <p:cNvSpPr>
            <a:spLocks noGrp="1"/>
          </p:cNvSpPr>
          <p:nvPr>
            <p:ph type="sldNum" sz="quarter" idx="40"/>
          </p:nvPr>
        </p:nvSpPr>
        <p:spPr/>
        <p:txBody>
          <a:bodyPr/>
          <a:lstStyle/>
          <a:p>
            <a:fld id="{47FEACEE-25B4-4A2D-B147-27296E36371D}" type="slidenum">
              <a:rPr lang="en-US" altLang="zh-CN" smtClean="0"/>
              <a:pPr/>
              <a:t>18</a:t>
            </a:fld>
            <a:endParaRPr lang="en-US" altLang="zh-CN" dirty="0"/>
          </a:p>
        </p:txBody>
      </p:sp>
      <p:sp>
        <p:nvSpPr>
          <p:cNvPr id="13" name="Footer Placeholder 5">
            <a:extLst>
              <a:ext uri="{FF2B5EF4-FFF2-40B4-BE49-F238E27FC236}">
                <a16:creationId xmlns:a16="http://schemas.microsoft.com/office/drawing/2014/main" id="{028EB53A-75D4-434F-A842-EC23A6DD507B}"/>
              </a:ext>
            </a:extLst>
          </p:cNvPr>
          <p:cNvSpPr txBox="1">
            <a:spLocks/>
          </p:cNvSpPr>
          <p:nvPr/>
        </p:nvSpPr>
        <p:spPr>
          <a:xfrm rot="16200000">
            <a:off x="10051074" y="4005609"/>
            <a:ext cx="3581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NG" sz="1200" b="1" kern="100">
                <a:solidFill>
                  <a:schemeClr val="accent6"/>
                </a:solidFill>
                <a:latin typeface="Arial Narrow" panose="020B0606020202030204" pitchFamily="34" charset="0"/>
                <a:ea typeface="Calibri" panose="020F0502020204030204" pitchFamily="34" charset="0"/>
                <a:cs typeface="Times New Roman" panose="02020603050405020304" pitchFamily="18" charset="0"/>
              </a:rPr>
              <a:t>Report on Factors Influencing Housing Price Prediction and Model Accuracy</a:t>
            </a:r>
            <a:endParaRPr lang="en-NG" sz="1200" kern="100">
              <a:solidFill>
                <a:schemeClr val="accent6"/>
              </a:solidFill>
              <a:latin typeface="Arial Narrow" panose="020B0606020202030204" pitchFamily="34" charset="0"/>
              <a:ea typeface="Calibri" panose="020F0502020204030204" pitchFamily="34" charset="0"/>
              <a:cs typeface="Times New Roman" panose="02020603050405020304" pitchFamily="18" charset="0"/>
            </a:endParaRPr>
          </a:p>
          <a:p>
            <a:endParaRPr lang="en-US" sz="1200">
              <a:solidFill>
                <a:schemeClr val="accent6"/>
              </a:solidFill>
            </a:endParaRPr>
          </a:p>
          <a:p>
            <a:endParaRPr lang="en-US" sz="1200" dirty="0">
              <a:solidFill>
                <a:schemeClr val="accent6"/>
              </a:solidFill>
            </a:endParaRPr>
          </a:p>
        </p:txBody>
      </p:sp>
    </p:spTree>
    <p:extLst>
      <p:ext uri="{BB962C8B-B14F-4D97-AF65-F5344CB8AC3E}">
        <p14:creationId xmlns:p14="http://schemas.microsoft.com/office/powerpoint/2010/main" val="16081798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096000" y="3093990"/>
            <a:ext cx="4135655" cy="1044873"/>
          </a:xfrm>
        </p:spPr>
        <p:txBody>
          <a:bodyPr/>
          <a:lstStyle/>
          <a:p>
            <a:r>
              <a:rPr lang="en-US" dirty="0"/>
              <a:t>Ebere Ikwuagwu</a:t>
            </a:r>
          </a:p>
          <a:p>
            <a:pPr lvl="0"/>
            <a:r>
              <a:rPr lang="en-US" dirty="0"/>
              <a:t>ikwuagwuebere2020@gmail.com</a:t>
            </a:r>
          </a:p>
          <a:p>
            <a:endParaRPr lang="en-US" dirty="0"/>
          </a:p>
        </p:txBody>
      </p:sp>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sp>
        <p:nvSpPr>
          <p:cNvPr id="10" name="Footer Placeholder 5">
            <a:extLst>
              <a:ext uri="{FF2B5EF4-FFF2-40B4-BE49-F238E27FC236}">
                <a16:creationId xmlns:a16="http://schemas.microsoft.com/office/drawing/2014/main" id="{00D5FE1A-5C7C-47C5-06C7-49A8428E7000}"/>
              </a:ext>
            </a:extLst>
          </p:cNvPr>
          <p:cNvSpPr txBox="1">
            <a:spLocks/>
          </p:cNvSpPr>
          <p:nvPr/>
        </p:nvSpPr>
        <p:spPr>
          <a:xfrm rot="16200000">
            <a:off x="10051074" y="4005609"/>
            <a:ext cx="3581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NG" sz="1200" b="1" kern="100" dirty="0">
                <a:solidFill>
                  <a:schemeClr val="accent6"/>
                </a:solidFill>
                <a:latin typeface="Arial Narrow" panose="020B0606020202030204" pitchFamily="34" charset="0"/>
                <a:ea typeface="Calibri" panose="020F0502020204030204" pitchFamily="34" charset="0"/>
                <a:cs typeface="Times New Roman" panose="02020603050405020304" pitchFamily="18" charset="0"/>
              </a:rPr>
              <a:t>Report on Factors Influencing Housing Price Prediction and Model Accuracy</a:t>
            </a:r>
            <a:endParaRPr lang="en-NG" sz="1200" kern="100" dirty="0">
              <a:solidFill>
                <a:schemeClr val="accent6"/>
              </a:solidFill>
              <a:latin typeface="Arial Narrow" panose="020B0606020202030204" pitchFamily="34" charset="0"/>
              <a:ea typeface="Calibri" panose="020F0502020204030204" pitchFamily="34" charset="0"/>
              <a:cs typeface="Times New Roman" panose="02020603050405020304" pitchFamily="18" charset="0"/>
            </a:endParaRPr>
          </a:p>
          <a:p>
            <a:endParaRPr lang="en-US" sz="1200" dirty="0">
              <a:solidFill>
                <a:schemeClr val="accent6"/>
              </a:solidFill>
            </a:endParaRPr>
          </a:p>
          <a:p>
            <a:endParaRPr lang="en-US" sz="1200" dirty="0">
              <a:solidFill>
                <a:schemeClr val="accent6"/>
              </a:solidFill>
            </a:endParaRPr>
          </a:p>
        </p:txBody>
      </p:sp>
      <p:sp>
        <p:nvSpPr>
          <p:cNvPr id="13" name="Slide Number Placeholder 4">
            <a:extLst>
              <a:ext uri="{FF2B5EF4-FFF2-40B4-BE49-F238E27FC236}">
                <a16:creationId xmlns:a16="http://schemas.microsoft.com/office/drawing/2014/main" id="{B46E8BF2-0819-F6B7-A625-9F4E89958D78}"/>
              </a:ext>
            </a:extLst>
          </p:cNvPr>
          <p:cNvSpPr txBox="1">
            <a:spLocks/>
          </p:cNvSpPr>
          <p:nvPr/>
        </p:nvSpPr>
        <p:spPr>
          <a:xfrm>
            <a:off x="11292840" y="6172200"/>
            <a:ext cx="914400" cy="5937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7FEACEE-25B4-4A2D-B147-27296E36371D}" type="slidenum">
              <a:rPr lang="en-US" altLang="zh-CN" sz="3600" smtClean="0">
                <a:solidFill>
                  <a:schemeClr val="accent6"/>
                </a:solidFill>
              </a:rPr>
              <a:pPr/>
              <a:t>19</a:t>
            </a:fld>
            <a:endParaRPr lang="en-US" altLang="zh-CN" sz="3600" dirty="0">
              <a:solidFill>
                <a:schemeClr val="accent6"/>
              </a:solidFill>
            </a:endParaRPr>
          </a:p>
        </p:txBody>
      </p:sp>
    </p:spTree>
    <p:extLst>
      <p:ext uri="{BB962C8B-B14F-4D97-AF65-F5344CB8AC3E}">
        <p14:creationId xmlns:p14="http://schemas.microsoft.com/office/powerpoint/2010/main" val="52927941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646759" y="1822077"/>
            <a:ext cx="4616617" cy="1325563"/>
          </a:xfrm>
        </p:spPr>
        <p:txBody>
          <a:bodyPr/>
          <a:lstStyle/>
          <a:p>
            <a:r>
              <a:rPr lang="en-NG" sz="3200" b="1" dirty="0">
                <a:effectLst/>
                <a:latin typeface="Arial Black" panose="020B0A04020102020204" pitchFamily="34" charset="0"/>
                <a:ea typeface="Calibri" panose="020F0502020204030204" pitchFamily="34" charset="0"/>
                <a:cs typeface="Times New Roman" panose="02020603050405020304" pitchFamily="18" charset="0"/>
              </a:rPr>
              <a:t>Problem Statement</a:t>
            </a:r>
            <a:endParaRPr lang="en-US" sz="3200" dirty="0"/>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53"/>
          </p:nvPr>
        </p:nvSpPr>
        <p:spPr/>
        <p:txBody>
          <a:bodyPr/>
          <a:lstStyle/>
          <a:p>
            <a:fld id="{47FEACEE-25B4-4A2D-B147-27296E36371D}" type="slidenum">
              <a:rPr lang="en-US" altLang="zh-CN" smtClean="0"/>
              <a:pPr/>
              <a:t>2</a:t>
            </a:fld>
            <a:endParaRPr lang="en-US" altLang="zh-CN" dirty="0"/>
          </a:p>
        </p:txBody>
      </p:sp>
      <p:graphicFrame>
        <p:nvGraphicFramePr>
          <p:cNvPr id="2" name="Diagram 1">
            <a:extLst>
              <a:ext uri="{FF2B5EF4-FFF2-40B4-BE49-F238E27FC236}">
                <a16:creationId xmlns:a16="http://schemas.microsoft.com/office/drawing/2014/main" id="{DC443448-13D3-99E0-3C1B-FD6DF6D5810A}"/>
              </a:ext>
            </a:extLst>
          </p:cNvPr>
          <p:cNvGraphicFramePr/>
          <p:nvPr>
            <p:extLst>
              <p:ext uri="{D42A27DB-BD31-4B8C-83A1-F6EECF244321}">
                <p14:modId xmlns:p14="http://schemas.microsoft.com/office/powerpoint/2010/main" val="3362695396"/>
              </p:ext>
            </p:extLst>
          </p:nvPr>
        </p:nvGraphicFramePr>
        <p:xfrm>
          <a:off x="5064217" y="100361"/>
          <a:ext cx="6353691" cy="67576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Graphic 4" descr="Bar chart">
            <a:extLst>
              <a:ext uri="{FF2B5EF4-FFF2-40B4-BE49-F238E27FC236}">
                <a16:creationId xmlns:a16="http://schemas.microsoft.com/office/drawing/2014/main" id="{9782E834-5FB6-38B3-4EC7-1B7DBAC50FB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0" y="205901"/>
            <a:ext cx="1896941" cy="1439160"/>
          </a:xfrm>
          <a:prstGeom prst="rect">
            <a:avLst/>
          </a:prstGeom>
        </p:spPr>
      </p:pic>
      <p:grpSp>
        <p:nvGrpSpPr>
          <p:cNvPr id="6" name="Group 5">
            <a:extLst>
              <a:ext uri="{FF2B5EF4-FFF2-40B4-BE49-F238E27FC236}">
                <a16:creationId xmlns:a16="http://schemas.microsoft.com/office/drawing/2014/main" id="{85B3AEC6-9FB1-C58A-6971-A217BB5EED76}"/>
              </a:ext>
            </a:extLst>
          </p:cNvPr>
          <p:cNvGrpSpPr/>
          <p:nvPr/>
        </p:nvGrpSpPr>
        <p:grpSpPr>
          <a:xfrm>
            <a:off x="0" y="6546"/>
            <a:ext cx="1896941" cy="1873859"/>
            <a:chOff x="10271159" y="0"/>
            <a:chExt cx="1896941" cy="1873859"/>
          </a:xfrm>
        </p:grpSpPr>
        <p:sp>
          <p:nvSpPr>
            <p:cNvPr id="7" name="Freeform: Shape 11">
              <a:extLst>
                <a:ext uri="{FF2B5EF4-FFF2-40B4-BE49-F238E27FC236}">
                  <a16:creationId xmlns:a16="http://schemas.microsoft.com/office/drawing/2014/main" id="{542705A3-0BCA-191F-E87F-BFED10079126}"/>
                </a:ext>
                <a:ext uri="{C183D7F6-B498-43B3-948B-1728B52AA6E4}">
                  <adec:decorative xmlns:adec="http://schemas.microsoft.com/office/drawing/2017/decorative" val="1"/>
                </a:ext>
              </a:extLst>
            </p:cNvPr>
            <p:cNvSpPr/>
            <p:nvPr/>
          </p:nvSpPr>
          <p:spPr>
            <a:xfrm>
              <a:off x="10342984" y="0"/>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8" name="Graphic 7" descr="Bar chart">
              <a:extLst>
                <a:ext uri="{FF2B5EF4-FFF2-40B4-BE49-F238E27FC236}">
                  <a16:creationId xmlns:a16="http://schemas.microsoft.com/office/drawing/2014/main" id="{878EE5C8-A05C-CB55-80CE-41901E72E76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271159" y="199355"/>
              <a:ext cx="1896941" cy="1439160"/>
            </a:xfrm>
            <a:prstGeom prst="rect">
              <a:avLst/>
            </a:prstGeom>
          </p:spPr>
        </p:pic>
      </p:grpSp>
      <p:sp>
        <p:nvSpPr>
          <p:cNvPr id="12" name="Footer Placeholder 3">
            <a:extLst>
              <a:ext uri="{FF2B5EF4-FFF2-40B4-BE49-F238E27FC236}">
                <a16:creationId xmlns:a16="http://schemas.microsoft.com/office/drawing/2014/main" id="{E2A11292-A57B-882A-D9D4-CD7C564D483D}"/>
              </a:ext>
            </a:extLst>
          </p:cNvPr>
          <p:cNvSpPr>
            <a:spLocks noGrp="1"/>
          </p:cNvSpPr>
          <p:nvPr>
            <p:ph type="ftr" sz="quarter" idx="52"/>
          </p:nvPr>
        </p:nvSpPr>
        <p:spPr>
          <a:xfrm rot="16200000">
            <a:off x="9959341" y="4046537"/>
            <a:ext cx="3581400" cy="365125"/>
          </a:xfrm>
        </p:spPr>
        <p:txBody>
          <a:bodyPr/>
          <a:lstStyle/>
          <a:p>
            <a:r>
              <a:rPr lang="en-NG" sz="1200" b="1" kern="100" dirty="0">
                <a:effectLst/>
                <a:latin typeface="Arial Narrow" panose="020B0606020202030204" pitchFamily="34" charset="0"/>
                <a:ea typeface="Calibri" panose="020F0502020204030204" pitchFamily="34" charset="0"/>
                <a:cs typeface="Times New Roman" panose="02020603050405020304" pitchFamily="18" charset="0"/>
              </a:rPr>
              <a:t>Report on Factors Influencing Housing Price Prediction and Model Accuracy</a:t>
            </a:r>
            <a:endParaRPr lang="en-NG" sz="1200" kern="100" dirty="0">
              <a:effectLst/>
              <a:latin typeface="Arial Narrow" panose="020B0606020202030204" pitchFamily="34" charset="0"/>
              <a:ea typeface="Calibri" panose="020F0502020204030204" pitchFamily="34" charset="0"/>
              <a:cs typeface="Times New Roman" panose="02020603050405020304" pitchFamily="18" charset="0"/>
            </a:endParaRPr>
          </a:p>
          <a:p>
            <a:endParaRPr lang="en-US" dirty="0"/>
          </a:p>
        </p:txBody>
      </p:sp>
      <p:sp>
        <p:nvSpPr>
          <p:cNvPr id="13" name="Freeform: Shape 11">
            <a:extLst>
              <a:ext uri="{FF2B5EF4-FFF2-40B4-BE49-F238E27FC236}">
                <a16:creationId xmlns:a16="http://schemas.microsoft.com/office/drawing/2014/main" id="{2D814725-0D7F-AC60-5AB3-0E0DB98FBF11}"/>
              </a:ext>
              <a:ext uri="{C183D7F6-B498-43B3-948B-1728B52AA6E4}">
                <adec:decorative xmlns:adec="http://schemas.microsoft.com/office/drawing/2017/decorative" val="1"/>
              </a:ext>
            </a:extLst>
          </p:cNvPr>
          <p:cNvSpPr/>
          <p:nvPr/>
        </p:nvSpPr>
        <p:spPr>
          <a:xfrm>
            <a:off x="421047" y="4145941"/>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D156A300-A18A-B8A2-81F2-0F80CA183B68}"/>
              </a:ext>
              <a:ext uri="{C183D7F6-B498-43B3-948B-1728B52AA6E4}">
                <adec:decorative xmlns:adec="http://schemas.microsoft.com/office/drawing/2017/decorative" val="1"/>
              </a:ext>
            </a:extLst>
          </p:cNvPr>
          <p:cNvSpPr/>
          <p:nvPr/>
        </p:nvSpPr>
        <p:spPr>
          <a:xfrm>
            <a:off x="9481472" y="205901"/>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2775535166"/>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3" name="arrow.wav"/>
          </p:stSnd>
        </p:sndAc>
      </p:transition>
    </mc:Choice>
    <mc:Fallback xmlns="">
      <p:transition spd="slow">
        <p:fade/>
        <p:sndAc>
          <p:stSnd>
            <p:snd r:embed="rId11" name="arrow.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Shape 11">
            <a:extLst>
              <a:ext uri="{FF2B5EF4-FFF2-40B4-BE49-F238E27FC236}">
                <a16:creationId xmlns:a16="http://schemas.microsoft.com/office/drawing/2014/main" id="{841256A0-5AF4-E2CC-4F4A-F3180B751DDC}"/>
              </a:ext>
              <a:ext uri="{C183D7F6-B498-43B3-948B-1728B52AA6E4}">
                <adec:decorative xmlns:adec="http://schemas.microsoft.com/office/drawing/2017/decorative" val="1"/>
              </a:ext>
            </a:extLst>
          </p:cNvPr>
          <p:cNvSpPr/>
          <p:nvPr/>
        </p:nvSpPr>
        <p:spPr>
          <a:xfrm>
            <a:off x="9085076" y="205901"/>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421047" y="2677016"/>
            <a:ext cx="5674952" cy="1325563"/>
          </a:xfrm>
        </p:spPr>
        <p:txBody>
          <a:bodyPr/>
          <a:lstStyle/>
          <a:p>
            <a:r>
              <a:rPr lang="en-US" sz="2800" dirty="0"/>
              <a:t>Objectives of the Analysis</a:t>
            </a:r>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NG" sz="1200" b="1" kern="100" dirty="0">
                <a:effectLst/>
                <a:latin typeface="Arial Narrow" panose="020B0606020202030204" pitchFamily="34" charset="0"/>
                <a:ea typeface="Calibri" panose="020F0502020204030204" pitchFamily="34" charset="0"/>
                <a:cs typeface="Times New Roman" panose="02020603050405020304" pitchFamily="18" charset="0"/>
              </a:rPr>
              <a:t>Report on Factors Influencing Housing Price Prediction and Model Accuracy</a:t>
            </a:r>
            <a:endParaRPr lang="en-NG" sz="1200" kern="100" dirty="0">
              <a:effectLst/>
              <a:latin typeface="Arial Narrow" panose="020B0606020202030204" pitchFamily="34" charset="0"/>
              <a:ea typeface="Calibri" panose="020F0502020204030204" pitchFamily="34" charset="0"/>
              <a:cs typeface="Times New Roman" panose="02020603050405020304" pitchFamily="18" charset="0"/>
            </a:endParaRPr>
          </a:p>
          <a:p>
            <a:endParaRPr lang="en-US" dirty="0"/>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graphicFrame>
        <p:nvGraphicFramePr>
          <p:cNvPr id="8" name="Diagram 7">
            <a:extLst>
              <a:ext uri="{FF2B5EF4-FFF2-40B4-BE49-F238E27FC236}">
                <a16:creationId xmlns:a16="http://schemas.microsoft.com/office/drawing/2014/main" id="{E2178CE9-F000-3AA5-A0A7-377EB4DEE758}"/>
              </a:ext>
            </a:extLst>
          </p:cNvPr>
          <p:cNvGraphicFramePr/>
          <p:nvPr>
            <p:extLst>
              <p:ext uri="{D42A27DB-BD31-4B8C-83A1-F6EECF244321}">
                <p14:modId xmlns:p14="http://schemas.microsoft.com/office/powerpoint/2010/main" val="828601768"/>
              </p:ext>
            </p:extLst>
          </p:nvPr>
        </p:nvGraphicFramePr>
        <p:xfrm>
          <a:off x="5088466" y="23678"/>
          <a:ext cx="6096001" cy="6857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 name="Group 1">
            <a:extLst>
              <a:ext uri="{FF2B5EF4-FFF2-40B4-BE49-F238E27FC236}">
                <a16:creationId xmlns:a16="http://schemas.microsoft.com/office/drawing/2014/main" id="{44FD8FBD-06DE-9E83-71F5-B85D2BF0704F}"/>
              </a:ext>
            </a:extLst>
          </p:cNvPr>
          <p:cNvGrpSpPr/>
          <p:nvPr/>
        </p:nvGrpSpPr>
        <p:grpSpPr>
          <a:xfrm>
            <a:off x="0" y="6546"/>
            <a:ext cx="1896941" cy="1873859"/>
            <a:chOff x="10271159" y="0"/>
            <a:chExt cx="1896941" cy="1873859"/>
          </a:xfrm>
        </p:grpSpPr>
        <p:sp>
          <p:nvSpPr>
            <p:cNvPr id="3" name="Freeform: Shape 11">
              <a:extLst>
                <a:ext uri="{FF2B5EF4-FFF2-40B4-BE49-F238E27FC236}">
                  <a16:creationId xmlns:a16="http://schemas.microsoft.com/office/drawing/2014/main" id="{59DBFE0A-3101-6594-7DB4-E208A21269BE}"/>
                </a:ext>
                <a:ext uri="{C183D7F6-B498-43B3-948B-1728B52AA6E4}">
                  <adec:decorative xmlns:adec="http://schemas.microsoft.com/office/drawing/2017/decorative" val="1"/>
                </a:ext>
              </a:extLst>
            </p:cNvPr>
            <p:cNvSpPr/>
            <p:nvPr/>
          </p:nvSpPr>
          <p:spPr>
            <a:xfrm>
              <a:off x="10342984" y="0"/>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6" name="Graphic 5" descr="Bar chart">
              <a:extLst>
                <a:ext uri="{FF2B5EF4-FFF2-40B4-BE49-F238E27FC236}">
                  <a16:creationId xmlns:a16="http://schemas.microsoft.com/office/drawing/2014/main" id="{AF4FF90C-AFAD-8F2E-B725-2B1BC40EEC5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271159" y="199355"/>
              <a:ext cx="1896941" cy="1439160"/>
            </a:xfrm>
            <a:prstGeom prst="rect">
              <a:avLst/>
            </a:prstGeom>
          </p:spPr>
        </p:pic>
      </p:grpSp>
      <p:sp>
        <p:nvSpPr>
          <p:cNvPr id="9" name="Flowchart: Connector 8">
            <a:extLst>
              <a:ext uri="{FF2B5EF4-FFF2-40B4-BE49-F238E27FC236}">
                <a16:creationId xmlns:a16="http://schemas.microsoft.com/office/drawing/2014/main" id="{F91ADA80-3E86-2501-CC03-93D2E795479C}"/>
              </a:ext>
            </a:extLst>
          </p:cNvPr>
          <p:cNvSpPr/>
          <p:nvPr/>
        </p:nvSpPr>
        <p:spPr>
          <a:xfrm>
            <a:off x="4969853" y="1055633"/>
            <a:ext cx="6096001" cy="559646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b="1" dirty="0"/>
          </a:p>
          <a:p>
            <a:r>
              <a:rPr lang="en-US" sz="2000" dirty="0"/>
              <a:t>The primary objective of this regression analysis is to identify the factors influencing the dependent variable (likely housing price, based on the context) and to quantify their impact. This includes determining which variables significantly affect the outcome, evaluating the model's predictive performance, and gaining insights for potential decision-making or forecasting</a:t>
            </a:r>
          </a:p>
          <a:p>
            <a:pPr algn="ctr"/>
            <a:endParaRPr lang="en-NG" dirty="0"/>
          </a:p>
        </p:txBody>
      </p:sp>
      <p:sp>
        <p:nvSpPr>
          <p:cNvPr id="11" name="Freeform: Shape 11">
            <a:extLst>
              <a:ext uri="{FF2B5EF4-FFF2-40B4-BE49-F238E27FC236}">
                <a16:creationId xmlns:a16="http://schemas.microsoft.com/office/drawing/2014/main" id="{4DFCD999-BDB4-7259-AEDE-47BFEA33D5FB}"/>
              </a:ext>
              <a:ext uri="{C183D7F6-B498-43B3-948B-1728B52AA6E4}">
                <adec:decorative xmlns:adec="http://schemas.microsoft.com/office/drawing/2017/decorative" val="1"/>
              </a:ext>
            </a:extLst>
          </p:cNvPr>
          <p:cNvSpPr/>
          <p:nvPr/>
        </p:nvSpPr>
        <p:spPr>
          <a:xfrm>
            <a:off x="421047" y="4145941"/>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15" name="Straight Connector 14">
            <a:extLst>
              <a:ext uri="{FF2B5EF4-FFF2-40B4-BE49-F238E27FC236}">
                <a16:creationId xmlns:a16="http://schemas.microsoft.com/office/drawing/2014/main" id="{AFCC8592-9A89-E9AE-6573-90CBE0AB872E}"/>
              </a:ext>
            </a:extLst>
          </p:cNvPr>
          <p:cNvCxnSpPr>
            <a:cxnSpLocks/>
          </p:cNvCxnSpPr>
          <p:nvPr/>
        </p:nvCxnSpPr>
        <p:spPr>
          <a:xfrm>
            <a:off x="1237801" y="5990925"/>
            <a:ext cx="23108" cy="968141"/>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75548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Shape 11">
            <a:extLst>
              <a:ext uri="{FF2B5EF4-FFF2-40B4-BE49-F238E27FC236}">
                <a16:creationId xmlns:a16="http://schemas.microsoft.com/office/drawing/2014/main" id="{52009ACE-1F76-54D3-90BE-0EE3DE98A3AF}"/>
              </a:ext>
              <a:ext uri="{C183D7F6-B498-43B3-948B-1728B52AA6E4}">
                <adec:decorative xmlns:adec="http://schemas.microsoft.com/office/drawing/2017/decorative" val="1"/>
              </a:ext>
            </a:extLst>
          </p:cNvPr>
          <p:cNvSpPr/>
          <p:nvPr/>
        </p:nvSpPr>
        <p:spPr>
          <a:xfrm>
            <a:off x="116247" y="-1144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a:xfrm>
            <a:off x="1516968" y="4469081"/>
            <a:ext cx="1877575" cy="506399"/>
          </a:xfrm>
        </p:spPr>
        <p:txBody>
          <a:bodyPr/>
          <a:lstStyle/>
          <a:p>
            <a:r>
              <a:rPr lang="en-NG" sz="2000" b="0" dirty="0">
                <a:solidFill>
                  <a:schemeClr val="tx1"/>
                </a:solidFill>
              </a:rPr>
              <a:t>Handling Missing D</a:t>
            </a:r>
            <a:r>
              <a:rPr lang="en-US" sz="2000" b="0" dirty="0">
                <a:solidFill>
                  <a:schemeClr val="tx1"/>
                </a:solidFill>
              </a:rPr>
              <a:t>a</a:t>
            </a:r>
            <a:r>
              <a:rPr lang="en-NG" sz="2000" b="0" dirty="0">
                <a:solidFill>
                  <a:schemeClr val="tx1"/>
                </a:solidFill>
              </a:rPr>
              <a:t>ta</a:t>
            </a:r>
          </a:p>
          <a:p>
            <a:endParaRPr lang="en-US" dirty="0">
              <a:solidFill>
                <a:schemeClr val="tx1"/>
              </a:solidFill>
            </a:endParaRPr>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a:xfrm>
            <a:off x="5146773" y="5319424"/>
            <a:ext cx="1877575" cy="506399"/>
          </a:xfrm>
        </p:spPr>
        <p:txBody>
          <a:bodyPr/>
          <a:lstStyle/>
          <a:p>
            <a:r>
              <a:rPr lang="en-NG" sz="1800" b="0" dirty="0">
                <a:solidFill>
                  <a:schemeClr val="tx1"/>
                </a:solidFill>
              </a:rPr>
              <a:t>Data Formatting</a:t>
            </a:r>
          </a:p>
          <a:p>
            <a:endParaRPr lang="en-US" dirty="0">
              <a:solidFill>
                <a:schemeClr val="tx1"/>
              </a:solidFill>
            </a:endParaRPr>
          </a:p>
        </p:txBody>
      </p:sp>
      <p:sp>
        <p:nvSpPr>
          <p:cNvPr id="69" name="Text Placeholder 68">
            <a:extLst>
              <a:ext uri="{FF2B5EF4-FFF2-40B4-BE49-F238E27FC236}">
                <a16:creationId xmlns:a16="http://schemas.microsoft.com/office/drawing/2014/main" id="{868536F0-BECB-41C2-208F-CAAC89E244FF}"/>
              </a:ext>
            </a:extLst>
          </p:cNvPr>
          <p:cNvSpPr>
            <a:spLocks noGrp="1"/>
          </p:cNvSpPr>
          <p:nvPr>
            <p:ph type="body" sz="quarter" idx="42"/>
          </p:nvPr>
        </p:nvSpPr>
        <p:spPr>
          <a:xfrm>
            <a:off x="7511774" y="5300117"/>
            <a:ext cx="1877575" cy="506399"/>
          </a:xfrm>
        </p:spPr>
        <p:txBody>
          <a:bodyPr/>
          <a:lstStyle/>
          <a:p>
            <a:r>
              <a:rPr lang="en-NG" sz="1800" b="0" dirty="0">
                <a:solidFill>
                  <a:schemeClr val="tx1"/>
                </a:solidFill>
              </a:rPr>
              <a:t>Outlier Detection</a:t>
            </a:r>
          </a:p>
          <a:p>
            <a:endParaRPr lang="en-US" dirty="0">
              <a:solidFill>
                <a:schemeClr val="tx1"/>
              </a:solidFill>
            </a:endParaRPr>
          </a:p>
        </p:txBody>
      </p:sp>
      <p:sp>
        <p:nvSpPr>
          <p:cNvPr id="71" name="Text Placeholder 70">
            <a:extLst>
              <a:ext uri="{FF2B5EF4-FFF2-40B4-BE49-F238E27FC236}">
                <a16:creationId xmlns:a16="http://schemas.microsoft.com/office/drawing/2014/main" id="{FAFB92ED-EE9E-1E13-228D-2A33EE0B2FC2}"/>
              </a:ext>
            </a:extLst>
          </p:cNvPr>
          <p:cNvSpPr>
            <a:spLocks noGrp="1"/>
          </p:cNvSpPr>
          <p:nvPr>
            <p:ph type="body" sz="quarter" idx="44"/>
          </p:nvPr>
        </p:nvSpPr>
        <p:spPr/>
        <p:txBody>
          <a:bodyPr/>
          <a:lstStyle/>
          <a:p>
            <a:r>
              <a:rPr lang="en-US" b="0" i="0" dirty="0">
                <a:solidFill>
                  <a:srgbClr val="040C28"/>
                </a:solidFill>
                <a:effectLst/>
                <a:latin typeface="+mj-lt"/>
              </a:rPr>
              <a:t> Standardizing formats</a:t>
            </a:r>
            <a:endParaRPr lang="en-US" dirty="0">
              <a:solidFill>
                <a:schemeClr val="tx1"/>
              </a:solidFill>
              <a:latin typeface="+mj-lt"/>
            </a:endParaRPr>
          </a:p>
        </p:txBody>
      </p:sp>
      <p:sp>
        <p:nvSpPr>
          <p:cNvPr id="4" name="Footer Placeholder 3">
            <a:extLst>
              <a:ext uri="{FF2B5EF4-FFF2-40B4-BE49-F238E27FC236}">
                <a16:creationId xmlns:a16="http://schemas.microsoft.com/office/drawing/2014/main" id="{36404519-33C1-DA61-9858-3858F30C7808}"/>
              </a:ext>
            </a:extLst>
          </p:cNvPr>
          <p:cNvSpPr>
            <a:spLocks noGrp="1"/>
          </p:cNvSpPr>
          <p:nvPr>
            <p:ph type="ftr" sz="quarter" idx="46"/>
          </p:nvPr>
        </p:nvSpPr>
        <p:spPr>
          <a:xfrm rot="16200000">
            <a:off x="10179968" y="3963780"/>
            <a:ext cx="3581400" cy="365125"/>
          </a:xfrm>
        </p:spPr>
        <p:txBody>
          <a:bodyPr/>
          <a:lstStyle/>
          <a:p>
            <a:r>
              <a:rPr lang="en-NG" sz="1200" b="1" kern="100" dirty="0">
                <a:effectLst/>
                <a:latin typeface="Arial Narrow" panose="020B0606020202030204" pitchFamily="34" charset="0"/>
                <a:ea typeface="Calibri" panose="020F0502020204030204" pitchFamily="34" charset="0"/>
                <a:cs typeface="Times New Roman" panose="02020603050405020304" pitchFamily="18" charset="0"/>
              </a:rPr>
              <a:t>Report on Factors Influencing Housing Price Prediction and Model Accuracy</a:t>
            </a:r>
            <a:endParaRPr lang="en-NG" sz="1200" kern="100" dirty="0">
              <a:effectLst/>
              <a:latin typeface="Arial Narrow" panose="020B0606020202030204" pitchFamily="34" charset="0"/>
              <a:ea typeface="Calibri" panose="020F0502020204030204" pitchFamily="34" charset="0"/>
              <a:cs typeface="Times New Roman" panose="02020603050405020304" pitchFamily="18" charset="0"/>
            </a:endParaRPr>
          </a:p>
          <a:p>
            <a:endParaRPr lang="en-US" sz="1200" dirty="0"/>
          </a:p>
          <a:p>
            <a:endParaRPr lang="en-US" sz="1200" dirty="0"/>
          </a:p>
          <a:p>
            <a:endParaRPr lang="en-US" sz="1200" dirty="0">
              <a:solidFill>
                <a:schemeClr val="tx1"/>
              </a:solidFill>
            </a:endParaRPr>
          </a:p>
        </p:txBody>
      </p:sp>
      <p:sp>
        <p:nvSpPr>
          <p:cNvPr id="5" name="Slide Number Placeholder 4">
            <a:extLst>
              <a:ext uri="{FF2B5EF4-FFF2-40B4-BE49-F238E27FC236}">
                <a16:creationId xmlns:a16="http://schemas.microsoft.com/office/drawing/2014/main" id="{302DD1EA-9A0C-9303-AD79-5DAF401390EB}"/>
              </a:ext>
            </a:extLst>
          </p:cNvPr>
          <p:cNvSpPr>
            <a:spLocks noGrp="1"/>
          </p:cNvSpPr>
          <p:nvPr>
            <p:ph type="sldNum" sz="quarter" idx="47"/>
          </p:nvPr>
        </p:nvSpPr>
        <p:spPr/>
        <p:txBody>
          <a:bodyPr/>
          <a:lstStyle/>
          <a:p>
            <a:fld id="{47FEACEE-25B4-4A2D-B147-27296E36371D}" type="slidenum">
              <a:rPr lang="en-US" altLang="zh-CN" smtClean="0">
                <a:solidFill>
                  <a:schemeClr val="tx1"/>
                </a:solidFill>
              </a:rPr>
              <a:pPr/>
              <a:t>4</a:t>
            </a:fld>
            <a:endParaRPr lang="en-US" altLang="zh-CN" dirty="0">
              <a:solidFill>
                <a:schemeClr val="tx1"/>
              </a:solidFill>
            </a:endParaRPr>
          </a:p>
        </p:txBody>
      </p:sp>
      <p:sp>
        <p:nvSpPr>
          <p:cNvPr id="10" name="TextBox 9">
            <a:extLst>
              <a:ext uri="{FF2B5EF4-FFF2-40B4-BE49-F238E27FC236}">
                <a16:creationId xmlns:a16="http://schemas.microsoft.com/office/drawing/2014/main" id="{AC210CF8-48D7-5466-9AF7-FA6C2A6ED139}"/>
              </a:ext>
            </a:extLst>
          </p:cNvPr>
          <p:cNvSpPr txBox="1"/>
          <p:nvPr/>
        </p:nvSpPr>
        <p:spPr>
          <a:xfrm>
            <a:off x="2146232" y="292087"/>
            <a:ext cx="7322233" cy="646331"/>
          </a:xfrm>
          <a:prstGeom prst="rect">
            <a:avLst/>
          </a:prstGeom>
          <a:noFill/>
        </p:spPr>
        <p:txBody>
          <a:bodyPr wrap="square" rtlCol="0">
            <a:spAutoFit/>
          </a:bodyPr>
          <a:lstStyle/>
          <a:p>
            <a:pPr lvl="0" algn="ctr"/>
            <a:r>
              <a:rPr lang="en-NG" sz="3600" dirty="0"/>
              <a:t>Data Cleaning and Preparation</a:t>
            </a:r>
          </a:p>
        </p:txBody>
      </p:sp>
      <p:sp>
        <p:nvSpPr>
          <p:cNvPr id="22" name="TextBox 21">
            <a:extLst>
              <a:ext uri="{FF2B5EF4-FFF2-40B4-BE49-F238E27FC236}">
                <a16:creationId xmlns:a16="http://schemas.microsoft.com/office/drawing/2014/main" id="{6038E772-665D-F02B-D871-DEA70D65FED1}"/>
              </a:ext>
            </a:extLst>
          </p:cNvPr>
          <p:cNvSpPr txBox="1"/>
          <p:nvPr/>
        </p:nvSpPr>
        <p:spPr>
          <a:xfrm>
            <a:off x="3800168" y="2683458"/>
            <a:ext cx="2295832" cy="369332"/>
          </a:xfrm>
          <a:prstGeom prst="rect">
            <a:avLst/>
          </a:prstGeom>
          <a:noFill/>
        </p:spPr>
        <p:txBody>
          <a:bodyPr wrap="square">
            <a:spAutoFit/>
          </a:bodyPr>
          <a:lstStyle/>
          <a:p>
            <a:pPr lvl="0">
              <a:buSzPts val="1000"/>
            </a:pPr>
            <a:r>
              <a:rPr lang="en-NG" sz="1800" b="0" dirty="0"/>
              <a:t>Duplicate Removal</a:t>
            </a:r>
          </a:p>
        </p:txBody>
      </p:sp>
      <p:sp>
        <p:nvSpPr>
          <p:cNvPr id="33" name="Freeform: Shape 11">
            <a:extLst>
              <a:ext uri="{FF2B5EF4-FFF2-40B4-BE49-F238E27FC236}">
                <a16:creationId xmlns:a16="http://schemas.microsoft.com/office/drawing/2014/main" id="{5DF7CE12-EB9C-00AA-E311-E539D862F0DC}"/>
              </a:ext>
              <a:ext uri="{C183D7F6-B498-43B3-948B-1728B52AA6E4}">
                <adec:decorative xmlns:adec="http://schemas.microsoft.com/office/drawing/2017/decorative" val="1"/>
              </a:ext>
            </a:extLst>
          </p:cNvPr>
          <p:cNvSpPr/>
          <p:nvPr/>
        </p:nvSpPr>
        <p:spPr>
          <a:xfrm>
            <a:off x="116247" y="344556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4" name="Freeform: Shape 11">
            <a:extLst>
              <a:ext uri="{FF2B5EF4-FFF2-40B4-BE49-F238E27FC236}">
                <a16:creationId xmlns:a16="http://schemas.microsoft.com/office/drawing/2014/main" id="{0BBB83A8-56F9-0408-1A20-E04F69F0DAEE}"/>
              </a:ext>
              <a:ext uri="{C183D7F6-B498-43B3-948B-1728B52AA6E4}">
                <adec:decorative xmlns:adec="http://schemas.microsoft.com/office/drawing/2017/decorative" val="1"/>
              </a:ext>
            </a:extLst>
          </p:cNvPr>
          <p:cNvSpPr/>
          <p:nvPr/>
        </p:nvSpPr>
        <p:spPr>
          <a:xfrm>
            <a:off x="7193781" y="1282362"/>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5" name="Freeform: Shape 11">
            <a:extLst>
              <a:ext uri="{FF2B5EF4-FFF2-40B4-BE49-F238E27FC236}">
                <a16:creationId xmlns:a16="http://schemas.microsoft.com/office/drawing/2014/main" id="{610FA37C-8C63-CD60-41A5-7693886867F8}"/>
              </a:ext>
              <a:ext uri="{C183D7F6-B498-43B3-948B-1728B52AA6E4}">
                <adec:decorative xmlns:adec="http://schemas.microsoft.com/office/drawing/2017/decorative" val="1"/>
              </a:ext>
            </a:extLst>
          </p:cNvPr>
          <p:cNvSpPr/>
          <p:nvPr/>
        </p:nvSpPr>
        <p:spPr>
          <a:xfrm>
            <a:off x="6475454" y="4635693"/>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36" name="Graphic 35" descr="Bar chart">
            <a:extLst>
              <a:ext uri="{FF2B5EF4-FFF2-40B4-BE49-F238E27FC236}">
                <a16:creationId xmlns:a16="http://schemas.microsoft.com/office/drawing/2014/main" id="{2E14F5D8-5B28-6487-B81C-56732E4B4A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205901"/>
            <a:ext cx="1896941" cy="1439160"/>
          </a:xfrm>
          <a:prstGeom prst="rect">
            <a:avLst/>
          </a:prstGeom>
        </p:spPr>
      </p:pic>
    </p:spTree>
    <p:extLst>
      <p:ext uri="{BB962C8B-B14F-4D97-AF65-F5344CB8AC3E}">
        <p14:creationId xmlns:p14="http://schemas.microsoft.com/office/powerpoint/2010/main" val="376090698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11">
            <a:extLst>
              <a:ext uri="{FF2B5EF4-FFF2-40B4-BE49-F238E27FC236}">
                <a16:creationId xmlns:a16="http://schemas.microsoft.com/office/drawing/2014/main" id="{B3D2AE92-F1EE-CFDD-1FD1-133977F4F497}"/>
              </a:ext>
              <a:ext uri="{C183D7F6-B498-43B3-948B-1728B52AA6E4}">
                <adec:decorative xmlns:adec="http://schemas.microsoft.com/office/drawing/2017/decorative" val="1"/>
              </a:ext>
            </a:extLst>
          </p:cNvPr>
          <p:cNvSpPr/>
          <p:nvPr/>
        </p:nvSpPr>
        <p:spPr>
          <a:xfrm>
            <a:off x="6529462" y="256159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bg2">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reeform: Shape 11">
            <a:extLst>
              <a:ext uri="{FF2B5EF4-FFF2-40B4-BE49-F238E27FC236}">
                <a16:creationId xmlns:a16="http://schemas.microsoft.com/office/drawing/2014/main" id="{CD42F301-B7AA-9794-911C-55972EEAC0CF}"/>
              </a:ext>
              <a:ext uri="{C183D7F6-B498-43B3-948B-1728B52AA6E4}">
                <adec:decorative xmlns:adec="http://schemas.microsoft.com/office/drawing/2017/decorative" val="1"/>
              </a:ext>
            </a:extLst>
          </p:cNvPr>
          <p:cNvSpPr/>
          <p:nvPr/>
        </p:nvSpPr>
        <p:spPr>
          <a:xfrm>
            <a:off x="8836588" y="0"/>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Posterama Text SemiBold"/>
                <a:ea typeface="+mn-ea"/>
                <a:cs typeface="+mn-cs"/>
              </a:rPr>
              <a:t>d</a:t>
            </a:r>
          </a:p>
        </p:txBody>
      </p:sp>
      <p:sp>
        <p:nvSpPr>
          <p:cNvPr id="4" name="Footer Placeholder 3">
            <a:extLst>
              <a:ext uri="{FF2B5EF4-FFF2-40B4-BE49-F238E27FC236}">
                <a16:creationId xmlns:a16="http://schemas.microsoft.com/office/drawing/2014/main" id="{75D74997-8330-BBD1-04C8-06D4C4ADEDCE}"/>
              </a:ext>
            </a:extLst>
          </p:cNvPr>
          <p:cNvSpPr>
            <a:spLocks noGrp="1"/>
          </p:cNvSpPr>
          <p:nvPr>
            <p:ph type="ftr" sz="quarter" idx="28"/>
          </p:nvPr>
        </p:nvSpPr>
        <p:spPr>
          <a:xfrm rot="16200000">
            <a:off x="10066794" y="4046541"/>
            <a:ext cx="3581400" cy="365125"/>
          </a:xfrm>
        </p:spPr>
        <p:txBody>
          <a:bodyPr/>
          <a:lstStyle/>
          <a:p>
            <a:r>
              <a:rPr lang="en-NG" sz="1200" b="1" kern="100" dirty="0">
                <a:effectLst/>
                <a:latin typeface="Arial Narrow" panose="020B0606020202030204" pitchFamily="34" charset="0"/>
                <a:ea typeface="Calibri" panose="020F0502020204030204" pitchFamily="34" charset="0"/>
                <a:cs typeface="Times New Roman" panose="02020603050405020304" pitchFamily="18" charset="0"/>
              </a:rPr>
              <a:t>Report on Factors Influencing Housing Price Prediction and Model Accuracy</a:t>
            </a:r>
            <a:endParaRPr lang="en-NG" sz="1200" kern="100" dirty="0">
              <a:effectLst/>
              <a:latin typeface="Arial Narrow" panose="020B0606020202030204" pitchFamily="34" charset="0"/>
              <a:ea typeface="Calibri" panose="020F0502020204030204" pitchFamily="34" charset="0"/>
              <a:cs typeface="Times New Roman" panose="02020603050405020304" pitchFamily="18" charset="0"/>
            </a:endParaRPr>
          </a:p>
          <a:p>
            <a:endParaRPr lang="en-US" sz="1200" dirty="0"/>
          </a:p>
          <a:p>
            <a:endParaRPr lang="en-US" sz="1200" dirty="0"/>
          </a:p>
        </p:txBody>
      </p:sp>
      <p:sp>
        <p:nvSpPr>
          <p:cNvPr id="5" name="Slide Number Placeholder 4">
            <a:extLst>
              <a:ext uri="{FF2B5EF4-FFF2-40B4-BE49-F238E27FC236}">
                <a16:creationId xmlns:a16="http://schemas.microsoft.com/office/drawing/2014/main" id="{0A012837-40BD-07CD-1BA0-9FF30095D993}"/>
              </a:ext>
            </a:extLst>
          </p:cNvPr>
          <p:cNvSpPr>
            <a:spLocks noGrp="1"/>
          </p:cNvSpPr>
          <p:nvPr>
            <p:ph type="sldNum" sz="quarter" idx="29"/>
          </p:nvPr>
        </p:nvSpPr>
        <p:spPr/>
        <p:txBody>
          <a:bodyPr>
            <a:normAutofit lnSpcReduction="10000"/>
          </a:bodyPr>
          <a:lstStyle/>
          <a:p>
            <a:fld id="{47FEACEE-25B4-4A2D-B147-27296E36371D}" type="slidenum">
              <a:rPr lang="en-US" altLang="zh-CN" smtClean="0"/>
              <a:pPr/>
              <a:t>5</a:t>
            </a:fld>
            <a:endParaRPr lang="en-US" altLang="zh-CN" dirty="0"/>
          </a:p>
        </p:txBody>
      </p:sp>
      <p:sp>
        <p:nvSpPr>
          <p:cNvPr id="23" name="Arrow: Chevron 22">
            <a:extLst>
              <a:ext uri="{FF2B5EF4-FFF2-40B4-BE49-F238E27FC236}">
                <a16:creationId xmlns:a16="http://schemas.microsoft.com/office/drawing/2014/main" id="{FD2E320D-AB20-9A17-267D-EB89F97DBF05}"/>
              </a:ext>
            </a:extLst>
          </p:cNvPr>
          <p:cNvSpPr/>
          <p:nvPr/>
        </p:nvSpPr>
        <p:spPr>
          <a:xfrm rot="5400000">
            <a:off x="228527" y="218362"/>
            <a:ext cx="1947333" cy="1663012"/>
          </a:xfrm>
          <a:prstGeom prst="chevron">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Arrow: Chevron 4">
            <a:extLst>
              <a:ext uri="{FF2B5EF4-FFF2-40B4-BE49-F238E27FC236}">
                <a16:creationId xmlns:a16="http://schemas.microsoft.com/office/drawing/2014/main" id="{5F00975E-4AA9-4CF5-919E-5EED670CA836}"/>
              </a:ext>
            </a:extLst>
          </p:cNvPr>
          <p:cNvSpPr txBox="1"/>
          <p:nvPr/>
        </p:nvSpPr>
        <p:spPr>
          <a:xfrm>
            <a:off x="370688" y="902093"/>
            <a:ext cx="1663012" cy="5685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NG" sz="1600" kern="1200" dirty="0"/>
              <a:t>PivotTables</a:t>
            </a:r>
          </a:p>
        </p:txBody>
      </p:sp>
      <p:sp>
        <p:nvSpPr>
          <p:cNvPr id="27" name="Arrow: Chevron 26">
            <a:extLst>
              <a:ext uri="{FF2B5EF4-FFF2-40B4-BE49-F238E27FC236}">
                <a16:creationId xmlns:a16="http://schemas.microsoft.com/office/drawing/2014/main" id="{FBDB97A5-B989-1400-BA5B-212A8511883C}"/>
              </a:ext>
            </a:extLst>
          </p:cNvPr>
          <p:cNvSpPr/>
          <p:nvPr/>
        </p:nvSpPr>
        <p:spPr>
          <a:xfrm rot="5400000">
            <a:off x="253832" y="5011757"/>
            <a:ext cx="1896717" cy="1663012"/>
          </a:xfrm>
          <a:prstGeom prst="chevron">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G" dirty="0"/>
          </a:p>
        </p:txBody>
      </p:sp>
      <p:grpSp>
        <p:nvGrpSpPr>
          <p:cNvPr id="8" name="Group 7">
            <a:extLst>
              <a:ext uri="{FF2B5EF4-FFF2-40B4-BE49-F238E27FC236}">
                <a16:creationId xmlns:a16="http://schemas.microsoft.com/office/drawing/2014/main" id="{F40A13AF-8C85-8086-310C-F784F462479C}"/>
              </a:ext>
            </a:extLst>
          </p:cNvPr>
          <p:cNvGrpSpPr/>
          <p:nvPr/>
        </p:nvGrpSpPr>
        <p:grpSpPr>
          <a:xfrm>
            <a:off x="2033698" y="76201"/>
            <a:ext cx="4690679" cy="5944910"/>
            <a:chOff x="1663012" y="3546"/>
            <a:chExt cx="4690679" cy="8144005"/>
          </a:xfrm>
        </p:grpSpPr>
        <p:sp>
          <p:nvSpPr>
            <p:cNvPr id="21" name="Rectangle: Top Corners Rounded 20">
              <a:extLst>
                <a:ext uri="{FF2B5EF4-FFF2-40B4-BE49-F238E27FC236}">
                  <a16:creationId xmlns:a16="http://schemas.microsoft.com/office/drawing/2014/main" id="{989C796B-65D3-45A2-8D7B-C1BC1A19F60B}"/>
                </a:ext>
              </a:extLst>
            </p:cNvPr>
            <p:cNvSpPr/>
            <p:nvPr/>
          </p:nvSpPr>
          <p:spPr>
            <a:xfrm rot="5400000">
              <a:off x="3236238" y="-1569680"/>
              <a:ext cx="1544226" cy="4690678"/>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Rectangle: Top Corners Rounded 6">
              <a:extLst>
                <a:ext uri="{FF2B5EF4-FFF2-40B4-BE49-F238E27FC236}">
                  <a16:creationId xmlns:a16="http://schemas.microsoft.com/office/drawing/2014/main" id="{04C58F1C-EFDF-6F28-D703-C9F63174DF79}"/>
                </a:ext>
              </a:extLst>
            </p:cNvPr>
            <p:cNvSpPr txBox="1"/>
            <p:nvPr/>
          </p:nvSpPr>
          <p:spPr>
            <a:xfrm>
              <a:off x="1663013" y="78928"/>
              <a:ext cx="4615295" cy="139346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NG" sz="1600" kern="1200" dirty="0"/>
                <a:t>Used to summarize revenue by transaction type, division, district and time period for quick insights.</a:t>
              </a:r>
            </a:p>
          </p:txBody>
        </p:sp>
        <p:sp>
          <p:nvSpPr>
            <p:cNvPr id="28" name="Rectangle: Top Corners Rounded 6">
              <a:extLst>
                <a:ext uri="{FF2B5EF4-FFF2-40B4-BE49-F238E27FC236}">
                  <a16:creationId xmlns:a16="http://schemas.microsoft.com/office/drawing/2014/main" id="{C9F0B13A-3247-0CCA-52EF-2963516821D7}"/>
                </a:ext>
              </a:extLst>
            </p:cNvPr>
            <p:cNvSpPr txBox="1"/>
            <p:nvPr/>
          </p:nvSpPr>
          <p:spPr>
            <a:xfrm>
              <a:off x="1738396" y="6754092"/>
              <a:ext cx="4615295" cy="139345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35128" tIns="12065" rIns="12065" bIns="12065" numCol="1" spcCol="1270" anchor="ctr" anchorCtr="0">
              <a:noAutofit/>
            </a:bodyPr>
            <a:lstStyle/>
            <a:p>
              <a:pPr marL="0" lvl="1" algn="l" defTabSz="844550">
                <a:lnSpc>
                  <a:spcPct val="90000"/>
                </a:lnSpc>
                <a:spcBef>
                  <a:spcPct val="0"/>
                </a:spcBef>
                <a:spcAft>
                  <a:spcPct val="15000"/>
                </a:spcAft>
              </a:pPr>
              <a:endParaRPr lang="en-NG" sz="1900" kern="1200" dirty="0"/>
            </a:p>
          </p:txBody>
        </p:sp>
      </p:grpSp>
      <p:grpSp>
        <p:nvGrpSpPr>
          <p:cNvPr id="9" name="Group 8">
            <a:extLst>
              <a:ext uri="{FF2B5EF4-FFF2-40B4-BE49-F238E27FC236}">
                <a16:creationId xmlns:a16="http://schemas.microsoft.com/office/drawing/2014/main" id="{9F04D0FF-6D17-9C93-DEAE-2164A69299E8}"/>
              </a:ext>
            </a:extLst>
          </p:cNvPr>
          <p:cNvGrpSpPr/>
          <p:nvPr/>
        </p:nvGrpSpPr>
        <p:grpSpPr>
          <a:xfrm>
            <a:off x="370686" y="1752585"/>
            <a:ext cx="1663013" cy="1947334"/>
            <a:chOff x="-1" y="2142499"/>
            <a:chExt cx="1663013" cy="2667677"/>
          </a:xfrm>
        </p:grpSpPr>
        <p:sp>
          <p:nvSpPr>
            <p:cNvPr id="19" name="Arrow: Chevron 18">
              <a:extLst>
                <a:ext uri="{FF2B5EF4-FFF2-40B4-BE49-F238E27FC236}">
                  <a16:creationId xmlns:a16="http://schemas.microsoft.com/office/drawing/2014/main" id="{010A0F4E-D5EE-21EF-0E1C-06BFDF1EC842}"/>
                </a:ext>
              </a:extLst>
            </p:cNvPr>
            <p:cNvSpPr/>
            <p:nvPr/>
          </p:nvSpPr>
          <p:spPr>
            <a:xfrm rot="5400000">
              <a:off x="-502334" y="2644832"/>
              <a:ext cx="2667677" cy="1663012"/>
            </a:xfrm>
            <a:prstGeom prst="chevron">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Arrow: Chevron 8">
              <a:extLst>
                <a:ext uri="{FF2B5EF4-FFF2-40B4-BE49-F238E27FC236}">
                  <a16:creationId xmlns:a16="http://schemas.microsoft.com/office/drawing/2014/main" id="{0EA2C8FC-8668-3CD7-F8F8-CFC32EED8A70}"/>
                </a:ext>
              </a:extLst>
            </p:cNvPr>
            <p:cNvSpPr txBox="1"/>
            <p:nvPr/>
          </p:nvSpPr>
          <p:spPr>
            <a:xfrm>
              <a:off x="0" y="3157447"/>
              <a:ext cx="1663012" cy="7127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NG" sz="1600" b="1" kern="1200" dirty="0"/>
                <a:t>Charts and Visualizations</a:t>
              </a:r>
              <a:endParaRPr lang="en-NG" sz="1600" kern="1200" dirty="0"/>
            </a:p>
          </p:txBody>
        </p:sp>
      </p:grpSp>
      <p:grpSp>
        <p:nvGrpSpPr>
          <p:cNvPr id="10" name="Group 9">
            <a:extLst>
              <a:ext uri="{FF2B5EF4-FFF2-40B4-BE49-F238E27FC236}">
                <a16:creationId xmlns:a16="http://schemas.microsoft.com/office/drawing/2014/main" id="{9337E052-695E-1282-389D-A14A73AEAE8B}"/>
              </a:ext>
            </a:extLst>
          </p:cNvPr>
          <p:cNvGrpSpPr/>
          <p:nvPr/>
        </p:nvGrpSpPr>
        <p:grpSpPr>
          <a:xfrm>
            <a:off x="2033698" y="1745721"/>
            <a:ext cx="4690678" cy="1127245"/>
            <a:chOff x="1663012" y="2190953"/>
            <a:chExt cx="4690678" cy="1544226"/>
          </a:xfrm>
        </p:grpSpPr>
        <p:sp>
          <p:nvSpPr>
            <p:cNvPr id="17" name="Rectangle: Top Corners Rounded 16">
              <a:extLst>
                <a:ext uri="{FF2B5EF4-FFF2-40B4-BE49-F238E27FC236}">
                  <a16:creationId xmlns:a16="http://schemas.microsoft.com/office/drawing/2014/main" id="{2F693BA3-5C1E-924A-5BBA-86109A46E97B}"/>
                </a:ext>
              </a:extLst>
            </p:cNvPr>
            <p:cNvSpPr/>
            <p:nvPr/>
          </p:nvSpPr>
          <p:spPr>
            <a:xfrm rot="5400000">
              <a:off x="3236238" y="617727"/>
              <a:ext cx="1544226" cy="4690678"/>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Rectangle: Top Corners Rounded 10">
              <a:extLst>
                <a:ext uri="{FF2B5EF4-FFF2-40B4-BE49-F238E27FC236}">
                  <a16:creationId xmlns:a16="http://schemas.microsoft.com/office/drawing/2014/main" id="{4F9D496C-EF98-3C8C-A2F2-2117C2903DCA}"/>
                </a:ext>
              </a:extLst>
            </p:cNvPr>
            <p:cNvSpPr txBox="1"/>
            <p:nvPr/>
          </p:nvSpPr>
          <p:spPr>
            <a:xfrm>
              <a:off x="1663013" y="2266336"/>
              <a:ext cx="4615295" cy="139346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NG" sz="1600" kern="1200" dirty="0"/>
                <a:t>Charts and Visualizations: Created line charts, bar graphs, and pie charts to visualize revenue trends, transaction contributions, Division and District comparisons</a:t>
              </a:r>
            </a:p>
          </p:txBody>
        </p:sp>
      </p:grpSp>
      <p:grpSp>
        <p:nvGrpSpPr>
          <p:cNvPr id="11" name="Group 10">
            <a:extLst>
              <a:ext uri="{FF2B5EF4-FFF2-40B4-BE49-F238E27FC236}">
                <a16:creationId xmlns:a16="http://schemas.microsoft.com/office/drawing/2014/main" id="{8D1F6A1D-DE14-4D33-D644-5E9905CF5CDC}"/>
              </a:ext>
            </a:extLst>
          </p:cNvPr>
          <p:cNvGrpSpPr/>
          <p:nvPr/>
        </p:nvGrpSpPr>
        <p:grpSpPr>
          <a:xfrm>
            <a:off x="370685" y="3379334"/>
            <a:ext cx="1663014" cy="1921576"/>
            <a:chOff x="0" y="4378359"/>
            <a:chExt cx="1663014" cy="2549651"/>
          </a:xfrm>
        </p:grpSpPr>
        <p:sp>
          <p:nvSpPr>
            <p:cNvPr id="15" name="Arrow: Chevron 14">
              <a:extLst>
                <a:ext uri="{FF2B5EF4-FFF2-40B4-BE49-F238E27FC236}">
                  <a16:creationId xmlns:a16="http://schemas.microsoft.com/office/drawing/2014/main" id="{ED5293EF-3374-4CCD-A89D-0091F43AF395}"/>
                </a:ext>
              </a:extLst>
            </p:cNvPr>
            <p:cNvSpPr/>
            <p:nvPr/>
          </p:nvSpPr>
          <p:spPr>
            <a:xfrm rot="5400000">
              <a:off x="-443318" y="4821679"/>
              <a:ext cx="2549651" cy="1663012"/>
            </a:xfrm>
            <a:prstGeom prst="chevron">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Arrow: Chevron 12">
              <a:extLst>
                <a:ext uri="{FF2B5EF4-FFF2-40B4-BE49-F238E27FC236}">
                  <a16:creationId xmlns:a16="http://schemas.microsoft.com/office/drawing/2014/main" id="{6AD103B1-A857-0339-836F-65CF75F1AE89}"/>
                </a:ext>
              </a:extLst>
            </p:cNvPr>
            <p:cNvSpPr txBox="1"/>
            <p:nvPr/>
          </p:nvSpPr>
          <p:spPr>
            <a:xfrm>
              <a:off x="0" y="5423316"/>
              <a:ext cx="1663012" cy="7127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NG" sz="1600" b="1" kern="1200" dirty="0"/>
                <a:t>Conditional Formattin</a:t>
              </a:r>
              <a:r>
                <a:rPr lang="en-US" sz="1600" b="1" dirty="0"/>
                <a:t>g</a:t>
              </a:r>
              <a:endParaRPr lang="en-NG" sz="1600" kern="1200" dirty="0"/>
            </a:p>
          </p:txBody>
        </p:sp>
      </p:grpSp>
      <p:sp>
        <p:nvSpPr>
          <p:cNvPr id="13" name="Rectangle: Top Corners Rounded 12">
            <a:extLst>
              <a:ext uri="{FF2B5EF4-FFF2-40B4-BE49-F238E27FC236}">
                <a16:creationId xmlns:a16="http://schemas.microsoft.com/office/drawing/2014/main" id="{8F71080E-75DF-000A-4F2D-2826DA3C0EB1}"/>
              </a:ext>
            </a:extLst>
          </p:cNvPr>
          <p:cNvSpPr/>
          <p:nvPr/>
        </p:nvSpPr>
        <p:spPr>
          <a:xfrm rot="5400000">
            <a:off x="3815413" y="1580215"/>
            <a:ext cx="1127245" cy="4690678"/>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 name="Rectangle: Top Corners Rounded 14">
            <a:extLst>
              <a:ext uri="{FF2B5EF4-FFF2-40B4-BE49-F238E27FC236}">
                <a16:creationId xmlns:a16="http://schemas.microsoft.com/office/drawing/2014/main" id="{CC9DAE0E-02D8-C307-D482-81C7DE11C33A}"/>
              </a:ext>
            </a:extLst>
          </p:cNvPr>
          <p:cNvSpPr txBox="1"/>
          <p:nvPr/>
        </p:nvSpPr>
        <p:spPr>
          <a:xfrm>
            <a:off x="2033697" y="3335669"/>
            <a:ext cx="4615295" cy="101718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NG" sz="1600" kern="1200" dirty="0"/>
              <a:t>Conditional Formatting: Highlighted cells meeting specific criteria  to easily spot trends and key metrics</a:t>
            </a:r>
          </a:p>
        </p:txBody>
      </p:sp>
      <p:sp>
        <p:nvSpPr>
          <p:cNvPr id="29" name="Rectangle: Top Corners Rounded 28">
            <a:extLst>
              <a:ext uri="{FF2B5EF4-FFF2-40B4-BE49-F238E27FC236}">
                <a16:creationId xmlns:a16="http://schemas.microsoft.com/office/drawing/2014/main" id="{41C6DA7D-4974-7F05-9710-49A325221C23}"/>
              </a:ext>
            </a:extLst>
          </p:cNvPr>
          <p:cNvSpPr/>
          <p:nvPr/>
        </p:nvSpPr>
        <p:spPr>
          <a:xfrm rot="5400000">
            <a:off x="3843581" y="3139010"/>
            <a:ext cx="1070908" cy="4690678"/>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G" dirty="0"/>
          </a:p>
        </p:txBody>
      </p:sp>
      <p:sp>
        <p:nvSpPr>
          <p:cNvPr id="25" name="TextBox 24">
            <a:extLst>
              <a:ext uri="{FF2B5EF4-FFF2-40B4-BE49-F238E27FC236}">
                <a16:creationId xmlns:a16="http://schemas.microsoft.com/office/drawing/2014/main" id="{7F4548DE-ED9F-8101-26CF-B39AD330F165}"/>
              </a:ext>
            </a:extLst>
          </p:cNvPr>
          <p:cNvSpPr txBox="1"/>
          <p:nvPr/>
        </p:nvSpPr>
        <p:spPr>
          <a:xfrm>
            <a:off x="7095578" y="3013737"/>
            <a:ext cx="4100696" cy="646331"/>
          </a:xfrm>
          <a:prstGeom prst="rect">
            <a:avLst/>
          </a:prstGeom>
          <a:noFill/>
        </p:spPr>
        <p:txBody>
          <a:bodyPr wrap="square" rtlCol="0">
            <a:spAutoFit/>
          </a:bodyPr>
          <a:lstStyle/>
          <a:p>
            <a:r>
              <a:rPr lang="en-NG" sz="36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Analysis Techniques</a:t>
            </a:r>
            <a:endParaRPr lang="en-NG" sz="3600" dirty="0">
              <a:solidFill>
                <a:schemeClr val="accent6"/>
              </a:solidFill>
            </a:endParaRPr>
          </a:p>
        </p:txBody>
      </p:sp>
      <p:sp>
        <p:nvSpPr>
          <p:cNvPr id="33" name="TextBox 32">
            <a:extLst>
              <a:ext uri="{FF2B5EF4-FFF2-40B4-BE49-F238E27FC236}">
                <a16:creationId xmlns:a16="http://schemas.microsoft.com/office/drawing/2014/main" id="{CD09B165-2D28-47FF-C9BB-55F8F6F35ED7}"/>
              </a:ext>
            </a:extLst>
          </p:cNvPr>
          <p:cNvSpPr txBox="1"/>
          <p:nvPr/>
        </p:nvSpPr>
        <p:spPr>
          <a:xfrm>
            <a:off x="2109079" y="4978142"/>
            <a:ext cx="4539913" cy="1107996"/>
          </a:xfrm>
          <a:prstGeom prst="rect">
            <a:avLst/>
          </a:prstGeom>
          <a:noFill/>
        </p:spPr>
        <p:txBody>
          <a:bodyPr wrap="square" rtlCol="0">
            <a:spAutoFit/>
          </a:bodyPr>
          <a:lstStyle/>
          <a:p>
            <a:r>
              <a:rPr lang="en-NG" sz="1600" kern="100" dirty="0">
                <a:effectLst/>
                <a:latin typeface="Calibri" panose="020F0502020204030204" pitchFamily="34" charset="0"/>
                <a:ea typeface="Calibri" panose="020F0502020204030204" pitchFamily="34" charset="0"/>
                <a:cs typeface="Times New Roman" panose="02020603050405020304" pitchFamily="18" charset="0"/>
              </a:rPr>
              <a:t>Applied filters and sorting functions to isolate data segments, such as high-performing districts or specific time frames.</a:t>
            </a:r>
          </a:p>
          <a:p>
            <a:endParaRPr lang="en-NG" dirty="0"/>
          </a:p>
        </p:txBody>
      </p:sp>
      <p:sp>
        <p:nvSpPr>
          <p:cNvPr id="34" name="TextBox 33">
            <a:extLst>
              <a:ext uri="{FF2B5EF4-FFF2-40B4-BE49-F238E27FC236}">
                <a16:creationId xmlns:a16="http://schemas.microsoft.com/office/drawing/2014/main" id="{5542ABB5-F3AF-EF3E-6FA7-3FB1332529CD}"/>
              </a:ext>
            </a:extLst>
          </p:cNvPr>
          <p:cNvSpPr txBox="1"/>
          <p:nvPr/>
        </p:nvSpPr>
        <p:spPr>
          <a:xfrm>
            <a:off x="668863" y="5778812"/>
            <a:ext cx="1761946" cy="584775"/>
          </a:xfrm>
          <a:prstGeom prst="rect">
            <a:avLst/>
          </a:prstGeom>
          <a:noFill/>
        </p:spPr>
        <p:txBody>
          <a:bodyPr wrap="square" rtlCol="0">
            <a:spAutoFit/>
          </a:bodyPr>
          <a:lstStyle/>
          <a:p>
            <a:r>
              <a:rPr lang="en-NG" sz="1600" b="1"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Filters and </a:t>
            </a:r>
            <a:r>
              <a:rPr lang="en-NG" sz="1600" b="1" dirty="0">
                <a:solidFill>
                  <a:schemeClr val="bg1">
                    <a:lumMod val="95000"/>
                  </a:schemeClr>
                </a:solidFill>
                <a:effectLst/>
                <a:latin typeface="+mj-lt"/>
                <a:ea typeface="Calibri" panose="020F0502020204030204" pitchFamily="34" charset="0"/>
                <a:cs typeface="Times New Roman" panose="02020603050405020304" pitchFamily="18" charset="0"/>
              </a:rPr>
              <a:t>Sorting</a:t>
            </a:r>
            <a:endParaRPr lang="en-NG" sz="1600" dirty="0">
              <a:solidFill>
                <a:schemeClr val="bg1">
                  <a:lumMod val="95000"/>
                </a:schemeClr>
              </a:solidFill>
              <a:latin typeface="+mj-lt"/>
            </a:endParaRPr>
          </a:p>
        </p:txBody>
      </p:sp>
      <p:pic>
        <p:nvPicPr>
          <p:cNvPr id="2" name="Graphic 1" descr="Bar chart">
            <a:extLst>
              <a:ext uri="{FF2B5EF4-FFF2-40B4-BE49-F238E27FC236}">
                <a16:creationId xmlns:a16="http://schemas.microsoft.com/office/drawing/2014/main" id="{812556BD-0890-7C06-EC6A-A92FDF3646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07096" y="217349"/>
            <a:ext cx="1896941" cy="1439160"/>
          </a:xfrm>
          <a:prstGeom prst="rect">
            <a:avLst/>
          </a:prstGeom>
        </p:spPr>
      </p:pic>
      <p:sp>
        <p:nvSpPr>
          <p:cNvPr id="6" name="Freeform: Shape 11">
            <a:extLst>
              <a:ext uri="{FF2B5EF4-FFF2-40B4-BE49-F238E27FC236}">
                <a16:creationId xmlns:a16="http://schemas.microsoft.com/office/drawing/2014/main" id="{05E8FFEB-445C-C5B3-A96F-89E4FC9B5136}"/>
              </a:ext>
              <a:ext uri="{C183D7F6-B498-43B3-948B-1728B52AA6E4}">
                <adec:decorative xmlns:adec="http://schemas.microsoft.com/office/drawing/2017/decorative" val="1"/>
              </a:ext>
            </a:extLst>
          </p:cNvPr>
          <p:cNvSpPr/>
          <p:nvPr/>
        </p:nvSpPr>
        <p:spPr>
          <a:xfrm>
            <a:off x="7242199" y="4978142"/>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tx2">
              <a:lumMod val="40000"/>
              <a:lumOff val="6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84845876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43A9A43-5DA6-26F4-0842-962D0D2D9161}"/>
              </a:ext>
            </a:extLst>
          </p:cNvPr>
          <p:cNvSpPr>
            <a:spLocks noGrp="1"/>
          </p:cNvSpPr>
          <p:nvPr>
            <p:ph type="ftr" sz="quarter" idx="28"/>
          </p:nvPr>
        </p:nvSpPr>
        <p:spPr>
          <a:xfrm rot="16200000">
            <a:off x="10082419" y="3997376"/>
            <a:ext cx="3581400" cy="365125"/>
          </a:xfrm>
        </p:spPr>
        <p:txBody>
          <a:bodyPr/>
          <a:lstStyle/>
          <a:p>
            <a:r>
              <a:rPr lang="en-NG" sz="1200" b="1" kern="100" dirty="0">
                <a:effectLst/>
                <a:latin typeface="Arial Narrow" panose="020B0606020202030204" pitchFamily="34" charset="0"/>
                <a:ea typeface="Calibri" panose="020F0502020204030204" pitchFamily="34" charset="0"/>
                <a:cs typeface="Times New Roman" panose="02020603050405020304" pitchFamily="18" charset="0"/>
              </a:rPr>
              <a:t>Report on Factors Influencing Housing Price Prediction and Model Accuracy</a:t>
            </a:r>
            <a:endParaRPr lang="en-NG" sz="1200" kern="100" dirty="0">
              <a:effectLst/>
              <a:latin typeface="Arial Narrow" panose="020B0606020202030204" pitchFamily="34" charset="0"/>
              <a:ea typeface="Calibri" panose="020F0502020204030204" pitchFamily="34" charset="0"/>
              <a:cs typeface="Times New Roman" panose="02020603050405020304" pitchFamily="18" charset="0"/>
            </a:endParaRPr>
          </a:p>
          <a:p>
            <a:endParaRPr lang="en-US" sz="1200" dirty="0"/>
          </a:p>
          <a:p>
            <a:endParaRPr lang="en-US" sz="1200" dirty="0"/>
          </a:p>
          <a:p>
            <a:endParaRPr lang="en-US" sz="1200" dirty="0"/>
          </a:p>
        </p:txBody>
      </p:sp>
      <p:sp>
        <p:nvSpPr>
          <p:cNvPr id="5" name="Slide Number Placeholder 4">
            <a:extLst>
              <a:ext uri="{FF2B5EF4-FFF2-40B4-BE49-F238E27FC236}">
                <a16:creationId xmlns:a16="http://schemas.microsoft.com/office/drawing/2014/main" id="{53B44B72-5465-B7FE-EE13-12B6E14F7679}"/>
              </a:ext>
            </a:extLst>
          </p:cNvPr>
          <p:cNvSpPr>
            <a:spLocks noGrp="1"/>
          </p:cNvSpPr>
          <p:nvPr>
            <p:ph type="sldNum" sz="quarter" idx="29"/>
          </p:nvPr>
        </p:nvSpPr>
        <p:spPr/>
        <p:txBody>
          <a:bodyPr>
            <a:normAutofit lnSpcReduction="10000"/>
          </a:bodyPr>
          <a:lstStyle/>
          <a:p>
            <a:fld id="{47FEACEE-25B4-4A2D-B147-27296E36371D}" type="slidenum">
              <a:rPr lang="en-US" altLang="zh-CN" smtClean="0"/>
              <a:pPr/>
              <a:t>6</a:t>
            </a:fld>
            <a:endParaRPr lang="en-US" altLang="zh-CN" dirty="0"/>
          </a:p>
        </p:txBody>
      </p:sp>
      <p:graphicFrame>
        <p:nvGraphicFramePr>
          <p:cNvPr id="8" name="Table 7">
            <a:extLst>
              <a:ext uri="{FF2B5EF4-FFF2-40B4-BE49-F238E27FC236}">
                <a16:creationId xmlns:a16="http://schemas.microsoft.com/office/drawing/2014/main" id="{6D8440BB-1B15-453D-CACD-FBF3EC49852C}"/>
              </a:ext>
            </a:extLst>
          </p:cNvPr>
          <p:cNvGraphicFramePr>
            <a:graphicFrameLocks noGrp="1"/>
          </p:cNvGraphicFramePr>
          <p:nvPr>
            <p:extLst>
              <p:ext uri="{D42A27DB-BD31-4B8C-83A1-F6EECF244321}">
                <p14:modId xmlns:p14="http://schemas.microsoft.com/office/powerpoint/2010/main" val="1554402090"/>
              </p:ext>
            </p:extLst>
          </p:nvPr>
        </p:nvGraphicFramePr>
        <p:xfrm>
          <a:off x="471948" y="966395"/>
          <a:ext cx="10592152" cy="5502667"/>
        </p:xfrm>
        <a:graphic>
          <a:graphicData uri="http://schemas.openxmlformats.org/drawingml/2006/table">
            <a:tbl>
              <a:tblPr>
                <a:tableStyleId>{5C22544A-7EE6-4342-B048-85BDC9FD1C3A}</a:tableStyleId>
              </a:tblPr>
              <a:tblGrid>
                <a:gridCol w="1567374">
                  <a:extLst>
                    <a:ext uri="{9D8B030D-6E8A-4147-A177-3AD203B41FA5}">
                      <a16:colId xmlns:a16="http://schemas.microsoft.com/office/drawing/2014/main" val="281270663"/>
                    </a:ext>
                  </a:extLst>
                </a:gridCol>
                <a:gridCol w="1138409">
                  <a:extLst>
                    <a:ext uri="{9D8B030D-6E8A-4147-A177-3AD203B41FA5}">
                      <a16:colId xmlns:a16="http://schemas.microsoft.com/office/drawing/2014/main" val="57004784"/>
                    </a:ext>
                  </a:extLst>
                </a:gridCol>
                <a:gridCol w="1237401">
                  <a:extLst>
                    <a:ext uri="{9D8B030D-6E8A-4147-A177-3AD203B41FA5}">
                      <a16:colId xmlns:a16="http://schemas.microsoft.com/office/drawing/2014/main" val="3543545879"/>
                    </a:ext>
                  </a:extLst>
                </a:gridCol>
                <a:gridCol w="1138409">
                  <a:extLst>
                    <a:ext uri="{9D8B030D-6E8A-4147-A177-3AD203B41FA5}">
                      <a16:colId xmlns:a16="http://schemas.microsoft.com/office/drawing/2014/main" val="975268458"/>
                    </a:ext>
                  </a:extLst>
                </a:gridCol>
                <a:gridCol w="1072414">
                  <a:extLst>
                    <a:ext uri="{9D8B030D-6E8A-4147-A177-3AD203B41FA5}">
                      <a16:colId xmlns:a16="http://schemas.microsoft.com/office/drawing/2014/main" val="3414152300"/>
                    </a:ext>
                  </a:extLst>
                </a:gridCol>
                <a:gridCol w="1138409">
                  <a:extLst>
                    <a:ext uri="{9D8B030D-6E8A-4147-A177-3AD203B41FA5}">
                      <a16:colId xmlns:a16="http://schemas.microsoft.com/office/drawing/2014/main" val="3979650291"/>
                    </a:ext>
                  </a:extLst>
                </a:gridCol>
                <a:gridCol w="1072414">
                  <a:extLst>
                    <a:ext uri="{9D8B030D-6E8A-4147-A177-3AD203B41FA5}">
                      <a16:colId xmlns:a16="http://schemas.microsoft.com/office/drawing/2014/main" val="1687613081"/>
                    </a:ext>
                  </a:extLst>
                </a:gridCol>
                <a:gridCol w="1138409">
                  <a:extLst>
                    <a:ext uri="{9D8B030D-6E8A-4147-A177-3AD203B41FA5}">
                      <a16:colId xmlns:a16="http://schemas.microsoft.com/office/drawing/2014/main" val="1483068304"/>
                    </a:ext>
                  </a:extLst>
                </a:gridCol>
                <a:gridCol w="1088913">
                  <a:extLst>
                    <a:ext uri="{9D8B030D-6E8A-4147-A177-3AD203B41FA5}">
                      <a16:colId xmlns:a16="http://schemas.microsoft.com/office/drawing/2014/main" val="1710133526"/>
                    </a:ext>
                  </a:extLst>
                </a:gridCol>
              </a:tblGrid>
              <a:tr h="180667">
                <a:tc>
                  <a:txBody>
                    <a:bodyPr/>
                    <a:lstStyle/>
                    <a:p>
                      <a:pPr algn="l" fontAlgn="b"/>
                      <a:r>
                        <a:rPr lang="en-US" sz="900" u="none" strike="noStrike">
                          <a:effectLst/>
                        </a:rPr>
                        <a:t>SUMMARY OUTPUT</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extLst>
                  <a:ext uri="{0D108BD9-81ED-4DB2-BD59-A6C34878D82A}">
                    <a16:rowId xmlns:a16="http://schemas.microsoft.com/office/drawing/2014/main" val="1903106876"/>
                  </a:ext>
                </a:extLst>
              </a:tr>
              <a:tr h="202358">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extLst>
                  <a:ext uri="{0D108BD9-81ED-4DB2-BD59-A6C34878D82A}">
                    <a16:rowId xmlns:a16="http://schemas.microsoft.com/office/drawing/2014/main" val="2090001957"/>
                  </a:ext>
                </a:extLst>
              </a:tr>
              <a:tr h="195612">
                <a:tc gridSpan="2">
                  <a:txBody>
                    <a:bodyPr/>
                    <a:lstStyle/>
                    <a:p>
                      <a:pPr algn="ctr" fontAlgn="b"/>
                      <a:r>
                        <a:rPr lang="en-US" sz="900" u="none" strike="noStrike">
                          <a:effectLst/>
                        </a:rPr>
                        <a:t>Regression Statistics</a:t>
                      </a:r>
                      <a:endParaRPr lang="en-US" sz="900" b="0" i="1" u="none" strike="noStrike">
                        <a:solidFill>
                          <a:srgbClr val="000000"/>
                        </a:solidFill>
                        <a:effectLst/>
                        <a:latin typeface="Calibri" panose="020F0502020204030204" pitchFamily="34" charset="0"/>
                      </a:endParaRPr>
                    </a:p>
                  </a:txBody>
                  <a:tcPr marL="5319" marR="5319" marT="5319" marB="0" anchor="b"/>
                </a:tc>
                <a:tc hMerge="1">
                  <a:txBody>
                    <a:bodyPr/>
                    <a:lstStyle/>
                    <a:p>
                      <a:endParaRPr lang="en-NG"/>
                    </a:p>
                  </a:txBody>
                  <a:tcPr/>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extLst>
                  <a:ext uri="{0D108BD9-81ED-4DB2-BD59-A6C34878D82A}">
                    <a16:rowId xmlns:a16="http://schemas.microsoft.com/office/drawing/2014/main" val="1112880120"/>
                  </a:ext>
                </a:extLst>
              </a:tr>
              <a:tr h="195612">
                <a:tc>
                  <a:txBody>
                    <a:bodyPr/>
                    <a:lstStyle/>
                    <a:p>
                      <a:pPr algn="l" fontAlgn="b"/>
                      <a:r>
                        <a:rPr lang="en-US" sz="900" u="none" strike="noStrike">
                          <a:effectLst/>
                        </a:rPr>
                        <a:t>Multiple R</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0.820485141</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extLst>
                  <a:ext uri="{0D108BD9-81ED-4DB2-BD59-A6C34878D82A}">
                    <a16:rowId xmlns:a16="http://schemas.microsoft.com/office/drawing/2014/main" val="3298856779"/>
                  </a:ext>
                </a:extLst>
              </a:tr>
              <a:tr h="195612">
                <a:tc>
                  <a:txBody>
                    <a:bodyPr/>
                    <a:lstStyle/>
                    <a:p>
                      <a:pPr algn="l" fontAlgn="b"/>
                      <a:r>
                        <a:rPr lang="en-US" sz="900" u="none" strike="noStrike">
                          <a:effectLst/>
                        </a:rPr>
                        <a:t>R Square</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0.673195867</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extLst>
                  <a:ext uri="{0D108BD9-81ED-4DB2-BD59-A6C34878D82A}">
                    <a16:rowId xmlns:a16="http://schemas.microsoft.com/office/drawing/2014/main" val="399087858"/>
                  </a:ext>
                </a:extLst>
              </a:tr>
              <a:tr h="195612">
                <a:tc>
                  <a:txBody>
                    <a:bodyPr/>
                    <a:lstStyle/>
                    <a:p>
                      <a:pPr algn="l" fontAlgn="b"/>
                      <a:r>
                        <a:rPr lang="en-US" sz="900" u="none" strike="noStrike">
                          <a:effectLst/>
                        </a:rPr>
                        <a:t>Adjusted R Square</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0.666451317</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extLst>
                  <a:ext uri="{0D108BD9-81ED-4DB2-BD59-A6C34878D82A}">
                    <a16:rowId xmlns:a16="http://schemas.microsoft.com/office/drawing/2014/main" val="1958825812"/>
                  </a:ext>
                </a:extLst>
              </a:tr>
              <a:tr h="195612">
                <a:tc>
                  <a:txBody>
                    <a:bodyPr/>
                    <a:lstStyle/>
                    <a:p>
                      <a:pPr algn="l" fontAlgn="b"/>
                      <a:r>
                        <a:rPr lang="en-US" sz="900" u="none" strike="noStrike">
                          <a:effectLst/>
                        </a:rPr>
                        <a:t>Standard Error</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1080247.594</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extLst>
                  <a:ext uri="{0D108BD9-81ED-4DB2-BD59-A6C34878D82A}">
                    <a16:rowId xmlns:a16="http://schemas.microsoft.com/office/drawing/2014/main" val="2185526159"/>
                  </a:ext>
                </a:extLst>
              </a:tr>
              <a:tr h="202358">
                <a:tc>
                  <a:txBody>
                    <a:bodyPr/>
                    <a:lstStyle/>
                    <a:p>
                      <a:pPr algn="l" fontAlgn="b"/>
                      <a:r>
                        <a:rPr lang="en-US" sz="900" u="none" strike="noStrike">
                          <a:effectLst/>
                        </a:rPr>
                        <a:t>Observations</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545</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extLst>
                  <a:ext uri="{0D108BD9-81ED-4DB2-BD59-A6C34878D82A}">
                    <a16:rowId xmlns:a16="http://schemas.microsoft.com/office/drawing/2014/main" val="3244936009"/>
                  </a:ext>
                </a:extLst>
              </a:tr>
              <a:tr h="195612">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extLst>
                  <a:ext uri="{0D108BD9-81ED-4DB2-BD59-A6C34878D82A}">
                    <a16:rowId xmlns:a16="http://schemas.microsoft.com/office/drawing/2014/main" val="570866501"/>
                  </a:ext>
                </a:extLst>
              </a:tr>
              <a:tr h="202358">
                <a:tc>
                  <a:txBody>
                    <a:bodyPr/>
                    <a:lstStyle/>
                    <a:p>
                      <a:pPr algn="l" fontAlgn="b"/>
                      <a:r>
                        <a:rPr lang="en-US" sz="900" u="none" strike="noStrike">
                          <a:effectLst/>
                        </a:rPr>
                        <a:t>ANOVA</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extLst>
                  <a:ext uri="{0D108BD9-81ED-4DB2-BD59-A6C34878D82A}">
                    <a16:rowId xmlns:a16="http://schemas.microsoft.com/office/drawing/2014/main" val="1538198535"/>
                  </a:ext>
                </a:extLst>
              </a:tr>
              <a:tr h="195612">
                <a:tc>
                  <a:txBody>
                    <a:bodyPr/>
                    <a:lstStyle/>
                    <a:p>
                      <a:pPr algn="ctr" fontAlgn="b"/>
                      <a:r>
                        <a:rPr lang="en-NG" sz="900" u="none" strike="noStrike">
                          <a:effectLst/>
                        </a:rPr>
                        <a:t> </a:t>
                      </a:r>
                      <a:endParaRPr lang="en-NG" sz="900" b="0" i="1" u="none" strike="noStrike">
                        <a:solidFill>
                          <a:srgbClr val="000000"/>
                        </a:solidFill>
                        <a:effectLst/>
                        <a:latin typeface="Calibri" panose="020F0502020204030204" pitchFamily="34" charset="0"/>
                      </a:endParaRPr>
                    </a:p>
                  </a:txBody>
                  <a:tcPr marL="5319" marR="5319" marT="5319" marB="0" anchor="b"/>
                </a:tc>
                <a:tc>
                  <a:txBody>
                    <a:bodyPr/>
                    <a:lstStyle/>
                    <a:p>
                      <a:pPr algn="ctr" fontAlgn="b"/>
                      <a:r>
                        <a:rPr lang="en-US" sz="900" u="none" strike="noStrike">
                          <a:effectLst/>
                        </a:rPr>
                        <a:t>df</a:t>
                      </a:r>
                      <a:endParaRPr lang="en-US" sz="900" b="0" i="1" u="none" strike="noStrike">
                        <a:solidFill>
                          <a:srgbClr val="000000"/>
                        </a:solidFill>
                        <a:effectLst/>
                        <a:latin typeface="Calibri" panose="020F0502020204030204" pitchFamily="34" charset="0"/>
                      </a:endParaRPr>
                    </a:p>
                  </a:txBody>
                  <a:tcPr marL="5319" marR="5319" marT="5319" marB="0" anchor="b"/>
                </a:tc>
                <a:tc>
                  <a:txBody>
                    <a:bodyPr/>
                    <a:lstStyle/>
                    <a:p>
                      <a:pPr algn="ctr" fontAlgn="b"/>
                      <a:r>
                        <a:rPr lang="en-US" sz="900" u="none" strike="noStrike">
                          <a:effectLst/>
                        </a:rPr>
                        <a:t>SS</a:t>
                      </a:r>
                      <a:endParaRPr lang="en-US" sz="900" b="0" i="1" u="none" strike="noStrike">
                        <a:solidFill>
                          <a:srgbClr val="000000"/>
                        </a:solidFill>
                        <a:effectLst/>
                        <a:latin typeface="Calibri" panose="020F0502020204030204" pitchFamily="34" charset="0"/>
                      </a:endParaRPr>
                    </a:p>
                  </a:txBody>
                  <a:tcPr marL="5319" marR="5319" marT="5319" marB="0" anchor="b"/>
                </a:tc>
                <a:tc>
                  <a:txBody>
                    <a:bodyPr/>
                    <a:lstStyle/>
                    <a:p>
                      <a:pPr algn="ctr" fontAlgn="b"/>
                      <a:r>
                        <a:rPr lang="en-US" sz="900" u="none" strike="noStrike">
                          <a:effectLst/>
                        </a:rPr>
                        <a:t>MS</a:t>
                      </a:r>
                      <a:endParaRPr lang="en-US" sz="900" b="0" i="1" u="none" strike="noStrike">
                        <a:solidFill>
                          <a:srgbClr val="000000"/>
                        </a:solidFill>
                        <a:effectLst/>
                        <a:latin typeface="Calibri" panose="020F0502020204030204" pitchFamily="34" charset="0"/>
                      </a:endParaRPr>
                    </a:p>
                  </a:txBody>
                  <a:tcPr marL="5319" marR="5319" marT="5319" marB="0" anchor="b"/>
                </a:tc>
                <a:tc>
                  <a:txBody>
                    <a:bodyPr/>
                    <a:lstStyle/>
                    <a:p>
                      <a:pPr algn="ctr" fontAlgn="b"/>
                      <a:r>
                        <a:rPr lang="en-US" sz="900" u="none" strike="noStrike">
                          <a:effectLst/>
                        </a:rPr>
                        <a:t>F</a:t>
                      </a:r>
                      <a:endParaRPr lang="en-US" sz="900" b="0" i="1" u="none" strike="noStrike">
                        <a:solidFill>
                          <a:srgbClr val="000000"/>
                        </a:solidFill>
                        <a:effectLst/>
                        <a:latin typeface="Calibri" panose="020F0502020204030204" pitchFamily="34" charset="0"/>
                      </a:endParaRPr>
                    </a:p>
                  </a:txBody>
                  <a:tcPr marL="5319" marR="5319" marT="5319" marB="0" anchor="b"/>
                </a:tc>
                <a:tc>
                  <a:txBody>
                    <a:bodyPr/>
                    <a:lstStyle/>
                    <a:p>
                      <a:pPr algn="ctr" fontAlgn="b"/>
                      <a:r>
                        <a:rPr lang="en-US" sz="900" u="none" strike="noStrike">
                          <a:effectLst/>
                        </a:rPr>
                        <a:t>Significance F</a:t>
                      </a:r>
                      <a:endParaRPr lang="en-US" sz="900" b="0" i="1"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extLst>
                  <a:ext uri="{0D108BD9-81ED-4DB2-BD59-A6C34878D82A}">
                    <a16:rowId xmlns:a16="http://schemas.microsoft.com/office/drawing/2014/main" val="3153591879"/>
                  </a:ext>
                </a:extLst>
              </a:tr>
              <a:tr h="195612">
                <a:tc>
                  <a:txBody>
                    <a:bodyPr/>
                    <a:lstStyle/>
                    <a:p>
                      <a:pPr algn="l" fontAlgn="b"/>
                      <a:r>
                        <a:rPr lang="en-US" sz="900" u="none" strike="noStrike">
                          <a:effectLst/>
                        </a:rPr>
                        <a:t>Regression</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11</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US" sz="900" u="none" strike="noStrike">
                          <a:effectLst/>
                        </a:rPr>
                        <a:t>1.28123E+15</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US" sz="900" u="none" strike="noStrike">
                          <a:effectLst/>
                        </a:rPr>
                        <a:t>1.16476E+14</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99.81330241</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US" sz="900" u="none" strike="noStrike">
                          <a:effectLst/>
                        </a:rPr>
                        <a:t>1.0107E-121</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extLst>
                  <a:ext uri="{0D108BD9-81ED-4DB2-BD59-A6C34878D82A}">
                    <a16:rowId xmlns:a16="http://schemas.microsoft.com/office/drawing/2014/main" val="844674397"/>
                  </a:ext>
                </a:extLst>
              </a:tr>
              <a:tr h="195612">
                <a:tc>
                  <a:txBody>
                    <a:bodyPr/>
                    <a:lstStyle/>
                    <a:p>
                      <a:pPr algn="l" fontAlgn="b"/>
                      <a:r>
                        <a:rPr lang="en-US" sz="900" u="none" strike="noStrike">
                          <a:effectLst/>
                        </a:rPr>
                        <a:t>Residual</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533</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US" sz="900" u="none" strike="noStrike">
                          <a:effectLst/>
                        </a:rPr>
                        <a:t>6.21976E+14</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US" sz="900" u="none" strike="noStrike">
                          <a:effectLst/>
                        </a:rPr>
                        <a:t>1.16693E+12</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extLst>
                  <a:ext uri="{0D108BD9-81ED-4DB2-BD59-A6C34878D82A}">
                    <a16:rowId xmlns:a16="http://schemas.microsoft.com/office/drawing/2014/main" val="423202043"/>
                  </a:ext>
                </a:extLst>
              </a:tr>
              <a:tr h="202358">
                <a:tc>
                  <a:txBody>
                    <a:bodyPr/>
                    <a:lstStyle/>
                    <a:p>
                      <a:pPr algn="l" fontAlgn="b"/>
                      <a:r>
                        <a:rPr lang="en-US" sz="900" u="none" strike="noStrike">
                          <a:effectLst/>
                        </a:rPr>
                        <a:t>Total</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544</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US" sz="900" u="none" strike="noStrike">
                          <a:effectLst/>
                        </a:rPr>
                        <a:t>1.90321E+15</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r>
                        <a:rPr lang="en-NG" sz="900" u="none" strike="noStrike">
                          <a:effectLst/>
                        </a:rPr>
                        <a:t> </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r>
                        <a:rPr lang="en-NG" sz="900" u="none" strike="noStrike">
                          <a:effectLst/>
                        </a:rPr>
                        <a:t> </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r>
                        <a:rPr lang="en-NG" sz="900" u="none" strike="noStrike">
                          <a:effectLst/>
                        </a:rPr>
                        <a:t> </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extLst>
                  <a:ext uri="{0D108BD9-81ED-4DB2-BD59-A6C34878D82A}">
                    <a16:rowId xmlns:a16="http://schemas.microsoft.com/office/drawing/2014/main" val="4067168541"/>
                  </a:ext>
                </a:extLst>
              </a:tr>
              <a:tr h="202358">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l" fontAlgn="b"/>
                      <a:endParaRPr lang="en-NG" sz="900" b="0" i="0" u="none" strike="noStrike">
                        <a:solidFill>
                          <a:srgbClr val="000000"/>
                        </a:solidFill>
                        <a:effectLst/>
                        <a:latin typeface="Calibri" panose="020F0502020204030204" pitchFamily="34" charset="0"/>
                      </a:endParaRPr>
                    </a:p>
                  </a:txBody>
                  <a:tcPr marL="5319" marR="5319" marT="5319" marB="0" anchor="b"/>
                </a:tc>
                <a:extLst>
                  <a:ext uri="{0D108BD9-81ED-4DB2-BD59-A6C34878D82A}">
                    <a16:rowId xmlns:a16="http://schemas.microsoft.com/office/drawing/2014/main" val="172291864"/>
                  </a:ext>
                </a:extLst>
              </a:tr>
              <a:tr h="195612">
                <a:tc>
                  <a:txBody>
                    <a:bodyPr/>
                    <a:lstStyle/>
                    <a:p>
                      <a:pPr algn="ctr" fontAlgn="b"/>
                      <a:r>
                        <a:rPr lang="en-NG" sz="900" u="none" strike="noStrike">
                          <a:effectLst/>
                        </a:rPr>
                        <a:t> </a:t>
                      </a:r>
                      <a:endParaRPr lang="en-NG" sz="900" b="0" i="1" u="none" strike="noStrike">
                        <a:solidFill>
                          <a:srgbClr val="000000"/>
                        </a:solidFill>
                        <a:effectLst/>
                        <a:latin typeface="Calibri" panose="020F0502020204030204" pitchFamily="34" charset="0"/>
                      </a:endParaRPr>
                    </a:p>
                  </a:txBody>
                  <a:tcPr marL="5319" marR="5319" marT="5319" marB="0" anchor="b"/>
                </a:tc>
                <a:tc>
                  <a:txBody>
                    <a:bodyPr/>
                    <a:lstStyle/>
                    <a:p>
                      <a:pPr algn="ctr" fontAlgn="b"/>
                      <a:r>
                        <a:rPr lang="en-US" sz="900" u="none" strike="noStrike">
                          <a:effectLst/>
                        </a:rPr>
                        <a:t>Coefficients</a:t>
                      </a:r>
                      <a:endParaRPr lang="en-US" sz="900" b="0" i="1" u="none" strike="noStrike">
                        <a:solidFill>
                          <a:srgbClr val="000000"/>
                        </a:solidFill>
                        <a:effectLst/>
                        <a:latin typeface="Calibri" panose="020F0502020204030204" pitchFamily="34" charset="0"/>
                      </a:endParaRPr>
                    </a:p>
                  </a:txBody>
                  <a:tcPr marL="5319" marR="5319" marT="5319" marB="0" anchor="b"/>
                </a:tc>
                <a:tc>
                  <a:txBody>
                    <a:bodyPr/>
                    <a:lstStyle/>
                    <a:p>
                      <a:pPr algn="ctr" fontAlgn="b"/>
                      <a:r>
                        <a:rPr lang="en-US" sz="900" u="none" strike="noStrike">
                          <a:effectLst/>
                        </a:rPr>
                        <a:t>Standard Error</a:t>
                      </a:r>
                      <a:endParaRPr lang="en-US" sz="900" b="0" i="1" u="none" strike="noStrike">
                        <a:solidFill>
                          <a:srgbClr val="000000"/>
                        </a:solidFill>
                        <a:effectLst/>
                        <a:latin typeface="Calibri" panose="020F0502020204030204" pitchFamily="34" charset="0"/>
                      </a:endParaRPr>
                    </a:p>
                  </a:txBody>
                  <a:tcPr marL="5319" marR="5319" marT="5319" marB="0" anchor="b"/>
                </a:tc>
                <a:tc>
                  <a:txBody>
                    <a:bodyPr/>
                    <a:lstStyle/>
                    <a:p>
                      <a:pPr algn="ctr" fontAlgn="b"/>
                      <a:r>
                        <a:rPr lang="en-US" sz="900" u="none" strike="noStrike">
                          <a:effectLst/>
                        </a:rPr>
                        <a:t>t Stat</a:t>
                      </a:r>
                      <a:endParaRPr lang="en-US" sz="900" b="0" i="1" u="none" strike="noStrike">
                        <a:solidFill>
                          <a:srgbClr val="000000"/>
                        </a:solidFill>
                        <a:effectLst/>
                        <a:latin typeface="Calibri" panose="020F0502020204030204" pitchFamily="34" charset="0"/>
                      </a:endParaRPr>
                    </a:p>
                  </a:txBody>
                  <a:tcPr marL="5319" marR="5319" marT="5319" marB="0" anchor="b"/>
                </a:tc>
                <a:tc>
                  <a:txBody>
                    <a:bodyPr/>
                    <a:lstStyle/>
                    <a:p>
                      <a:pPr algn="ctr" fontAlgn="b"/>
                      <a:r>
                        <a:rPr lang="en-US" sz="900" u="none" strike="noStrike">
                          <a:effectLst/>
                        </a:rPr>
                        <a:t>P-value</a:t>
                      </a:r>
                      <a:endParaRPr lang="en-US" sz="900" b="0" i="1" u="none" strike="noStrike">
                        <a:solidFill>
                          <a:srgbClr val="000000"/>
                        </a:solidFill>
                        <a:effectLst/>
                        <a:latin typeface="Calibri" panose="020F0502020204030204" pitchFamily="34" charset="0"/>
                      </a:endParaRPr>
                    </a:p>
                  </a:txBody>
                  <a:tcPr marL="5319" marR="5319" marT="5319" marB="0" anchor="b"/>
                </a:tc>
                <a:tc>
                  <a:txBody>
                    <a:bodyPr/>
                    <a:lstStyle/>
                    <a:p>
                      <a:pPr algn="ctr" fontAlgn="b"/>
                      <a:r>
                        <a:rPr lang="en-US" sz="900" u="none" strike="noStrike">
                          <a:effectLst/>
                        </a:rPr>
                        <a:t>Lower 95%</a:t>
                      </a:r>
                      <a:endParaRPr lang="en-US" sz="900" b="0" i="1" u="none" strike="noStrike">
                        <a:solidFill>
                          <a:srgbClr val="000000"/>
                        </a:solidFill>
                        <a:effectLst/>
                        <a:latin typeface="Calibri" panose="020F0502020204030204" pitchFamily="34" charset="0"/>
                      </a:endParaRPr>
                    </a:p>
                  </a:txBody>
                  <a:tcPr marL="5319" marR="5319" marT="5319" marB="0" anchor="b"/>
                </a:tc>
                <a:tc>
                  <a:txBody>
                    <a:bodyPr/>
                    <a:lstStyle/>
                    <a:p>
                      <a:pPr algn="ctr" fontAlgn="b"/>
                      <a:r>
                        <a:rPr lang="en-US" sz="900" u="none" strike="noStrike">
                          <a:effectLst/>
                        </a:rPr>
                        <a:t>Upper 95%</a:t>
                      </a:r>
                      <a:endParaRPr lang="en-US" sz="900" b="0" i="1" u="none" strike="noStrike">
                        <a:solidFill>
                          <a:srgbClr val="000000"/>
                        </a:solidFill>
                        <a:effectLst/>
                        <a:latin typeface="Calibri" panose="020F0502020204030204" pitchFamily="34" charset="0"/>
                      </a:endParaRPr>
                    </a:p>
                  </a:txBody>
                  <a:tcPr marL="5319" marR="5319" marT="5319" marB="0" anchor="b"/>
                </a:tc>
                <a:tc>
                  <a:txBody>
                    <a:bodyPr/>
                    <a:lstStyle/>
                    <a:p>
                      <a:pPr algn="ctr" fontAlgn="b"/>
                      <a:r>
                        <a:rPr lang="en-US" sz="900" u="none" strike="noStrike">
                          <a:effectLst/>
                        </a:rPr>
                        <a:t>Lower 95.0%</a:t>
                      </a:r>
                      <a:endParaRPr lang="en-US" sz="900" b="0" i="1" u="none" strike="noStrike">
                        <a:solidFill>
                          <a:srgbClr val="000000"/>
                        </a:solidFill>
                        <a:effectLst/>
                        <a:latin typeface="Calibri" panose="020F0502020204030204" pitchFamily="34" charset="0"/>
                      </a:endParaRPr>
                    </a:p>
                  </a:txBody>
                  <a:tcPr marL="5319" marR="5319" marT="5319" marB="0" anchor="b"/>
                </a:tc>
                <a:tc>
                  <a:txBody>
                    <a:bodyPr/>
                    <a:lstStyle/>
                    <a:p>
                      <a:pPr algn="ctr" fontAlgn="b"/>
                      <a:r>
                        <a:rPr lang="en-US" sz="900" u="none" strike="noStrike">
                          <a:effectLst/>
                        </a:rPr>
                        <a:t>Upper 95.0%</a:t>
                      </a:r>
                      <a:endParaRPr lang="en-US" sz="900" b="0" i="1" u="none" strike="noStrike">
                        <a:solidFill>
                          <a:srgbClr val="000000"/>
                        </a:solidFill>
                        <a:effectLst/>
                        <a:latin typeface="Calibri" panose="020F0502020204030204" pitchFamily="34" charset="0"/>
                      </a:endParaRPr>
                    </a:p>
                  </a:txBody>
                  <a:tcPr marL="5319" marR="5319" marT="5319" marB="0" anchor="b"/>
                </a:tc>
                <a:extLst>
                  <a:ext uri="{0D108BD9-81ED-4DB2-BD59-A6C34878D82A}">
                    <a16:rowId xmlns:a16="http://schemas.microsoft.com/office/drawing/2014/main" val="792840778"/>
                  </a:ext>
                </a:extLst>
              </a:tr>
              <a:tr h="195612">
                <a:tc>
                  <a:txBody>
                    <a:bodyPr/>
                    <a:lstStyle/>
                    <a:p>
                      <a:pPr algn="l" fontAlgn="b"/>
                      <a:r>
                        <a:rPr lang="en-US" sz="900" u="none" strike="noStrike">
                          <a:effectLst/>
                        </a:rPr>
                        <a:t>Intercept</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-283089.6161</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238801.9582</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-1.185457683</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0.236364777</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-752198.0876</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186018.8554</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-752198.0876</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186018.8554</a:t>
                      </a:r>
                      <a:endParaRPr lang="en-NG" sz="900" b="0" i="0" u="none" strike="noStrike">
                        <a:solidFill>
                          <a:srgbClr val="000000"/>
                        </a:solidFill>
                        <a:effectLst/>
                        <a:latin typeface="Calibri" panose="020F0502020204030204" pitchFamily="34" charset="0"/>
                      </a:endParaRPr>
                    </a:p>
                  </a:txBody>
                  <a:tcPr marL="5319" marR="5319" marT="5319" marB="0" anchor="b"/>
                </a:tc>
                <a:extLst>
                  <a:ext uri="{0D108BD9-81ED-4DB2-BD59-A6C34878D82A}">
                    <a16:rowId xmlns:a16="http://schemas.microsoft.com/office/drawing/2014/main" val="9690707"/>
                  </a:ext>
                </a:extLst>
              </a:tr>
              <a:tr h="195612">
                <a:tc>
                  <a:txBody>
                    <a:bodyPr/>
                    <a:lstStyle/>
                    <a:p>
                      <a:pPr algn="l" fontAlgn="b"/>
                      <a:r>
                        <a:rPr lang="en-US" sz="900" u="none" strike="noStrike">
                          <a:effectLst/>
                        </a:rPr>
                        <a:t>Area</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248.1691696</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24.53545892</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10.1147148</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US" sz="900" u="none" strike="noStrike">
                          <a:effectLst/>
                        </a:rPr>
                        <a:t>4.05843E-22</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199.9711074</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296.3672318</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199.9711074</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296.3672318</a:t>
                      </a:r>
                      <a:endParaRPr lang="en-NG" sz="900" b="0" i="0" u="none" strike="noStrike">
                        <a:solidFill>
                          <a:srgbClr val="000000"/>
                        </a:solidFill>
                        <a:effectLst/>
                        <a:latin typeface="Calibri" panose="020F0502020204030204" pitchFamily="34" charset="0"/>
                      </a:endParaRPr>
                    </a:p>
                  </a:txBody>
                  <a:tcPr marL="5319" marR="5319" marT="5319" marB="0" anchor="b"/>
                </a:tc>
                <a:extLst>
                  <a:ext uri="{0D108BD9-81ED-4DB2-BD59-A6C34878D82A}">
                    <a16:rowId xmlns:a16="http://schemas.microsoft.com/office/drawing/2014/main" val="3551585848"/>
                  </a:ext>
                </a:extLst>
              </a:tr>
              <a:tr h="195612">
                <a:tc>
                  <a:txBody>
                    <a:bodyPr/>
                    <a:lstStyle/>
                    <a:p>
                      <a:pPr algn="l" fontAlgn="b"/>
                      <a:r>
                        <a:rPr lang="en-US" sz="900" u="none" strike="noStrike">
                          <a:effectLst/>
                        </a:rPr>
                        <a:t>Bedrooms</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128480.3073</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73333.44134</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1.75200161</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0.080348591</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-15577.71821</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272538.3328</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-15577.71821</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272538.3328</a:t>
                      </a:r>
                      <a:endParaRPr lang="en-NG" sz="900" b="0" i="0" u="none" strike="noStrike">
                        <a:solidFill>
                          <a:srgbClr val="000000"/>
                        </a:solidFill>
                        <a:effectLst/>
                        <a:latin typeface="Calibri" panose="020F0502020204030204" pitchFamily="34" charset="0"/>
                      </a:endParaRPr>
                    </a:p>
                  </a:txBody>
                  <a:tcPr marL="5319" marR="5319" marT="5319" marB="0" anchor="b"/>
                </a:tc>
                <a:extLst>
                  <a:ext uri="{0D108BD9-81ED-4DB2-BD59-A6C34878D82A}">
                    <a16:rowId xmlns:a16="http://schemas.microsoft.com/office/drawing/2014/main" val="2311157166"/>
                  </a:ext>
                </a:extLst>
              </a:tr>
              <a:tr h="195612">
                <a:tc>
                  <a:txBody>
                    <a:bodyPr/>
                    <a:lstStyle/>
                    <a:p>
                      <a:pPr algn="l" fontAlgn="b"/>
                      <a:r>
                        <a:rPr lang="en-US" sz="900" u="none" strike="noStrike">
                          <a:effectLst/>
                        </a:rPr>
                        <a:t>Bathrooms</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1005901.375</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104427.627</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9.632521626</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US" sz="900" u="none" strike="noStrike">
                          <a:effectLst/>
                        </a:rPr>
                        <a:t>2.36435E-20</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800761.1625</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1211041.588</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800761.1625</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1211041.588</a:t>
                      </a:r>
                      <a:endParaRPr lang="en-NG" sz="900" b="0" i="0" u="none" strike="noStrike">
                        <a:solidFill>
                          <a:srgbClr val="000000"/>
                        </a:solidFill>
                        <a:effectLst/>
                        <a:latin typeface="Calibri" panose="020F0502020204030204" pitchFamily="34" charset="0"/>
                      </a:endParaRPr>
                    </a:p>
                  </a:txBody>
                  <a:tcPr marL="5319" marR="5319" marT="5319" marB="0" anchor="b"/>
                </a:tc>
                <a:extLst>
                  <a:ext uri="{0D108BD9-81ED-4DB2-BD59-A6C34878D82A}">
                    <a16:rowId xmlns:a16="http://schemas.microsoft.com/office/drawing/2014/main" val="574074578"/>
                  </a:ext>
                </a:extLst>
              </a:tr>
              <a:tr h="195612">
                <a:tc>
                  <a:txBody>
                    <a:bodyPr/>
                    <a:lstStyle/>
                    <a:p>
                      <a:pPr algn="l" fontAlgn="b"/>
                      <a:r>
                        <a:rPr lang="en-US" sz="900" u="none" strike="noStrike">
                          <a:effectLst/>
                        </a:rPr>
                        <a:t>Stories</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457132.9608</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64876.968</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7.046151737</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US" sz="900" u="none" strike="noStrike">
                          <a:effectLst/>
                        </a:rPr>
                        <a:t>5.71201E-12</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329687.0406</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584578.8809</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329687.0406</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584578.8809</a:t>
                      </a:r>
                      <a:endParaRPr lang="en-NG" sz="900" b="0" i="0" u="none" strike="noStrike">
                        <a:solidFill>
                          <a:srgbClr val="000000"/>
                        </a:solidFill>
                        <a:effectLst/>
                        <a:latin typeface="Calibri" panose="020F0502020204030204" pitchFamily="34" charset="0"/>
                      </a:endParaRPr>
                    </a:p>
                  </a:txBody>
                  <a:tcPr marL="5319" marR="5319" marT="5319" marB="0" anchor="b"/>
                </a:tc>
                <a:extLst>
                  <a:ext uri="{0D108BD9-81ED-4DB2-BD59-A6C34878D82A}">
                    <a16:rowId xmlns:a16="http://schemas.microsoft.com/office/drawing/2014/main" val="3110945798"/>
                  </a:ext>
                </a:extLst>
              </a:tr>
              <a:tr h="195612">
                <a:tc>
                  <a:txBody>
                    <a:bodyPr/>
                    <a:lstStyle/>
                    <a:p>
                      <a:pPr algn="l" fontAlgn="b"/>
                      <a:r>
                        <a:rPr lang="en-US" sz="900" u="none" strike="noStrike">
                          <a:effectLst/>
                        </a:rPr>
                        <a:t>Mainroad</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466518.4818</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143274.1455</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3.256124685</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0.001201232</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185067.2077</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747969.7558</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185067.2077</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747969.7558</a:t>
                      </a:r>
                      <a:endParaRPr lang="en-NG" sz="900" b="0" i="0" u="none" strike="noStrike">
                        <a:solidFill>
                          <a:srgbClr val="000000"/>
                        </a:solidFill>
                        <a:effectLst/>
                        <a:latin typeface="Calibri" panose="020F0502020204030204" pitchFamily="34" charset="0"/>
                      </a:endParaRPr>
                    </a:p>
                  </a:txBody>
                  <a:tcPr marL="5319" marR="5319" marT="5319" marB="0" anchor="b"/>
                </a:tc>
                <a:extLst>
                  <a:ext uri="{0D108BD9-81ED-4DB2-BD59-A6C34878D82A}">
                    <a16:rowId xmlns:a16="http://schemas.microsoft.com/office/drawing/2014/main" val="72716244"/>
                  </a:ext>
                </a:extLst>
              </a:tr>
              <a:tr h="195612">
                <a:tc>
                  <a:txBody>
                    <a:bodyPr/>
                    <a:lstStyle/>
                    <a:p>
                      <a:pPr algn="l" fontAlgn="b"/>
                      <a:r>
                        <a:rPr lang="en-US" sz="900" u="none" strike="noStrike">
                          <a:effectLst/>
                        </a:rPr>
                        <a:t>Guestroom</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317294.6613</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133096.2094</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2.383949646</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0.017476942</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55837.17641</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578752.1461</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55837.17641</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578752.1461</a:t>
                      </a:r>
                      <a:endParaRPr lang="en-NG" sz="900" b="0" i="0" u="none" strike="noStrike">
                        <a:solidFill>
                          <a:srgbClr val="000000"/>
                        </a:solidFill>
                        <a:effectLst/>
                        <a:latin typeface="Calibri" panose="020F0502020204030204" pitchFamily="34" charset="0"/>
                      </a:endParaRPr>
                    </a:p>
                  </a:txBody>
                  <a:tcPr marL="5319" marR="5319" marT="5319" marB="0" anchor="b"/>
                </a:tc>
                <a:extLst>
                  <a:ext uri="{0D108BD9-81ED-4DB2-BD59-A6C34878D82A}">
                    <a16:rowId xmlns:a16="http://schemas.microsoft.com/office/drawing/2014/main" val="1138905876"/>
                  </a:ext>
                </a:extLst>
              </a:tr>
              <a:tr h="195612">
                <a:tc>
                  <a:txBody>
                    <a:bodyPr/>
                    <a:lstStyle/>
                    <a:p>
                      <a:pPr algn="l" fontAlgn="b"/>
                      <a:r>
                        <a:rPr lang="en-US" sz="900" u="none" strike="noStrike">
                          <a:effectLst/>
                        </a:rPr>
                        <a:t>Basement</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381967.2785</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111227.0406</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3.434122463</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0.000640748</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163470.1297</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600464.4273</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163470.1297</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600464.4273</a:t>
                      </a:r>
                      <a:endParaRPr lang="en-NG" sz="900" b="0" i="0" u="none" strike="noStrike">
                        <a:solidFill>
                          <a:srgbClr val="000000"/>
                        </a:solidFill>
                        <a:effectLst/>
                        <a:latin typeface="Calibri" panose="020F0502020204030204" pitchFamily="34" charset="0"/>
                      </a:endParaRPr>
                    </a:p>
                  </a:txBody>
                  <a:tcPr marL="5319" marR="5319" marT="5319" marB="0" anchor="b"/>
                </a:tc>
                <a:extLst>
                  <a:ext uri="{0D108BD9-81ED-4DB2-BD59-A6C34878D82A}">
                    <a16:rowId xmlns:a16="http://schemas.microsoft.com/office/drawing/2014/main" val="3765257477"/>
                  </a:ext>
                </a:extLst>
              </a:tr>
              <a:tr h="195612">
                <a:tc>
                  <a:txBody>
                    <a:bodyPr/>
                    <a:lstStyle/>
                    <a:p>
                      <a:pPr algn="l" fontAlgn="b"/>
                      <a:r>
                        <a:rPr lang="en-US" sz="900" u="none" strike="noStrike">
                          <a:effectLst/>
                        </a:rPr>
                        <a:t>Hotwater heating</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897861.7012</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225362.751</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3.984073221</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US" sz="900" u="none" strike="noStrike">
                          <a:effectLst/>
                        </a:rPr>
                        <a:t>7.71675E-05</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455153.5407</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1340569.862</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455153.5407</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1340569.862</a:t>
                      </a:r>
                      <a:endParaRPr lang="en-NG" sz="900" b="0" i="0" u="none" strike="noStrike">
                        <a:solidFill>
                          <a:srgbClr val="000000"/>
                        </a:solidFill>
                        <a:effectLst/>
                        <a:latin typeface="Calibri" panose="020F0502020204030204" pitchFamily="34" charset="0"/>
                      </a:endParaRPr>
                    </a:p>
                  </a:txBody>
                  <a:tcPr marL="5319" marR="5319" marT="5319" marB="0" anchor="b"/>
                </a:tc>
                <a:extLst>
                  <a:ext uri="{0D108BD9-81ED-4DB2-BD59-A6C34878D82A}">
                    <a16:rowId xmlns:a16="http://schemas.microsoft.com/office/drawing/2014/main" val="3887849172"/>
                  </a:ext>
                </a:extLst>
              </a:tr>
              <a:tr h="195612">
                <a:tc>
                  <a:txBody>
                    <a:bodyPr/>
                    <a:lstStyle/>
                    <a:p>
                      <a:pPr algn="l" fontAlgn="b"/>
                      <a:r>
                        <a:rPr lang="en-US" sz="900" u="none" strike="noStrike">
                          <a:effectLst/>
                        </a:rPr>
                        <a:t>Airconditioning</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880302.4784</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109106.202</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8.068308326</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US" sz="900" u="none" strike="noStrike">
                          <a:effectLst/>
                        </a:rPr>
                        <a:t>4.74912E-15</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665971.5572</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1094633.4</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665971.5572</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1094633.4</a:t>
                      </a:r>
                      <a:endParaRPr lang="en-NG" sz="900" b="0" i="0" u="none" strike="noStrike">
                        <a:solidFill>
                          <a:srgbClr val="000000"/>
                        </a:solidFill>
                        <a:effectLst/>
                        <a:latin typeface="Calibri" panose="020F0502020204030204" pitchFamily="34" charset="0"/>
                      </a:endParaRPr>
                    </a:p>
                  </a:txBody>
                  <a:tcPr marL="5319" marR="5319" marT="5319" marB="0" anchor="b"/>
                </a:tc>
                <a:extLst>
                  <a:ext uri="{0D108BD9-81ED-4DB2-BD59-A6C34878D82A}">
                    <a16:rowId xmlns:a16="http://schemas.microsoft.com/office/drawing/2014/main" val="2018403149"/>
                  </a:ext>
                </a:extLst>
              </a:tr>
              <a:tr h="195612">
                <a:tc>
                  <a:txBody>
                    <a:bodyPr/>
                    <a:lstStyle/>
                    <a:p>
                      <a:pPr algn="l" fontAlgn="b"/>
                      <a:r>
                        <a:rPr lang="en-US" sz="900" u="none" strike="noStrike">
                          <a:effectLst/>
                        </a:rPr>
                        <a:t>Parking</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298515.502</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58914.2261</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5.066951086</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US" sz="900" u="none" strike="noStrike">
                          <a:effectLst/>
                        </a:rPr>
                        <a:t>5.58223E-07</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182782.9394</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414248.0645</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182782.9394</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414248.0645</a:t>
                      </a:r>
                      <a:endParaRPr lang="en-NG" sz="900" b="0" i="0" u="none" strike="noStrike">
                        <a:solidFill>
                          <a:srgbClr val="000000"/>
                        </a:solidFill>
                        <a:effectLst/>
                        <a:latin typeface="Calibri" panose="020F0502020204030204" pitchFamily="34" charset="0"/>
                      </a:endParaRPr>
                    </a:p>
                  </a:txBody>
                  <a:tcPr marL="5319" marR="5319" marT="5319" marB="0" anchor="b"/>
                </a:tc>
                <a:extLst>
                  <a:ext uri="{0D108BD9-81ED-4DB2-BD59-A6C34878D82A}">
                    <a16:rowId xmlns:a16="http://schemas.microsoft.com/office/drawing/2014/main" val="2898841597"/>
                  </a:ext>
                </a:extLst>
              </a:tr>
              <a:tr h="202358">
                <a:tc>
                  <a:txBody>
                    <a:bodyPr/>
                    <a:lstStyle/>
                    <a:p>
                      <a:pPr algn="l" fontAlgn="b"/>
                      <a:r>
                        <a:rPr lang="en-US" sz="900" u="none" strike="noStrike">
                          <a:effectLst/>
                        </a:rPr>
                        <a:t>Prefarea</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dirty="0">
                          <a:effectLst/>
                        </a:rPr>
                        <a:t>657718.5147</a:t>
                      </a:r>
                      <a:endParaRPr lang="en-NG" sz="900" b="0" i="0" u="none" strike="noStrike" dirty="0">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dirty="0">
                          <a:effectLst/>
                        </a:rPr>
                        <a:t>116942.2892</a:t>
                      </a:r>
                      <a:endParaRPr lang="en-NG" sz="900" b="0" i="0" u="none" strike="noStrike" dirty="0">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dirty="0">
                          <a:effectLst/>
                        </a:rPr>
                        <a:t>5.624299978</a:t>
                      </a:r>
                      <a:endParaRPr lang="en-NG" sz="900" b="0" i="0" u="none" strike="noStrike" dirty="0">
                        <a:solidFill>
                          <a:srgbClr val="000000"/>
                        </a:solidFill>
                        <a:effectLst/>
                        <a:latin typeface="Calibri" panose="020F0502020204030204" pitchFamily="34" charset="0"/>
                      </a:endParaRPr>
                    </a:p>
                  </a:txBody>
                  <a:tcPr marL="5319" marR="5319" marT="5319" marB="0" anchor="b"/>
                </a:tc>
                <a:tc>
                  <a:txBody>
                    <a:bodyPr/>
                    <a:lstStyle/>
                    <a:p>
                      <a:pPr algn="r" fontAlgn="b"/>
                      <a:r>
                        <a:rPr lang="en-US" sz="900" u="none" strike="noStrike">
                          <a:effectLst/>
                        </a:rPr>
                        <a:t>3.01016E-08</a:t>
                      </a:r>
                      <a:endParaRPr lang="en-US"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427994.1901</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887442.8393</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a:effectLst/>
                        </a:rPr>
                        <a:t>427994.1901</a:t>
                      </a:r>
                      <a:endParaRPr lang="en-NG" sz="900" b="0" i="0" u="none" strike="noStrike">
                        <a:solidFill>
                          <a:srgbClr val="000000"/>
                        </a:solidFill>
                        <a:effectLst/>
                        <a:latin typeface="Calibri" panose="020F0502020204030204" pitchFamily="34" charset="0"/>
                      </a:endParaRPr>
                    </a:p>
                  </a:txBody>
                  <a:tcPr marL="5319" marR="5319" marT="5319" marB="0" anchor="b"/>
                </a:tc>
                <a:tc>
                  <a:txBody>
                    <a:bodyPr/>
                    <a:lstStyle/>
                    <a:p>
                      <a:pPr algn="r" fontAlgn="b"/>
                      <a:r>
                        <a:rPr lang="en-NG" sz="900" u="none" strike="noStrike" dirty="0">
                          <a:effectLst/>
                        </a:rPr>
                        <a:t>887442.8393</a:t>
                      </a:r>
                      <a:endParaRPr lang="en-NG" sz="900" b="0" i="0" u="none" strike="noStrike" dirty="0">
                        <a:solidFill>
                          <a:srgbClr val="000000"/>
                        </a:solidFill>
                        <a:effectLst/>
                        <a:latin typeface="Calibri" panose="020F0502020204030204" pitchFamily="34" charset="0"/>
                      </a:endParaRPr>
                    </a:p>
                  </a:txBody>
                  <a:tcPr marL="5319" marR="5319" marT="5319" marB="0" anchor="b"/>
                </a:tc>
                <a:extLst>
                  <a:ext uri="{0D108BD9-81ED-4DB2-BD59-A6C34878D82A}">
                    <a16:rowId xmlns:a16="http://schemas.microsoft.com/office/drawing/2014/main" val="2173139596"/>
                  </a:ext>
                </a:extLst>
              </a:tr>
            </a:tbl>
          </a:graphicData>
        </a:graphic>
      </p:graphicFrame>
      <p:sp>
        <p:nvSpPr>
          <p:cNvPr id="10" name="TextBox 9">
            <a:extLst>
              <a:ext uri="{FF2B5EF4-FFF2-40B4-BE49-F238E27FC236}">
                <a16:creationId xmlns:a16="http://schemas.microsoft.com/office/drawing/2014/main" id="{66FE6F13-3BB4-DD7E-12CB-7FE10E187534}"/>
              </a:ext>
            </a:extLst>
          </p:cNvPr>
          <p:cNvSpPr txBox="1"/>
          <p:nvPr/>
        </p:nvSpPr>
        <p:spPr>
          <a:xfrm>
            <a:off x="4050891" y="204272"/>
            <a:ext cx="2920180" cy="461665"/>
          </a:xfrm>
          <a:prstGeom prst="rect">
            <a:avLst/>
          </a:prstGeom>
          <a:noFill/>
        </p:spPr>
        <p:txBody>
          <a:bodyPr wrap="square" rtlCol="0">
            <a:spAutoFit/>
          </a:bodyPr>
          <a:lstStyle/>
          <a:p>
            <a:r>
              <a:rPr lang="en-US" sz="2400" dirty="0"/>
              <a:t>Regression Model</a:t>
            </a:r>
            <a:endParaRPr lang="en-NG" sz="2400" dirty="0"/>
          </a:p>
        </p:txBody>
      </p:sp>
      <p:sp>
        <p:nvSpPr>
          <p:cNvPr id="11" name="Freeform: Shape 11">
            <a:extLst>
              <a:ext uri="{FF2B5EF4-FFF2-40B4-BE49-F238E27FC236}">
                <a16:creationId xmlns:a16="http://schemas.microsoft.com/office/drawing/2014/main" id="{4DE038DD-B063-785F-AA1C-AA2C69CCCC5C}"/>
              </a:ext>
              <a:ext uri="{C183D7F6-B498-43B3-948B-1728B52AA6E4}">
                <adec:decorative xmlns:adec="http://schemas.microsoft.com/office/drawing/2017/decorative" val="1"/>
              </a:ext>
            </a:extLst>
          </p:cNvPr>
          <p:cNvSpPr/>
          <p:nvPr/>
        </p:nvSpPr>
        <p:spPr>
          <a:xfrm>
            <a:off x="9411021" y="0"/>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Posterama Text SemiBold"/>
                <a:ea typeface="+mn-ea"/>
                <a:cs typeface="+mn-cs"/>
              </a:rPr>
              <a:t>d</a:t>
            </a:r>
          </a:p>
        </p:txBody>
      </p:sp>
      <p:pic>
        <p:nvPicPr>
          <p:cNvPr id="12" name="Graphic 11" descr="Bar chart">
            <a:extLst>
              <a:ext uri="{FF2B5EF4-FFF2-40B4-BE49-F238E27FC236}">
                <a16:creationId xmlns:a16="http://schemas.microsoft.com/office/drawing/2014/main" id="{8DA1F215-8B04-CE5A-6835-2285A049DB9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81529" y="217349"/>
            <a:ext cx="1896941" cy="1439160"/>
          </a:xfrm>
          <a:prstGeom prst="rect">
            <a:avLst/>
          </a:prstGeom>
        </p:spPr>
      </p:pic>
    </p:spTree>
    <p:extLst>
      <p:ext uri="{BB962C8B-B14F-4D97-AF65-F5344CB8AC3E}">
        <p14:creationId xmlns:p14="http://schemas.microsoft.com/office/powerpoint/2010/main" val="11066365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0889796" cy="433494"/>
          </a:xfrm>
        </p:spPr>
        <p:txBody>
          <a:bodyPr/>
          <a:lstStyle/>
          <a:p>
            <a:pPr algn="ctr"/>
            <a:r>
              <a:rPr lang="en-NG" sz="1800" b="1" kern="100" dirty="0">
                <a:effectLst/>
                <a:latin typeface="Arial Black" panose="020B0A04020102020204" pitchFamily="34" charset="0"/>
                <a:ea typeface="Calibri" panose="020F0502020204030204" pitchFamily="34" charset="0"/>
                <a:cs typeface="Times New Roman" panose="02020603050405020304" pitchFamily="18" charset="0"/>
              </a:rPr>
              <a:t>Overview of Model Performance</a:t>
            </a:r>
            <a:br>
              <a:rPr lang="en-NG"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NG" sz="1200" b="1" kern="100" dirty="0">
                <a:effectLst/>
                <a:latin typeface="Arial Narrow" panose="020B0606020202030204" pitchFamily="34" charset="0"/>
                <a:ea typeface="Calibri" panose="020F0502020204030204" pitchFamily="34" charset="0"/>
                <a:cs typeface="Times New Roman" panose="02020603050405020304" pitchFamily="18" charset="0"/>
              </a:rPr>
              <a:t>Report on Factors Influencing Housing Price Prediction and Model Accuracy</a:t>
            </a:r>
            <a:endParaRPr lang="en-NG" sz="1200" kern="100" dirty="0">
              <a:effectLst/>
              <a:latin typeface="Arial Narrow" panose="020B0606020202030204" pitchFamily="34" charset="0"/>
              <a:ea typeface="Calibri" panose="020F0502020204030204" pitchFamily="34" charset="0"/>
              <a:cs typeface="Times New Roman" panose="02020603050405020304" pitchFamily="18" charset="0"/>
            </a:endParaRPr>
          </a:p>
          <a:p>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sp>
        <p:nvSpPr>
          <p:cNvPr id="6" name="TextBox 5">
            <a:extLst>
              <a:ext uri="{FF2B5EF4-FFF2-40B4-BE49-F238E27FC236}">
                <a16:creationId xmlns:a16="http://schemas.microsoft.com/office/drawing/2014/main" id="{6A005430-C7F2-31CB-569A-B49C79762010}"/>
              </a:ext>
            </a:extLst>
          </p:cNvPr>
          <p:cNvSpPr txBox="1"/>
          <p:nvPr/>
        </p:nvSpPr>
        <p:spPr>
          <a:xfrm>
            <a:off x="484632" y="1831629"/>
            <a:ext cx="5447899" cy="3299045"/>
          </a:xfrm>
          <a:prstGeom prst="rect">
            <a:avLst/>
          </a:prstGeom>
        </p:spPr>
        <p:txBody>
          <a:bodyPr wrap="square" rtlCol="0">
            <a:spAutoFit/>
          </a:bodyPr>
          <a:lstStyle/>
          <a:p>
            <a:pPr>
              <a:lnSpc>
                <a:spcPct val="107000"/>
              </a:lnSpc>
              <a:spcAft>
                <a:spcPts val="800"/>
              </a:spcAft>
            </a:pPr>
            <a:r>
              <a:rPr lang="en-NG" sz="2800" kern="100" dirty="0">
                <a:effectLst/>
                <a:latin typeface="Calibri" panose="020F0502020204030204" pitchFamily="34" charset="0"/>
                <a:ea typeface="Calibri" panose="020F0502020204030204" pitchFamily="34" charset="0"/>
                <a:cs typeface="Times New Roman" panose="02020603050405020304" pitchFamily="18" charset="0"/>
              </a:rPr>
              <a:t>The housing price prediction model demonstrates an R Square value of (0.6732), indicating that approximately 67.32% of the variability in housing prices can be explained by the independent variables included in the model. </a:t>
            </a:r>
          </a:p>
        </p:txBody>
      </p:sp>
      <p:graphicFrame>
        <p:nvGraphicFramePr>
          <p:cNvPr id="11" name="Table 10">
            <a:extLst>
              <a:ext uri="{FF2B5EF4-FFF2-40B4-BE49-F238E27FC236}">
                <a16:creationId xmlns:a16="http://schemas.microsoft.com/office/drawing/2014/main" id="{1D9336D9-E2D1-DF92-89E9-3C2C232AE356}"/>
              </a:ext>
            </a:extLst>
          </p:cNvPr>
          <p:cNvGraphicFramePr>
            <a:graphicFrameLocks noGrp="1"/>
          </p:cNvGraphicFramePr>
          <p:nvPr>
            <p:extLst>
              <p:ext uri="{D42A27DB-BD31-4B8C-83A1-F6EECF244321}">
                <p14:modId xmlns:p14="http://schemas.microsoft.com/office/powerpoint/2010/main" val="524898747"/>
              </p:ext>
            </p:extLst>
          </p:nvPr>
        </p:nvGraphicFramePr>
        <p:xfrm>
          <a:off x="6096000" y="1864896"/>
          <a:ext cx="5072514" cy="3128208"/>
        </p:xfrm>
        <a:graphic>
          <a:graphicData uri="http://schemas.openxmlformats.org/drawingml/2006/table">
            <a:tbl>
              <a:tblPr>
                <a:tableStyleId>{5C22544A-7EE6-4342-B048-85BDC9FD1C3A}</a:tableStyleId>
              </a:tblPr>
              <a:tblGrid>
                <a:gridCol w="2938346">
                  <a:extLst>
                    <a:ext uri="{9D8B030D-6E8A-4147-A177-3AD203B41FA5}">
                      <a16:colId xmlns:a16="http://schemas.microsoft.com/office/drawing/2014/main" val="1902047826"/>
                    </a:ext>
                  </a:extLst>
                </a:gridCol>
                <a:gridCol w="2134168">
                  <a:extLst>
                    <a:ext uri="{9D8B030D-6E8A-4147-A177-3AD203B41FA5}">
                      <a16:colId xmlns:a16="http://schemas.microsoft.com/office/drawing/2014/main" val="1226627305"/>
                    </a:ext>
                  </a:extLst>
                </a:gridCol>
              </a:tblGrid>
              <a:tr h="184215">
                <a:tc>
                  <a:txBody>
                    <a:bodyPr/>
                    <a:lstStyle/>
                    <a:p>
                      <a:pPr algn="l" fontAlgn="b"/>
                      <a:r>
                        <a:rPr lang="en-US" sz="1100" u="none" strike="noStrike" dirty="0">
                          <a:effectLst/>
                        </a:rPr>
                        <a:t>SUMMARY OUTPUT</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NG"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46854715"/>
                  </a:ext>
                </a:extLst>
              </a:tr>
              <a:tr h="430829">
                <a:tc>
                  <a:txBody>
                    <a:bodyPr/>
                    <a:lstStyle/>
                    <a:p>
                      <a:pPr algn="l" fontAlgn="b"/>
                      <a:endParaRPr lang="en-NG"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NG"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9581514"/>
                  </a:ext>
                </a:extLst>
              </a:tr>
              <a:tr h="416467">
                <a:tc gridSpan="2">
                  <a:txBody>
                    <a:bodyPr/>
                    <a:lstStyle/>
                    <a:p>
                      <a:pPr algn="ctr" fontAlgn="b"/>
                      <a:r>
                        <a:rPr lang="en-US" sz="1100" u="none" strike="noStrike">
                          <a:effectLst/>
                        </a:rPr>
                        <a:t>Regression Statistics</a:t>
                      </a:r>
                      <a:endParaRPr lang="en-US" sz="1100" b="0" i="1"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NG"/>
                    </a:p>
                  </a:txBody>
                  <a:tcPr/>
                </a:tc>
                <a:extLst>
                  <a:ext uri="{0D108BD9-81ED-4DB2-BD59-A6C34878D82A}">
                    <a16:rowId xmlns:a16="http://schemas.microsoft.com/office/drawing/2014/main" val="413077972"/>
                  </a:ext>
                </a:extLst>
              </a:tr>
              <a:tr h="416467">
                <a:tc>
                  <a:txBody>
                    <a:bodyPr/>
                    <a:lstStyle/>
                    <a:p>
                      <a:pPr algn="l" fontAlgn="b"/>
                      <a:r>
                        <a:rPr lang="en-US" sz="1100" u="none" strike="noStrike">
                          <a:effectLst/>
                        </a:rPr>
                        <a:t>Multiple 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NG" sz="1100" u="none" strike="noStrike" dirty="0">
                          <a:effectLst/>
                        </a:rPr>
                        <a:t>0.820485141</a:t>
                      </a:r>
                      <a:endParaRPr lang="en-NG"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23124387"/>
                  </a:ext>
                </a:extLst>
              </a:tr>
              <a:tr h="416467">
                <a:tc>
                  <a:txBody>
                    <a:bodyPr/>
                    <a:lstStyle/>
                    <a:p>
                      <a:pPr algn="l" fontAlgn="b"/>
                      <a:r>
                        <a:rPr lang="en-US" sz="1100" u="none" strike="noStrike">
                          <a:effectLst/>
                        </a:rPr>
                        <a:t>R Square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NG" sz="1100" u="none" strike="noStrike">
                          <a:effectLst/>
                        </a:rPr>
                        <a:t>0.673195867</a:t>
                      </a:r>
                      <a:endParaRPr lang="en-NG"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92278780"/>
                  </a:ext>
                </a:extLst>
              </a:tr>
              <a:tr h="416467">
                <a:tc>
                  <a:txBody>
                    <a:bodyPr/>
                    <a:lstStyle/>
                    <a:p>
                      <a:pPr algn="l" fontAlgn="b"/>
                      <a:r>
                        <a:rPr lang="en-US" sz="1100" u="none" strike="noStrike">
                          <a:effectLst/>
                        </a:rPr>
                        <a:t>Adjusted R Square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NG" sz="1100" u="none" strike="noStrike">
                          <a:effectLst/>
                        </a:rPr>
                        <a:t>0.666451317</a:t>
                      </a:r>
                      <a:endParaRPr lang="en-NG"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06210307"/>
                  </a:ext>
                </a:extLst>
              </a:tr>
              <a:tr h="416467">
                <a:tc>
                  <a:txBody>
                    <a:bodyPr/>
                    <a:lstStyle/>
                    <a:p>
                      <a:pPr algn="l" fontAlgn="b"/>
                      <a:r>
                        <a:rPr lang="en-US" sz="1100" u="none" strike="noStrike">
                          <a:effectLst/>
                        </a:rPr>
                        <a:t>Standard Error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NG" sz="1100" u="none" strike="noStrike">
                          <a:effectLst/>
                        </a:rPr>
                        <a:t>1080247.594</a:t>
                      </a:r>
                      <a:endParaRPr lang="en-NG"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03123970"/>
                  </a:ext>
                </a:extLst>
              </a:tr>
              <a:tr h="430829">
                <a:tc>
                  <a:txBody>
                    <a:bodyPr/>
                    <a:lstStyle/>
                    <a:p>
                      <a:pPr algn="l" fontAlgn="b"/>
                      <a:r>
                        <a:rPr lang="en-US" sz="1100" u="none" strike="noStrike">
                          <a:effectLst/>
                        </a:rPr>
                        <a:t>Observations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NG" sz="1100" u="none" strike="noStrike" dirty="0">
                          <a:effectLst/>
                        </a:rPr>
                        <a:t>545</a:t>
                      </a:r>
                      <a:endParaRPr lang="en-NG"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16697817"/>
                  </a:ext>
                </a:extLst>
              </a:tr>
            </a:tbl>
          </a:graphicData>
        </a:graphic>
      </p:graphicFrame>
      <p:grpSp>
        <p:nvGrpSpPr>
          <p:cNvPr id="2" name="Group 1">
            <a:extLst>
              <a:ext uri="{FF2B5EF4-FFF2-40B4-BE49-F238E27FC236}">
                <a16:creationId xmlns:a16="http://schemas.microsoft.com/office/drawing/2014/main" id="{134A1020-19E8-591F-5897-DEBBC424B638}"/>
              </a:ext>
            </a:extLst>
          </p:cNvPr>
          <p:cNvGrpSpPr/>
          <p:nvPr/>
        </p:nvGrpSpPr>
        <p:grpSpPr>
          <a:xfrm>
            <a:off x="386014" y="15228"/>
            <a:ext cx="1712293" cy="1640783"/>
            <a:chOff x="10271159" y="0"/>
            <a:chExt cx="1896941" cy="1873859"/>
          </a:xfrm>
        </p:grpSpPr>
        <p:sp>
          <p:nvSpPr>
            <p:cNvPr id="4" name="Freeform: Shape 11">
              <a:extLst>
                <a:ext uri="{FF2B5EF4-FFF2-40B4-BE49-F238E27FC236}">
                  <a16:creationId xmlns:a16="http://schemas.microsoft.com/office/drawing/2014/main" id="{63E351FC-BA05-0C75-67BC-5C2A873D37B5}"/>
                </a:ext>
                <a:ext uri="{C183D7F6-B498-43B3-948B-1728B52AA6E4}">
                  <adec:decorative xmlns:adec="http://schemas.microsoft.com/office/drawing/2017/decorative" val="1"/>
                </a:ext>
              </a:extLst>
            </p:cNvPr>
            <p:cNvSpPr/>
            <p:nvPr/>
          </p:nvSpPr>
          <p:spPr>
            <a:xfrm>
              <a:off x="10342984" y="0"/>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8" name="Graphic 7" descr="Bar chart">
              <a:extLst>
                <a:ext uri="{FF2B5EF4-FFF2-40B4-BE49-F238E27FC236}">
                  <a16:creationId xmlns:a16="http://schemas.microsoft.com/office/drawing/2014/main" id="{1E0EF11A-611E-4EAE-3F4D-B409A017AD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71159" y="199355"/>
              <a:ext cx="1896941" cy="1439160"/>
            </a:xfrm>
            <a:prstGeom prst="rect">
              <a:avLst/>
            </a:prstGeom>
          </p:spPr>
        </p:pic>
      </p:grpSp>
    </p:spTree>
    <p:extLst>
      <p:ext uri="{BB962C8B-B14F-4D97-AF65-F5344CB8AC3E}">
        <p14:creationId xmlns:p14="http://schemas.microsoft.com/office/powerpoint/2010/main" val="12460212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8"/>
          </p:nvPr>
        </p:nvSpPr>
        <p:spPr/>
        <p:txBody>
          <a:bodyPr/>
          <a:lstStyle/>
          <a:p>
            <a:endParaRPr lang="en-US" dirty="0"/>
          </a:p>
          <a:p>
            <a:endParaRPr lang="en-US" dirty="0"/>
          </a:p>
          <a:p>
            <a:endParaRPr lang="en-US" dirty="0"/>
          </a:p>
        </p:txBody>
      </p:sp>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739045" y="2035877"/>
            <a:ext cx="5170866" cy="3392771"/>
          </a:xfrm>
        </p:spPr>
        <p:txBody>
          <a:bodyPr/>
          <a:lstStyle/>
          <a:p>
            <a:r>
              <a:rPr lang="en-NG" sz="3200" kern="100" dirty="0">
                <a:effectLst/>
                <a:latin typeface="Calibri" panose="020F0502020204030204" pitchFamily="34" charset="0"/>
                <a:ea typeface="Calibri" panose="020F0502020204030204" pitchFamily="34" charset="0"/>
                <a:cs typeface="Times New Roman" panose="02020603050405020304" pitchFamily="18" charset="0"/>
              </a:rPr>
              <a:t>The Adjusted R Square of 0.6665 further validates this strength after accounting for the number of predictors. </a:t>
            </a:r>
            <a:br>
              <a:rPr lang="en-NG"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49"/>
          </p:nvPr>
        </p:nvSpPr>
        <p:spPr/>
        <p:txBody>
          <a:bodyPr/>
          <a:lstStyle/>
          <a:p>
            <a:r>
              <a:rPr lang="en-NG" sz="1200" b="1" kern="100" dirty="0">
                <a:effectLst/>
                <a:latin typeface="Arial Narrow" panose="020B0606020202030204" pitchFamily="34" charset="0"/>
                <a:ea typeface="Calibri" panose="020F0502020204030204" pitchFamily="34" charset="0"/>
                <a:cs typeface="Times New Roman" panose="02020603050405020304" pitchFamily="18" charset="0"/>
              </a:rPr>
              <a:t>Report on Factors Influencing Housing Price Prediction and Model Accuracy</a:t>
            </a:r>
            <a:endParaRPr lang="en-NG" sz="1200" kern="100" dirty="0">
              <a:effectLst/>
              <a:latin typeface="Arial Narrow" panose="020B0606020202030204" pitchFamily="34" charset="0"/>
              <a:ea typeface="Calibri" panose="020F0502020204030204" pitchFamily="34" charset="0"/>
              <a:cs typeface="Times New Roman" panose="02020603050405020304" pitchFamily="18" charset="0"/>
            </a:endParaRPr>
          </a:p>
          <a:p>
            <a:endParaRPr lang="en-US" noProof="0"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50"/>
          </p:nvPr>
        </p:nvSpPr>
        <p:spPr/>
        <p:txBody>
          <a:bodyPr/>
          <a:lstStyle/>
          <a:p>
            <a:fld id="{47FEACEE-25B4-4A2D-B147-27296E36371D}" type="slidenum">
              <a:rPr lang="en-US" altLang="zh-CN" noProof="0" smtClean="0"/>
              <a:pPr/>
              <a:t>8</a:t>
            </a:fld>
            <a:endParaRPr lang="en-US" altLang="zh-CN" noProof="0" dirty="0"/>
          </a:p>
        </p:txBody>
      </p:sp>
      <p:sp>
        <p:nvSpPr>
          <p:cNvPr id="2" name="TextBox 1">
            <a:extLst>
              <a:ext uri="{FF2B5EF4-FFF2-40B4-BE49-F238E27FC236}">
                <a16:creationId xmlns:a16="http://schemas.microsoft.com/office/drawing/2014/main" id="{AEA96854-EB1A-97C0-C934-9978B9CC37B6}"/>
              </a:ext>
            </a:extLst>
          </p:cNvPr>
          <p:cNvSpPr txBox="1"/>
          <p:nvPr/>
        </p:nvSpPr>
        <p:spPr>
          <a:xfrm>
            <a:off x="1785486" y="274955"/>
            <a:ext cx="8470232" cy="369332"/>
          </a:xfrm>
          <a:prstGeom prst="rect">
            <a:avLst/>
          </a:prstGeom>
        </p:spPr>
        <p:txBody>
          <a:bodyPr wrap="square" rtlCol="0">
            <a:spAutoFit/>
          </a:bodyPr>
          <a:lstStyle/>
          <a:p>
            <a:pPr marL="0" indent="0" algn="ctr">
              <a:lnSpc>
                <a:spcPct val="100000"/>
              </a:lnSpc>
              <a:spcBef>
                <a:spcPts val="0"/>
              </a:spcBef>
              <a:buFontTx/>
              <a:buNone/>
            </a:pPr>
            <a:r>
              <a:rPr lang="en-NG" sz="1800" b="1" kern="100" dirty="0">
                <a:effectLst/>
                <a:latin typeface="Arial Black" panose="020B0A04020102020204" pitchFamily="34" charset="0"/>
                <a:ea typeface="Calibri" panose="020F0502020204030204" pitchFamily="34" charset="0"/>
                <a:cs typeface="Times New Roman" panose="02020603050405020304" pitchFamily="18" charset="0"/>
              </a:rPr>
              <a:t>Overview of Model Performance</a:t>
            </a:r>
            <a:endParaRPr lang="en-NG" sz="1800" dirty="0">
              <a:solidFill>
                <a:prstClr val="white"/>
              </a:solidFill>
              <a:latin typeface="Posterama" panose="020B0504020200020000" pitchFamily="34" charset="0"/>
              <a:ea typeface="微软雅黑"/>
              <a:cs typeface="Posterama" panose="020B0504020200020000" pitchFamily="34" charset="0"/>
            </a:endParaRPr>
          </a:p>
        </p:txBody>
      </p:sp>
      <p:graphicFrame>
        <p:nvGraphicFramePr>
          <p:cNvPr id="3" name="Table 2">
            <a:extLst>
              <a:ext uri="{FF2B5EF4-FFF2-40B4-BE49-F238E27FC236}">
                <a16:creationId xmlns:a16="http://schemas.microsoft.com/office/drawing/2014/main" id="{431F3161-24E2-A52D-BDF3-79792DD524D0}"/>
              </a:ext>
            </a:extLst>
          </p:cNvPr>
          <p:cNvGraphicFramePr>
            <a:graphicFrameLocks noGrp="1"/>
          </p:cNvGraphicFramePr>
          <p:nvPr>
            <p:extLst>
              <p:ext uri="{D42A27DB-BD31-4B8C-83A1-F6EECF244321}">
                <p14:modId xmlns:p14="http://schemas.microsoft.com/office/powerpoint/2010/main" val="2340707626"/>
              </p:ext>
            </p:extLst>
          </p:nvPr>
        </p:nvGraphicFramePr>
        <p:xfrm>
          <a:off x="5909911" y="1864895"/>
          <a:ext cx="5072514" cy="3128209"/>
        </p:xfrm>
        <a:graphic>
          <a:graphicData uri="http://schemas.openxmlformats.org/drawingml/2006/table">
            <a:tbl>
              <a:tblPr>
                <a:effectLst>
                  <a:reflection stA="0" endPos="60000" dist="50800" dir="5400000" sy="-100000" algn="bl" rotWithShape="0"/>
                </a:effectLst>
                <a:tableStyleId>{5C22544A-7EE6-4342-B048-85BDC9FD1C3A}</a:tableStyleId>
              </a:tblPr>
              <a:tblGrid>
                <a:gridCol w="2938346">
                  <a:extLst>
                    <a:ext uri="{9D8B030D-6E8A-4147-A177-3AD203B41FA5}">
                      <a16:colId xmlns:a16="http://schemas.microsoft.com/office/drawing/2014/main" val="1902047826"/>
                    </a:ext>
                  </a:extLst>
                </a:gridCol>
                <a:gridCol w="2134168">
                  <a:extLst>
                    <a:ext uri="{9D8B030D-6E8A-4147-A177-3AD203B41FA5}">
                      <a16:colId xmlns:a16="http://schemas.microsoft.com/office/drawing/2014/main" val="1226627305"/>
                    </a:ext>
                  </a:extLst>
                </a:gridCol>
              </a:tblGrid>
              <a:tr h="184216">
                <a:tc>
                  <a:txBody>
                    <a:bodyPr/>
                    <a:lstStyle/>
                    <a:p>
                      <a:pPr algn="l" fontAlgn="b"/>
                      <a:r>
                        <a:rPr lang="en-US" sz="1100" u="none" strike="noStrike" dirty="0">
                          <a:effectLst/>
                        </a:rPr>
                        <a:t>SUMMARY OUTPUT</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NG"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46854715"/>
                  </a:ext>
                </a:extLst>
              </a:tr>
              <a:tr h="430829">
                <a:tc>
                  <a:txBody>
                    <a:bodyPr/>
                    <a:lstStyle/>
                    <a:p>
                      <a:pPr algn="l" fontAlgn="b"/>
                      <a:endParaRPr lang="en-NG"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NG"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9581514"/>
                  </a:ext>
                </a:extLst>
              </a:tr>
              <a:tr h="416467">
                <a:tc gridSpan="2">
                  <a:txBody>
                    <a:bodyPr/>
                    <a:lstStyle/>
                    <a:p>
                      <a:pPr algn="ctr" fontAlgn="b"/>
                      <a:r>
                        <a:rPr lang="en-US" sz="1100" u="none" strike="noStrike">
                          <a:effectLst/>
                        </a:rPr>
                        <a:t>Regression Statistics</a:t>
                      </a:r>
                      <a:endParaRPr lang="en-US" sz="1100" b="0" i="1"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NG"/>
                    </a:p>
                  </a:txBody>
                  <a:tcPr/>
                </a:tc>
                <a:extLst>
                  <a:ext uri="{0D108BD9-81ED-4DB2-BD59-A6C34878D82A}">
                    <a16:rowId xmlns:a16="http://schemas.microsoft.com/office/drawing/2014/main" val="413077972"/>
                  </a:ext>
                </a:extLst>
              </a:tr>
              <a:tr h="416467">
                <a:tc>
                  <a:txBody>
                    <a:bodyPr/>
                    <a:lstStyle/>
                    <a:p>
                      <a:pPr algn="l" fontAlgn="b"/>
                      <a:r>
                        <a:rPr lang="en-US" sz="1100" u="none" strike="noStrike">
                          <a:effectLst/>
                        </a:rPr>
                        <a:t>Multiple 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NG" sz="1100" u="none" strike="noStrike">
                          <a:effectLst/>
                        </a:rPr>
                        <a:t>0.820485141</a:t>
                      </a:r>
                      <a:endParaRPr lang="en-NG"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23124387"/>
                  </a:ext>
                </a:extLst>
              </a:tr>
              <a:tr h="416467">
                <a:tc>
                  <a:txBody>
                    <a:bodyPr/>
                    <a:lstStyle/>
                    <a:p>
                      <a:pPr algn="l" fontAlgn="b"/>
                      <a:r>
                        <a:rPr lang="en-US" sz="1100" u="none" strike="noStrike">
                          <a:effectLst/>
                        </a:rPr>
                        <a:t>R Square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NG" sz="1100" u="none" strike="noStrike">
                          <a:effectLst/>
                        </a:rPr>
                        <a:t>0.673195867</a:t>
                      </a:r>
                      <a:endParaRPr lang="en-NG"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92278780"/>
                  </a:ext>
                </a:extLst>
              </a:tr>
              <a:tr h="416467">
                <a:tc>
                  <a:txBody>
                    <a:bodyPr/>
                    <a:lstStyle/>
                    <a:p>
                      <a:pPr algn="l" fontAlgn="b"/>
                      <a:r>
                        <a:rPr lang="en-US" sz="1100" u="none" strike="noStrike">
                          <a:effectLst/>
                        </a:rPr>
                        <a:t>Adjusted R Square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NG" sz="1100" u="none" strike="noStrike">
                          <a:effectLst/>
                        </a:rPr>
                        <a:t>0.666451317</a:t>
                      </a:r>
                      <a:endParaRPr lang="en-NG"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06210307"/>
                  </a:ext>
                </a:extLst>
              </a:tr>
              <a:tr h="416467">
                <a:tc>
                  <a:txBody>
                    <a:bodyPr/>
                    <a:lstStyle/>
                    <a:p>
                      <a:pPr algn="l" fontAlgn="b"/>
                      <a:r>
                        <a:rPr lang="en-US" sz="1100" u="none" strike="noStrike">
                          <a:effectLst/>
                        </a:rPr>
                        <a:t>Standard Error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NG" sz="1100" u="none" strike="noStrike">
                          <a:effectLst/>
                        </a:rPr>
                        <a:t>1080247.594</a:t>
                      </a:r>
                      <a:endParaRPr lang="en-NG"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03123970"/>
                  </a:ext>
                </a:extLst>
              </a:tr>
              <a:tr h="430829">
                <a:tc>
                  <a:txBody>
                    <a:bodyPr/>
                    <a:lstStyle/>
                    <a:p>
                      <a:pPr algn="l" fontAlgn="b"/>
                      <a:r>
                        <a:rPr lang="en-US" sz="1100" u="none" strike="noStrike" dirty="0">
                          <a:effectLst/>
                        </a:rPr>
                        <a:t>Observations</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NG" sz="1100" u="none" strike="noStrike" dirty="0">
                          <a:effectLst/>
                        </a:rPr>
                        <a:t>545</a:t>
                      </a:r>
                      <a:endParaRPr lang="en-NG"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16697817"/>
                  </a:ext>
                </a:extLst>
              </a:tr>
            </a:tbl>
          </a:graphicData>
        </a:graphic>
      </p:graphicFrame>
      <p:grpSp>
        <p:nvGrpSpPr>
          <p:cNvPr id="8" name="Group 7">
            <a:extLst>
              <a:ext uri="{FF2B5EF4-FFF2-40B4-BE49-F238E27FC236}">
                <a16:creationId xmlns:a16="http://schemas.microsoft.com/office/drawing/2014/main" id="{25EFC5F2-B409-94A0-0AD3-98D0ED210A38}"/>
              </a:ext>
            </a:extLst>
          </p:cNvPr>
          <p:cNvGrpSpPr/>
          <p:nvPr/>
        </p:nvGrpSpPr>
        <p:grpSpPr>
          <a:xfrm>
            <a:off x="386014" y="15228"/>
            <a:ext cx="1712293" cy="1640783"/>
            <a:chOff x="10271159" y="0"/>
            <a:chExt cx="1896941" cy="1873859"/>
          </a:xfrm>
        </p:grpSpPr>
        <p:sp>
          <p:nvSpPr>
            <p:cNvPr id="9" name="Freeform: Shape 11">
              <a:extLst>
                <a:ext uri="{FF2B5EF4-FFF2-40B4-BE49-F238E27FC236}">
                  <a16:creationId xmlns:a16="http://schemas.microsoft.com/office/drawing/2014/main" id="{850F08F7-D523-C83F-E21E-C370D82CA053}"/>
                </a:ext>
                <a:ext uri="{C183D7F6-B498-43B3-948B-1728B52AA6E4}">
                  <adec:decorative xmlns:adec="http://schemas.microsoft.com/office/drawing/2017/decorative" val="1"/>
                </a:ext>
              </a:extLst>
            </p:cNvPr>
            <p:cNvSpPr/>
            <p:nvPr/>
          </p:nvSpPr>
          <p:spPr>
            <a:xfrm>
              <a:off x="10342984" y="0"/>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10" name="Graphic 9" descr="Bar chart">
              <a:extLst>
                <a:ext uri="{FF2B5EF4-FFF2-40B4-BE49-F238E27FC236}">
                  <a16:creationId xmlns:a16="http://schemas.microsoft.com/office/drawing/2014/main" id="{80F08190-E080-A568-D4D1-8FF9C728BA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71159" y="199355"/>
              <a:ext cx="1896941" cy="1439160"/>
            </a:xfrm>
            <a:prstGeom prst="rect">
              <a:avLst/>
            </a:prstGeom>
          </p:spPr>
        </p:pic>
      </p:grpSp>
    </p:spTree>
    <p:extLst>
      <p:ext uri="{BB962C8B-B14F-4D97-AF65-F5344CB8AC3E}">
        <p14:creationId xmlns:p14="http://schemas.microsoft.com/office/powerpoint/2010/main" val="329559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D2346D-39CC-2BE0-CB3D-A81EE3FB3FEF}"/>
              </a:ext>
            </a:extLst>
          </p:cNvPr>
          <p:cNvSpPr>
            <a:spLocks noGrp="1"/>
          </p:cNvSpPr>
          <p:nvPr>
            <p:ph type="title"/>
          </p:nvPr>
        </p:nvSpPr>
        <p:spPr>
          <a:xfrm>
            <a:off x="1468842" y="1437199"/>
            <a:ext cx="9823998" cy="2002399"/>
          </a:xfrm>
        </p:spPr>
        <p:txBody>
          <a:bodyPr/>
          <a:lstStyle/>
          <a:p>
            <a:r>
              <a:rPr lang="en-NG" sz="2400" b="0" kern="100" dirty="0">
                <a:effectLst/>
                <a:latin typeface="Calibri" panose="020F0502020204030204" pitchFamily="34" charset="0"/>
                <a:ea typeface="Calibri" panose="020F0502020204030204" pitchFamily="34" charset="0"/>
                <a:cs typeface="Times New Roman" panose="02020603050405020304" pitchFamily="18" charset="0"/>
              </a:rPr>
              <a:t>The Standard Error of 1,080,247.59 suggests the typical distance between the observed and predicted housing prices, highlighting areas where the model could potentially be improved.</a:t>
            </a:r>
            <a:br>
              <a:rPr lang="en-NG"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NG" dirty="0"/>
          </a:p>
        </p:txBody>
      </p:sp>
      <p:sp>
        <p:nvSpPr>
          <p:cNvPr id="5" name="Footer Placeholder 4">
            <a:extLst>
              <a:ext uri="{FF2B5EF4-FFF2-40B4-BE49-F238E27FC236}">
                <a16:creationId xmlns:a16="http://schemas.microsoft.com/office/drawing/2014/main" id="{D19C6C33-6588-1318-926B-47F202E5E2B8}"/>
              </a:ext>
            </a:extLst>
          </p:cNvPr>
          <p:cNvSpPr>
            <a:spLocks noGrp="1"/>
          </p:cNvSpPr>
          <p:nvPr>
            <p:ph type="ftr" sz="quarter" idx="49"/>
          </p:nvPr>
        </p:nvSpPr>
        <p:spPr/>
        <p:txBody>
          <a:bodyPr/>
          <a:lstStyle/>
          <a:p>
            <a:r>
              <a:rPr lang="en-NG" sz="1200" b="1" kern="100" dirty="0">
                <a:effectLst/>
                <a:latin typeface="Arial Narrow" panose="020B0606020202030204" pitchFamily="34" charset="0"/>
                <a:ea typeface="Calibri" panose="020F0502020204030204" pitchFamily="34" charset="0"/>
                <a:cs typeface="Times New Roman" panose="02020603050405020304" pitchFamily="18" charset="0"/>
              </a:rPr>
              <a:t>Report on Factors Influencing Housing Price Prediction and Model Accuracy</a:t>
            </a:r>
            <a:endParaRPr lang="en-NG" sz="1200" kern="100" dirty="0">
              <a:effectLst/>
              <a:latin typeface="Arial Narrow" panose="020B0606020202030204" pitchFamily="34" charset="0"/>
              <a:ea typeface="Calibri" panose="020F0502020204030204" pitchFamily="34" charset="0"/>
              <a:cs typeface="Times New Roman" panose="02020603050405020304" pitchFamily="18" charset="0"/>
            </a:endParaRPr>
          </a:p>
          <a:p>
            <a:endParaRPr lang="en-US" dirty="0"/>
          </a:p>
        </p:txBody>
      </p:sp>
      <p:sp>
        <p:nvSpPr>
          <p:cNvPr id="6" name="Slide Number Placeholder 5">
            <a:extLst>
              <a:ext uri="{FF2B5EF4-FFF2-40B4-BE49-F238E27FC236}">
                <a16:creationId xmlns:a16="http://schemas.microsoft.com/office/drawing/2014/main" id="{2E2D70CF-231F-A1CC-3889-1838BEE69098}"/>
              </a:ext>
            </a:extLst>
          </p:cNvPr>
          <p:cNvSpPr>
            <a:spLocks noGrp="1"/>
          </p:cNvSpPr>
          <p:nvPr>
            <p:ph type="sldNum" sz="quarter" idx="50"/>
          </p:nvPr>
        </p:nvSpPr>
        <p:spPr/>
        <p:txBody>
          <a:bodyPr/>
          <a:lstStyle/>
          <a:p>
            <a:fld id="{47FEACEE-25B4-4A2D-B147-27296E36371D}" type="slidenum">
              <a:rPr lang="en-US" altLang="zh-CN" smtClean="0"/>
              <a:pPr/>
              <a:t>9</a:t>
            </a:fld>
            <a:endParaRPr lang="en-US" altLang="zh-CN" dirty="0"/>
          </a:p>
        </p:txBody>
      </p:sp>
      <p:sp>
        <p:nvSpPr>
          <p:cNvPr id="7" name="TextBox 6">
            <a:extLst>
              <a:ext uri="{FF2B5EF4-FFF2-40B4-BE49-F238E27FC236}">
                <a16:creationId xmlns:a16="http://schemas.microsoft.com/office/drawing/2014/main" id="{9F001236-A082-0B93-BBAA-2B5D7AC974F2}"/>
              </a:ext>
            </a:extLst>
          </p:cNvPr>
          <p:cNvSpPr txBox="1"/>
          <p:nvPr/>
        </p:nvSpPr>
        <p:spPr>
          <a:xfrm>
            <a:off x="2675823" y="330557"/>
            <a:ext cx="6814686" cy="800219"/>
          </a:xfrm>
          <a:prstGeom prst="rect">
            <a:avLst/>
          </a:prstGeom>
        </p:spPr>
        <p:txBody>
          <a:bodyPr wrap="square" rtlCol="0">
            <a:spAutoFit/>
          </a:bodyPr>
          <a:lstStyle/>
          <a:p>
            <a:pPr algn="ctr"/>
            <a:r>
              <a:rPr lang="en-NG" sz="2800" b="1" kern="100" dirty="0">
                <a:effectLst/>
                <a:latin typeface="Arial Black" panose="020B0A04020102020204" pitchFamily="34" charset="0"/>
                <a:ea typeface="Calibri" panose="020F0502020204030204" pitchFamily="34" charset="0"/>
                <a:cs typeface="Times New Roman" panose="02020603050405020304" pitchFamily="18" charset="0"/>
              </a:rPr>
              <a:t>Overview of Model Performance</a:t>
            </a:r>
            <a:endParaRPr lang="en-NG" sz="2800" dirty="0">
              <a:solidFill>
                <a:prstClr val="white"/>
              </a:solidFill>
              <a:latin typeface="Posterama" panose="020B0504020200020000" pitchFamily="34" charset="0"/>
              <a:ea typeface="微软雅黑"/>
              <a:cs typeface="Posterama" panose="020B0504020200020000" pitchFamily="34" charset="0"/>
            </a:endParaRPr>
          </a:p>
          <a:p>
            <a:pPr marL="0" indent="0" algn="ctr">
              <a:lnSpc>
                <a:spcPct val="100000"/>
              </a:lnSpc>
              <a:spcBef>
                <a:spcPts val="0"/>
              </a:spcBef>
              <a:buFontTx/>
              <a:buNone/>
            </a:pPr>
            <a:endParaRPr lang="en-NG" sz="1800" dirty="0">
              <a:solidFill>
                <a:prstClr val="white"/>
              </a:solidFill>
              <a:latin typeface="Posterama" panose="020B0504020200020000" pitchFamily="34" charset="0"/>
              <a:ea typeface="微软雅黑"/>
              <a:cs typeface="Posterama" panose="020B0504020200020000" pitchFamily="34" charset="0"/>
            </a:endParaRPr>
          </a:p>
        </p:txBody>
      </p:sp>
      <p:graphicFrame>
        <p:nvGraphicFramePr>
          <p:cNvPr id="10" name="Table 9">
            <a:extLst>
              <a:ext uri="{FF2B5EF4-FFF2-40B4-BE49-F238E27FC236}">
                <a16:creationId xmlns:a16="http://schemas.microsoft.com/office/drawing/2014/main" id="{FDE50554-1BBF-15AC-8D07-3553079192F4}"/>
              </a:ext>
            </a:extLst>
          </p:cNvPr>
          <p:cNvGraphicFramePr>
            <a:graphicFrameLocks noGrp="1"/>
          </p:cNvGraphicFramePr>
          <p:nvPr>
            <p:extLst>
              <p:ext uri="{D42A27DB-BD31-4B8C-83A1-F6EECF244321}">
                <p14:modId xmlns:p14="http://schemas.microsoft.com/office/powerpoint/2010/main" val="3370564766"/>
              </p:ext>
            </p:extLst>
          </p:nvPr>
        </p:nvGraphicFramePr>
        <p:xfrm>
          <a:off x="2675823" y="3043991"/>
          <a:ext cx="5072514" cy="3128209"/>
        </p:xfrm>
        <a:graphic>
          <a:graphicData uri="http://schemas.openxmlformats.org/drawingml/2006/table">
            <a:tbl>
              <a:tblPr>
                <a:effectLst>
                  <a:reflection stA="0" endPos="60000" dist="50800" dir="5400000" sy="-100000" algn="bl" rotWithShape="0"/>
                </a:effectLst>
                <a:tableStyleId>{5C22544A-7EE6-4342-B048-85BDC9FD1C3A}</a:tableStyleId>
              </a:tblPr>
              <a:tblGrid>
                <a:gridCol w="2938346">
                  <a:extLst>
                    <a:ext uri="{9D8B030D-6E8A-4147-A177-3AD203B41FA5}">
                      <a16:colId xmlns:a16="http://schemas.microsoft.com/office/drawing/2014/main" val="1902047826"/>
                    </a:ext>
                  </a:extLst>
                </a:gridCol>
                <a:gridCol w="2134168">
                  <a:extLst>
                    <a:ext uri="{9D8B030D-6E8A-4147-A177-3AD203B41FA5}">
                      <a16:colId xmlns:a16="http://schemas.microsoft.com/office/drawing/2014/main" val="1226627305"/>
                    </a:ext>
                  </a:extLst>
                </a:gridCol>
              </a:tblGrid>
              <a:tr h="184216">
                <a:tc>
                  <a:txBody>
                    <a:bodyPr/>
                    <a:lstStyle/>
                    <a:p>
                      <a:pPr algn="l" fontAlgn="b"/>
                      <a:r>
                        <a:rPr lang="en-US" sz="1100" u="none" strike="noStrike" dirty="0">
                          <a:effectLst/>
                        </a:rPr>
                        <a:t>SUMMARY OUTPUT</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NG"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46854715"/>
                  </a:ext>
                </a:extLst>
              </a:tr>
              <a:tr h="430829">
                <a:tc>
                  <a:txBody>
                    <a:bodyPr/>
                    <a:lstStyle/>
                    <a:p>
                      <a:pPr algn="l" fontAlgn="b"/>
                      <a:endParaRPr lang="en-NG"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NG"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9581514"/>
                  </a:ext>
                </a:extLst>
              </a:tr>
              <a:tr h="416467">
                <a:tc gridSpan="2">
                  <a:txBody>
                    <a:bodyPr/>
                    <a:lstStyle/>
                    <a:p>
                      <a:pPr algn="ctr" fontAlgn="b"/>
                      <a:r>
                        <a:rPr lang="en-US" sz="1100" u="none" strike="noStrike" dirty="0">
                          <a:effectLst/>
                        </a:rPr>
                        <a:t>Regression Statistics</a:t>
                      </a:r>
                      <a:endParaRPr lang="en-US" sz="1100" b="0" i="1"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NG"/>
                    </a:p>
                  </a:txBody>
                  <a:tcPr/>
                </a:tc>
                <a:extLst>
                  <a:ext uri="{0D108BD9-81ED-4DB2-BD59-A6C34878D82A}">
                    <a16:rowId xmlns:a16="http://schemas.microsoft.com/office/drawing/2014/main" val="413077972"/>
                  </a:ext>
                </a:extLst>
              </a:tr>
              <a:tr h="416467">
                <a:tc>
                  <a:txBody>
                    <a:bodyPr/>
                    <a:lstStyle/>
                    <a:p>
                      <a:pPr algn="l" fontAlgn="b"/>
                      <a:r>
                        <a:rPr lang="en-US" sz="1100" u="none" strike="noStrike">
                          <a:effectLst/>
                        </a:rPr>
                        <a:t>Multiple 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NG" sz="1100" u="none" strike="noStrike">
                          <a:effectLst/>
                        </a:rPr>
                        <a:t>0.820485141</a:t>
                      </a:r>
                      <a:endParaRPr lang="en-NG"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23124387"/>
                  </a:ext>
                </a:extLst>
              </a:tr>
              <a:tr h="416467">
                <a:tc>
                  <a:txBody>
                    <a:bodyPr/>
                    <a:lstStyle/>
                    <a:p>
                      <a:pPr algn="l" fontAlgn="b"/>
                      <a:r>
                        <a:rPr lang="en-US" sz="1100" u="none" strike="noStrike">
                          <a:effectLst/>
                        </a:rPr>
                        <a:t>R Square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NG" sz="1100" u="none" strike="noStrike">
                          <a:effectLst/>
                        </a:rPr>
                        <a:t>0.673195867</a:t>
                      </a:r>
                      <a:endParaRPr lang="en-NG"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92278780"/>
                  </a:ext>
                </a:extLst>
              </a:tr>
              <a:tr h="416467">
                <a:tc>
                  <a:txBody>
                    <a:bodyPr/>
                    <a:lstStyle/>
                    <a:p>
                      <a:pPr algn="l" fontAlgn="b"/>
                      <a:r>
                        <a:rPr lang="en-US" sz="1100" u="none" strike="noStrike">
                          <a:effectLst/>
                        </a:rPr>
                        <a:t>Adjusted R Square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NG" sz="1100" u="none" strike="noStrike">
                          <a:effectLst/>
                        </a:rPr>
                        <a:t>0.666451317</a:t>
                      </a:r>
                      <a:endParaRPr lang="en-NG"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06210307"/>
                  </a:ext>
                </a:extLst>
              </a:tr>
              <a:tr h="416467">
                <a:tc>
                  <a:txBody>
                    <a:bodyPr/>
                    <a:lstStyle/>
                    <a:p>
                      <a:pPr algn="l" fontAlgn="b"/>
                      <a:r>
                        <a:rPr lang="en-US" sz="1100" u="none" strike="noStrike">
                          <a:effectLst/>
                        </a:rPr>
                        <a:t>Standard Error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NG" sz="1100" u="none" strike="noStrike">
                          <a:effectLst/>
                        </a:rPr>
                        <a:t>1080247.594</a:t>
                      </a:r>
                      <a:endParaRPr lang="en-NG"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03123970"/>
                  </a:ext>
                </a:extLst>
              </a:tr>
              <a:tr h="430829">
                <a:tc>
                  <a:txBody>
                    <a:bodyPr/>
                    <a:lstStyle/>
                    <a:p>
                      <a:pPr algn="l" fontAlgn="b"/>
                      <a:r>
                        <a:rPr lang="en-US" sz="1100" u="none" strike="noStrike" dirty="0">
                          <a:effectLst/>
                        </a:rPr>
                        <a:t>Observations</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NG" sz="1100" u="none" strike="noStrike" dirty="0">
                          <a:effectLst/>
                        </a:rPr>
                        <a:t>545</a:t>
                      </a:r>
                      <a:endParaRPr lang="en-NG"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16697817"/>
                  </a:ext>
                </a:extLst>
              </a:tr>
            </a:tbl>
          </a:graphicData>
        </a:graphic>
      </p:graphicFrame>
      <p:grpSp>
        <p:nvGrpSpPr>
          <p:cNvPr id="11" name="Group 10">
            <a:extLst>
              <a:ext uri="{FF2B5EF4-FFF2-40B4-BE49-F238E27FC236}">
                <a16:creationId xmlns:a16="http://schemas.microsoft.com/office/drawing/2014/main" id="{4E89036C-AEEA-BC5A-2DD8-0DF968D2FDE7}"/>
              </a:ext>
            </a:extLst>
          </p:cNvPr>
          <p:cNvGrpSpPr/>
          <p:nvPr/>
        </p:nvGrpSpPr>
        <p:grpSpPr>
          <a:xfrm>
            <a:off x="109180" y="102425"/>
            <a:ext cx="1712293" cy="1640783"/>
            <a:chOff x="10271159" y="0"/>
            <a:chExt cx="1896941" cy="1873859"/>
          </a:xfrm>
        </p:grpSpPr>
        <p:sp>
          <p:nvSpPr>
            <p:cNvPr id="12" name="Freeform: Shape 11">
              <a:extLst>
                <a:ext uri="{FF2B5EF4-FFF2-40B4-BE49-F238E27FC236}">
                  <a16:creationId xmlns:a16="http://schemas.microsoft.com/office/drawing/2014/main" id="{2E462BA6-51FF-2D1C-8A37-648DA579B443}"/>
                </a:ext>
                <a:ext uri="{C183D7F6-B498-43B3-948B-1728B52AA6E4}">
                  <adec:decorative xmlns:adec="http://schemas.microsoft.com/office/drawing/2017/decorative" val="1"/>
                </a:ext>
              </a:extLst>
            </p:cNvPr>
            <p:cNvSpPr/>
            <p:nvPr/>
          </p:nvSpPr>
          <p:spPr>
            <a:xfrm>
              <a:off x="10342984" y="0"/>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13" name="Graphic 12" descr="Bar chart">
              <a:extLst>
                <a:ext uri="{FF2B5EF4-FFF2-40B4-BE49-F238E27FC236}">
                  <a16:creationId xmlns:a16="http://schemas.microsoft.com/office/drawing/2014/main" id="{32E75173-E2F5-B781-190E-10453E8F29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1159" y="199355"/>
              <a:ext cx="1896941" cy="1439160"/>
            </a:xfrm>
            <a:prstGeom prst="rect">
              <a:avLst/>
            </a:prstGeom>
          </p:spPr>
        </p:pic>
      </p:grpSp>
    </p:spTree>
    <p:extLst>
      <p:ext uri="{BB962C8B-B14F-4D97-AF65-F5344CB8AC3E}">
        <p14:creationId xmlns:p14="http://schemas.microsoft.com/office/powerpoint/2010/main" val="167572026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AD9BE2-6B3D-4616-B044-300A8177DEA5}">
  <ds:schemaRef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3.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TM03457515[[fn=View]]</Template>
  <TotalTime>1724</TotalTime>
  <Words>1388</Words>
  <Application>Microsoft Office PowerPoint</Application>
  <PresentationFormat>Widescreen</PresentationFormat>
  <Paragraphs>423</Paragraphs>
  <Slides>19</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等线</vt:lpstr>
      <vt:lpstr>Abadi</vt:lpstr>
      <vt:lpstr>Arial</vt:lpstr>
      <vt:lpstr>Arial Black</vt:lpstr>
      <vt:lpstr>Arial Narrow</vt:lpstr>
      <vt:lpstr>Calibri</vt:lpstr>
      <vt:lpstr>Century Schoolbook</vt:lpstr>
      <vt:lpstr>Posterama</vt:lpstr>
      <vt:lpstr>Posterama Text SemiBold</vt:lpstr>
      <vt:lpstr>Wingdings 2</vt:lpstr>
      <vt:lpstr>View</vt:lpstr>
      <vt:lpstr>Regression Analysis Report</vt:lpstr>
      <vt:lpstr>Problem Statement</vt:lpstr>
      <vt:lpstr>Objectives of the Analysis</vt:lpstr>
      <vt:lpstr>PowerPoint Presentation</vt:lpstr>
      <vt:lpstr>PowerPoint Presentation</vt:lpstr>
      <vt:lpstr>PowerPoint Presentation</vt:lpstr>
      <vt:lpstr>Overview of Model Performance </vt:lpstr>
      <vt:lpstr>The Adjusted R Square of 0.6665 further validates this strength after accounting for the number of predictors.  </vt:lpstr>
      <vt:lpstr>The Standard Error of 1,080,247.59 suggests the typical distance between the observed and predicted housing prices, highlighting areas where the model could potentially be improved. </vt:lpstr>
      <vt:lpstr>PowerPoint Presentation</vt:lpstr>
      <vt:lpstr>PowerPoint Presentation</vt:lpstr>
      <vt:lpstr>PowerPoint Presentation</vt:lpstr>
      <vt:lpstr>PowerPoint Presentation</vt:lpstr>
      <vt:lpstr>PowerPoint Presentation</vt:lpstr>
      <vt:lpstr>Factors with Moderate Influence  </vt:lpstr>
      <vt:lpstr>Other Notable Variables </vt:lpstr>
      <vt:lpstr>Recommendation for Future Improvements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Ebere Ikwuagwu</dc:creator>
  <cp:lastModifiedBy>Ebere Ikwuagwu</cp:lastModifiedBy>
  <cp:revision>20</cp:revision>
  <dcterms:created xsi:type="dcterms:W3CDTF">2024-11-19T11:47:18Z</dcterms:created>
  <dcterms:modified xsi:type="dcterms:W3CDTF">2024-11-23T15:03:12Z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