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57" r:id="rId4"/>
    <p:sldId id="258" r:id="rId5"/>
    <p:sldId id="309" r:id="rId6"/>
    <p:sldId id="259" r:id="rId7"/>
    <p:sldId id="307" r:id="rId8"/>
    <p:sldId id="311" r:id="rId9"/>
    <p:sldId id="312" r:id="rId10"/>
    <p:sldId id="260" r:id="rId11"/>
    <p:sldId id="310" r:id="rId12"/>
    <p:sldId id="316" r:id="rId13"/>
    <p:sldId id="317" r:id="rId14"/>
    <p:sldId id="318" r:id="rId15"/>
    <p:sldId id="319" r:id="rId16"/>
    <p:sldId id="320" r:id="rId17"/>
    <p:sldId id="26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" userDrawn="1">
          <p15:clr>
            <a:srgbClr val="A4A3A4"/>
          </p15:clr>
        </p15:guide>
        <p15:guide id="2" pos="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14EC33"/>
    <a:srgbClr val="FFFFFF"/>
    <a:srgbClr val="EFF1F5"/>
    <a:srgbClr val="E5F1FF"/>
    <a:srgbClr val="004AA4"/>
    <a:srgbClr val="004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" d="2"/>
          <a:sy n="1" d="2"/>
        </p:scale>
        <p:origin x="0" y="0"/>
      </p:cViewPr>
      <p:guideLst>
        <p:guide orient="horz" pos="367"/>
        <p:guide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思源黑体 CN Light" panose="020B03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思源黑体 CN Light" panose="020B0300000000000000" pitchFamily="34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思源黑体 CN Light" panose="020B03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思源黑体 CN Light" panose="020B0300000000000000" pitchFamily="34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思源黑体 CN Light" panose="020B0300000000000000" pitchFamily="3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思源黑体 CN Light" panose="020B0300000000000000" pitchFamily="3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思源黑体 CN Light" panose="020B0300000000000000" pitchFamily="3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思源黑体 CN Light" panose="020B0300000000000000" pitchFamily="3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思源黑体 CN Light" panose="020B0300000000000000" pitchFamily="3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幻灯片图像占位符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p/>
        </p:txBody>
      </p:sp>
      <p:sp>
        <p:nvSpPr>
          <p:cNvPr id="14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3EBF-F38D-42E9-A8BE-BAF5F9B3E5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CC26-D1AB-48D6-801F-B2DF9ECD6F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3EBF-F38D-42E9-A8BE-BAF5F9B3E5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CC26-D1AB-48D6-801F-B2DF9ECD6F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竖排标题与文本"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3EBF-F38D-42E9-A8BE-BAF5F9B3E5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CC26-D1AB-48D6-801F-B2DF9ECD6F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3EBF-F38D-42E9-A8BE-BAF5F9B3E5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CC26-D1AB-48D6-801F-B2DF9ECD6F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3EBF-F38D-42E9-A8BE-BAF5F9B3E5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CC26-D1AB-48D6-801F-B2DF9ECD6F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7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28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2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3EBF-F38D-42E9-A8BE-BAF5F9B3E5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CC26-D1AB-48D6-801F-B2DF9ECD6F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4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5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6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7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3EBF-F38D-42E9-A8BE-BAF5F9B3E5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CC26-D1AB-48D6-801F-B2DF9ECD6F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3EBF-F38D-42E9-A8BE-BAF5F9B3E5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CC26-D1AB-48D6-801F-B2DF9ECD6F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3EBF-F38D-42E9-A8BE-BAF5F9B3E5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CC26-D1AB-48D6-801F-B2DF9ECD6F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2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3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3EBF-F38D-42E9-A8BE-BAF5F9B3E5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CC26-D1AB-48D6-801F-B2DF9ECD6F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9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60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3EBF-F38D-42E9-A8BE-BAF5F9B3E5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CC26-D1AB-48D6-801F-B2DF9ECD6F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思源黑体 CN Light" panose="020B0300000000000000" pitchFamily="34" charset="-122"/>
              </a:defRPr>
            </a:lvl1pPr>
          </a:lstStyle>
          <a:p>
            <a:fld id="{D8103EBF-F38D-42E9-A8BE-BAF5F9B3E5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思源黑体 CN Light" panose="020B03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思源黑体 CN Light" panose="020B0300000000000000" pitchFamily="34" charset="-122"/>
              </a:defRPr>
            </a:lvl1pPr>
          </a:lstStyle>
          <a:p>
            <a:fld id="{9FC9CC26-D1AB-48D6-801F-B2DF9ECD6F5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思源黑体 CN Light" panose="020B0300000000000000" pitchFamily="3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思源黑体 CN Light" panose="020B0300000000000000" pitchFamily="3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思源黑体 CN Light" panose="020B0300000000000000" pitchFamily="3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思源黑体 CN Light" panose="020B0300000000000000" pitchFamily="3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思源黑体 CN Light" panose="020B0300000000000000" pitchFamily="3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思源黑体 CN Light" panose="020B0300000000000000" pitchFamily="3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tags" Target="../tags/tag37.xml"/><Relationship Id="rId3" Type="http://schemas.openxmlformats.org/officeDocument/2006/relationships/image" Target="../media/image13.png"/><Relationship Id="rId2" Type="http://schemas.openxmlformats.org/officeDocument/2006/relationships/tags" Target="../tags/tag36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image" Target="../media/image16.png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image" Target="../media/image15.png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tags" Target="../tags/tag38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53.xml"/><Relationship Id="rId7" Type="http://schemas.openxmlformats.org/officeDocument/2006/relationships/image" Target="../media/image17.png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image" Target="../media/image19.png"/><Relationship Id="rId3" Type="http://schemas.openxmlformats.org/officeDocument/2006/relationships/tags" Target="../tags/tag50.xml"/><Relationship Id="rId2" Type="http://schemas.openxmlformats.org/officeDocument/2006/relationships/image" Target="../media/image18.png"/><Relationship Id="rId1" Type="http://schemas.openxmlformats.org/officeDocument/2006/relationships/tags" Target="../tags/tag49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image" Target="../media/image22.png"/><Relationship Id="rId5" Type="http://schemas.openxmlformats.org/officeDocument/2006/relationships/tags" Target="../tags/tag56.xml"/><Relationship Id="rId4" Type="http://schemas.openxmlformats.org/officeDocument/2006/relationships/image" Target="../media/image21.png"/><Relationship Id="rId3" Type="http://schemas.openxmlformats.org/officeDocument/2006/relationships/tags" Target="../tags/tag55.xml"/><Relationship Id="rId2" Type="http://schemas.openxmlformats.org/officeDocument/2006/relationships/image" Target="../media/image20.png"/><Relationship Id="rId1" Type="http://schemas.openxmlformats.org/officeDocument/2006/relationships/tags" Target="../tags/tag5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6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tags" Target="../tags/tag2.xml"/><Relationship Id="rId3" Type="http://schemas.openxmlformats.org/officeDocument/2006/relationships/image" Target="../media/image3.png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17.xml"/><Relationship Id="rId14" Type="http://schemas.openxmlformats.org/officeDocument/2006/relationships/tags" Target="../tags/tag16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image" Target="../media/image10.png"/><Relationship Id="rId4" Type="http://schemas.openxmlformats.org/officeDocument/2006/relationships/tags" Target="../tags/tag20.xml"/><Relationship Id="rId3" Type="http://schemas.openxmlformats.org/officeDocument/2006/relationships/image" Target="../media/image1.png"/><Relationship Id="rId2" Type="http://schemas.openxmlformats.org/officeDocument/2006/relationships/tags" Target="../tags/tag19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25.xml"/><Relationship Id="rId1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image" Target="../media/image11.png"/><Relationship Id="rId4" Type="http://schemas.openxmlformats.org/officeDocument/2006/relationships/tags" Target="../tags/tag28.xml"/><Relationship Id="rId3" Type="http://schemas.openxmlformats.org/officeDocument/2006/relationships/image" Target="../media/image1.png"/><Relationship Id="rId2" Type="http://schemas.openxmlformats.org/officeDocument/2006/relationships/tags" Target="../tags/tag27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tags" Target="../tags/tag2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/>
          <p:nvPr/>
        </p:nvGrpSpPr>
        <p:grpSpPr>
          <a:xfrm>
            <a:off x="-458818" y="5057629"/>
            <a:ext cx="1615067" cy="1987407"/>
            <a:chOff x="-458818" y="5057629"/>
            <a:chExt cx="1615067" cy="1987407"/>
          </a:xfrm>
        </p:grpSpPr>
        <p:sp>
          <p:nvSpPr>
            <p:cNvPr id="3" name="任意多边形: 形状 13"/>
            <p:cNvSpPr/>
            <p:nvPr/>
          </p:nvSpPr>
          <p:spPr>
            <a:xfrm rot="9000000">
              <a:off x="146592" y="6634565"/>
              <a:ext cx="783752" cy="410471"/>
            </a:xfrm>
            <a:custGeom>
              <a:avLst/>
              <a:gdLst>
                <a:gd name="connsiteX0" fmla="*/ 106498 w 783752"/>
                <a:gd name="connsiteY0" fmla="*/ 369217 h 410471"/>
                <a:gd name="connsiteX1" fmla="*/ 0 w 783752"/>
                <a:gd name="connsiteY1" fmla="*/ 168918 h 410471"/>
                <a:gd name="connsiteX2" fmla="*/ 55159 w 783752"/>
                <a:gd name="connsiteY2" fmla="*/ 15269 h 410471"/>
                <a:gd name="connsiteX3" fmla="*/ 72796 w 783752"/>
                <a:gd name="connsiteY3" fmla="*/ 0 h 410471"/>
                <a:gd name="connsiteX4" fmla="*/ 783752 w 783752"/>
                <a:gd name="connsiteY4" fmla="*/ 410470 h 410471"/>
                <a:gd name="connsiteX5" fmla="*/ 241561 w 783752"/>
                <a:gd name="connsiteY5" fmla="*/ 410470 h 410471"/>
                <a:gd name="connsiteX6" fmla="*/ 241553 w 783752"/>
                <a:gd name="connsiteY6" fmla="*/ 410471 h 410471"/>
                <a:gd name="connsiteX7" fmla="*/ 106498 w 783752"/>
                <a:gd name="connsiteY7" fmla="*/ 369217 h 41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3752" h="410471">
                  <a:moveTo>
                    <a:pt x="106498" y="369217"/>
                  </a:moveTo>
                  <a:cubicBezTo>
                    <a:pt x="42245" y="325809"/>
                    <a:pt x="0" y="252297"/>
                    <a:pt x="0" y="168918"/>
                  </a:cubicBezTo>
                  <a:cubicBezTo>
                    <a:pt x="0" y="110554"/>
                    <a:pt x="20700" y="57023"/>
                    <a:pt x="55159" y="15269"/>
                  </a:cubicBezTo>
                  <a:lnTo>
                    <a:pt x="72796" y="0"/>
                  </a:lnTo>
                  <a:lnTo>
                    <a:pt x="783752" y="410470"/>
                  </a:lnTo>
                  <a:lnTo>
                    <a:pt x="241561" y="410470"/>
                  </a:lnTo>
                  <a:lnTo>
                    <a:pt x="241553" y="410471"/>
                  </a:lnTo>
                  <a:cubicBezTo>
                    <a:pt x="191526" y="410471"/>
                    <a:pt x="145050" y="395263"/>
                    <a:pt x="106498" y="36921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alpha val="67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3">
                    <a:alpha val="58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cs typeface="思源黑体 CN Light" panose="020B0300000000000000" pitchFamily="34" charset="-122"/>
              </a:endParaRPr>
            </a:p>
          </p:txBody>
        </p:sp>
        <p:sp>
          <p:nvSpPr>
            <p:cNvPr id="4" name="任意多边形: 形状 11"/>
            <p:cNvSpPr/>
            <p:nvPr/>
          </p:nvSpPr>
          <p:spPr>
            <a:xfrm rot="9000000">
              <a:off x="-458818" y="5057629"/>
              <a:ext cx="1615067" cy="1402513"/>
            </a:xfrm>
            <a:custGeom>
              <a:avLst/>
              <a:gdLst>
                <a:gd name="connsiteX0" fmla="*/ 309178 w 1615067"/>
                <a:gd name="connsiteY0" fmla="*/ 1282749 h 1402513"/>
                <a:gd name="connsiteX1" fmla="*/ 0 w 1615067"/>
                <a:gd name="connsiteY1" fmla="*/ 701256 h 1402513"/>
                <a:gd name="connsiteX2" fmla="*/ 559930 w 1615067"/>
                <a:gd name="connsiteY2" fmla="*/ 14248 h 1402513"/>
                <a:gd name="connsiteX3" fmla="*/ 701253 w 1615067"/>
                <a:gd name="connsiteY3" fmla="*/ 0 h 1402513"/>
                <a:gd name="connsiteX4" fmla="*/ 701258 w 1615067"/>
                <a:gd name="connsiteY4" fmla="*/ 0 h 1402513"/>
                <a:gd name="connsiteX5" fmla="*/ 1615067 w 1615067"/>
                <a:gd name="connsiteY5" fmla="*/ 0 h 1402513"/>
                <a:gd name="connsiteX6" fmla="*/ 805327 w 1615067"/>
                <a:gd name="connsiteY6" fmla="*/ 1402511 h 1402513"/>
                <a:gd name="connsiteX7" fmla="*/ 701281 w 1615067"/>
                <a:gd name="connsiteY7" fmla="*/ 1402511 h 1402513"/>
                <a:gd name="connsiteX8" fmla="*/ 701258 w 1615067"/>
                <a:gd name="connsiteY8" fmla="*/ 1402513 h 1402513"/>
                <a:gd name="connsiteX9" fmla="*/ 309178 w 1615067"/>
                <a:gd name="connsiteY9" fmla="*/ 1282749 h 1402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5067" h="1402513">
                  <a:moveTo>
                    <a:pt x="309178" y="1282749"/>
                  </a:moveTo>
                  <a:cubicBezTo>
                    <a:pt x="122643" y="1156728"/>
                    <a:pt x="0" y="943314"/>
                    <a:pt x="0" y="701256"/>
                  </a:cubicBezTo>
                  <a:cubicBezTo>
                    <a:pt x="0" y="362376"/>
                    <a:pt x="240380" y="79637"/>
                    <a:pt x="559930" y="14248"/>
                  </a:cubicBezTo>
                  <a:lnTo>
                    <a:pt x="701253" y="0"/>
                  </a:lnTo>
                  <a:lnTo>
                    <a:pt x="701258" y="0"/>
                  </a:lnTo>
                  <a:lnTo>
                    <a:pt x="1615067" y="0"/>
                  </a:lnTo>
                  <a:lnTo>
                    <a:pt x="805327" y="1402511"/>
                  </a:lnTo>
                  <a:lnTo>
                    <a:pt x="701281" y="1402511"/>
                  </a:lnTo>
                  <a:lnTo>
                    <a:pt x="701258" y="1402513"/>
                  </a:lnTo>
                  <a:cubicBezTo>
                    <a:pt x="556023" y="1402513"/>
                    <a:pt x="421100" y="1358361"/>
                    <a:pt x="309178" y="128274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3">
                    <a:alpha val="7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kumimoji="1" lang="zh-CN" altLang="en-US">
                <a:cs typeface="思源黑体 CN Light" panose="020B0300000000000000" pitchFamily="34" charset="-122"/>
              </a:endParaRPr>
            </a:p>
          </p:txBody>
        </p:sp>
      </p:grpSp>
      <p:grpSp>
        <p:nvGrpSpPr>
          <p:cNvPr id="5" name="组合 16"/>
          <p:cNvGrpSpPr/>
          <p:nvPr/>
        </p:nvGrpSpPr>
        <p:grpSpPr>
          <a:xfrm>
            <a:off x="2471762" y="2938043"/>
            <a:ext cx="7251700" cy="1447854"/>
            <a:chOff x="2471762" y="3008383"/>
            <a:chExt cx="7251700" cy="1447855"/>
          </a:xfrm>
        </p:grpSpPr>
        <p:sp>
          <p:nvSpPr>
            <p:cNvPr id="6" name="文本框 21"/>
            <p:cNvSpPr txBox="1"/>
            <p:nvPr/>
          </p:nvSpPr>
          <p:spPr>
            <a:xfrm>
              <a:off x="2471762" y="3008383"/>
              <a:ext cx="7251700" cy="9144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sz="5400" b="1">
                  <a:solidFill>
                    <a:schemeClr val="accent1">
                      <a:alpha val="10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杭州地铁数据预测分析</a:t>
              </a:r>
              <a:endParaRPr lang="zh-CN" sz="5400">
                <a:solidFill>
                  <a:schemeClr val="accent1">
                    <a:alpha val="100000"/>
                  </a:schemeClr>
                </a:solidFill>
                <a:latin typeface="汉仪雅酷黑 65W"/>
                <a:ea typeface="汉仪雅酷黑 65W"/>
                <a:cs typeface="思源黑体 CN Light"/>
              </a:endParaRPr>
            </a:p>
          </p:txBody>
        </p:sp>
        <p:sp>
          <p:nvSpPr>
            <p:cNvPr id="7" name="文本框 25"/>
            <p:cNvSpPr txBox="1"/>
            <p:nvPr/>
          </p:nvSpPr>
          <p:spPr>
            <a:xfrm>
              <a:off x="2622550" y="3872040"/>
              <a:ext cx="6972300" cy="5842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sz="3200" b="1">
                  <a:solidFill>
                    <a:schemeClr val="accent1">
                      <a:alpha val="10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数据挖掘课程项目报告</a:t>
              </a:r>
              <a:endParaRPr lang="zh-CN" sz="3200" b="1">
                <a:solidFill>
                  <a:schemeClr val="accent1">
                    <a:alpha val="100000"/>
                  </a:schemeClr>
                </a:solidFill>
                <a:latin typeface="思源黑体 CN Light"/>
                <a:ea typeface="思源黑体 CN Light"/>
                <a:cs typeface="思源黑体 CN Light"/>
              </a:endParaRPr>
            </a:p>
          </p:txBody>
        </p:sp>
      </p:grpSp>
      <p:grpSp>
        <p:nvGrpSpPr>
          <p:cNvPr id="8" name="组合 5"/>
          <p:cNvGrpSpPr/>
          <p:nvPr/>
        </p:nvGrpSpPr>
        <p:grpSpPr>
          <a:xfrm>
            <a:off x="3750310" y="4472940"/>
            <a:ext cx="4688840" cy="480881"/>
            <a:chOff x="7550" y="7012"/>
            <a:chExt cx="4300" cy="582"/>
          </a:xfrm>
        </p:grpSpPr>
        <p:sp>
          <p:nvSpPr>
            <p:cNvPr id="9" name="矩形: 圆角 41"/>
            <p:cNvSpPr/>
            <p:nvPr/>
          </p:nvSpPr>
          <p:spPr>
            <a:xfrm>
              <a:off x="7550" y="7012"/>
              <a:ext cx="4300" cy="58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思源黑体 CN Light" panose="020B0300000000000000" pitchFamily="34" charset="-122"/>
              </a:endParaRPr>
            </a:p>
          </p:txBody>
        </p:sp>
        <p:sp>
          <p:nvSpPr>
            <p:cNvPr id="10" name="文本框 28"/>
            <p:cNvSpPr txBox="1"/>
            <p:nvPr/>
          </p:nvSpPr>
          <p:spPr>
            <a:xfrm>
              <a:off x="7650" y="7014"/>
              <a:ext cx="4105" cy="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sz="2400">
                  <a:solidFill>
                    <a:schemeClr val="bg1">
                      <a:alpha val="10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答辩人：王梓茗</a:t>
              </a:r>
              <a:r>
                <a:rPr lang="en-US" sz="2400">
                  <a:solidFill>
                    <a:schemeClr val="bg1">
                      <a:alpha val="10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zh-CN" sz="2400">
                  <a:solidFill>
                    <a:schemeClr val="bg1">
                      <a:alpha val="10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孙赳志</a:t>
              </a:r>
              <a:r>
                <a:rPr lang="en-US" sz="2400">
                  <a:solidFill>
                    <a:schemeClr val="bg1">
                      <a:alpha val="10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zh-CN" sz="2400">
                  <a:solidFill>
                    <a:schemeClr val="bg1">
                      <a:alpha val="10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陈润澎</a:t>
              </a:r>
              <a:endParaRPr lang="zh-CN" sz="2400">
                <a:solidFill>
                  <a:schemeClr val="bg1">
                    <a:alpha val="100000"/>
                  </a:schemeClr>
                </a:solidFill>
                <a:latin typeface="思源黑体 CN Light"/>
                <a:ea typeface="思源黑体 CN Light"/>
                <a:cs typeface="思源黑体 CN Light"/>
              </a:endParaRPr>
            </a:p>
          </p:txBody>
        </p:sp>
      </p:grpSp>
      <p:sp>
        <p:nvSpPr>
          <p:cNvPr id="11" name="任意多边形: 形状 34"/>
          <p:cNvSpPr/>
          <p:nvPr/>
        </p:nvSpPr>
        <p:spPr>
          <a:xfrm>
            <a:off x="0" y="0"/>
            <a:ext cx="12192000" cy="2793509"/>
          </a:xfrm>
          <a:custGeom>
            <a:avLst/>
            <a:gdLst>
              <a:gd name="connsiteX0" fmla="*/ 0 w 12192000"/>
              <a:gd name="connsiteY0" fmla="*/ 0 h 2793509"/>
              <a:gd name="connsiteX1" fmla="*/ 12192000 w 12192000"/>
              <a:gd name="connsiteY1" fmla="*/ 0 h 2793509"/>
              <a:gd name="connsiteX2" fmla="*/ 12192000 w 12192000"/>
              <a:gd name="connsiteY2" fmla="*/ 625588 h 2793509"/>
              <a:gd name="connsiteX3" fmla="*/ 12130714 w 12192000"/>
              <a:gd name="connsiteY3" fmla="*/ 709485 h 2793509"/>
              <a:gd name="connsiteX4" fmla="*/ 7160572 w 12192000"/>
              <a:gd name="connsiteY4" fmla="*/ 2157533 h 2793509"/>
              <a:gd name="connsiteX5" fmla="*/ 6875616 w 12192000"/>
              <a:gd name="connsiteY5" fmla="*/ 2169110 h 2793509"/>
              <a:gd name="connsiteX6" fmla="*/ 6833549 w 12192000"/>
              <a:gd name="connsiteY6" fmla="*/ 2304629 h 2793509"/>
              <a:gd name="connsiteX7" fmla="*/ 6096000 w 12192000"/>
              <a:gd name="connsiteY7" fmla="*/ 2793509 h 2793509"/>
              <a:gd name="connsiteX8" fmla="*/ 5358452 w 12192000"/>
              <a:gd name="connsiteY8" fmla="*/ 2304629 h 2793509"/>
              <a:gd name="connsiteX9" fmla="*/ 5316385 w 12192000"/>
              <a:gd name="connsiteY9" fmla="*/ 2169110 h 2793509"/>
              <a:gd name="connsiteX10" fmla="*/ 5031428 w 12192000"/>
              <a:gd name="connsiteY10" fmla="*/ 2157533 h 2793509"/>
              <a:gd name="connsiteX11" fmla="*/ 61286 w 12192000"/>
              <a:gd name="connsiteY11" fmla="*/ 709485 h 2793509"/>
              <a:gd name="connsiteX12" fmla="*/ 0 w 12192000"/>
              <a:gd name="connsiteY12" fmla="*/ 625588 h 2793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2793509">
                <a:moveTo>
                  <a:pt x="0" y="0"/>
                </a:moveTo>
                <a:lnTo>
                  <a:pt x="12192000" y="0"/>
                </a:lnTo>
                <a:lnTo>
                  <a:pt x="12192000" y="625588"/>
                </a:lnTo>
                <a:lnTo>
                  <a:pt x="12130714" y="709485"/>
                </a:lnTo>
                <a:cubicBezTo>
                  <a:pt x="11525642" y="1452522"/>
                  <a:pt x="9582132" y="2025819"/>
                  <a:pt x="7160572" y="2157533"/>
                </a:cubicBezTo>
                <a:lnTo>
                  <a:pt x="6875616" y="2169110"/>
                </a:lnTo>
                <a:lnTo>
                  <a:pt x="6833549" y="2304629"/>
                </a:lnTo>
                <a:cubicBezTo>
                  <a:pt x="6712033" y="2591923"/>
                  <a:pt x="6427558" y="2793509"/>
                  <a:pt x="6096000" y="2793509"/>
                </a:cubicBezTo>
                <a:cubicBezTo>
                  <a:pt x="5764443" y="2793509"/>
                  <a:pt x="5479967" y="2591923"/>
                  <a:pt x="5358452" y="2304629"/>
                </a:cubicBezTo>
                <a:lnTo>
                  <a:pt x="5316385" y="2169110"/>
                </a:lnTo>
                <a:lnTo>
                  <a:pt x="5031428" y="2157533"/>
                </a:lnTo>
                <a:cubicBezTo>
                  <a:pt x="2609868" y="2025819"/>
                  <a:pt x="666358" y="1452522"/>
                  <a:pt x="61286" y="709485"/>
                </a:cubicBezTo>
                <a:lnTo>
                  <a:pt x="0" y="62558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3000">
                <a:srgbClr val="004AA4"/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思源黑体 CN Light" panose="020B0300000000000000" pitchFamily="34" charset="-122"/>
            </a:endParaRPr>
          </a:p>
        </p:txBody>
      </p:sp>
      <p:grpSp>
        <p:nvGrpSpPr>
          <p:cNvPr id="12" name="组合 18"/>
          <p:cNvGrpSpPr/>
          <p:nvPr/>
        </p:nvGrpSpPr>
        <p:grpSpPr>
          <a:xfrm>
            <a:off x="10212350" y="-67095"/>
            <a:ext cx="2227729" cy="1609698"/>
            <a:chOff x="10212350" y="-67095"/>
            <a:chExt cx="2227729" cy="1609698"/>
          </a:xfrm>
        </p:grpSpPr>
        <p:sp>
          <p:nvSpPr>
            <p:cNvPr id="13" name="任意多边形: 形状 40"/>
            <p:cNvSpPr/>
            <p:nvPr/>
          </p:nvSpPr>
          <p:spPr>
            <a:xfrm rot="19800000">
              <a:off x="11003601" y="-67095"/>
              <a:ext cx="1436478" cy="1378464"/>
            </a:xfrm>
            <a:custGeom>
              <a:avLst/>
              <a:gdLst>
                <a:gd name="connsiteX0" fmla="*/ 1436478 w 1436478"/>
                <a:gd name="connsiteY0" fmla="*/ 385525 h 1378464"/>
                <a:gd name="connsiteX1" fmla="*/ 863206 w 1436478"/>
                <a:gd name="connsiteY1" fmla="*/ 1378462 h 1378464"/>
                <a:gd name="connsiteX2" fmla="*/ 689255 w 1436478"/>
                <a:gd name="connsiteY2" fmla="*/ 1378462 h 1378464"/>
                <a:gd name="connsiteX3" fmla="*/ 689232 w 1436478"/>
                <a:gd name="connsiteY3" fmla="*/ 1378464 h 1378464"/>
                <a:gd name="connsiteX4" fmla="*/ 0 w 1436478"/>
                <a:gd name="connsiteY4" fmla="*/ 689232 h 1378464"/>
                <a:gd name="connsiteX5" fmla="*/ 550328 w 1436478"/>
                <a:gd name="connsiteY5" fmla="*/ 14004 h 1378464"/>
                <a:gd name="connsiteX6" fmla="*/ 689229 w 1436478"/>
                <a:gd name="connsiteY6" fmla="*/ 0 h 1378464"/>
                <a:gd name="connsiteX7" fmla="*/ 689232 w 1436478"/>
                <a:gd name="connsiteY7" fmla="*/ 0 h 1378464"/>
                <a:gd name="connsiteX8" fmla="*/ 768728 w 1436478"/>
                <a:gd name="connsiteY8" fmla="*/ 0 h 137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6478" h="1378464">
                  <a:moveTo>
                    <a:pt x="1436478" y="385525"/>
                  </a:moveTo>
                  <a:lnTo>
                    <a:pt x="863206" y="1378462"/>
                  </a:lnTo>
                  <a:lnTo>
                    <a:pt x="689255" y="1378462"/>
                  </a:lnTo>
                  <a:lnTo>
                    <a:pt x="689232" y="1378464"/>
                  </a:lnTo>
                  <a:cubicBezTo>
                    <a:pt x="308580" y="1378464"/>
                    <a:pt x="0" y="1069883"/>
                    <a:pt x="0" y="689232"/>
                  </a:cubicBezTo>
                  <a:cubicBezTo>
                    <a:pt x="0" y="356163"/>
                    <a:pt x="236258" y="78272"/>
                    <a:pt x="550328" y="14004"/>
                  </a:cubicBezTo>
                  <a:lnTo>
                    <a:pt x="689229" y="0"/>
                  </a:lnTo>
                  <a:lnTo>
                    <a:pt x="689232" y="0"/>
                  </a:lnTo>
                  <a:lnTo>
                    <a:pt x="76872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85000">
                  <a:schemeClr val="bg1">
                    <a:alpha val="0"/>
                  </a:schemeClr>
                </a:gs>
                <a:gs pos="21000">
                  <a:schemeClr val="bg1">
                    <a:alpha val="2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kumimoji="1" lang="zh-CN" altLang="en-US">
                <a:cs typeface="思源黑体 CN Light" panose="020B0300000000000000" pitchFamily="34" charset="-122"/>
              </a:endParaRPr>
            </a:p>
          </p:txBody>
        </p:sp>
        <p:sp>
          <p:nvSpPr>
            <p:cNvPr id="14" name="任意多边形: 形状 17"/>
            <p:cNvSpPr/>
            <p:nvPr/>
          </p:nvSpPr>
          <p:spPr>
            <a:xfrm rot="19800000">
              <a:off x="10212350" y="55832"/>
              <a:ext cx="1850370" cy="435965"/>
            </a:xfrm>
            <a:custGeom>
              <a:avLst/>
              <a:gdLst>
                <a:gd name="connsiteX0" fmla="*/ 1095258 w 1850370"/>
                <a:gd name="connsiteY0" fmla="*/ 0 h 435965"/>
                <a:gd name="connsiteX1" fmla="*/ 1850370 w 1850370"/>
                <a:gd name="connsiteY1" fmla="*/ 435964 h 435965"/>
                <a:gd name="connsiteX2" fmla="*/ 217990 w 1850370"/>
                <a:gd name="connsiteY2" fmla="*/ 435965 h 435965"/>
                <a:gd name="connsiteX3" fmla="*/ 217983 w 1850370"/>
                <a:gd name="connsiteY3" fmla="*/ 435965 h 435965"/>
                <a:gd name="connsiteX4" fmla="*/ 0 w 1850370"/>
                <a:gd name="connsiteY4" fmla="*/ 217983 h 435965"/>
                <a:gd name="connsiteX5" fmla="*/ 174051 w 1850370"/>
                <a:gd name="connsiteY5" fmla="*/ 4429 h 435965"/>
                <a:gd name="connsiteX6" fmla="*/ 217981 w 1850370"/>
                <a:gd name="connsiteY6" fmla="*/ 0 h 435965"/>
                <a:gd name="connsiteX7" fmla="*/ 217982 w 1850370"/>
                <a:gd name="connsiteY7" fmla="*/ 0 h 43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50370" h="435965">
                  <a:moveTo>
                    <a:pt x="1095258" y="0"/>
                  </a:moveTo>
                  <a:lnTo>
                    <a:pt x="1850370" y="435964"/>
                  </a:lnTo>
                  <a:lnTo>
                    <a:pt x="217990" y="435965"/>
                  </a:lnTo>
                  <a:lnTo>
                    <a:pt x="217983" y="435965"/>
                  </a:lnTo>
                  <a:cubicBezTo>
                    <a:pt x="97594" y="435965"/>
                    <a:pt x="0" y="338371"/>
                    <a:pt x="0" y="217983"/>
                  </a:cubicBezTo>
                  <a:cubicBezTo>
                    <a:pt x="0" y="112643"/>
                    <a:pt x="74721" y="24755"/>
                    <a:pt x="174051" y="4429"/>
                  </a:cubicBezTo>
                  <a:lnTo>
                    <a:pt x="217981" y="0"/>
                  </a:lnTo>
                  <a:lnTo>
                    <a:pt x="21798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85000">
                  <a:schemeClr val="bg1">
                    <a:alpha val="0"/>
                  </a:schemeClr>
                </a:gs>
                <a:gs pos="21000">
                  <a:schemeClr val="bg1">
                    <a:alpha val="2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kumimoji="1" lang="zh-CN" altLang="en-US">
                <a:cs typeface="思源黑体 CN Light" panose="020B0300000000000000" pitchFamily="34" charset="-122"/>
              </a:endParaRPr>
            </a:p>
          </p:txBody>
        </p:sp>
        <p:sp>
          <p:nvSpPr>
            <p:cNvPr id="15" name="任意多边形: 形状 19"/>
            <p:cNvSpPr/>
            <p:nvPr/>
          </p:nvSpPr>
          <p:spPr>
            <a:xfrm rot="19800000">
              <a:off x="11844316" y="1340717"/>
              <a:ext cx="426743" cy="201886"/>
            </a:xfrm>
            <a:custGeom>
              <a:avLst/>
              <a:gdLst>
                <a:gd name="connsiteX0" fmla="*/ 426743 w 426743"/>
                <a:gd name="connsiteY0" fmla="*/ 0 h 201886"/>
                <a:gd name="connsiteX1" fmla="*/ 310184 w 426743"/>
                <a:gd name="connsiteY1" fmla="*/ 201886 h 201886"/>
                <a:gd name="connsiteX2" fmla="*/ 100947 w 426743"/>
                <a:gd name="connsiteY2" fmla="*/ 201886 h 201886"/>
                <a:gd name="connsiteX3" fmla="*/ 100943 w 426743"/>
                <a:gd name="connsiteY3" fmla="*/ 201886 h 201886"/>
                <a:gd name="connsiteX4" fmla="*/ 0 w 426743"/>
                <a:gd name="connsiteY4" fmla="*/ 100943 h 201886"/>
                <a:gd name="connsiteX5" fmla="*/ 80599 w 426743"/>
                <a:gd name="connsiteY5" fmla="*/ 2051 h 201886"/>
                <a:gd name="connsiteX6" fmla="*/ 100943 w 426743"/>
                <a:gd name="connsiteY6" fmla="*/ 0 h 201886"/>
                <a:gd name="connsiteX7" fmla="*/ 100943 w 426743"/>
                <a:gd name="connsiteY7" fmla="*/ 0 h 20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43" h="201886">
                  <a:moveTo>
                    <a:pt x="426743" y="0"/>
                  </a:moveTo>
                  <a:lnTo>
                    <a:pt x="310184" y="201886"/>
                  </a:lnTo>
                  <a:lnTo>
                    <a:pt x="100947" y="201886"/>
                  </a:lnTo>
                  <a:lnTo>
                    <a:pt x="100943" y="201886"/>
                  </a:lnTo>
                  <a:cubicBezTo>
                    <a:pt x="45194" y="201886"/>
                    <a:pt x="0" y="156692"/>
                    <a:pt x="0" y="100943"/>
                  </a:cubicBezTo>
                  <a:cubicBezTo>
                    <a:pt x="0" y="52163"/>
                    <a:pt x="34601" y="11463"/>
                    <a:pt x="80599" y="2051"/>
                  </a:cubicBezTo>
                  <a:lnTo>
                    <a:pt x="100943" y="0"/>
                  </a:lnTo>
                  <a:lnTo>
                    <a:pt x="10094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85000">
                  <a:schemeClr val="bg1">
                    <a:alpha val="0"/>
                  </a:schemeClr>
                </a:gs>
                <a:gs pos="21000">
                  <a:schemeClr val="bg1">
                    <a:alpha val="2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kumimoji="1" lang="zh-CN" altLang="en-US">
                <a:cs typeface="思源黑体 CN Light" panose="020B0300000000000000" pitchFamily="34" charset="-122"/>
              </a:endParaRPr>
            </a:p>
          </p:txBody>
        </p:sp>
      </p:grpSp>
      <p:sp>
        <p:nvSpPr>
          <p:cNvPr id="16" name="椭圆 3"/>
          <p:cNvSpPr/>
          <p:nvPr/>
        </p:nvSpPr>
        <p:spPr>
          <a:xfrm>
            <a:off x="5371465" y="1251585"/>
            <a:ext cx="1446530" cy="1458595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2" descr="logo"/>
          <p:cNvPicPr>
            <a:picLocks noChangeAspect="1"/>
          </p:cNvPicPr>
          <p:nvPr/>
        </p:nvPicPr>
        <p:blipFill>
          <a:blip r:embed="rId1"/>
          <a:srcRect r="76051"/>
          <a:stretch>
            <a:fillRect/>
          </a:stretch>
        </p:blipFill>
        <p:spPr>
          <a:xfrm>
            <a:off x="5413375" y="1258570"/>
            <a:ext cx="1433830" cy="14509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矩形 2"/>
          <p:cNvSpPr/>
          <p:nvPr/>
        </p:nvSpPr>
        <p:spPr>
          <a:xfrm rot="16200000">
            <a:off x="5755563" y="-5424239"/>
            <a:ext cx="680876" cy="1219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黑体 CN Light" panose="020B0300000000000000" pitchFamily="34" charset="-122"/>
            </a:endParaRPr>
          </a:p>
        </p:txBody>
      </p:sp>
      <p:grpSp>
        <p:nvGrpSpPr>
          <p:cNvPr id="1462" name="组合 117"/>
          <p:cNvGrpSpPr/>
          <p:nvPr/>
        </p:nvGrpSpPr>
        <p:grpSpPr>
          <a:xfrm>
            <a:off x="10212350" y="-67095"/>
            <a:ext cx="2227729" cy="1609698"/>
            <a:chOff x="10212350" y="-67095"/>
            <a:chExt cx="2227729" cy="1609698"/>
          </a:xfrm>
        </p:grpSpPr>
        <p:sp>
          <p:nvSpPr>
            <p:cNvPr id="1463" name="任意多边形: 形状 118"/>
            <p:cNvSpPr/>
            <p:nvPr/>
          </p:nvSpPr>
          <p:spPr>
            <a:xfrm rot="19800000">
              <a:off x="11003601" y="-67095"/>
              <a:ext cx="1436478" cy="1378464"/>
            </a:xfrm>
            <a:custGeom>
              <a:avLst/>
              <a:gdLst>
                <a:gd name="connsiteX0" fmla="*/ 1436478 w 1436478"/>
                <a:gd name="connsiteY0" fmla="*/ 385525 h 1378464"/>
                <a:gd name="connsiteX1" fmla="*/ 863206 w 1436478"/>
                <a:gd name="connsiteY1" fmla="*/ 1378462 h 1378464"/>
                <a:gd name="connsiteX2" fmla="*/ 689255 w 1436478"/>
                <a:gd name="connsiteY2" fmla="*/ 1378462 h 1378464"/>
                <a:gd name="connsiteX3" fmla="*/ 689232 w 1436478"/>
                <a:gd name="connsiteY3" fmla="*/ 1378464 h 1378464"/>
                <a:gd name="connsiteX4" fmla="*/ 0 w 1436478"/>
                <a:gd name="connsiteY4" fmla="*/ 689232 h 1378464"/>
                <a:gd name="connsiteX5" fmla="*/ 550328 w 1436478"/>
                <a:gd name="connsiteY5" fmla="*/ 14004 h 1378464"/>
                <a:gd name="connsiteX6" fmla="*/ 689229 w 1436478"/>
                <a:gd name="connsiteY6" fmla="*/ 0 h 1378464"/>
                <a:gd name="connsiteX7" fmla="*/ 689232 w 1436478"/>
                <a:gd name="connsiteY7" fmla="*/ 0 h 1378464"/>
                <a:gd name="connsiteX8" fmla="*/ 768728 w 1436478"/>
                <a:gd name="connsiteY8" fmla="*/ 0 h 137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6478" h="1378464">
                  <a:moveTo>
                    <a:pt x="1436478" y="385525"/>
                  </a:moveTo>
                  <a:lnTo>
                    <a:pt x="863206" y="1378462"/>
                  </a:lnTo>
                  <a:lnTo>
                    <a:pt x="689255" y="1378462"/>
                  </a:lnTo>
                  <a:lnTo>
                    <a:pt x="689232" y="1378464"/>
                  </a:lnTo>
                  <a:cubicBezTo>
                    <a:pt x="308580" y="1378464"/>
                    <a:pt x="0" y="1069883"/>
                    <a:pt x="0" y="689232"/>
                  </a:cubicBezTo>
                  <a:cubicBezTo>
                    <a:pt x="0" y="356163"/>
                    <a:pt x="236258" y="78272"/>
                    <a:pt x="550328" y="14004"/>
                  </a:cubicBezTo>
                  <a:lnTo>
                    <a:pt x="689229" y="0"/>
                  </a:lnTo>
                  <a:lnTo>
                    <a:pt x="689232" y="0"/>
                  </a:lnTo>
                  <a:lnTo>
                    <a:pt x="76872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3">
                    <a:alpha val="7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cs typeface="思源黑体 CN Light" panose="020B0300000000000000" pitchFamily="34" charset="-122"/>
              </a:endParaRPr>
            </a:p>
          </p:txBody>
        </p:sp>
        <p:sp>
          <p:nvSpPr>
            <p:cNvPr id="1464" name="任意多边形: 形状 119"/>
            <p:cNvSpPr/>
            <p:nvPr/>
          </p:nvSpPr>
          <p:spPr>
            <a:xfrm rot="19800000">
              <a:off x="10212350" y="55832"/>
              <a:ext cx="1850370" cy="435965"/>
            </a:xfrm>
            <a:custGeom>
              <a:avLst/>
              <a:gdLst>
                <a:gd name="connsiteX0" fmla="*/ 1095258 w 1850370"/>
                <a:gd name="connsiteY0" fmla="*/ 0 h 435965"/>
                <a:gd name="connsiteX1" fmla="*/ 1850370 w 1850370"/>
                <a:gd name="connsiteY1" fmla="*/ 435964 h 435965"/>
                <a:gd name="connsiteX2" fmla="*/ 217990 w 1850370"/>
                <a:gd name="connsiteY2" fmla="*/ 435965 h 435965"/>
                <a:gd name="connsiteX3" fmla="*/ 217983 w 1850370"/>
                <a:gd name="connsiteY3" fmla="*/ 435965 h 435965"/>
                <a:gd name="connsiteX4" fmla="*/ 0 w 1850370"/>
                <a:gd name="connsiteY4" fmla="*/ 217983 h 435965"/>
                <a:gd name="connsiteX5" fmla="*/ 174051 w 1850370"/>
                <a:gd name="connsiteY5" fmla="*/ 4429 h 435965"/>
                <a:gd name="connsiteX6" fmla="*/ 217981 w 1850370"/>
                <a:gd name="connsiteY6" fmla="*/ 0 h 435965"/>
                <a:gd name="connsiteX7" fmla="*/ 217982 w 1850370"/>
                <a:gd name="connsiteY7" fmla="*/ 0 h 43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50370" h="435965">
                  <a:moveTo>
                    <a:pt x="1095258" y="0"/>
                  </a:moveTo>
                  <a:lnTo>
                    <a:pt x="1850370" y="435964"/>
                  </a:lnTo>
                  <a:lnTo>
                    <a:pt x="217990" y="435965"/>
                  </a:lnTo>
                  <a:lnTo>
                    <a:pt x="217983" y="435965"/>
                  </a:lnTo>
                  <a:cubicBezTo>
                    <a:pt x="97594" y="435965"/>
                    <a:pt x="0" y="338371"/>
                    <a:pt x="0" y="217983"/>
                  </a:cubicBezTo>
                  <a:cubicBezTo>
                    <a:pt x="0" y="112643"/>
                    <a:pt x="74721" y="24755"/>
                    <a:pt x="174051" y="4429"/>
                  </a:cubicBezTo>
                  <a:lnTo>
                    <a:pt x="217981" y="0"/>
                  </a:lnTo>
                  <a:lnTo>
                    <a:pt x="21798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alpha val="28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3">
                    <a:alpha val="3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cs typeface="思源黑体 CN Light" panose="020B0300000000000000" pitchFamily="34" charset="-122"/>
              </a:endParaRPr>
            </a:p>
          </p:txBody>
        </p:sp>
        <p:sp>
          <p:nvSpPr>
            <p:cNvPr id="1465" name="任意多边形: 形状 120"/>
            <p:cNvSpPr/>
            <p:nvPr/>
          </p:nvSpPr>
          <p:spPr>
            <a:xfrm rot="19800000">
              <a:off x="11844316" y="1340717"/>
              <a:ext cx="426743" cy="201886"/>
            </a:xfrm>
            <a:custGeom>
              <a:avLst/>
              <a:gdLst>
                <a:gd name="connsiteX0" fmla="*/ 426743 w 426743"/>
                <a:gd name="connsiteY0" fmla="*/ 0 h 201886"/>
                <a:gd name="connsiteX1" fmla="*/ 310184 w 426743"/>
                <a:gd name="connsiteY1" fmla="*/ 201886 h 201886"/>
                <a:gd name="connsiteX2" fmla="*/ 100947 w 426743"/>
                <a:gd name="connsiteY2" fmla="*/ 201886 h 201886"/>
                <a:gd name="connsiteX3" fmla="*/ 100943 w 426743"/>
                <a:gd name="connsiteY3" fmla="*/ 201886 h 201886"/>
                <a:gd name="connsiteX4" fmla="*/ 0 w 426743"/>
                <a:gd name="connsiteY4" fmla="*/ 100943 h 201886"/>
                <a:gd name="connsiteX5" fmla="*/ 80599 w 426743"/>
                <a:gd name="connsiteY5" fmla="*/ 2051 h 201886"/>
                <a:gd name="connsiteX6" fmla="*/ 100943 w 426743"/>
                <a:gd name="connsiteY6" fmla="*/ 0 h 201886"/>
                <a:gd name="connsiteX7" fmla="*/ 100943 w 426743"/>
                <a:gd name="connsiteY7" fmla="*/ 0 h 20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43" h="201886">
                  <a:moveTo>
                    <a:pt x="426743" y="0"/>
                  </a:moveTo>
                  <a:lnTo>
                    <a:pt x="310184" y="201886"/>
                  </a:lnTo>
                  <a:lnTo>
                    <a:pt x="100947" y="201886"/>
                  </a:lnTo>
                  <a:lnTo>
                    <a:pt x="100943" y="201886"/>
                  </a:lnTo>
                  <a:cubicBezTo>
                    <a:pt x="45194" y="201886"/>
                    <a:pt x="0" y="156692"/>
                    <a:pt x="0" y="100943"/>
                  </a:cubicBezTo>
                  <a:cubicBezTo>
                    <a:pt x="0" y="52163"/>
                    <a:pt x="34601" y="11463"/>
                    <a:pt x="80599" y="2051"/>
                  </a:cubicBezTo>
                  <a:lnTo>
                    <a:pt x="100943" y="0"/>
                  </a:lnTo>
                  <a:lnTo>
                    <a:pt x="10094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alpha val="55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3">
                    <a:alpha val="4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cs typeface="思源黑体 CN Light" panose="020B0300000000000000" pitchFamily="34" charset="-122"/>
              </a:endParaRPr>
            </a:p>
          </p:txBody>
        </p:sp>
      </p:grpSp>
      <p:sp>
        <p:nvSpPr>
          <p:cNvPr id="1466" name="文本框 31"/>
          <p:cNvSpPr txBox="1"/>
          <p:nvPr/>
        </p:nvSpPr>
        <p:spPr>
          <a:xfrm>
            <a:off x="1863387" y="430462"/>
            <a:ext cx="5334000" cy="486410"/>
          </a:xfrm>
          <a:prstGeom prst="rect">
            <a:avLst/>
          </a:prstGeom>
          <a:noFill/>
          <a:effectLst/>
        </p:spPr>
        <p:txBody>
          <a:bodyPr wrap="square" lIns="56693" tIns="28346" rIns="56693" bIns="28346" anchor="t">
            <a:spAutoFit/>
          </a:bodyPr>
          <a:lstStyle/>
          <a:p>
            <a:r>
              <a:rPr lang="zh-CN" altLang="en-US" sz="2800" b="1">
                <a:solidFill>
                  <a:schemeClr val="bg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思源黑体 CN Light"/>
                <a:sym typeface="思源黑体 CN Light"/>
              </a:rPr>
              <a:t>评估指标</a:t>
            </a:r>
            <a:endParaRPr lang="zh-CN" altLang="en-US" sz="2800" b="1">
              <a:solidFill>
                <a:schemeClr val="bg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思源黑体 CN Light"/>
              <a:sym typeface="思源黑体 CN Light"/>
            </a:endParaRPr>
          </a:p>
        </p:txBody>
      </p:sp>
      <p:grpSp>
        <p:nvGrpSpPr>
          <p:cNvPr id="1467" name="组合 17"/>
          <p:cNvGrpSpPr/>
          <p:nvPr/>
        </p:nvGrpSpPr>
        <p:grpSpPr>
          <a:xfrm>
            <a:off x="0" y="6530558"/>
            <a:ext cx="12192000" cy="327442"/>
            <a:chOff x="0" y="6530558"/>
            <a:chExt cx="12192000" cy="327442"/>
          </a:xfrm>
        </p:grpSpPr>
        <p:sp>
          <p:nvSpPr>
            <p:cNvPr id="1468" name="矩形 16"/>
            <p:cNvSpPr/>
            <p:nvPr/>
          </p:nvSpPr>
          <p:spPr>
            <a:xfrm>
              <a:off x="0" y="6530558"/>
              <a:ext cx="12192000" cy="32744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思源黑体 CN Light" panose="020B0300000000000000" pitchFamily="34" charset="-122"/>
              </a:endParaRPr>
            </a:p>
          </p:txBody>
        </p:sp>
        <p:sp>
          <p:nvSpPr>
            <p:cNvPr id="1469" name="文本框 121"/>
            <p:cNvSpPr txBox="1"/>
            <p:nvPr/>
          </p:nvSpPr>
          <p:spPr>
            <a:xfrm>
              <a:off x="9208770" y="6555958"/>
              <a:ext cx="2787015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sz="1200">
                  <a:solidFill>
                    <a:schemeClr val="bg1">
                      <a:alpha val="100000"/>
                    </a:schemeClr>
                  </a:solidFill>
                  <a:latin typeface="汉仪雅酷黑 65W"/>
                  <a:ea typeface="汉仪雅酷黑 65W"/>
                  <a:cs typeface="思源黑体 CN Light"/>
                  <a:sym typeface="汉仪雅酷黑 65W"/>
                </a:rPr>
                <a:t>杭州地铁数据预测分析</a:t>
              </a:r>
              <a:r>
                <a:rPr lang="en-US" sz="1200">
                  <a:solidFill>
                    <a:schemeClr val="bg1">
                      <a:alpha val="100000"/>
                    </a:schemeClr>
                  </a:solidFill>
                  <a:latin typeface="汉仪雅酷黑 65W"/>
                  <a:ea typeface="汉仪雅酷黑 65W"/>
                  <a:cs typeface="思源黑体 CN Light"/>
                  <a:sym typeface="汉仪雅酷黑 65W"/>
                </a:rPr>
                <a:t> </a:t>
              </a:r>
              <a:r>
                <a:rPr lang="zh-CN" sz="1200">
                  <a:solidFill>
                    <a:schemeClr val="bg1">
                      <a:alpha val="100000"/>
                    </a:schemeClr>
                  </a:solidFill>
                  <a:latin typeface="汉仪雅酷黑 65W"/>
                  <a:ea typeface="汉仪雅酷黑 65W"/>
                  <a:cs typeface="思源黑体 CN Light"/>
                  <a:sym typeface="汉仪雅酷黑 65W"/>
                </a:rPr>
                <a:t>数据挖掘汇报</a:t>
              </a:r>
              <a:endParaRPr lang="zh-CN" sz="1200">
                <a:solidFill>
                  <a:schemeClr val="bg1">
                    <a:alpha val="100000"/>
                  </a:schemeClr>
                </a:solidFill>
                <a:latin typeface="汉仪雅酷黑 65W"/>
                <a:ea typeface="汉仪雅酷黑 65W"/>
                <a:cs typeface="思源黑体 CN Light"/>
                <a:sym typeface="汉仪雅酷黑 65W"/>
              </a:endParaRPr>
            </a:p>
          </p:txBody>
        </p:sp>
      </p:grpSp>
      <p:grpSp>
        <p:nvGrpSpPr>
          <p:cNvPr id="1470" name="组合 5"/>
          <p:cNvGrpSpPr/>
          <p:nvPr/>
        </p:nvGrpSpPr>
        <p:grpSpPr>
          <a:xfrm>
            <a:off x="341630" y="109220"/>
            <a:ext cx="1209675" cy="1195705"/>
            <a:chOff x="8459" y="1971"/>
            <a:chExt cx="2324" cy="2296"/>
          </a:xfrm>
        </p:grpSpPr>
        <p:sp>
          <p:nvSpPr>
            <p:cNvPr id="1471" name="椭圆 8"/>
            <p:cNvSpPr/>
            <p:nvPr/>
          </p:nvSpPr>
          <p:spPr>
            <a:xfrm>
              <a:off x="8459" y="1971"/>
              <a:ext cx="2278" cy="229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72" name="图片 9" descr="logo"/>
            <p:cNvPicPr>
              <a:picLocks noChangeAspect="1"/>
            </p:cNvPicPr>
            <p:nvPr/>
          </p:nvPicPr>
          <p:blipFill>
            <a:blip r:embed="rId1"/>
            <a:srcRect r="76051"/>
            <a:stretch>
              <a:fillRect/>
            </a:stretch>
          </p:blipFill>
          <p:spPr>
            <a:xfrm>
              <a:off x="8525" y="1982"/>
              <a:ext cx="2258" cy="2285"/>
            </a:xfrm>
            <a:prstGeom prst="rect">
              <a:avLst/>
            </a:prstGeom>
          </p:spPr>
        </p:pic>
      </p:grpSp>
      <p:sp>
        <p:nvSpPr>
          <p:cNvPr id="1473" name="文本框 12"/>
          <p:cNvSpPr txBox="1"/>
          <p:nvPr/>
        </p:nvSpPr>
        <p:spPr>
          <a:xfrm>
            <a:off x="1527175" y="1447800"/>
            <a:ext cx="8493125" cy="44989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noAutofit/>
          </a:bodyPr>
          <a:lstStyle>
            <a:defPPr>
              <a:defRPr lang="zh-CN"/>
            </a:defPPr>
            <a:lvl1pPr>
              <a:lnSpc>
                <a:spcPct val="14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思源黑体 CN Normal" panose="020B0400000000000000" charset="-122"/>
              </a:defRPr>
            </a:lvl1pPr>
          </a:lstStyle>
          <a:p>
            <a:pPr marL="0" lvl="0" algn="l" defTabSz="9144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defRPr sz="14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思源黑体 CN Light"/>
                <a:ea typeface="思源黑体 CN Light"/>
                <a:cs typeface="思源黑体 CN Normal"/>
              </a:defRPr>
            </a:pPr>
            <a:r>
              <a:rPr lang="zh-CN" altLang="en-US" sz="2400" b="1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评估指标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Light"/>
            </a:endParaRPr>
          </a:p>
          <a:p>
            <a:pPr marL="0" lvl="0" algn="l" defTabSz="9144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defRPr sz="14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思源黑体 CN Light"/>
                <a:ea typeface="思源黑体 CN Light"/>
                <a:cs typeface="思源黑体 CN Normal"/>
              </a:defRPr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使用</a:t>
            </a:r>
            <a:r>
              <a:rPr lang="en-US" altLang="zh-CN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R</a:t>
            </a:r>
            <a:r>
              <a:rPr lang="en-US" altLang="en-US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²</a:t>
            </a:r>
            <a:r>
              <a:rPr lang="zh-CN" altLang="en-US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分数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衡量模型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拟合优度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，代表模型能解释的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变异比例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Light"/>
            </a:endParaRPr>
          </a:p>
          <a:p>
            <a:pPr marL="0" lvl="0" algn="l" defTabSz="9144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defRPr sz="14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思源黑体 CN Light"/>
                <a:ea typeface="思源黑体 CN Light"/>
                <a:cs typeface="思源黑体 CN Normal"/>
              </a:defRPr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使用</a:t>
            </a:r>
            <a:r>
              <a:rPr lang="en-US" altLang="zh-CN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RMSE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衡量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预测值和实际值之间的偏差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，单位与原始数据相同，使得结果更容易理解。</a:t>
            </a:r>
            <a:endParaRPr lang="zh-CN" altLang="en-US" sz="2400" b="0">
              <a:solidFill>
                <a:schemeClr val="tx1">
                  <a:lumMod val="85000"/>
                  <a:lumOff val="15000"/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Light"/>
            </a:endParaRPr>
          </a:p>
          <a:p>
            <a:pPr marL="0" lvl="0" algn="l" defTabSz="9144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defRPr sz="14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思源黑体 CN Light"/>
                <a:ea typeface="思源黑体 CN Light"/>
                <a:cs typeface="思源黑体 CN Normal"/>
              </a:defRPr>
            </a:pPr>
            <a:r>
              <a:rPr lang="zh-CN" altLang="en-US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特征重要性评估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，显示每个输入特征对预测结果的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贡献程度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，帮助我们理解哪些因素对预测更重要，对后续的特征工程和模型优化很有帮助。</a:t>
            </a:r>
            <a:endParaRPr lang="zh-CN" altLang="en-US" sz="2400" b="0">
              <a:solidFill>
                <a:schemeClr val="tx1">
                  <a:lumMod val="85000"/>
                  <a:lumOff val="15000"/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Light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矩形 2"/>
          <p:cNvSpPr/>
          <p:nvPr/>
        </p:nvSpPr>
        <p:spPr>
          <a:xfrm rot="16200000">
            <a:off x="5755563" y="-5424239"/>
            <a:ext cx="680876" cy="1219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黑体 CN Light" panose="020B0300000000000000" pitchFamily="34" charset="-122"/>
            </a:endParaRPr>
          </a:p>
        </p:txBody>
      </p:sp>
      <p:grpSp>
        <p:nvGrpSpPr>
          <p:cNvPr id="1462" name="组合 117"/>
          <p:cNvGrpSpPr/>
          <p:nvPr/>
        </p:nvGrpSpPr>
        <p:grpSpPr>
          <a:xfrm>
            <a:off x="10212350" y="-67095"/>
            <a:ext cx="2227729" cy="1609698"/>
            <a:chOff x="10212350" y="-67095"/>
            <a:chExt cx="2227729" cy="1609698"/>
          </a:xfrm>
        </p:grpSpPr>
        <p:sp>
          <p:nvSpPr>
            <p:cNvPr id="1463" name="任意多边形: 形状 118"/>
            <p:cNvSpPr/>
            <p:nvPr/>
          </p:nvSpPr>
          <p:spPr>
            <a:xfrm rot="19800000">
              <a:off x="11003601" y="-67095"/>
              <a:ext cx="1436478" cy="1378464"/>
            </a:xfrm>
            <a:custGeom>
              <a:avLst/>
              <a:gdLst>
                <a:gd name="connsiteX0" fmla="*/ 1436478 w 1436478"/>
                <a:gd name="connsiteY0" fmla="*/ 385525 h 1378464"/>
                <a:gd name="connsiteX1" fmla="*/ 863206 w 1436478"/>
                <a:gd name="connsiteY1" fmla="*/ 1378462 h 1378464"/>
                <a:gd name="connsiteX2" fmla="*/ 689255 w 1436478"/>
                <a:gd name="connsiteY2" fmla="*/ 1378462 h 1378464"/>
                <a:gd name="connsiteX3" fmla="*/ 689232 w 1436478"/>
                <a:gd name="connsiteY3" fmla="*/ 1378464 h 1378464"/>
                <a:gd name="connsiteX4" fmla="*/ 0 w 1436478"/>
                <a:gd name="connsiteY4" fmla="*/ 689232 h 1378464"/>
                <a:gd name="connsiteX5" fmla="*/ 550328 w 1436478"/>
                <a:gd name="connsiteY5" fmla="*/ 14004 h 1378464"/>
                <a:gd name="connsiteX6" fmla="*/ 689229 w 1436478"/>
                <a:gd name="connsiteY6" fmla="*/ 0 h 1378464"/>
                <a:gd name="connsiteX7" fmla="*/ 689232 w 1436478"/>
                <a:gd name="connsiteY7" fmla="*/ 0 h 1378464"/>
                <a:gd name="connsiteX8" fmla="*/ 768728 w 1436478"/>
                <a:gd name="connsiteY8" fmla="*/ 0 h 137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6478" h="1378464">
                  <a:moveTo>
                    <a:pt x="1436478" y="385525"/>
                  </a:moveTo>
                  <a:lnTo>
                    <a:pt x="863206" y="1378462"/>
                  </a:lnTo>
                  <a:lnTo>
                    <a:pt x="689255" y="1378462"/>
                  </a:lnTo>
                  <a:lnTo>
                    <a:pt x="689232" y="1378464"/>
                  </a:lnTo>
                  <a:cubicBezTo>
                    <a:pt x="308580" y="1378464"/>
                    <a:pt x="0" y="1069883"/>
                    <a:pt x="0" y="689232"/>
                  </a:cubicBezTo>
                  <a:cubicBezTo>
                    <a:pt x="0" y="356163"/>
                    <a:pt x="236258" y="78272"/>
                    <a:pt x="550328" y="14004"/>
                  </a:cubicBezTo>
                  <a:lnTo>
                    <a:pt x="689229" y="0"/>
                  </a:lnTo>
                  <a:lnTo>
                    <a:pt x="689232" y="0"/>
                  </a:lnTo>
                  <a:lnTo>
                    <a:pt x="76872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3">
                    <a:alpha val="7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cs typeface="思源黑体 CN Light" panose="020B0300000000000000" pitchFamily="34" charset="-122"/>
              </a:endParaRPr>
            </a:p>
          </p:txBody>
        </p:sp>
        <p:sp>
          <p:nvSpPr>
            <p:cNvPr id="1464" name="任意多边形: 形状 119"/>
            <p:cNvSpPr/>
            <p:nvPr/>
          </p:nvSpPr>
          <p:spPr>
            <a:xfrm rot="19800000">
              <a:off x="10212350" y="55832"/>
              <a:ext cx="1850370" cy="435965"/>
            </a:xfrm>
            <a:custGeom>
              <a:avLst/>
              <a:gdLst>
                <a:gd name="connsiteX0" fmla="*/ 1095258 w 1850370"/>
                <a:gd name="connsiteY0" fmla="*/ 0 h 435965"/>
                <a:gd name="connsiteX1" fmla="*/ 1850370 w 1850370"/>
                <a:gd name="connsiteY1" fmla="*/ 435964 h 435965"/>
                <a:gd name="connsiteX2" fmla="*/ 217990 w 1850370"/>
                <a:gd name="connsiteY2" fmla="*/ 435965 h 435965"/>
                <a:gd name="connsiteX3" fmla="*/ 217983 w 1850370"/>
                <a:gd name="connsiteY3" fmla="*/ 435965 h 435965"/>
                <a:gd name="connsiteX4" fmla="*/ 0 w 1850370"/>
                <a:gd name="connsiteY4" fmla="*/ 217983 h 435965"/>
                <a:gd name="connsiteX5" fmla="*/ 174051 w 1850370"/>
                <a:gd name="connsiteY5" fmla="*/ 4429 h 435965"/>
                <a:gd name="connsiteX6" fmla="*/ 217981 w 1850370"/>
                <a:gd name="connsiteY6" fmla="*/ 0 h 435965"/>
                <a:gd name="connsiteX7" fmla="*/ 217982 w 1850370"/>
                <a:gd name="connsiteY7" fmla="*/ 0 h 43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50370" h="435965">
                  <a:moveTo>
                    <a:pt x="1095258" y="0"/>
                  </a:moveTo>
                  <a:lnTo>
                    <a:pt x="1850370" y="435964"/>
                  </a:lnTo>
                  <a:lnTo>
                    <a:pt x="217990" y="435965"/>
                  </a:lnTo>
                  <a:lnTo>
                    <a:pt x="217983" y="435965"/>
                  </a:lnTo>
                  <a:cubicBezTo>
                    <a:pt x="97594" y="435965"/>
                    <a:pt x="0" y="338371"/>
                    <a:pt x="0" y="217983"/>
                  </a:cubicBezTo>
                  <a:cubicBezTo>
                    <a:pt x="0" y="112643"/>
                    <a:pt x="74721" y="24755"/>
                    <a:pt x="174051" y="4429"/>
                  </a:cubicBezTo>
                  <a:lnTo>
                    <a:pt x="217981" y="0"/>
                  </a:lnTo>
                  <a:lnTo>
                    <a:pt x="21798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alpha val="28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3">
                    <a:alpha val="3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cs typeface="思源黑体 CN Light" panose="020B0300000000000000" pitchFamily="34" charset="-122"/>
              </a:endParaRPr>
            </a:p>
          </p:txBody>
        </p:sp>
        <p:sp>
          <p:nvSpPr>
            <p:cNvPr id="1465" name="任意多边形: 形状 120"/>
            <p:cNvSpPr/>
            <p:nvPr/>
          </p:nvSpPr>
          <p:spPr>
            <a:xfrm rot="19800000">
              <a:off x="11844316" y="1340717"/>
              <a:ext cx="426743" cy="201886"/>
            </a:xfrm>
            <a:custGeom>
              <a:avLst/>
              <a:gdLst>
                <a:gd name="connsiteX0" fmla="*/ 426743 w 426743"/>
                <a:gd name="connsiteY0" fmla="*/ 0 h 201886"/>
                <a:gd name="connsiteX1" fmla="*/ 310184 w 426743"/>
                <a:gd name="connsiteY1" fmla="*/ 201886 h 201886"/>
                <a:gd name="connsiteX2" fmla="*/ 100947 w 426743"/>
                <a:gd name="connsiteY2" fmla="*/ 201886 h 201886"/>
                <a:gd name="connsiteX3" fmla="*/ 100943 w 426743"/>
                <a:gd name="connsiteY3" fmla="*/ 201886 h 201886"/>
                <a:gd name="connsiteX4" fmla="*/ 0 w 426743"/>
                <a:gd name="connsiteY4" fmla="*/ 100943 h 201886"/>
                <a:gd name="connsiteX5" fmla="*/ 80599 w 426743"/>
                <a:gd name="connsiteY5" fmla="*/ 2051 h 201886"/>
                <a:gd name="connsiteX6" fmla="*/ 100943 w 426743"/>
                <a:gd name="connsiteY6" fmla="*/ 0 h 201886"/>
                <a:gd name="connsiteX7" fmla="*/ 100943 w 426743"/>
                <a:gd name="connsiteY7" fmla="*/ 0 h 20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43" h="201886">
                  <a:moveTo>
                    <a:pt x="426743" y="0"/>
                  </a:moveTo>
                  <a:lnTo>
                    <a:pt x="310184" y="201886"/>
                  </a:lnTo>
                  <a:lnTo>
                    <a:pt x="100947" y="201886"/>
                  </a:lnTo>
                  <a:lnTo>
                    <a:pt x="100943" y="201886"/>
                  </a:lnTo>
                  <a:cubicBezTo>
                    <a:pt x="45194" y="201886"/>
                    <a:pt x="0" y="156692"/>
                    <a:pt x="0" y="100943"/>
                  </a:cubicBezTo>
                  <a:cubicBezTo>
                    <a:pt x="0" y="52163"/>
                    <a:pt x="34601" y="11463"/>
                    <a:pt x="80599" y="2051"/>
                  </a:cubicBezTo>
                  <a:lnTo>
                    <a:pt x="100943" y="0"/>
                  </a:lnTo>
                  <a:lnTo>
                    <a:pt x="10094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alpha val="55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3">
                    <a:alpha val="4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cs typeface="思源黑体 CN Light" panose="020B0300000000000000" pitchFamily="34" charset="-122"/>
              </a:endParaRPr>
            </a:p>
          </p:txBody>
        </p:sp>
      </p:grpSp>
      <p:sp>
        <p:nvSpPr>
          <p:cNvPr id="1466" name="文本框 31"/>
          <p:cNvSpPr txBox="1"/>
          <p:nvPr/>
        </p:nvSpPr>
        <p:spPr>
          <a:xfrm>
            <a:off x="1863387" y="430462"/>
            <a:ext cx="5334000" cy="486410"/>
          </a:xfrm>
          <a:prstGeom prst="rect">
            <a:avLst/>
          </a:prstGeom>
          <a:noFill/>
          <a:effectLst/>
        </p:spPr>
        <p:txBody>
          <a:bodyPr wrap="square" lIns="56693" tIns="28346" rIns="56693" bIns="28346" anchor="t">
            <a:spAutoFit/>
          </a:bodyPr>
          <a:lstStyle/>
          <a:p>
            <a:r>
              <a:rPr lang="zh-CN" altLang="en-US" sz="2800" b="1">
                <a:solidFill>
                  <a:schemeClr val="bg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思源黑体 CN Light"/>
                <a:sym typeface="思源黑体 CN Light"/>
              </a:rPr>
              <a:t>训练结果展示</a:t>
            </a:r>
            <a:endParaRPr lang="zh-CN" altLang="en-US" sz="2800" b="1">
              <a:solidFill>
                <a:schemeClr val="bg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思源黑体 CN Light"/>
              <a:sym typeface="思源黑体 CN Light"/>
            </a:endParaRPr>
          </a:p>
        </p:txBody>
      </p:sp>
      <p:grpSp>
        <p:nvGrpSpPr>
          <p:cNvPr id="1467" name="组合 17"/>
          <p:cNvGrpSpPr/>
          <p:nvPr/>
        </p:nvGrpSpPr>
        <p:grpSpPr>
          <a:xfrm>
            <a:off x="0" y="6530558"/>
            <a:ext cx="12192000" cy="327442"/>
            <a:chOff x="0" y="6530558"/>
            <a:chExt cx="12192000" cy="327442"/>
          </a:xfrm>
        </p:grpSpPr>
        <p:sp>
          <p:nvSpPr>
            <p:cNvPr id="1468" name="矩形 16"/>
            <p:cNvSpPr/>
            <p:nvPr/>
          </p:nvSpPr>
          <p:spPr>
            <a:xfrm>
              <a:off x="0" y="6530558"/>
              <a:ext cx="12192000" cy="32744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思源黑体 CN Light" panose="020B0300000000000000" pitchFamily="34" charset="-122"/>
              </a:endParaRPr>
            </a:p>
          </p:txBody>
        </p:sp>
        <p:sp>
          <p:nvSpPr>
            <p:cNvPr id="1469" name="文本框 121"/>
            <p:cNvSpPr txBox="1"/>
            <p:nvPr/>
          </p:nvSpPr>
          <p:spPr>
            <a:xfrm>
              <a:off x="9208770" y="6555958"/>
              <a:ext cx="2787015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sz="1200">
                  <a:solidFill>
                    <a:schemeClr val="bg1">
                      <a:alpha val="100000"/>
                    </a:schemeClr>
                  </a:solidFill>
                  <a:latin typeface="汉仪雅酷黑 65W"/>
                  <a:ea typeface="汉仪雅酷黑 65W"/>
                  <a:cs typeface="思源黑体 CN Light"/>
                  <a:sym typeface="汉仪雅酷黑 65W"/>
                </a:rPr>
                <a:t>杭州地铁数据预测分析</a:t>
              </a:r>
              <a:r>
                <a:rPr lang="en-US" sz="1200">
                  <a:solidFill>
                    <a:schemeClr val="bg1">
                      <a:alpha val="100000"/>
                    </a:schemeClr>
                  </a:solidFill>
                  <a:latin typeface="汉仪雅酷黑 65W"/>
                  <a:ea typeface="汉仪雅酷黑 65W"/>
                  <a:cs typeface="思源黑体 CN Light"/>
                  <a:sym typeface="汉仪雅酷黑 65W"/>
                </a:rPr>
                <a:t> </a:t>
              </a:r>
              <a:r>
                <a:rPr lang="zh-CN" sz="1200">
                  <a:solidFill>
                    <a:schemeClr val="bg1">
                      <a:alpha val="100000"/>
                    </a:schemeClr>
                  </a:solidFill>
                  <a:latin typeface="汉仪雅酷黑 65W"/>
                  <a:ea typeface="汉仪雅酷黑 65W"/>
                  <a:cs typeface="思源黑体 CN Light"/>
                  <a:sym typeface="汉仪雅酷黑 65W"/>
                </a:rPr>
                <a:t>数据挖掘汇报</a:t>
              </a:r>
              <a:endParaRPr lang="zh-CN" sz="1200">
                <a:solidFill>
                  <a:schemeClr val="bg1">
                    <a:alpha val="100000"/>
                  </a:schemeClr>
                </a:solidFill>
                <a:latin typeface="汉仪雅酷黑 65W"/>
                <a:ea typeface="汉仪雅酷黑 65W"/>
                <a:cs typeface="思源黑体 CN Light"/>
                <a:sym typeface="汉仪雅酷黑 65W"/>
              </a:endParaRPr>
            </a:p>
          </p:txBody>
        </p:sp>
      </p:grpSp>
      <p:grpSp>
        <p:nvGrpSpPr>
          <p:cNvPr id="1470" name="组合 5"/>
          <p:cNvGrpSpPr/>
          <p:nvPr/>
        </p:nvGrpSpPr>
        <p:grpSpPr>
          <a:xfrm>
            <a:off x="341630" y="109220"/>
            <a:ext cx="1209675" cy="1195705"/>
            <a:chOff x="8459" y="1971"/>
            <a:chExt cx="2324" cy="2296"/>
          </a:xfrm>
        </p:grpSpPr>
        <p:sp>
          <p:nvSpPr>
            <p:cNvPr id="1471" name="椭圆 8"/>
            <p:cNvSpPr/>
            <p:nvPr/>
          </p:nvSpPr>
          <p:spPr>
            <a:xfrm>
              <a:off x="8459" y="1971"/>
              <a:ext cx="2278" cy="229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72" name="图片 9" descr="logo"/>
            <p:cNvPicPr>
              <a:picLocks noChangeAspect="1"/>
            </p:cNvPicPr>
            <p:nvPr/>
          </p:nvPicPr>
          <p:blipFill>
            <a:blip r:embed="rId1"/>
            <a:srcRect r="76051"/>
            <a:stretch>
              <a:fillRect/>
            </a:stretch>
          </p:blipFill>
          <p:spPr>
            <a:xfrm>
              <a:off x="8525" y="1982"/>
              <a:ext cx="2258" cy="2285"/>
            </a:xfrm>
            <a:prstGeom prst="rect">
              <a:avLst/>
            </a:prstGeom>
          </p:spPr>
        </p:pic>
      </p:grpSp>
      <p:sp>
        <p:nvSpPr>
          <p:cNvPr id="10" name="文本框 12"/>
          <p:cNvSpPr txBox="1"/>
          <p:nvPr/>
        </p:nvSpPr>
        <p:spPr>
          <a:xfrm>
            <a:off x="1595755" y="1221740"/>
            <a:ext cx="8493125" cy="1256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noAutofit/>
          </a:bodyPr>
          <a:lstStyle>
            <a:defPPr>
              <a:defRPr lang="zh-CN"/>
            </a:defPPr>
            <a:lvl1pPr>
              <a:lnSpc>
                <a:spcPct val="14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思源黑体 CN Normal" panose="020B0400000000000000" charset="-122"/>
              </a:defRPr>
            </a:lvl1pPr>
          </a:lstStyle>
          <a:p>
            <a:pPr marL="0" lvl="0" algn="l" defTabSz="9144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defRPr sz="14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思源黑体 CN Light"/>
                <a:ea typeface="思源黑体 CN Light"/>
                <a:cs typeface="思源黑体 CN Normal"/>
              </a:defRPr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训练结果如下，可以看到，</a:t>
            </a:r>
            <a:r>
              <a:rPr lang="zh-CN" altLang="en-US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随机森林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RMSE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R²</a:t>
            </a:r>
            <a:r>
              <a:rPr lang="zh-CN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上的表现均优于其他两个模型。这证明了我们模型选择的</a:t>
            </a:r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合理性</a:t>
            </a:r>
            <a:r>
              <a:rPr lang="zh-CN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。</a:t>
            </a:r>
            <a:endParaRPr lang="zh-CN" altLang="zh-CN" sz="2400" b="0">
              <a:solidFill>
                <a:schemeClr val="tx1">
                  <a:lumMod val="85000"/>
                  <a:lumOff val="15000"/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Ligh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306185" y="2477770"/>
            <a:ext cx="4284980" cy="3774440"/>
            <a:chOff x="9931" y="3745"/>
            <a:chExt cx="6748" cy="5944"/>
          </a:xfrm>
        </p:grpSpPr>
        <p:grpSp>
          <p:nvGrpSpPr>
            <p:cNvPr id="12" name="组合 11"/>
            <p:cNvGrpSpPr/>
            <p:nvPr/>
          </p:nvGrpSpPr>
          <p:grpSpPr>
            <a:xfrm>
              <a:off x="9931" y="4383"/>
              <a:ext cx="6749" cy="5307"/>
              <a:chOff x="2658" y="4538"/>
              <a:chExt cx="6749" cy="5307"/>
            </a:xfrm>
          </p:grpSpPr>
          <p:pic>
            <p:nvPicPr>
              <p:cNvPr id="1" name="图片 0"/>
              <p:cNvPicPr/>
              <p:nvPr>
                <p:custDataLst>
                  <p:tags r:id="rId2"/>
                </p:custDataLst>
              </p:nvPr>
            </p:nvPicPr>
            <p:blipFill>
              <a:blip r:embed="rId3"/>
              <a:srcRect t="5569"/>
              <a:stretch>
                <a:fillRect/>
              </a:stretch>
            </p:blipFill>
            <p:spPr>
              <a:xfrm>
                <a:off x="2658" y="4538"/>
                <a:ext cx="6749" cy="5307"/>
              </a:xfrm>
              <a:prstGeom prst="rect">
                <a:avLst/>
              </a:prstGeom>
            </p:spPr>
          </p:pic>
          <p:sp>
            <p:nvSpPr>
              <p:cNvPr id="3" name="文本框 2"/>
              <p:cNvSpPr txBox="1"/>
              <p:nvPr/>
            </p:nvSpPr>
            <p:spPr>
              <a:xfrm>
                <a:off x="3670" y="7377"/>
                <a:ext cx="184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latin typeface="微软雅黑" panose="020B0503020204020204" charset="-122"/>
                    <a:ea typeface="微软雅黑" panose="020B0503020204020204" charset="-122"/>
                  </a:rPr>
                  <a:t>随机森林</a:t>
                </a:r>
                <a:endParaRPr lang="zh-CN" altLang="en-US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5510" y="6409"/>
                <a:ext cx="184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latin typeface="微软雅黑" panose="020B0503020204020204" charset="-122"/>
                    <a:ea typeface="微软雅黑" panose="020B0503020204020204" charset="-122"/>
                  </a:rPr>
                  <a:t>梯度提升</a:t>
                </a:r>
                <a:endParaRPr lang="zh-CN" altLang="en-US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7567" y="4805"/>
                <a:ext cx="175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latin typeface="微软雅黑" panose="020B0503020204020204" charset="-122"/>
                    <a:ea typeface="微软雅黑" panose="020B0503020204020204" charset="-122"/>
                  </a:rPr>
                  <a:t>决策树</a:t>
                </a:r>
                <a:endParaRPr lang="zh-CN" altLang="en-US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12783" y="3745"/>
              <a:ext cx="181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rPr>
                <a:t>RMSE</a:t>
              </a:r>
              <a:endParaRPr lang="en-US" altLang="zh-CN" sz="2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595755" y="2433320"/>
            <a:ext cx="4149090" cy="3874770"/>
            <a:chOff x="2513" y="3745"/>
            <a:chExt cx="6534" cy="6102"/>
          </a:xfrm>
        </p:grpSpPr>
        <p:grpSp>
          <p:nvGrpSpPr>
            <p:cNvPr id="11" name="组合 10"/>
            <p:cNvGrpSpPr/>
            <p:nvPr/>
          </p:nvGrpSpPr>
          <p:grpSpPr>
            <a:xfrm>
              <a:off x="2513" y="4383"/>
              <a:ext cx="6534" cy="5464"/>
              <a:chOff x="10113" y="4538"/>
              <a:chExt cx="6534" cy="5464"/>
            </a:xfrm>
          </p:grpSpPr>
          <p:pic>
            <p:nvPicPr>
              <p:cNvPr id="2" name="图片 1"/>
              <p:cNvPicPr/>
              <p:nvPr>
                <p:custDataLst>
                  <p:tags r:id="rId4"/>
                </p:custDataLst>
              </p:nvPr>
            </p:nvPicPr>
            <p:blipFill>
              <a:blip r:embed="rId5"/>
              <a:srcRect t="5418" r="1165"/>
              <a:stretch>
                <a:fillRect/>
              </a:stretch>
            </p:blipFill>
            <p:spPr>
              <a:xfrm>
                <a:off x="10113" y="4538"/>
                <a:ext cx="6534" cy="5464"/>
              </a:xfrm>
              <a:prstGeom prst="rect">
                <a:avLst/>
              </a:prstGeom>
            </p:spPr>
          </p:pic>
          <p:sp>
            <p:nvSpPr>
              <p:cNvPr id="6" name="文本框 5"/>
              <p:cNvSpPr txBox="1"/>
              <p:nvPr/>
            </p:nvSpPr>
            <p:spPr>
              <a:xfrm>
                <a:off x="14894" y="5110"/>
                <a:ext cx="175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latin typeface="微软雅黑" panose="020B0503020204020204" charset="-122"/>
                    <a:ea typeface="微软雅黑" panose="020B0503020204020204" charset="-122"/>
                  </a:rPr>
                  <a:t>决策树</a:t>
                </a:r>
                <a:endParaRPr lang="zh-CN" altLang="en-US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0815" y="4742"/>
                <a:ext cx="175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latin typeface="微软雅黑" panose="020B0503020204020204" charset="-122"/>
                    <a:ea typeface="微软雅黑" panose="020B0503020204020204" charset="-122"/>
                  </a:rPr>
                  <a:t>随机森林</a:t>
                </a:r>
                <a:endParaRPr lang="zh-CN" altLang="en-US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2731" y="4942"/>
                <a:ext cx="175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latin typeface="微软雅黑" panose="020B0503020204020204" charset="-122"/>
                    <a:ea typeface="微软雅黑" panose="020B0503020204020204" charset="-122"/>
                  </a:rPr>
                  <a:t>梯度提升</a:t>
                </a:r>
                <a:endParaRPr lang="zh-CN" altLang="en-US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5511" y="3745"/>
              <a:ext cx="99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Light"/>
                </a:rPr>
                <a:t>R²</a:t>
              </a:r>
              <a:endParaRPr lang="en-US" alt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endParaRPr>
            </a:p>
          </p:txBody>
        </p:sp>
      </p:grp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矩形 2"/>
          <p:cNvSpPr/>
          <p:nvPr/>
        </p:nvSpPr>
        <p:spPr>
          <a:xfrm rot="16200000">
            <a:off x="5755563" y="-5755709"/>
            <a:ext cx="680876" cy="1219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黑体 CN Light" panose="020B0300000000000000" pitchFamily="34" charset="-122"/>
            </a:endParaRPr>
          </a:p>
        </p:txBody>
      </p:sp>
      <p:sp>
        <p:nvSpPr>
          <p:cNvPr id="1466" name="文本框 31"/>
          <p:cNvSpPr txBox="1"/>
          <p:nvPr/>
        </p:nvSpPr>
        <p:spPr>
          <a:xfrm>
            <a:off x="255567" y="97087"/>
            <a:ext cx="5334000" cy="486410"/>
          </a:xfrm>
          <a:prstGeom prst="rect">
            <a:avLst/>
          </a:prstGeom>
          <a:noFill/>
          <a:effectLst/>
        </p:spPr>
        <p:txBody>
          <a:bodyPr wrap="square" lIns="56693" tIns="28346" rIns="56693" bIns="28346" anchor="t">
            <a:spAutoFit/>
          </a:bodyPr>
          <a:lstStyle/>
          <a:p>
            <a:r>
              <a:rPr lang="zh-CN" altLang="en-US" sz="2800" b="1">
                <a:solidFill>
                  <a:schemeClr val="bg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思源黑体 CN Light"/>
                <a:sym typeface="思源黑体 CN Light"/>
              </a:rPr>
              <a:t>不同日期预测结果展示</a:t>
            </a:r>
            <a:endParaRPr lang="zh-CN" altLang="en-US" sz="2800" b="1">
              <a:solidFill>
                <a:schemeClr val="bg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思源黑体 CN Light"/>
              <a:sym typeface="思源黑体 CN Ligh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0" y="680720"/>
            <a:ext cx="6209030" cy="3093720"/>
            <a:chOff x="0" y="1072"/>
            <a:chExt cx="9778" cy="4872"/>
          </a:xfrm>
        </p:grpSpPr>
        <p:pic>
          <p:nvPicPr>
            <p:cNvPr id="9" name="图片 8" descr="凤起路站_2019-01-27_预测流量图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0" y="1072"/>
              <a:ext cx="9779" cy="4872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1109" y="1767"/>
              <a:ext cx="2385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凤起路</a:t>
              </a:r>
              <a:endPara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en-US" altLang="zh-CN" sz="24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zh-CN" altLang="en-US" sz="24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月</a:t>
              </a:r>
              <a:r>
                <a:rPr lang="en-US" altLang="zh-CN" sz="24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27</a:t>
              </a:r>
              <a:r>
                <a:rPr lang="zh-CN" altLang="en-US" sz="24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日</a:t>
              </a:r>
              <a:endPara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zh-CN" altLang="en-US" sz="2400" b="1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星期日</a:t>
              </a:r>
              <a:endPara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>
            <p:custDataLst>
              <p:tags r:id="rId3"/>
            </p:custDataLst>
          </p:nvPr>
        </p:nvGrpSpPr>
        <p:grpSpPr>
          <a:xfrm>
            <a:off x="0" y="3707130"/>
            <a:ext cx="6209030" cy="3124200"/>
            <a:chOff x="0" y="5838"/>
            <a:chExt cx="9778" cy="4920"/>
          </a:xfrm>
        </p:grpSpPr>
        <p:pic>
          <p:nvPicPr>
            <p:cNvPr id="14" name="图片 13" descr="凤起路站_2019-01-28_预测流量图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0" y="5838"/>
              <a:ext cx="9779" cy="4920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>
              <p:custDataLst>
                <p:tags r:id="rId6"/>
              </p:custDataLst>
            </p:nvPr>
          </p:nvSpPr>
          <p:spPr>
            <a:xfrm>
              <a:off x="1109" y="6523"/>
              <a:ext cx="2385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凤起路</a:t>
              </a:r>
              <a:endPara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en-US" altLang="zh-CN" sz="24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zh-CN" altLang="en-US" sz="24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月</a:t>
              </a:r>
              <a:r>
                <a:rPr lang="en-US" altLang="zh-CN" sz="24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28</a:t>
              </a:r>
              <a:r>
                <a:rPr lang="zh-CN" altLang="en-US" sz="24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日</a:t>
              </a:r>
              <a:endPara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zh-CN" altLang="en-US" sz="2400" b="1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星期一</a:t>
              </a:r>
              <a:endParaRPr lang="zh-CN" altLang="en-US" sz="2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32" name="组合 31"/>
          <p:cNvGrpSpPr/>
          <p:nvPr>
            <p:custDataLst>
              <p:tags r:id="rId7"/>
            </p:custDataLst>
          </p:nvPr>
        </p:nvGrpSpPr>
        <p:grpSpPr>
          <a:xfrm>
            <a:off x="6209030" y="3681730"/>
            <a:ext cx="5982970" cy="3149600"/>
            <a:chOff x="9778" y="5798"/>
            <a:chExt cx="9422" cy="4960"/>
          </a:xfrm>
        </p:grpSpPr>
        <p:pic>
          <p:nvPicPr>
            <p:cNvPr id="18" name="图片 17" descr="凤起路站_2019-01-29_预测流量图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778" y="5798"/>
              <a:ext cx="9422" cy="4960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>
              <p:custDataLst>
                <p:tags r:id="rId10"/>
              </p:custDataLst>
            </p:nvPr>
          </p:nvSpPr>
          <p:spPr>
            <a:xfrm>
              <a:off x="10705" y="6523"/>
              <a:ext cx="2385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凤起路</a:t>
              </a:r>
              <a:endPara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en-US" altLang="zh-CN" sz="24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zh-CN" altLang="en-US" sz="24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月</a:t>
              </a:r>
              <a:r>
                <a:rPr lang="en-US" altLang="zh-CN" sz="24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29</a:t>
              </a:r>
              <a:r>
                <a:rPr lang="zh-CN" altLang="en-US" sz="24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日</a:t>
              </a:r>
              <a:endPara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zh-CN" altLang="en-US" sz="2400" b="1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星期二</a:t>
              </a:r>
              <a:endParaRPr lang="zh-CN" altLang="en-US" sz="2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2" name="文本框 21"/>
          <p:cNvSpPr txBox="1"/>
          <p:nvPr>
            <p:custDataLst>
              <p:tags r:id="rId11"/>
            </p:custDataLst>
          </p:nvPr>
        </p:nvSpPr>
        <p:spPr>
          <a:xfrm>
            <a:off x="7993380" y="3953510"/>
            <a:ext cx="1285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峰值</a:t>
            </a:r>
            <a:r>
              <a:rPr lang="en-US" altLang="zh-CN"/>
              <a:t> 800</a:t>
            </a:r>
            <a:endParaRPr lang="en-US" altLang="zh-CN"/>
          </a:p>
        </p:txBody>
      </p:sp>
      <p:sp>
        <p:nvSpPr>
          <p:cNvPr id="23" name="文本框 22"/>
          <p:cNvSpPr txBox="1"/>
          <p:nvPr>
            <p:custDataLst>
              <p:tags r:id="rId12"/>
            </p:custDataLst>
          </p:nvPr>
        </p:nvSpPr>
        <p:spPr>
          <a:xfrm>
            <a:off x="1826260" y="3953510"/>
            <a:ext cx="1285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峰值</a:t>
            </a:r>
            <a:r>
              <a:rPr lang="en-US" altLang="zh-CN"/>
              <a:t> 1000</a:t>
            </a:r>
            <a:endParaRPr lang="en-US" altLang="zh-CN"/>
          </a:p>
        </p:txBody>
      </p:sp>
      <p:sp>
        <p:nvSpPr>
          <p:cNvPr id="25" name="文本框 12"/>
          <p:cNvSpPr txBox="1"/>
          <p:nvPr/>
        </p:nvSpPr>
        <p:spPr>
          <a:xfrm>
            <a:off x="6873240" y="583565"/>
            <a:ext cx="4921885" cy="3136900"/>
          </a:xfrm>
          <a:prstGeom prst="rect">
            <a:avLst/>
          </a:prstGeom>
          <a:noFill/>
        </p:spPr>
        <p:txBody>
          <a:bodyPr wrap="square" lIns="91440" tIns="45720" rIns="91440" bIns="45720" anchor="t">
            <a:noAutofit/>
          </a:bodyPr>
          <a:lstStyle>
            <a:defPPr>
              <a:defRPr lang="zh-CN"/>
            </a:defPPr>
            <a:lvl1pPr>
              <a:lnSpc>
                <a:spcPct val="14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思源黑体 CN Normal" panose="020B0400000000000000" charset="-122"/>
              </a:defRPr>
            </a:lvl1pPr>
          </a:lstStyle>
          <a:p>
            <a:pPr marL="0" lvl="0" algn="l" defTabSz="9144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defRPr sz="14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思源黑体 CN Light"/>
                <a:ea typeface="思源黑体 CN Light"/>
                <a:cs typeface="思源黑体 CN Normal"/>
              </a:defRPr>
            </a:pPr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凤起路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1.27~1.29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期间预测如图。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Light"/>
            </a:endParaRPr>
          </a:p>
          <a:p>
            <a:pPr marL="0" lvl="0" algn="l" defTabSz="9144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defRPr sz="14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思源黑体 CN Light"/>
                <a:ea typeface="思源黑体 CN Light"/>
                <a:cs typeface="思源黑体 CN Normal"/>
              </a:defRPr>
            </a:pPr>
            <a:r>
              <a:rPr lang="zh-CN" altLang="en-US" sz="2400" b="1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周末与工作日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流量趋向</a:t>
            </a:r>
            <a:r>
              <a:rPr lang="zh-CN" altLang="en-US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完全不同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。</a:t>
            </a:r>
            <a:endParaRPr lang="zh-CN" altLang="en-US" sz="2400" b="0">
              <a:solidFill>
                <a:schemeClr val="tx1">
                  <a:lumMod val="85000"/>
                  <a:lumOff val="15000"/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Light"/>
            </a:endParaRPr>
          </a:p>
          <a:p>
            <a:pPr marL="0" lvl="0" algn="l" defTabSz="9144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defRPr sz="14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思源黑体 CN Light"/>
                <a:ea typeface="思源黑体 CN Light"/>
                <a:cs typeface="思源黑体 CN Normal"/>
              </a:defRPr>
            </a:pPr>
            <a:r>
              <a:rPr lang="zh-CN" altLang="en-US" sz="2400" b="1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同类型的工作日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之间</a:t>
            </a:r>
            <a:r>
              <a:rPr lang="zh-CN" altLang="en-US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流量类似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，仅存在峰值区别。</a:t>
            </a:r>
            <a:endParaRPr lang="zh-CN" altLang="en-US" sz="2400" b="0">
              <a:solidFill>
                <a:schemeClr val="tx1">
                  <a:lumMod val="85000"/>
                  <a:lumOff val="15000"/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Light"/>
            </a:endParaRPr>
          </a:p>
          <a:p>
            <a:pPr marL="0" lvl="0" algn="l" defTabSz="9144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defRPr sz="14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思源黑体 CN Light"/>
                <a:ea typeface="思源黑体 CN Light"/>
                <a:cs typeface="思源黑体 CN Normal"/>
              </a:defRPr>
            </a:pPr>
            <a:r>
              <a:rPr lang="zh-CN" altLang="en-US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这完全符合我们的预期。</a:t>
            </a:r>
            <a:endParaRPr lang="en-US" altLang="zh-CN" sz="2400" b="0">
              <a:solidFill>
                <a:schemeClr val="tx1">
                  <a:lumMod val="85000"/>
                  <a:lumOff val="15000"/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Light"/>
            </a:endParaRPr>
          </a:p>
        </p:txBody>
      </p:sp>
      <p:sp>
        <p:nvSpPr>
          <p:cNvPr id="26" name="下箭头 25"/>
          <p:cNvSpPr/>
          <p:nvPr>
            <p:custDataLst>
              <p:tags r:id="rId13"/>
            </p:custDataLst>
          </p:nvPr>
        </p:nvSpPr>
        <p:spPr>
          <a:xfrm>
            <a:off x="2821940" y="3155950"/>
            <a:ext cx="766445" cy="859155"/>
          </a:xfrm>
          <a:prstGeom prst="downArrow">
            <a:avLst/>
          </a:prstGeom>
          <a:solidFill>
            <a:srgbClr val="FF0000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>
            <p:custDataLst>
              <p:tags r:id="rId14"/>
            </p:custDataLst>
          </p:nvPr>
        </p:nvSpPr>
        <p:spPr>
          <a:xfrm>
            <a:off x="6043295" y="4800600"/>
            <a:ext cx="754380" cy="785495"/>
          </a:xfrm>
          <a:prstGeom prst="rightArrow">
            <a:avLst/>
          </a:prstGeom>
          <a:solidFill>
            <a:srgbClr val="FF0000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302510" y="881380"/>
            <a:ext cx="1564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峰值仅有</a:t>
            </a:r>
            <a:r>
              <a:rPr lang="en-US" altLang="zh-CN"/>
              <a:t> 500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矩形 2"/>
          <p:cNvSpPr/>
          <p:nvPr/>
        </p:nvSpPr>
        <p:spPr>
          <a:xfrm rot="16200000">
            <a:off x="5755563" y="-5755709"/>
            <a:ext cx="680876" cy="1219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黑体 CN Light" panose="020B0300000000000000" pitchFamily="34" charset="-122"/>
            </a:endParaRPr>
          </a:p>
        </p:txBody>
      </p:sp>
      <p:sp>
        <p:nvSpPr>
          <p:cNvPr id="1466" name="文本框 31"/>
          <p:cNvSpPr txBox="1"/>
          <p:nvPr/>
        </p:nvSpPr>
        <p:spPr>
          <a:xfrm>
            <a:off x="255567" y="97087"/>
            <a:ext cx="5334000" cy="486410"/>
          </a:xfrm>
          <a:prstGeom prst="rect">
            <a:avLst/>
          </a:prstGeom>
          <a:noFill/>
          <a:effectLst/>
        </p:spPr>
        <p:txBody>
          <a:bodyPr wrap="square" lIns="56693" tIns="28346" rIns="56693" bIns="28346" anchor="t">
            <a:spAutoFit/>
          </a:bodyPr>
          <a:lstStyle/>
          <a:p>
            <a:r>
              <a:rPr lang="zh-CN" altLang="en-US" sz="2800" b="1">
                <a:solidFill>
                  <a:schemeClr val="bg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思源黑体 CN Light"/>
                <a:sym typeface="思源黑体 CN Light"/>
              </a:rPr>
              <a:t>不同站点预测结果展示</a:t>
            </a:r>
            <a:endParaRPr lang="zh-CN" altLang="en-US" sz="2800" b="1">
              <a:solidFill>
                <a:schemeClr val="bg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思源黑体 CN Light"/>
              <a:sym typeface="思源黑体 CN Ligh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82335" y="680720"/>
            <a:ext cx="6209030" cy="3093720"/>
            <a:chOff x="0" y="1072"/>
            <a:chExt cx="9778" cy="4872"/>
          </a:xfrm>
        </p:grpSpPr>
        <p:pic>
          <p:nvPicPr>
            <p:cNvPr id="9" name="图片 8" descr="E:/python/Metro-Flow-Prediction/img/火车东站_2019-01-29_预测流量图.png火车东站_2019-01-29_预测流量图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rcRect l="267" r="267"/>
            <a:stretch>
              <a:fillRect/>
            </a:stretch>
          </p:blipFill>
          <p:spPr>
            <a:xfrm>
              <a:off x="0" y="1072"/>
              <a:ext cx="9779" cy="4872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1109" y="1767"/>
              <a:ext cx="2385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>
                  <a:solidFill>
                    <a:srgbClr val="00B05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火车东站</a:t>
              </a:r>
              <a:endParaRPr lang="en-US" altLang="zh-CN" sz="24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en-US" altLang="zh-CN" sz="24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zh-CN" altLang="en-US" sz="24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月</a:t>
              </a:r>
              <a:r>
                <a:rPr lang="en-US" altLang="zh-CN" sz="24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29</a:t>
              </a:r>
              <a:r>
                <a:rPr lang="zh-CN" altLang="en-US" sz="24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日</a:t>
              </a:r>
              <a:endPara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zh-CN" altLang="en-US" sz="24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星期一</a:t>
              </a:r>
              <a:endPara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3707130"/>
            <a:ext cx="6209030" cy="3124200"/>
            <a:chOff x="0" y="5838"/>
            <a:chExt cx="9778" cy="4920"/>
          </a:xfrm>
        </p:grpSpPr>
        <p:pic>
          <p:nvPicPr>
            <p:cNvPr id="14" name="图片 13" descr="E:/python/Metro-Flow-Prediction/img/文泽路站_2019-01-29_预测流量图.png文泽路站_2019-01-29_预测流量图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rcRect l="752" r="752"/>
            <a:stretch>
              <a:fillRect/>
            </a:stretch>
          </p:blipFill>
          <p:spPr>
            <a:xfrm>
              <a:off x="0" y="5838"/>
              <a:ext cx="9779" cy="4920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>
              <p:custDataLst>
                <p:tags r:id="rId5"/>
              </p:custDataLst>
            </p:nvPr>
          </p:nvSpPr>
          <p:spPr>
            <a:xfrm>
              <a:off x="1109" y="6523"/>
              <a:ext cx="2385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sz="2400" b="1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文泽路</a:t>
              </a:r>
              <a:endParaRPr lang="zh-CN" sz="2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r>
                <a:rPr lang="en-US" altLang="zh-CN" sz="24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zh-CN" altLang="en-US" sz="24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月</a:t>
              </a:r>
              <a:r>
                <a:rPr lang="en-US" altLang="zh-CN" sz="24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29</a:t>
              </a:r>
              <a:r>
                <a:rPr lang="zh-CN" altLang="en-US" sz="24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日</a:t>
              </a:r>
              <a:endPara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zh-CN" altLang="en-US" sz="24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星期一</a:t>
              </a:r>
              <a:endPara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209030" y="3681730"/>
            <a:ext cx="5982970" cy="3149600"/>
            <a:chOff x="9778" y="5798"/>
            <a:chExt cx="9422" cy="4960"/>
          </a:xfrm>
        </p:grpSpPr>
        <p:pic>
          <p:nvPicPr>
            <p:cNvPr id="18" name="图片 17" descr="凤起路站_2019-01-29_预测流量图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9778" y="5798"/>
              <a:ext cx="9422" cy="4960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>
              <p:custDataLst>
                <p:tags r:id="rId8"/>
              </p:custDataLst>
            </p:nvPr>
          </p:nvSpPr>
          <p:spPr>
            <a:xfrm>
              <a:off x="10705" y="6523"/>
              <a:ext cx="2385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凤起路</a:t>
              </a:r>
              <a:endParaRPr lang="en-US" alt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en-US" altLang="zh-CN" sz="24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zh-CN" altLang="en-US" sz="24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月</a:t>
              </a:r>
              <a:r>
                <a:rPr lang="en-US" altLang="zh-CN" sz="24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29</a:t>
              </a:r>
              <a:r>
                <a:rPr lang="zh-CN" altLang="en-US" sz="24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日</a:t>
              </a:r>
              <a:endPara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zh-CN" altLang="en-US" sz="24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星期一</a:t>
              </a:r>
              <a:endPara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5" name="文本框 12"/>
          <p:cNvSpPr txBox="1"/>
          <p:nvPr/>
        </p:nvSpPr>
        <p:spPr>
          <a:xfrm>
            <a:off x="441960" y="970280"/>
            <a:ext cx="5433060" cy="2785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noAutofit/>
          </a:bodyPr>
          <a:lstStyle>
            <a:defPPr>
              <a:defRPr lang="zh-CN"/>
            </a:defPPr>
            <a:lvl1pPr>
              <a:lnSpc>
                <a:spcPct val="14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思源黑体 CN Normal" panose="020B0400000000000000" charset="-122"/>
              </a:defRPr>
            </a:lvl1pPr>
          </a:lstStyle>
          <a:p>
            <a:pPr marL="0" lvl="0" algn="l" defTabSz="9144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defRPr sz="14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思源黑体 CN Light"/>
                <a:ea typeface="思源黑体 CN Light"/>
                <a:cs typeface="思源黑体 CN Normal"/>
              </a:defRPr>
            </a:pPr>
            <a:r>
              <a:rPr lang="zh-CN" sz="2400" b="1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火车东站</a:t>
            </a:r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、</a:t>
            </a:r>
            <a:r>
              <a:rPr lang="zh-CN" sz="2400" b="1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文泽路</a:t>
            </a:r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、</a:t>
            </a:r>
            <a:r>
              <a:rPr lang="zh-CN" sz="2400" b="1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凤起路</a:t>
            </a:r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三站对比</a:t>
            </a:r>
            <a:endParaRPr 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Light"/>
            </a:endParaRPr>
          </a:p>
          <a:p>
            <a:pPr marL="0" lvl="0" algn="l" defTabSz="9144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defRPr sz="14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思源黑体 CN Light"/>
                <a:ea typeface="思源黑体 CN Light"/>
                <a:cs typeface="思源黑体 CN Normal"/>
              </a:defRPr>
            </a:pPr>
            <a:r>
              <a:rPr lang="zh-CN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可以发现，尽管</a:t>
            </a:r>
            <a:r>
              <a:rPr lang="zh-CN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日期相同</a:t>
            </a:r>
            <a:r>
              <a:rPr lang="zh-CN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，但</a:t>
            </a:r>
            <a:r>
              <a:rPr lang="zh-CN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不同站点</a:t>
            </a:r>
            <a:r>
              <a:rPr lang="zh-CN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间的预测结果也会产生差异。</a:t>
            </a:r>
            <a:endParaRPr lang="zh-CN" sz="2400" b="0">
              <a:solidFill>
                <a:schemeClr val="tx1">
                  <a:lumMod val="85000"/>
                  <a:lumOff val="15000"/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Light"/>
            </a:endParaRPr>
          </a:p>
          <a:p>
            <a:pPr marL="0" lvl="0" algn="l" defTabSz="9144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defRPr sz="14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思源黑体 CN Light"/>
                <a:ea typeface="思源黑体 CN Light"/>
                <a:cs typeface="思源黑体 CN Normal"/>
              </a:defRPr>
            </a:pPr>
            <a:r>
              <a:rPr lang="zh-CN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这也符合我们的预期。</a:t>
            </a:r>
            <a:endParaRPr lang="zh-CN" sz="2400" b="0">
              <a:solidFill>
                <a:schemeClr val="tx1">
                  <a:lumMod val="85000"/>
                  <a:lumOff val="15000"/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Light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E:/python/Metro-Flow-Prediction/img/杭州地铁4号线 每个站点的人流量.png杭州地铁4号线 每个站点的人流量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510" r="2510"/>
          <a:stretch>
            <a:fillRect/>
          </a:stretch>
        </p:blipFill>
        <p:spPr>
          <a:xfrm>
            <a:off x="6209030" y="3681730"/>
            <a:ext cx="5982970" cy="3149600"/>
          </a:xfrm>
          <a:prstGeom prst="rect">
            <a:avLst/>
          </a:prstGeom>
        </p:spPr>
      </p:pic>
      <p:sp>
        <p:nvSpPr>
          <p:cNvPr id="1461" name="矩形 2"/>
          <p:cNvSpPr/>
          <p:nvPr/>
        </p:nvSpPr>
        <p:spPr>
          <a:xfrm rot="16200000">
            <a:off x="5755563" y="-5755709"/>
            <a:ext cx="680876" cy="1219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黑体 CN Light" panose="020B0300000000000000" pitchFamily="34" charset="-122"/>
            </a:endParaRPr>
          </a:p>
        </p:txBody>
      </p:sp>
      <p:sp>
        <p:nvSpPr>
          <p:cNvPr id="1466" name="文本框 31"/>
          <p:cNvSpPr txBox="1"/>
          <p:nvPr/>
        </p:nvSpPr>
        <p:spPr>
          <a:xfrm>
            <a:off x="255567" y="97087"/>
            <a:ext cx="5334000" cy="486410"/>
          </a:xfrm>
          <a:prstGeom prst="rect">
            <a:avLst/>
          </a:prstGeom>
          <a:noFill/>
          <a:effectLst/>
        </p:spPr>
        <p:txBody>
          <a:bodyPr wrap="square" lIns="56693" tIns="28346" rIns="56693" bIns="28346" anchor="t">
            <a:spAutoFit/>
          </a:bodyPr>
          <a:lstStyle/>
          <a:p>
            <a:r>
              <a:rPr lang="zh-CN" altLang="en-US" sz="2800" b="1">
                <a:solidFill>
                  <a:schemeClr val="bg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思源黑体 CN Light"/>
                <a:sym typeface="思源黑体 CN Light"/>
              </a:rPr>
              <a:t>不同路线、站点流量统计</a:t>
            </a:r>
            <a:endParaRPr lang="zh-CN" altLang="en-US" sz="2800" b="1">
              <a:solidFill>
                <a:schemeClr val="bg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思源黑体 CN Light"/>
              <a:sym typeface="思源黑体 CN Light"/>
            </a:endParaRPr>
          </a:p>
        </p:txBody>
      </p:sp>
      <p:pic>
        <p:nvPicPr>
          <p:cNvPr id="9" name="图片 8" descr="E:/python/Metro-Flow-Prediction/img/杭州地铁1号线 每个站点的人流量.png杭州地铁1号线 每个站点的人流量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t="184" b="184"/>
          <a:stretch>
            <a:fillRect/>
          </a:stretch>
        </p:blipFill>
        <p:spPr>
          <a:xfrm>
            <a:off x="0" y="680720"/>
            <a:ext cx="6209665" cy="3093720"/>
          </a:xfrm>
          <a:prstGeom prst="rect">
            <a:avLst/>
          </a:prstGeom>
        </p:spPr>
      </p:pic>
      <p:pic>
        <p:nvPicPr>
          <p:cNvPr id="14" name="图片 13" descr="E:/python/Metro-Flow-Prediction/img/杭州地铁2号线 每个站点的人流量.png杭州地铁2号线 每个站点的人流量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315" r="315"/>
          <a:stretch>
            <a:fillRect/>
          </a:stretch>
        </p:blipFill>
        <p:spPr>
          <a:xfrm>
            <a:off x="0" y="3707130"/>
            <a:ext cx="6209665" cy="31242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04215" y="1122045"/>
            <a:ext cx="15144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一号线</a:t>
            </a:r>
            <a:endParaRPr lang="zh-CN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7"/>
            </p:custDataLst>
          </p:nvPr>
        </p:nvSpPr>
        <p:spPr>
          <a:xfrm>
            <a:off x="704215" y="4142105"/>
            <a:ext cx="15144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二号线</a:t>
            </a:r>
            <a:endParaRPr lang="zh-CN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1" name="文本框 20"/>
          <p:cNvSpPr txBox="1"/>
          <p:nvPr>
            <p:custDataLst>
              <p:tags r:id="rId8"/>
            </p:custDataLst>
          </p:nvPr>
        </p:nvSpPr>
        <p:spPr>
          <a:xfrm>
            <a:off x="6797675" y="4142105"/>
            <a:ext cx="15144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四号线</a:t>
            </a:r>
            <a:endParaRPr lang="zh-CN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5" name="文本框 12"/>
          <p:cNvSpPr txBox="1"/>
          <p:nvPr/>
        </p:nvSpPr>
        <p:spPr>
          <a:xfrm>
            <a:off x="6569075" y="989330"/>
            <a:ext cx="5433060" cy="2785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noAutofit/>
          </a:bodyPr>
          <a:lstStyle>
            <a:defPPr>
              <a:defRPr lang="zh-CN"/>
            </a:defPPr>
            <a:lvl1pPr>
              <a:lnSpc>
                <a:spcPct val="14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思源黑体 CN Normal" panose="020B0400000000000000" charset="-122"/>
              </a:defRPr>
            </a:lvl1pPr>
          </a:lstStyle>
          <a:p>
            <a:pPr marL="0" lvl="0" algn="l" defTabSz="9144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defRPr sz="14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思源黑体 CN Light"/>
                <a:ea typeface="思源黑体 CN Light"/>
                <a:cs typeface="思源黑体 CN Normal"/>
              </a:defRPr>
            </a:pPr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此外，我们对于</a:t>
            </a:r>
            <a:r>
              <a:rPr lang="zh-CN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不同路线</a:t>
            </a:r>
            <a:r>
              <a:rPr lang="zh-CN" sz="240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、</a:t>
            </a:r>
            <a:r>
              <a:rPr lang="zh-CN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不同站点</a:t>
            </a:r>
            <a:r>
              <a:rPr lang="zh-CN" sz="240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的</a:t>
            </a:r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流量进行了统计。</a:t>
            </a:r>
            <a:endParaRPr 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Light"/>
            </a:endParaRPr>
          </a:p>
          <a:p>
            <a:pPr marL="0" lvl="0" algn="l" defTabSz="9144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defRPr sz="14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思源黑体 CN Light"/>
                <a:ea typeface="思源黑体 CN Light"/>
                <a:cs typeface="思源黑体 CN Normal"/>
              </a:defRPr>
            </a:pPr>
            <a:r>
              <a:rPr lang="zh-CN" sz="24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部分站点，如</a:t>
            </a:r>
            <a:r>
              <a:rPr lang="zh-CN" sz="2400" b="1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一号线</a:t>
            </a:r>
            <a:r>
              <a:rPr lang="zh-CN" sz="24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的</a:t>
            </a:r>
            <a:r>
              <a:rPr lang="zh-CN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火车东站</a:t>
            </a:r>
            <a:r>
              <a:rPr lang="zh-CN" sz="24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人流量</a:t>
            </a:r>
            <a:r>
              <a:rPr lang="zh-CN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明显偏多</a:t>
            </a:r>
            <a:r>
              <a:rPr lang="zh-CN" sz="24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，可以进行适当的</a:t>
            </a:r>
            <a:r>
              <a:rPr lang="zh-CN" sz="2400" b="1" i="1" u="sng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分流</a:t>
            </a:r>
            <a:r>
              <a:rPr lang="zh-CN" sz="24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。</a:t>
            </a:r>
            <a:endParaRPr lang="zh-CN" sz="2400">
              <a:solidFill>
                <a:schemeClr val="tx1">
                  <a:lumMod val="85000"/>
                  <a:lumOff val="15000"/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Light"/>
            </a:endParaRPr>
          </a:p>
        </p:txBody>
      </p:sp>
      <p:sp>
        <p:nvSpPr>
          <p:cNvPr id="1" name="文本框 0"/>
          <p:cNvSpPr txBox="1"/>
          <p:nvPr/>
        </p:nvSpPr>
        <p:spPr>
          <a:xfrm>
            <a:off x="3103245" y="1029970"/>
            <a:ext cx="1903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火车东站</a:t>
            </a:r>
            <a:endParaRPr lang="zh-CN" altLang="en-US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人流量明显偏多</a:t>
            </a:r>
            <a:endParaRPr lang="zh-CN" altLang="en-US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646680" y="856615"/>
            <a:ext cx="499745" cy="2330450"/>
          </a:xfrm>
          <a:prstGeom prst="roundRect">
            <a:avLst/>
          </a:prstGeom>
          <a:solidFill>
            <a:srgbClr val="00B0F0">
              <a:alpha val="15000"/>
            </a:srgb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矩形 2"/>
          <p:cNvSpPr/>
          <p:nvPr/>
        </p:nvSpPr>
        <p:spPr>
          <a:xfrm rot="16200000">
            <a:off x="5755563" y="-5424239"/>
            <a:ext cx="680876" cy="1219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黑体 CN Light" panose="020B0300000000000000" pitchFamily="34" charset="-122"/>
            </a:endParaRPr>
          </a:p>
        </p:txBody>
      </p:sp>
      <p:grpSp>
        <p:nvGrpSpPr>
          <p:cNvPr id="1462" name="组合 117"/>
          <p:cNvGrpSpPr/>
          <p:nvPr/>
        </p:nvGrpSpPr>
        <p:grpSpPr>
          <a:xfrm>
            <a:off x="10212350" y="-67095"/>
            <a:ext cx="2227729" cy="1609698"/>
            <a:chOff x="10212350" y="-67095"/>
            <a:chExt cx="2227729" cy="1609698"/>
          </a:xfrm>
        </p:grpSpPr>
        <p:sp>
          <p:nvSpPr>
            <p:cNvPr id="1463" name="任意多边形: 形状 118"/>
            <p:cNvSpPr/>
            <p:nvPr/>
          </p:nvSpPr>
          <p:spPr>
            <a:xfrm rot="19800000">
              <a:off x="11003601" y="-67095"/>
              <a:ext cx="1436478" cy="1378464"/>
            </a:xfrm>
            <a:custGeom>
              <a:avLst/>
              <a:gdLst>
                <a:gd name="connsiteX0" fmla="*/ 1436478 w 1436478"/>
                <a:gd name="connsiteY0" fmla="*/ 385525 h 1378464"/>
                <a:gd name="connsiteX1" fmla="*/ 863206 w 1436478"/>
                <a:gd name="connsiteY1" fmla="*/ 1378462 h 1378464"/>
                <a:gd name="connsiteX2" fmla="*/ 689255 w 1436478"/>
                <a:gd name="connsiteY2" fmla="*/ 1378462 h 1378464"/>
                <a:gd name="connsiteX3" fmla="*/ 689232 w 1436478"/>
                <a:gd name="connsiteY3" fmla="*/ 1378464 h 1378464"/>
                <a:gd name="connsiteX4" fmla="*/ 0 w 1436478"/>
                <a:gd name="connsiteY4" fmla="*/ 689232 h 1378464"/>
                <a:gd name="connsiteX5" fmla="*/ 550328 w 1436478"/>
                <a:gd name="connsiteY5" fmla="*/ 14004 h 1378464"/>
                <a:gd name="connsiteX6" fmla="*/ 689229 w 1436478"/>
                <a:gd name="connsiteY6" fmla="*/ 0 h 1378464"/>
                <a:gd name="connsiteX7" fmla="*/ 689232 w 1436478"/>
                <a:gd name="connsiteY7" fmla="*/ 0 h 1378464"/>
                <a:gd name="connsiteX8" fmla="*/ 768728 w 1436478"/>
                <a:gd name="connsiteY8" fmla="*/ 0 h 137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6478" h="1378464">
                  <a:moveTo>
                    <a:pt x="1436478" y="385525"/>
                  </a:moveTo>
                  <a:lnTo>
                    <a:pt x="863206" y="1378462"/>
                  </a:lnTo>
                  <a:lnTo>
                    <a:pt x="689255" y="1378462"/>
                  </a:lnTo>
                  <a:lnTo>
                    <a:pt x="689232" y="1378464"/>
                  </a:lnTo>
                  <a:cubicBezTo>
                    <a:pt x="308580" y="1378464"/>
                    <a:pt x="0" y="1069883"/>
                    <a:pt x="0" y="689232"/>
                  </a:cubicBezTo>
                  <a:cubicBezTo>
                    <a:pt x="0" y="356163"/>
                    <a:pt x="236258" y="78272"/>
                    <a:pt x="550328" y="14004"/>
                  </a:cubicBezTo>
                  <a:lnTo>
                    <a:pt x="689229" y="0"/>
                  </a:lnTo>
                  <a:lnTo>
                    <a:pt x="689232" y="0"/>
                  </a:lnTo>
                  <a:lnTo>
                    <a:pt x="76872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3">
                    <a:alpha val="7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cs typeface="思源黑体 CN Light" panose="020B0300000000000000" pitchFamily="34" charset="-122"/>
              </a:endParaRPr>
            </a:p>
          </p:txBody>
        </p:sp>
        <p:sp>
          <p:nvSpPr>
            <p:cNvPr id="1464" name="任意多边形: 形状 119"/>
            <p:cNvSpPr/>
            <p:nvPr/>
          </p:nvSpPr>
          <p:spPr>
            <a:xfrm rot="19800000">
              <a:off x="10212350" y="55832"/>
              <a:ext cx="1850370" cy="435965"/>
            </a:xfrm>
            <a:custGeom>
              <a:avLst/>
              <a:gdLst>
                <a:gd name="connsiteX0" fmla="*/ 1095258 w 1850370"/>
                <a:gd name="connsiteY0" fmla="*/ 0 h 435965"/>
                <a:gd name="connsiteX1" fmla="*/ 1850370 w 1850370"/>
                <a:gd name="connsiteY1" fmla="*/ 435964 h 435965"/>
                <a:gd name="connsiteX2" fmla="*/ 217990 w 1850370"/>
                <a:gd name="connsiteY2" fmla="*/ 435965 h 435965"/>
                <a:gd name="connsiteX3" fmla="*/ 217983 w 1850370"/>
                <a:gd name="connsiteY3" fmla="*/ 435965 h 435965"/>
                <a:gd name="connsiteX4" fmla="*/ 0 w 1850370"/>
                <a:gd name="connsiteY4" fmla="*/ 217983 h 435965"/>
                <a:gd name="connsiteX5" fmla="*/ 174051 w 1850370"/>
                <a:gd name="connsiteY5" fmla="*/ 4429 h 435965"/>
                <a:gd name="connsiteX6" fmla="*/ 217981 w 1850370"/>
                <a:gd name="connsiteY6" fmla="*/ 0 h 435965"/>
                <a:gd name="connsiteX7" fmla="*/ 217982 w 1850370"/>
                <a:gd name="connsiteY7" fmla="*/ 0 h 43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50370" h="435965">
                  <a:moveTo>
                    <a:pt x="1095258" y="0"/>
                  </a:moveTo>
                  <a:lnTo>
                    <a:pt x="1850370" y="435964"/>
                  </a:lnTo>
                  <a:lnTo>
                    <a:pt x="217990" y="435965"/>
                  </a:lnTo>
                  <a:lnTo>
                    <a:pt x="217983" y="435965"/>
                  </a:lnTo>
                  <a:cubicBezTo>
                    <a:pt x="97594" y="435965"/>
                    <a:pt x="0" y="338371"/>
                    <a:pt x="0" y="217983"/>
                  </a:cubicBezTo>
                  <a:cubicBezTo>
                    <a:pt x="0" y="112643"/>
                    <a:pt x="74721" y="24755"/>
                    <a:pt x="174051" y="4429"/>
                  </a:cubicBezTo>
                  <a:lnTo>
                    <a:pt x="217981" y="0"/>
                  </a:lnTo>
                  <a:lnTo>
                    <a:pt x="21798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alpha val="28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3">
                    <a:alpha val="3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cs typeface="思源黑体 CN Light" panose="020B0300000000000000" pitchFamily="34" charset="-122"/>
              </a:endParaRPr>
            </a:p>
          </p:txBody>
        </p:sp>
        <p:sp>
          <p:nvSpPr>
            <p:cNvPr id="1465" name="任意多边形: 形状 120"/>
            <p:cNvSpPr/>
            <p:nvPr/>
          </p:nvSpPr>
          <p:spPr>
            <a:xfrm rot="19800000">
              <a:off x="11844316" y="1340717"/>
              <a:ext cx="426743" cy="201886"/>
            </a:xfrm>
            <a:custGeom>
              <a:avLst/>
              <a:gdLst>
                <a:gd name="connsiteX0" fmla="*/ 426743 w 426743"/>
                <a:gd name="connsiteY0" fmla="*/ 0 h 201886"/>
                <a:gd name="connsiteX1" fmla="*/ 310184 w 426743"/>
                <a:gd name="connsiteY1" fmla="*/ 201886 h 201886"/>
                <a:gd name="connsiteX2" fmla="*/ 100947 w 426743"/>
                <a:gd name="connsiteY2" fmla="*/ 201886 h 201886"/>
                <a:gd name="connsiteX3" fmla="*/ 100943 w 426743"/>
                <a:gd name="connsiteY3" fmla="*/ 201886 h 201886"/>
                <a:gd name="connsiteX4" fmla="*/ 0 w 426743"/>
                <a:gd name="connsiteY4" fmla="*/ 100943 h 201886"/>
                <a:gd name="connsiteX5" fmla="*/ 80599 w 426743"/>
                <a:gd name="connsiteY5" fmla="*/ 2051 h 201886"/>
                <a:gd name="connsiteX6" fmla="*/ 100943 w 426743"/>
                <a:gd name="connsiteY6" fmla="*/ 0 h 201886"/>
                <a:gd name="connsiteX7" fmla="*/ 100943 w 426743"/>
                <a:gd name="connsiteY7" fmla="*/ 0 h 20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43" h="201886">
                  <a:moveTo>
                    <a:pt x="426743" y="0"/>
                  </a:moveTo>
                  <a:lnTo>
                    <a:pt x="310184" y="201886"/>
                  </a:lnTo>
                  <a:lnTo>
                    <a:pt x="100947" y="201886"/>
                  </a:lnTo>
                  <a:lnTo>
                    <a:pt x="100943" y="201886"/>
                  </a:lnTo>
                  <a:cubicBezTo>
                    <a:pt x="45194" y="201886"/>
                    <a:pt x="0" y="156692"/>
                    <a:pt x="0" y="100943"/>
                  </a:cubicBezTo>
                  <a:cubicBezTo>
                    <a:pt x="0" y="52163"/>
                    <a:pt x="34601" y="11463"/>
                    <a:pt x="80599" y="2051"/>
                  </a:cubicBezTo>
                  <a:lnTo>
                    <a:pt x="100943" y="0"/>
                  </a:lnTo>
                  <a:lnTo>
                    <a:pt x="10094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alpha val="55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3">
                    <a:alpha val="4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cs typeface="思源黑体 CN Light" panose="020B0300000000000000" pitchFamily="34" charset="-122"/>
              </a:endParaRPr>
            </a:p>
          </p:txBody>
        </p:sp>
      </p:grpSp>
      <p:sp>
        <p:nvSpPr>
          <p:cNvPr id="1466" name="文本框 31"/>
          <p:cNvSpPr txBox="1"/>
          <p:nvPr/>
        </p:nvSpPr>
        <p:spPr>
          <a:xfrm>
            <a:off x="1863387" y="430462"/>
            <a:ext cx="5334000" cy="486410"/>
          </a:xfrm>
          <a:prstGeom prst="rect">
            <a:avLst/>
          </a:prstGeom>
          <a:noFill/>
          <a:effectLst/>
        </p:spPr>
        <p:txBody>
          <a:bodyPr wrap="square" lIns="56693" tIns="28346" rIns="56693" bIns="28346" anchor="t">
            <a:spAutoFit/>
          </a:bodyPr>
          <a:lstStyle/>
          <a:p>
            <a:r>
              <a:rPr lang="zh-CN" altLang="en-US" sz="2800" b="1">
                <a:solidFill>
                  <a:schemeClr val="bg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思源黑体 CN Light"/>
                <a:sym typeface="思源黑体 CN Light"/>
              </a:rPr>
              <a:t>总结</a:t>
            </a:r>
            <a:endParaRPr lang="zh-CN" altLang="en-US" sz="2800" b="1">
              <a:solidFill>
                <a:schemeClr val="bg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思源黑体 CN Light"/>
              <a:sym typeface="思源黑体 CN Light"/>
            </a:endParaRPr>
          </a:p>
        </p:txBody>
      </p:sp>
      <p:grpSp>
        <p:nvGrpSpPr>
          <p:cNvPr id="1467" name="组合 17"/>
          <p:cNvGrpSpPr/>
          <p:nvPr/>
        </p:nvGrpSpPr>
        <p:grpSpPr>
          <a:xfrm>
            <a:off x="0" y="6530558"/>
            <a:ext cx="12192000" cy="327442"/>
            <a:chOff x="0" y="6530558"/>
            <a:chExt cx="12192000" cy="327442"/>
          </a:xfrm>
        </p:grpSpPr>
        <p:sp>
          <p:nvSpPr>
            <p:cNvPr id="1468" name="矩形 16"/>
            <p:cNvSpPr/>
            <p:nvPr/>
          </p:nvSpPr>
          <p:spPr>
            <a:xfrm>
              <a:off x="0" y="6530558"/>
              <a:ext cx="12192000" cy="32744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思源黑体 CN Light" panose="020B0300000000000000" pitchFamily="34" charset="-122"/>
              </a:endParaRPr>
            </a:p>
          </p:txBody>
        </p:sp>
        <p:sp>
          <p:nvSpPr>
            <p:cNvPr id="1469" name="文本框 121"/>
            <p:cNvSpPr txBox="1"/>
            <p:nvPr/>
          </p:nvSpPr>
          <p:spPr>
            <a:xfrm>
              <a:off x="9208770" y="6555958"/>
              <a:ext cx="2787015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sz="1200">
                  <a:solidFill>
                    <a:schemeClr val="bg1">
                      <a:alpha val="100000"/>
                    </a:schemeClr>
                  </a:solidFill>
                  <a:latin typeface="汉仪雅酷黑 65W"/>
                  <a:ea typeface="汉仪雅酷黑 65W"/>
                  <a:cs typeface="思源黑体 CN Light"/>
                  <a:sym typeface="汉仪雅酷黑 65W"/>
                </a:rPr>
                <a:t>杭州地铁数据预测分析</a:t>
              </a:r>
              <a:r>
                <a:rPr lang="en-US" sz="1200">
                  <a:solidFill>
                    <a:schemeClr val="bg1">
                      <a:alpha val="100000"/>
                    </a:schemeClr>
                  </a:solidFill>
                  <a:latin typeface="汉仪雅酷黑 65W"/>
                  <a:ea typeface="汉仪雅酷黑 65W"/>
                  <a:cs typeface="思源黑体 CN Light"/>
                  <a:sym typeface="汉仪雅酷黑 65W"/>
                </a:rPr>
                <a:t> </a:t>
              </a:r>
              <a:r>
                <a:rPr lang="zh-CN" sz="1200">
                  <a:solidFill>
                    <a:schemeClr val="bg1">
                      <a:alpha val="100000"/>
                    </a:schemeClr>
                  </a:solidFill>
                  <a:latin typeface="汉仪雅酷黑 65W"/>
                  <a:ea typeface="汉仪雅酷黑 65W"/>
                  <a:cs typeface="思源黑体 CN Light"/>
                  <a:sym typeface="汉仪雅酷黑 65W"/>
                </a:rPr>
                <a:t>数据挖掘汇报</a:t>
              </a:r>
              <a:endParaRPr lang="zh-CN" sz="1200">
                <a:solidFill>
                  <a:schemeClr val="bg1">
                    <a:alpha val="100000"/>
                  </a:schemeClr>
                </a:solidFill>
                <a:latin typeface="汉仪雅酷黑 65W"/>
                <a:ea typeface="汉仪雅酷黑 65W"/>
                <a:cs typeface="思源黑体 CN Light"/>
                <a:sym typeface="汉仪雅酷黑 65W"/>
              </a:endParaRPr>
            </a:p>
          </p:txBody>
        </p:sp>
      </p:grpSp>
      <p:grpSp>
        <p:nvGrpSpPr>
          <p:cNvPr id="1470" name="组合 5"/>
          <p:cNvGrpSpPr/>
          <p:nvPr/>
        </p:nvGrpSpPr>
        <p:grpSpPr>
          <a:xfrm>
            <a:off x="341630" y="109220"/>
            <a:ext cx="1209675" cy="1195705"/>
            <a:chOff x="8459" y="1971"/>
            <a:chExt cx="2324" cy="2296"/>
          </a:xfrm>
        </p:grpSpPr>
        <p:sp>
          <p:nvSpPr>
            <p:cNvPr id="1471" name="椭圆 8"/>
            <p:cNvSpPr/>
            <p:nvPr/>
          </p:nvSpPr>
          <p:spPr>
            <a:xfrm>
              <a:off x="8459" y="1971"/>
              <a:ext cx="2278" cy="229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72" name="图片 9" descr="logo"/>
            <p:cNvPicPr>
              <a:picLocks noChangeAspect="1"/>
            </p:cNvPicPr>
            <p:nvPr/>
          </p:nvPicPr>
          <p:blipFill>
            <a:blip r:embed="rId1"/>
            <a:srcRect r="76051"/>
            <a:stretch>
              <a:fillRect/>
            </a:stretch>
          </p:blipFill>
          <p:spPr>
            <a:xfrm>
              <a:off x="8525" y="1982"/>
              <a:ext cx="2258" cy="2285"/>
            </a:xfrm>
            <a:prstGeom prst="rect">
              <a:avLst/>
            </a:prstGeom>
          </p:spPr>
        </p:pic>
      </p:grpSp>
      <p:sp>
        <p:nvSpPr>
          <p:cNvPr id="10" name="文本框 12"/>
          <p:cNvSpPr txBox="1"/>
          <p:nvPr/>
        </p:nvSpPr>
        <p:spPr>
          <a:xfrm>
            <a:off x="1527175" y="1273810"/>
            <a:ext cx="9413875" cy="49949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noAutofit/>
          </a:bodyPr>
          <a:lstStyle>
            <a:defPPr>
              <a:defRPr lang="zh-CN"/>
            </a:defPPr>
            <a:lvl1pPr>
              <a:lnSpc>
                <a:spcPct val="14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思源黑体 CN Normal" panose="020B0400000000000000" charset="-122"/>
              </a:defRPr>
            </a:lvl1pPr>
          </a:lstStyle>
          <a:p>
            <a:pPr marL="0" lvl="0" algn="l" defTabSz="9144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defRPr sz="14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思源黑体 CN Light"/>
                <a:ea typeface="思源黑体 CN Light"/>
                <a:cs typeface="思源黑体 CN Normal"/>
              </a:defRPr>
            </a:pPr>
            <a:r>
              <a:rPr lang="zh-CN" altLang="zh-CN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在本次实验中，我们对于</a:t>
            </a:r>
            <a:r>
              <a:rPr lang="zh-CN" altLang="zh-CN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数据量庞大</a:t>
            </a:r>
            <a:r>
              <a:rPr lang="zh-CN" altLang="zh-CN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的地铁人流量信息进行了数据挖掘，并对于人流量趋势进行了预测。</a:t>
            </a:r>
            <a:endParaRPr lang="zh-CN" altLang="zh-CN" sz="2400" b="0">
              <a:solidFill>
                <a:schemeClr val="tx1">
                  <a:lumMod val="85000"/>
                  <a:lumOff val="15000"/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Light"/>
            </a:endParaRPr>
          </a:p>
          <a:p>
            <a:pPr marL="0" lvl="0" algn="l" defTabSz="9144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defRPr sz="14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思源黑体 CN Light"/>
                <a:ea typeface="思源黑体 CN Light"/>
                <a:cs typeface="思源黑体 CN Normal"/>
              </a:defRPr>
            </a:pPr>
            <a:r>
              <a:rPr lang="zh-CN" altLang="zh-CN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在预测建模过程中，我们从</a:t>
            </a:r>
            <a:r>
              <a:rPr lang="zh-CN" altLang="zh-CN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出</a:t>
            </a:r>
            <a:r>
              <a:rPr lang="zh-CN" altLang="en-US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入站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，</a:t>
            </a:r>
            <a:r>
              <a:rPr lang="zh-CN" altLang="en-US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周末或工作日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，</a:t>
            </a:r>
            <a:r>
              <a:rPr lang="zh-CN" altLang="en-US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站点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，</a:t>
            </a:r>
            <a:r>
              <a:rPr lang="zh-CN" altLang="en-US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时间段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等多个方面进行细分，以</a:t>
            </a:r>
            <a:r>
              <a:rPr lang="zh-CN" altLang="en-US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多任务学习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的方式对其分别进行建模与预测。</a:t>
            </a:r>
            <a:endParaRPr lang="zh-CN" altLang="en-US" sz="2400" b="0">
              <a:solidFill>
                <a:schemeClr val="tx1">
                  <a:lumMod val="85000"/>
                  <a:lumOff val="15000"/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Light"/>
            </a:endParaRPr>
          </a:p>
          <a:p>
            <a:pPr marL="0" lvl="0" algn="l" defTabSz="9144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defRPr sz="14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思源黑体 CN Light"/>
                <a:ea typeface="思源黑体 CN Light"/>
                <a:cs typeface="思源黑体 CN Normal"/>
              </a:defRPr>
            </a:pPr>
            <a:r>
              <a:rPr lang="zh-CN" altLang="en-US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训练后的模型对于人流量做出了良好预测，在输出的图像中我们进一步挖掘了不同</a:t>
            </a:r>
            <a:r>
              <a:rPr lang="zh-CN" altLang="en-US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日期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、</a:t>
            </a:r>
            <a:r>
              <a:rPr lang="zh-CN" altLang="en-US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站点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的流量信息，发现它们</a:t>
            </a:r>
            <a:r>
              <a:rPr lang="zh-CN" altLang="en-US" sz="2400" b="1" u="sng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很好地符合了预期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。总体而言，我们的模型的确能够</a:t>
            </a:r>
            <a:r>
              <a:rPr lang="zh-CN" altLang="en-US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胜任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一部分</a:t>
            </a:r>
            <a:r>
              <a:rPr lang="zh-CN" altLang="en-US" sz="2400" b="1" u="sng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杭州地铁人流量预测和分流的工作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，假如加以应用，该模型或许能够拥有一定的</a:t>
            </a:r>
            <a:r>
              <a:rPr lang="zh-CN" altLang="en-US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实践意义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。</a:t>
            </a:r>
            <a:endParaRPr lang="zh-CN" altLang="en-US" sz="2400" b="0">
              <a:solidFill>
                <a:schemeClr val="tx1">
                  <a:lumMod val="85000"/>
                  <a:lumOff val="15000"/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Light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5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组合 20"/>
          <p:cNvGrpSpPr/>
          <p:nvPr/>
        </p:nvGrpSpPr>
        <p:grpSpPr>
          <a:xfrm>
            <a:off x="-458818" y="5057629"/>
            <a:ext cx="1615067" cy="1987407"/>
            <a:chOff x="-458818" y="5057629"/>
            <a:chExt cx="1615067" cy="1987407"/>
          </a:xfrm>
        </p:grpSpPr>
        <p:sp>
          <p:nvSpPr>
            <p:cNvPr id="1539" name="任意多边形: 形状 13"/>
            <p:cNvSpPr/>
            <p:nvPr/>
          </p:nvSpPr>
          <p:spPr>
            <a:xfrm rot="9000000">
              <a:off x="146592" y="6634565"/>
              <a:ext cx="783752" cy="410471"/>
            </a:xfrm>
            <a:custGeom>
              <a:avLst/>
              <a:gdLst>
                <a:gd name="connsiteX0" fmla="*/ 106498 w 783752"/>
                <a:gd name="connsiteY0" fmla="*/ 369217 h 410471"/>
                <a:gd name="connsiteX1" fmla="*/ 0 w 783752"/>
                <a:gd name="connsiteY1" fmla="*/ 168918 h 410471"/>
                <a:gd name="connsiteX2" fmla="*/ 55159 w 783752"/>
                <a:gd name="connsiteY2" fmla="*/ 15269 h 410471"/>
                <a:gd name="connsiteX3" fmla="*/ 72796 w 783752"/>
                <a:gd name="connsiteY3" fmla="*/ 0 h 410471"/>
                <a:gd name="connsiteX4" fmla="*/ 783752 w 783752"/>
                <a:gd name="connsiteY4" fmla="*/ 410470 h 410471"/>
                <a:gd name="connsiteX5" fmla="*/ 241561 w 783752"/>
                <a:gd name="connsiteY5" fmla="*/ 410470 h 410471"/>
                <a:gd name="connsiteX6" fmla="*/ 241553 w 783752"/>
                <a:gd name="connsiteY6" fmla="*/ 410471 h 410471"/>
                <a:gd name="connsiteX7" fmla="*/ 106498 w 783752"/>
                <a:gd name="connsiteY7" fmla="*/ 369217 h 41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3752" h="410471">
                  <a:moveTo>
                    <a:pt x="106498" y="369217"/>
                  </a:moveTo>
                  <a:cubicBezTo>
                    <a:pt x="42245" y="325809"/>
                    <a:pt x="0" y="252297"/>
                    <a:pt x="0" y="168918"/>
                  </a:cubicBezTo>
                  <a:cubicBezTo>
                    <a:pt x="0" y="110554"/>
                    <a:pt x="20700" y="57023"/>
                    <a:pt x="55159" y="15269"/>
                  </a:cubicBezTo>
                  <a:lnTo>
                    <a:pt x="72796" y="0"/>
                  </a:lnTo>
                  <a:lnTo>
                    <a:pt x="783752" y="410470"/>
                  </a:lnTo>
                  <a:lnTo>
                    <a:pt x="241561" y="410470"/>
                  </a:lnTo>
                  <a:lnTo>
                    <a:pt x="241553" y="410471"/>
                  </a:lnTo>
                  <a:cubicBezTo>
                    <a:pt x="191526" y="410471"/>
                    <a:pt x="145050" y="395263"/>
                    <a:pt x="106498" y="36921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alpha val="67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3">
                    <a:alpha val="58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cs typeface="思源黑体 CN Light" panose="020B0300000000000000" pitchFamily="34" charset="-122"/>
              </a:endParaRPr>
            </a:p>
          </p:txBody>
        </p:sp>
        <p:sp>
          <p:nvSpPr>
            <p:cNvPr id="1540" name="任意多边形: 形状 11"/>
            <p:cNvSpPr/>
            <p:nvPr/>
          </p:nvSpPr>
          <p:spPr>
            <a:xfrm rot="9000000">
              <a:off x="-458818" y="5057629"/>
              <a:ext cx="1615067" cy="1402513"/>
            </a:xfrm>
            <a:custGeom>
              <a:avLst/>
              <a:gdLst>
                <a:gd name="connsiteX0" fmla="*/ 309178 w 1615067"/>
                <a:gd name="connsiteY0" fmla="*/ 1282749 h 1402513"/>
                <a:gd name="connsiteX1" fmla="*/ 0 w 1615067"/>
                <a:gd name="connsiteY1" fmla="*/ 701256 h 1402513"/>
                <a:gd name="connsiteX2" fmla="*/ 559930 w 1615067"/>
                <a:gd name="connsiteY2" fmla="*/ 14248 h 1402513"/>
                <a:gd name="connsiteX3" fmla="*/ 701253 w 1615067"/>
                <a:gd name="connsiteY3" fmla="*/ 0 h 1402513"/>
                <a:gd name="connsiteX4" fmla="*/ 701258 w 1615067"/>
                <a:gd name="connsiteY4" fmla="*/ 0 h 1402513"/>
                <a:gd name="connsiteX5" fmla="*/ 1615067 w 1615067"/>
                <a:gd name="connsiteY5" fmla="*/ 0 h 1402513"/>
                <a:gd name="connsiteX6" fmla="*/ 805327 w 1615067"/>
                <a:gd name="connsiteY6" fmla="*/ 1402511 h 1402513"/>
                <a:gd name="connsiteX7" fmla="*/ 701281 w 1615067"/>
                <a:gd name="connsiteY7" fmla="*/ 1402511 h 1402513"/>
                <a:gd name="connsiteX8" fmla="*/ 701258 w 1615067"/>
                <a:gd name="connsiteY8" fmla="*/ 1402513 h 1402513"/>
                <a:gd name="connsiteX9" fmla="*/ 309178 w 1615067"/>
                <a:gd name="connsiteY9" fmla="*/ 1282749 h 1402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5067" h="1402513">
                  <a:moveTo>
                    <a:pt x="309178" y="1282749"/>
                  </a:moveTo>
                  <a:cubicBezTo>
                    <a:pt x="122643" y="1156728"/>
                    <a:pt x="0" y="943314"/>
                    <a:pt x="0" y="701256"/>
                  </a:cubicBezTo>
                  <a:cubicBezTo>
                    <a:pt x="0" y="362376"/>
                    <a:pt x="240380" y="79637"/>
                    <a:pt x="559930" y="14248"/>
                  </a:cubicBezTo>
                  <a:lnTo>
                    <a:pt x="701253" y="0"/>
                  </a:lnTo>
                  <a:lnTo>
                    <a:pt x="701258" y="0"/>
                  </a:lnTo>
                  <a:lnTo>
                    <a:pt x="1615067" y="0"/>
                  </a:lnTo>
                  <a:lnTo>
                    <a:pt x="805327" y="1402511"/>
                  </a:lnTo>
                  <a:lnTo>
                    <a:pt x="701281" y="1402511"/>
                  </a:lnTo>
                  <a:lnTo>
                    <a:pt x="701258" y="1402513"/>
                  </a:lnTo>
                  <a:cubicBezTo>
                    <a:pt x="556023" y="1402513"/>
                    <a:pt x="421100" y="1358361"/>
                    <a:pt x="309178" y="128274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3">
                    <a:alpha val="7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kumimoji="1" lang="zh-CN" altLang="en-US">
                <a:cs typeface="思源黑体 CN Light" panose="020B0300000000000000" pitchFamily="34" charset="-122"/>
              </a:endParaRPr>
            </a:p>
          </p:txBody>
        </p:sp>
      </p:grpSp>
      <p:grpSp>
        <p:nvGrpSpPr>
          <p:cNvPr id="1541" name="组合 16"/>
          <p:cNvGrpSpPr/>
          <p:nvPr/>
        </p:nvGrpSpPr>
        <p:grpSpPr>
          <a:xfrm>
            <a:off x="2471762" y="2938043"/>
            <a:ext cx="7251700" cy="1231956"/>
            <a:chOff x="2471762" y="3008383"/>
            <a:chExt cx="7251700" cy="1231956"/>
          </a:xfrm>
        </p:grpSpPr>
        <p:sp>
          <p:nvSpPr>
            <p:cNvPr id="1542" name="文本框 21"/>
            <p:cNvSpPr txBox="1"/>
            <p:nvPr/>
          </p:nvSpPr>
          <p:spPr>
            <a:xfrm>
              <a:off x="2471762" y="3008383"/>
              <a:ext cx="7251700" cy="9144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sz="5400" b="1">
                  <a:solidFill>
                    <a:schemeClr val="accent1">
                      <a:alpha val="10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谢谢大家</a:t>
              </a:r>
              <a:endParaRPr lang="zh-CN" sz="5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43" name="文本框 25"/>
            <p:cNvSpPr txBox="1"/>
            <p:nvPr/>
          </p:nvSpPr>
          <p:spPr>
            <a:xfrm>
              <a:off x="2622550" y="3872039"/>
              <a:ext cx="6972300" cy="3683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zh-CN">
                  <a:solidFill>
                    <a:schemeClr val="accent1">
                      <a:alpha val="100000"/>
                    </a:schemeClr>
                  </a:solidFill>
                  <a:latin typeface="Consolas" panose="020B0609020204030204"/>
                  <a:ea typeface="Consolas" panose="020B0609020204030204"/>
                </a:rPr>
                <a:t>THANK YOU FOR YOUR CRITICISM AND CORRECTION</a:t>
              </a:r>
              <a:endParaRPr lang="zh-CN">
                <a:solidFill>
                  <a:schemeClr val="accent1">
                    <a:alpha val="100000"/>
                  </a:schemeClr>
                </a:solidFill>
                <a:latin typeface="思源黑体 CN Light"/>
                <a:ea typeface="思源黑体 CN Light"/>
                <a:cs typeface="思源黑体 CN Light"/>
              </a:endParaRPr>
            </a:p>
          </p:txBody>
        </p:sp>
      </p:grpSp>
      <p:sp>
        <p:nvSpPr>
          <p:cNvPr id="1544" name="任意多边形: 形状 34"/>
          <p:cNvSpPr/>
          <p:nvPr/>
        </p:nvSpPr>
        <p:spPr>
          <a:xfrm>
            <a:off x="0" y="0"/>
            <a:ext cx="12192000" cy="2793509"/>
          </a:xfrm>
          <a:custGeom>
            <a:avLst/>
            <a:gdLst>
              <a:gd name="connsiteX0" fmla="*/ 0 w 12192000"/>
              <a:gd name="connsiteY0" fmla="*/ 0 h 2793509"/>
              <a:gd name="connsiteX1" fmla="*/ 12192000 w 12192000"/>
              <a:gd name="connsiteY1" fmla="*/ 0 h 2793509"/>
              <a:gd name="connsiteX2" fmla="*/ 12192000 w 12192000"/>
              <a:gd name="connsiteY2" fmla="*/ 625588 h 2793509"/>
              <a:gd name="connsiteX3" fmla="*/ 12130714 w 12192000"/>
              <a:gd name="connsiteY3" fmla="*/ 709485 h 2793509"/>
              <a:gd name="connsiteX4" fmla="*/ 7160572 w 12192000"/>
              <a:gd name="connsiteY4" fmla="*/ 2157533 h 2793509"/>
              <a:gd name="connsiteX5" fmla="*/ 6875616 w 12192000"/>
              <a:gd name="connsiteY5" fmla="*/ 2169110 h 2793509"/>
              <a:gd name="connsiteX6" fmla="*/ 6833549 w 12192000"/>
              <a:gd name="connsiteY6" fmla="*/ 2304629 h 2793509"/>
              <a:gd name="connsiteX7" fmla="*/ 6096000 w 12192000"/>
              <a:gd name="connsiteY7" fmla="*/ 2793509 h 2793509"/>
              <a:gd name="connsiteX8" fmla="*/ 5358452 w 12192000"/>
              <a:gd name="connsiteY8" fmla="*/ 2304629 h 2793509"/>
              <a:gd name="connsiteX9" fmla="*/ 5316385 w 12192000"/>
              <a:gd name="connsiteY9" fmla="*/ 2169110 h 2793509"/>
              <a:gd name="connsiteX10" fmla="*/ 5031428 w 12192000"/>
              <a:gd name="connsiteY10" fmla="*/ 2157533 h 2793509"/>
              <a:gd name="connsiteX11" fmla="*/ 61286 w 12192000"/>
              <a:gd name="connsiteY11" fmla="*/ 709485 h 2793509"/>
              <a:gd name="connsiteX12" fmla="*/ 0 w 12192000"/>
              <a:gd name="connsiteY12" fmla="*/ 625588 h 2793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2793509">
                <a:moveTo>
                  <a:pt x="0" y="0"/>
                </a:moveTo>
                <a:lnTo>
                  <a:pt x="12192000" y="0"/>
                </a:lnTo>
                <a:lnTo>
                  <a:pt x="12192000" y="625588"/>
                </a:lnTo>
                <a:lnTo>
                  <a:pt x="12130714" y="709485"/>
                </a:lnTo>
                <a:cubicBezTo>
                  <a:pt x="11525642" y="1452522"/>
                  <a:pt x="9582132" y="2025819"/>
                  <a:pt x="7160572" y="2157533"/>
                </a:cubicBezTo>
                <a:lnTo>
                  <a:pt x="6875616" y="2169110"/>
                </a:lnTo>
                <a:lnTo>
                  <a:pt x="6833549" y="2304629"/>
                </a:lnTo>
                <a:cubicBezTo>
                  <a:pt x="6712033" y="2591923"/>
                  <a:pt x="6427558" y="2793509"/>
                  <a:pt x="6096000" y="2793509"/>
                </a:cubicBezTo>
                <a:cubicBezTo>
                  <a:pt x="5764443" y="2793509"/>
                  <a:pt x="5479967" y="2591923"/>
                  <a:pt x="5358452" y="2304629"/>
                </a:cubicBezTo>
                <a:lnTo>
                  <a:pt x="5316385" y="2169110"/>
                </a:lnTo>
                <a:lnTo>
                  <a:pt x="5031428" y="2157533"/>
                </a:lnTo>
                <a:cubicBezTo>
                  <a:pt x="2609868" y="2025819"/>
                  <a:pt x="666358" y="1452522"/>
                  <a:pt x="61286" y="709485"/>
                </a:cubicBezTo>
                <a:lnTo>
                  <a:pt x="0" y="62558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3000">
                <a:srgbClr val="004AA4"/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思源黑体 CN Light" panose="020B0300000000000000" pitchFamily="34" charset="-122"/>
            </a:endParaRPr>
          </a:p>
        </p:txBody>
      </p:sp>
      <p:grpSp>
        <p:nvGrpSpPr>
          <p:cNvPr id="1545" name="组合 18"/>
          <p:cNvGrpSpPr/>
          <p:nvPr/>
        </p:nvGrpSpPr>
        <p:grpSpPr>
          <a:xfrm>
            <a:off x="10212350" y="-67095"/>
            <a:ext cx="2227729" cy="1609698"/>
            <a:chOff x="10212350" y="-67095"/>
            <a:chExt cx="2227729" cy="1609698"/>
          </a:xfrm>
        </p:grpSpPr>
        <p:sp>
          <p:nvSpPr>
            <p:cNvPr id="1546" name="任意多边形: 形状 40"/>
            <p:cNvSpPr/>
            <p:nvPr/>
          </p:nvSpPr>
          <p:spPr>
            <a:xfrm rot="19800000">
              <a:off x="11003601" y="-67095"/>
              <a:ext cx="1436478" cy="1378464"/>
            </a:xfrm>
            <a:custGeom>
              <a:avLst/>
              <a:gdLst>
                <a:gd name="connsiteX0" fmla="*/ 1436478 w 1436478"/>
                <a:gd name="connsiteY0" fmla="*/ 385525 h 1378464"/>
                <a:gd name="connsiteX1" fmla="*/ 863206 w 1436478"/>
                <a:gd name="connsiteY1" fmla="*/ 1378462 h 1378464"/>
                <a:gd name="connsiteX2" fmla="*/ 689255 w 1436478"/>
                <a:gd name="connsiteY2" fmla="*/ 1378462 h 1378464"/>
                <a:gd name="connsiteX3" fmla="*/ 689232 w 1436478"/>
                <a:gd name="connsiteY3" fmla="*/ 1378464 h 1378464"/>
                <a:gd name="connsiteX4" fmla="*/ 0 w 1436478"/>
                <a:gd name="connsiteY4" fmla="*/ 689232 h 1378464"/>
                <a:gd name="connsiteX5" fmla="*/ 550328 w 1436478"/>
                <a:gd name="connsiteY5" fmla="*/ 14004 h 1378464"/>
                <a:gd name="connsiteX6" fmla="*/ 689229 w 1436478"/>
                <a:gd name="connsiteY6" fmla="*/ 0 h 1378464"/>
                <a:gd name="connsiteX7" fmla="*/ 689232 w 1436478"/>
                <a:gd name="connsiteY7" fmla="*/ 0 h 1378464"/>
                <a:gd name="connsiteX8" fmla="*/ 768728 w 1436478"/>
                <a:gd name="connsiteY8" fmla="*/ 0 h 137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6478" h="1378464">
                  <a:moveTo>
                    <a:pt x="1436478" y="385525"/>
                  </a:moveTo>
                  <a:lnTo>
                    <a:pt x="863206" y="1378462"/>
                  </a:lnTo>
                  <a:lnTo>
                    <a:pt x="689255" y="1378462"/>
                  </a:lnTo>
                  <a:lnTo>
                    <a:pt x="689232" y="1378464"/>
                  </a:lnTo>
                  <a:cubicBezTo>
                    <a:pt x="308580" y="1378464"/>
                    <a:pt x="0" y="1069883"/>
                    <a:pt x="0" y="689232"/>
                  </a:cubicBezTo>
                  <a:cubicBezTo>
                    <a:pt x="0" y="356163"/>
                    <a:pt x="236258" y="78272"/>
                    <a:pt x="550328" y="14004"/>
                  </a:cubicBezTo>
                  <a:lnTo>
                    <a:pt x="689229" y="0"/>
                  </a:lnTo>
                  <a:lnTo>
                    <a:pt x="689232" y="0"/>
                  </a:lnTo>
                  <a:lnTo>
                    <a:pt x="76872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85000">
                  <a:schemeClr val="bg1">
                    <a:alpha val="0"/>
                  </a:schemeClr>
                </a:gs>
                <a:gs pos="21000">
                  <a:schemeClr val="bg1">
                    <a:alpha val="2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kumimoji="1" lang="zh-CN" altLang="en-US">
                <a:cs typeface="思源黑体 CN Light" panose="020B0300000000000000" pitchFamily="34" charset="-122"/>
              </a:endParaRPr>
            </a:p>
          </p:txBody>
        </p:sp>
        <p:sp>
          <p:nvSpPr>
            <p:cNvPr id="1547" name="任意多边形: 形状 17"/>
            <p:cNvSpPr/>
            <p:nvPr/>
          </p:nvSpPr>
          <p:spPr>
            <a:xfrm rot="19800000">
              <a:off x="10212350" y="55832"/>
              <a:ext cx="1850370" cy="435965"/>
            </a:xfrm>
            <a:custGeom>
              <a:avLst/>
              <a:gdLst>
                <a:gd name="connsiteX0" fmla="*/ 1095258 w 1850370"/>
                <a:gd name="connsiteY0" fmla="*/ 0 h 435965"/>
                <a:gd name="connsiteX1" fmla="*/ 1850370 w 1850370"/>
                <a:gd name="connsiteY1" fmla="*/ 435964 h 435965"/>
                <a:gd name="connsiteX2" fmla="*/ 217990 w 1850370"/>
                <a:gd name="connsiteY2" fmla="*/ 435965 h 435965"/>
                <a:gd name="connsiteX3" fmla="*/ 217983 w 1850370"/>
                <a:gd name="connsiteY3" fmla="*/ 435965 h 435965"/>
                <a:gd name="connsiteX4" fmla="*/ 0 w 1850370"/>
                <a:gd name="connsiteY4" fmla="*/ 217983 h 435965"/>
                <a:gd name="connsiteX5" fmla="*/ 174051 w 1850370"/>
                <a:gd name="connsiteY5" fmla="*/ 4429 h 435965"/>
                <a:gd name="connsiteX6" fmla="*/ 217981 w 1850370"/>
                <a:gd name="connsiteY6" fmla="*/ 0 h 435965"/>
                <a:gd name="connsiteX7" fmla="*/ 217982 w 1850370"/>
                <a:gd name="connsiteY7" fmla="*/ 0 h 43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50370" h="435965">
                  <a:moveTo>
                    <a:pt x="1095258" y="0"/>
                  </a:moveTo>
                  <a:lnTo>
                    <a:pt x="1850370" y="435964"/>
                  </a:lnTo>
                  <a:lnTo>
                    <a:pt x="217990" y="435965"/>
                  </a:lnTo>
                  <a:lnTo>
                    <a:pt x="217983" y="435965"/>
                  </a:lnTo>
                  <a:cubicBezTo>
                    <a:pt x="97594" y="435965"/>
                    <a:pt x="0" y="338371"/>
                    <a:pt x="0" y="217983"/>
                  </a:cubicBezTo>
                  <a:cubicBezTo>
                    <a:pt x="0" y="112643"/>
                    <a:pt x="74721" y="24755"/>
                    <a:pt x="174051" y="4429"/>
                  </a:cubicBezTo>
                  <a:lnTo>
                    <a:pt x="217981" y="0"/>
                  </a:lnTo>
                  <a:lnTo>
                    <a:pt x="21798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85000">
                  <a:schemeClr val="bg1">
                    <a:alpha val="0"/>
                  </a:schemeClr>
                </a:gs>
                <a:gs pos="21000">
                  <a:schemeClr val="bg1">
                    <a:alpha val="2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kumimoji="1" lang="zh-CN" altLang="en-US">
                <a:cs typeface="思源黑体 CN Light" panose="020B0300000000000000" pitchFamily="34" charset="-122"/>
              </a:endParaRPr>
            </a:p>
          </p:txBody>
        </p:sp>
        <p:sp>
          <p:nvSpPr>
            <p:cNvPr id="1548" name="任意多边形: 形状 19"/>
            <p:cNvSpPr/>
            <p:nvPr/>
          </p:nvSpPr>
          <p:spPr>
            <a:xfrm rot="19800000">
              <a:off x="11844316" y="1340717"/>
              <a:ext cx="426743" cy="201886"/>
            </a:xfrm>
            <a:custGeom>
              <a:avLst/>
              <a:gdLst>
                <a:gd name="connsiteX0" fmla="*/ 426743 w 426743"/>
                <a:gd name="connsiteY0" fmla="*/ 0 h 201886"/>
                <a:gd name="connsiteX1" fmla="*/ 310184 w 426743"/>
                <a:gd name="connsiteY1" fmla="*/ 201886 h 201886"/>
                <a:gd name="connsiteX2" fmla="*/ 100947 w 426743"/>
                <a:gd name="connsiteY2" fmla="*/ 201886 h 201886"/>
                <a:gd name="connsiteX3" fmla="*/ 100943 w 426743"/>
                <a:gd name="connsiteY3" fmla="*/ 201886 h 201886"/>
                <a:gd name="connsiteX4" fmla="*/ 0 w 426743"/>
                <a:gd name="connsiteY4" fmla="*/ 100943 h 201886"/>
                <a:gd name="connsiteX5" fmla="*/ 80599 w 426743"/>
                <a:gd name="connsiteY5" fmla="*/ 2051 h 201886"/>
                <a:gd name="connsiteX6" fmla="*/ 100943 w 426743"/>
                <a:gd name="connsiteY6" fmla="*/ 0 h 201886"/>
                <a:gd name="connsiteX7" fmla="*/ 100943 w 426743"/>
                <a:gd name="connsiteY7" fmla="*/ 0 h 20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43" h="201886">
                  <a:moveTo>
                    <a:pt x="426743" y="0"/>
                  </a:moveTo>
                  <a:lnTo>
                    <a:pt x="310184" y="201886"/>
                  </a:lnTo>
                  <a:lnTo>
                    <a:pt x="100947" y="201886"/>
                  </a:lnTo>
                  <a:lnTo>
                    <a:pt x="100943" y="201886"/>
                  </a:lnTo>
                  <a:cubicBezTo>
                    <a:pt x="45194" y="201886"/>
                    <a:pt x="0" y="156692"/>
                    <a:pt x="0" y="100943"/>
                  </a:cubicBezTo>
                  <a:cubicBezTo>
                    <a:pt x="0" y="52163"/>
                    <a:pt x="34601" y="11463"/>
                    <a:pt x="80599" y="2051"/>
                  </a:cubicBezTo>
                  <a:lnTo>
                    <a:pt x="100943" y="0"/>
                  </a:lnTo>
                  <a:lnTo>
                    <a:pt x="10094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85000">
                  <a:schemeClr val="bg1">
                    <a:alpha val="0"/>
                  </a:schemeClr>
                </a:gs>
                <a:gs pos="21000">
                  <a:schemeClr val="bg1">
                    <a:alpha val="2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kumimoji="1" lang="zh-CN" altLang="en-US">
                <a:cs typeface="思源黑体 CN Light" panose="020B0300000000000000" pitchFamily="34" charset="-122"/>
              </a:endParaRPr>
            </a:p>
          </p:txBody>
        </p:sp>
      </p:grpSp>
      <p:grpSp>
        <p:nvGrpSpPr>
          <p:cNvPr id="1549" name="组合 5"/>
          <p:cNvGrpSpPr/>
          <p:nvPr/>
        </p:nvGrpSpPr>
        <p:grpSpPr>
          <a:xfrm>
            <a:off x="5371465" y="1251585"/>
            <a:ext cx="1475740" cy="1457960"/>
            <a:chOff x="8459" y="1971"/>
            <a:chExt cx="2324" cy="2296"/>
          </a:xfrm>
        </p:grpSpPr>
        <p:sp>
          <p:nvSpPr>
            <p:cNvPr id="1550" name="椭圆 6"/>
            <p:cNvSpPr/>
            <p:nvPr/>
          </p:nvSpPr>
          <p:spPr>
            <a:xfrm>
              <a:off x="8459" y="1971"/>
              <a:ext cx="2278" cy="229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51" name="图片 7" descr="logo"/>
            <p:cNvPicPr>
              <a:picLocks noChangeAspect="1"/>
            </p:cNvPicPr>
            <p:nvPr/>
          </p:nvPicPr>
          <p:blipFill>
            <a:blip r:embed="rId1"/>
            <a:srcRect r="76051"/>
            <a:stretch>
              <a:fillRect/>
            </a:stretch>
          </p:blipFill>
          <p:spPr>
            <a:xfrm>
              <a:off x="8525" y="1982"/>
              <a:ext cx="2258" cy="2285"/>
            </a:xfrm>
            <a:prstGeom prst="rect">
              <a:avLst/>
            </a:prstGeom>
          </p:spPr>
        </p:pic>
      </p:grpSp>
      <p:sp>
        <p:nvSpPr>
          <p:cNvPr id="1552" name="矩形: 圆角 41"/>
          <p:cNvSpPr/>
          <p:nvPr/>
        </p:nvSpPr>
        <p:spPr>
          <a:xfrm>
            <a:off x="3750310" y="4472940"/>
            <a:ext cx="4688840" cy="4808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黑体 CN Light" panose="020B0300000000000000" pitchFamily="34" charset="-122"/>
            </a:endParaRPr>
          </a:p>
        </p:txBody>
      </p:sp>
      <p:sp>
        <p:nvSpPr>
          <p:cNvPr id="1553" name="文本框 28"/>
          <p:cNvSpPr txBox="1"/>
          <p:nvPr/>
        </p:nvSpPr>
        <p:spPr>
          <a:xfrm>
            <a:off x="3859353" y="4474593"/>
            <a:ext cx="447675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400">
                <a:solidFill>
                  <a:schemeClr val="bg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答辩人：王梓茗</a:t>
            </a:r>
            <a:r>
              <a:rPr lang="en-US" sz="2400">
                <a:solidFill>
                  <a:schemeClr val="bg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2400">
                <a:solidFill>
                  <a:schemeClr val="bg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孙赳志</a:t>
            </a:r>
            <a:r>
              <a:rPr lang="en-US" sz="2400">
                <a:solidFill>
                  <a:schemeClr val="bg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2400">
                <a:solidFill>
                  <a:schemeClr val="bg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陈润澎</a:t>
            </a:r>
            <a:endParaRPr lang="zh-CN" sz="2400">
              <a:solidFill>
                <a:schemeClr val="bg1">
                  <a:alpha val="100000"/>
                </a:schemeClr>
              </a:solidFill>
              <a:latin typeface="思源黑体 CN Light"/>
              <a:ea typeface="思源黑体 CN Light"/>
              <a:cs typeface="思源黑体 CN Light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矩形 2"/>
          <p:cNvSpPr/>
          <p:nvPr/>
        </p:nvSpPr>
        <p:spPr>
          <a:xfrm rot="16200000">
            <a:off x="5755563" y="-5424239"/>
            <a:ext cx="680876" cy="1219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黑体 CN Light" panose="020B0300000000000000" pitchFamily="34" charset="-122"/>
            </a:endParaRPr>
          </a:p>
        </p:txBody>
      </p:sp>
      <p:grpSp>
        <p:nvGrpSpPr>
          <p:cNvPr id="205" name="组合 117"/>
          <p:cNvGrpSpPr/>
          <p:nvPr/>
        </p:nvGrpSpPr>
        <p:grpSpPr>
          <a:xfrm>
            <a:off x="10212350" y="-67095"/>
            <a:ext cx="2227729" cy="1609698"/>
            <a:chOff x="10212350" y="-67095"/>
            <a:chExt cx="2227729" cy="1609698"/>
          </a:xfrm>
        </p:grpSpPr>
        <p:sp>
          <p:nvSpPr>
            <p:cNvPr id="206" name="任意多边形: 形状 118"/>
            <p:cNvSpPr/>
            <p:nvPr/>
          </p:nvSpPr>
          <p:spPr>
            <a:xfrm rot="19800000">
              <a:off x="11003601" y="-67095"/>
              <a:ext cx="1436478" cy="1378464"/>
            </a:xfrm>
            <a:custGeom>
              <a:avLst/>
              <a:gdLst>
                <a:gd name="connsiteX0" fmla="*/ 1436478 w 1436478"/>
                <a:gd name="connsiteY0" fmla="*/ 385525 h 1378464"/>
                <a:gd name="connsiteX1" fmla="*/ 863206 w 1436478"/>
                <a:gd name="connsiteY1" fmla="*/ 1378462 h 1378464"/>
                <a:gd name="connsiteX2" fmla="*/ 689255 w 1436478"/>
                <a:gd name="connsiteY2" fmla="*/ 1378462 h 1378464"/>
                <a:gd name="connsiteX3" fmla="*/ 689232 w 1436478"/>
                <a:gd name="connsiteY3" fmla="*/ 1378464 h 1378464"/>
                <a:gd name="connsiteX4" fmla="*/ 0 w 1436478"/>
                <a:gd name="connsiteY4" fmla="*/ 689232 h 1378464"/>
                <a:gd name="connsiteX5" fmla="*/ 550328 w 1436478"/>
                <a:gd name="connsiteY5" fmla="*/ 14004 h 1378464"/>
                <a:gd name="connsiteX6" fmla="*/ 689229 w 1436478"/>
                <a:gd name="connsiteY6" fmla="*/ 0 h 1378464"/>
                <a:gd name="connsiteX7" fmla="*/ 689232 w 1436478"/>
                <a:gd name="connsiteY7" fmla="*/ 0 h 1378464"/>
                <a:gd name="connsiteX8" fmla="*/ 768728 w 1436478"/>
                <a:gd name="connsiteY8" fmla="*/ 0 h 137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6478" h="1378464">
                  <a:moveTo>
                    <a:pt x="1436478" y="385525"/>
                  </a:moveTo>
                  <a:lnTo>
                    <a:pt x="863206" y="1378462"/>
                  </a:lnTo>
                  <a:lnTo>
                    <a:pt x="689255" y="1378462"/>
                  </a:lnTo>
                  <a:lnTo>
                    <a:pt x="689232" y="1378464"/>
                  </a:lnTo>
                  <a:cubicBezTo>
                    <a:pt x="308580" y="1378464"/>
                    <a:pt x="0" y="1069883"/>
                    <a:pt x="0" y="689232"/>
                  </a:cubicBezTo>
                  <a:cubicBezTo>
                    <a:pt x="0" y="356163"/>
                    <a:pt x="236258" y="78272"/>
                    <a:pt x="550328" y="14004"/>
                  </a:cubicBezTo>
                  <a:lnTo>
                    <a:pt x="689229" y="0"/>
                  </a:lnTo>
                  <a:lnTo>
                    <a:pt x="689232" y="0"/>
                  </a:lnTo>
                  <a:lnTo>
                    <a:pt x="76872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3">
                    <a:alpha val="7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cs typeface="思源黑体 CN Light" panose="020B0300000000000000" pitchFamily="34" charset="-122"/>
              </a:endParaRPr>
            </a:p>
          </p:txBody>
        </p:sp>
        <p:sp>
          <p:nvSpPr>
            <p:cNvPr id="207" name="任意多边形: 形状 119"/>
            <p:cNvSpPr/>
            <p:nvPr/>
          </p:nvSpPr>
          <p:spPr>
            <a:xfrm rot="19800000">
              <a:off x="10212350" y="55832"/>
              <a:ext cx="1850370" cy="435965"/>
            </a:xfrm>
            <a:custGeom>
              <a:avLst/>
              <a:gdLst>
                <a:gd name="connsiteX0" fmla="*/ 1095258 w 1850370"/>
                <a:gd name="connsiteY0" fmla="*/ 0 h 435965"/>
                <a:gd name="connsiteX1" fmla="*/ 1850370 w 1850370"/>
                <a:gd name="connsiteY1" fmla="*/ 435964 h 435965"/>
                <a:gd name="connsiteX2" fmla="*/ 217990 w 1850370"/>
                <a:gd name="connsiteY2" fmla="*/ 435965 h 435965"/>
                <a:gd name="connsiteX3" fmla="*/ 217983 w 1850370"/>
                <a:gd name="connsiteY3" fmla="*/ 435965 h 435965"/>
                <a:gd name="connsiteX4" fmla="*/ 0 w 1850370"/>
                <a:gd name="connsiteY4" fmla="*/ 217983 h 435965"/>
                <a:gd name="connsiteX5" fmla="*/ 174051 w 1850370"/>
                <a:gd name="connsiteY5" fmla="*/ 4429 h 435965"/>
                <a:gd name="connsiteX6" fmla="*/ 217981 w 1850370"/>
                <a:gd name="connsiteY6" fmla="*/ 0 h 435965"/>
                <a:gd name="connsiteX7" fmla="*/ 217982 w 1850370"/>
                <a:gd name="connsiteY7" fmla="*/ 0 h 43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50370" h="435965">
                  <a:moveTo>
                    <a:pt x="1095258" y="0"/>
                  </a:moveTo>
                  <a:lnTo>
                    <a:pt x="1850370" y="435964"/>
                  </a:lnTo>
                  <a:lnTo>
                    <a:pt x="217990" y="435965"/>
                  </a:lnTo>
                  <a:lnTo>
                    <a:pt x="217983" y="435965"/>
                  </a:lnTo>
                  <a:cubicBezTo>
                    <a:pt x="97594" y="435965"/>
                    <a:pt x="0" y="338371"/>
                    <a:pt x="0" y="217983"/>
                  </a:cubicBezTo>
                  <a:cubicBezTo>
                    <a:pt x="0" y="112643"/>
                    <a:pt x="74721" y="24755"/>
                    <a:pt x="174051" y="4429"/>
                  </a:cubicBezTo>
                  <a:lnTo>
                    <a:pt x="217981" y="0"/>
                  </a:lnTo>
                  <a:lnTo>
                    <a:pt x="21798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alpha val="28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3">
                    <a:alpha val="3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cs typeface="思源黑体 CN Light" panose="020B0300000000000000" pitchFamily="34" charset="-122"/>
              </a:endParaRPr>
            </a:p>
          </p:txBody>
        </p:sp>
        <p:sp>
          <p:nvSpPr>
            <p:cNvPr id="208" name="任意多边形: 形状 120"/>
            <p:cNvSpPr/>
            <p:nvPr/>
          </p:nvSpPr>
          <p:spPr>
            <a:xfrm rot="19800000">
              <a:off x="11844316" y="1340717"/>
              <a:ext cx="426743" cy="201886"/>
            </a:xfrm>
            <a:custGeom>
              <a:avLst/>
              <a:gdLst>
                <a:gd name="connsiteX0" fmla="*/ 426743 w 426743"/>
                <a:gd name="connsiteY0" fmla="*/ 0 h 201886"/>
                <a:gd name="connsiteX1" fmla="*/ 310184 w 426743"/>
                <a:gd name="connsiteY1" fmla="*/ 201886 h 201886"/>
                <a:gd name="connsiteX2" fmla="*/ 100947 w 426743"/>
                <a:gd name="connsiteY2" fmla="*/ 201886 h 201886"/>
                <a:gd name="connsiteX3" fmla="*/ 100943 w 426743"/>
                <a:gd name="connsiteY3" fmla="*/ 201886 h 201886"/>
                <a:gd name="connsiteX4" fmla="*/ 0 w 426743"/>
                <a:gd name="connsiteY4" fmla="*/ 100943 h 201886"/>
                <a:gd name="connsiteX5" fmla="*/ 80599 w 426743"/>
                <a:gd name="connsiteY5" fmla="*/ 2051 h 201886"/>
                <a:gd name="connsiteX6" fmla="*/ 100943 w 426743"/>
                <a:gd name="connsiteY6" fmla="*/ 0 h 201886"/>
                <a:gd name="connsiteX7" fmla="*/ 100943 w 426743"/>
                <a:gd name="connsiteY7" fmla="*/ 0 h 20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43" h="201886">
                  <a:moveTo>
                    <a:pt x="426743" y="0"/>
                  </a:moveTo>
                  <a:lnTo>
                    <a:pt x="310184" y="201886"/>
                  </a:lnTo>
                  <a:lnTo>
                    <a:pt x="100947" y="201886"/>
                  </a:lnTo>
                  <a:lnTo>
                    <a:pt x="100943" y="201886"/>
                  </a:lnTo>
                  <a:cubicBezTo>
                    <a:pt x="45194" y="201886"/>
                    <a:pt x="0" y="156692"/>
                    <a:pt x="0" y="100943"/>
                  </a:cubicBezTo>
                  <a:cubicBezTo>
                    <a:pt x="0" y="52163"/>
                    <a:pt x="34601" y="11463"/>
                    <a:pt x="80599" y="2051"/>
                  </a:cubicBezTo>
                  <a:lnTo>
                    <a:pt x="100943" y="0"/>
                  </a:lnTo>
                  <a:lnTo>
                    <a:pt x="10094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alpha val="55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3">
                    <a:alpha val="4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cs typeface="思源黑体 CN Light" panose="020B0300000000000000" pitchFamily="34" charset="-122"/>
              </a:endParaRPr>
            </a:p>
          </p:txBody>
        </p:sp>
      </p:grpSp>
      <p:sp>
        <p:nvSpPr>
          <p:cNvPr id="209" name="文本框 31"/>
          <p:cNvSpPr txBox="1"/>
          <p:nvPr/>
        </p:nvSpPr>
        <p:spPr>
          <a:xfrm>
            <a:off x="1863387" y="430462"/>
            <a:ext cx="5334000" cy="482600"/>
          </a:xfrm>
          <a:prstGeom prst="rect">
            <a:avLst/>
          </a:prstGeom>
          <a:noFill/>
          <a:effectLst/>
        </p:spPr>
        <p:txBody>
          <a:bodyPr wrap="square" lIns="56693" tIns="28346" rIns="56693" bIns="28346" anchor="t">
            <a:spAutoFit/>
          </a:bodyPr>
          <a:lstStyle/>
          <a:p>
            <a:r>
              <a:rPr lang="zh-CN" sz="2800" b="1">
                <a:solidFill>
                  <a:schemeClr val="bg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思源黑体 CN Light"/>
                <a:sym typeface="思源黑体 CN Light"/>
              </a:rPr>
              <a:t>项目背景</a:t>
            </a:r>
            <a:endParaRPr lang="zh-CN" sz="2800" b="1">
              <a:solidFill>
                <a:schemeClr val="bg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思源黑体 CN Light"/>
              <a:sym typeface="思源黑体 CN Light"/>
            </a:endParaRPr>
          </a:p>
        </p:txBody>
      </p:sp>
      <p:grpSp>
        <p:nvGrpSpPr>
          <p:cNvPr id="210" name="组合 17"/>
          <p:cNvGrpSpPr/>
          <p:nvPr/>
        </p:nvGrpSpPr>
        <p:grpSpPr>
          <a:xfrm>
            <a:off x="0" y="6530558"/>
            <a:ext cx="12192000" cy="327442"/>
            <a:chOff x="0" y="6530558"/>
            <a:chExt cx="12192000" cy="327442"/>
          </a:xfrm>
        </p:grpSpPr>
        <p:sp>
          <p:nvSpPr>
            <p:cNvPr id="211" name="矩形 16"/>
            <p:cNvSpPr/>
            <p:nvPr/>
          </p:nvSpPr>
          <p:spPr>
            <a:xfrm>
              <a:off x="0" y="6530558"/>
              <a:ext cx="12192000" cy="32744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思源黑体 CN Light" panose="020B0300000000000000" pitchFamily="34" charset="-122"/>
              </a:endParaRPr>
            </a:p>
          </p:txBody>
        </p:sp>
        <p:sp>
          <p:nvSpPr>
            <p:cNvPr id="212" name="文本框 121"/>
            <p:cNvSpPr txBox="1"/>
            <p:nvPr/>
          </p:nvSpPr>
          <p:spPr>
            <a:xfrm>
              <a:off x="9145270" y="6555958"/>
              <a:ext cx="2850515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sz="1200">
                  <a:solidFill>
                    <a:schemeClr val="bg1">
                      <a:alpha val="100000"/>
                    </a:schemeClr>
                  </a:solidFill>
                  <a:latin typeface="汉仪雅酷黑 65W"/>
                  <a:ea typeface="汉仪雅酷黑 65W"/>
                  <a:cs typeface="思源黑体 CN Light"/>
                  <a:sym typeface="汉仪雅酷黑 65W"/>
                </a:rPr>
                <a:t>杭州地铁数据预测分析</a:t>
              </a:r>
              <a:r>
                <a:rPr lang="en-US" sz="1200">
                  <a:solidFill>
                    <a:schemeClr val="bg1">
                      <a:alpha val="100000"/>
                    </a:schemeClr>
                  </a:solidFill>
                  <a:latin typeface="汉仪雅酷黑 65W"/>
                  <a:ea typeface="汉仪雅酷黑 65W"/>
                  <a:cs typeface="思源黑体 CN Light"/>
                  <a:sym typeface="汉仪雅酷黑 65W"/>
                </a:rPr>
                <a:t> </a:t>
              </a:r>
              <a:r>
                <a:rPr lang="zh-CN" sz="1200">
                  <a:solidFill>
                    <a:schemeClr val="bg1">
                      <a:alpha val="100000"/>
                    </a:schemeClr>
                  </a:solidFill>
                  <a:latin typeface="汉仪雅酷黑 65W"/>
                  <a:ea typeface="汉仪雅酷黑 65W"/>
                  <a:cs typeface="思源黑体 CN Light"/>
                  <a:sym typeface="汉仪雅酷黑 65W"/>
                </a:rPr>
                <a:t>数据挖掘汇报</a:t>
              </a:r>
              <a:endParaRPr lang="zh-CN" sz="1200">
                <a:solidFill>
                  <a:schemeClr val="bg1">
                    <a:alpha val="100000"/>
                  </a:schemeClr>
                </a:solidFill>
                <a:latin typeface="汉仪雅酷黑 65W"/>
                <a:ea typeface="汉仪雅酷黑 65W"/>
                <a:cs typeface="思源黑体 CN Light"/>
                <a:sym typeface="汉仪雅酷黑 65W"/>
              </a:endParaRPr>
            </a:p>
          </p:txBody>
        </p:sp>
      </p:grpSp>
      <p:grpSp>
        <p:nvGrpSpPr>
          <p:cNvPr id="213" name="组合 5"/>
          <p:cNvGrpSpPr/>
          <p:nvPr/>
        </p:nvGrpSpPr>
        <p:grpSpPr>
          <a:xfrm>
            <a:off x="341630" y="109220"/>
            <a:ext cx="1209675" cy="1195705"/>
            <a:chOff x="8459" y="1971"/>
            <a:chExt cx="2324" cy="2296"/>
          </a:xfrm>
        </p:grpSpPr>
        <p:sp>
          <p:nvSpPr>
            <p:cNvPr id="214" name="椭圆 8"/>
            <p:cNvSpPr/>
            <p:nvPr/>
          </p:nvSpPr>
          <p:spPr>
            <a:xfrm>
              <a:off x="8459" y="1971"/>
              <a:ext cx="2278" cy="229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5" name="图片 9" descr="logo"/>
            <p:cNvPicPr>
              <a:picLocks noChangeAspect="1"/>
            </p:cNvPicPr>
            <p:nvPr/>
          </p:nvPicPr>
          <p:blipFill>
            <a:blip r:embed="rId1"/>
            <a:srcRect r="76051"/>
            <a:stretch>
              <a:fillRect/>
            </a:stretch>
          </p:blipFill>
          <p:spPr>
            <a:xfrm>
              <a:off x="8525" y="1982"/>
              <a:ext cx="2258" cy="2285"/>
            </a:xfrm>
            <a:prstGeom prst="rect">
              <a:avLst/>
            </a:prstGeom>
          </p:spPr>
        </p:pic>
      </p:grpSp>
      <p:sp>
        <p:nvSpPr>
          <p:cNvPr id="216" name="文本框 12"/>
          <p:cNvSpPr txBox="1"/>
          <p:nvPr/>
        </p:nvSpPr>
        <p:spPr>
          <a:xfrm>
            <a:off x="934720" y="1491615"/>
            <a:ext cx="6534150" cy="46774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zh-CN"/>
            </a:defPPr>
            <a:lvl1pPr>
              <a:lnSpc>
                <a:spcPct val="14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思源黑体 CN Normal" panose="020B0400000000000000" charset="-122"/>
              </a:defRPr>
            </a:lvl1pPr>
          </a:lstStyle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目前我国有很多城市在大力发展</a:t>
            </a:r>
            <a:r>
              <a:rPr lang="zh-CN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轨道交通</a:t>
            </a:r>
            <a:r>
              <a:rPr 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这一出行方式，但是随着轨道交通的发展，</a:t>
            </a:r>
            <a:r>
              <a:rPr 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很多重要的交通枢纽处都出现了不同程度的</a:t>
            </a:r>
            <a:r>
              <a:rPr lang="zh-CN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拥堵</a:t>
            </a:r>
            <a:r>
              <a:rPr 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。</a:t>
            </a:r>
            <a:endParaRPr lang="zh-CN" sz="24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Light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因此为了能够解决这一问题，需要对其客流量能够进行</a:t>
            </a:r>
            <a:r>
              <a:rPr lang="zh-CN" sz="2400" b="1">
                <a:solidFill>
                  <a:srgbClr val="FF02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有效</a:t>
            </a:r>
            <a:r>
              <a:rPr lang="zh-CN" sz="2400" b="1">
                <a:solidFill>
                  <a:srgbClr val="FF02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的</a:t>
            </a:r>
            <a:r>
              <a:rPr lang="zh-CN" sz="2400" b="1">
                <a:solidFill>
                  <a:srgbClr val="FF0200">
                    <a:alpha val="100000"/>
                  </a:srgbClr>
                </a:solidFill>
                <a:highlight>
                  <a:srgbClr val="FFFF00">
                    <a:alpha val="100000"/>
                  </a:srgbClr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预测</a:t>
            </a:r>
            <a:r>
              <a:rPr 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。</a:t>
            </a:r>
            <a:endParaRPr lang="zh-CN" sz="24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Light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实时观测</a:t>
            </a:r>
            <a:r>
              <a:rPr 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和把握客流量的</a:t>
            </a:r>
            <a:r>
              <a:rPr lang="zh-CN" sz="2400" b="1">
                <a:solidFill>
                  <a:srgbClr val="FF0000">
                    <a:alpha val="100000"/>
                  </a:srgbClr>
                </a:solidFill>
                <a:highlight>
                  <a:srgbClr val="FFFF00">
                    <a:alpha val="100000"/>
                  </a:srgbClr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趋势</a:t>
            </a:r>
            <a:r>
              <a:rPr 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，向组织部门和运力部门的工作提供科学的数据，做到能够</a:t>
            </a:r>
            <a:r>
              <a:rPr lang="zh-CN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预防和缓解</a:t>
            </a:r>
            <a:r>
              <a:rPr 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拥堵现象的发生。</a:t>
            </a:r>
            <a:endParaRPr lang="zh-CN" sz="24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Light"/>
            </a:endParaRPr>
          </a:p>
        </p:txBody>
      </p:sp>
      <p:pic>
        <p:nvPicPr>
          <p:cNvPr id="217" name="图片 216"/>
          <p:cNvPicPr/>
          <p:nvPr/>
        </p:nvPicPr>
        <p:blipFill>
          <a:blip r:embed="rId2"/>
          <a:stretch>
            <a:fillRect/>
          </a:stretch>
        </p:blipFill>
        <p:spPr>
          <a:xfrm>
            <a:off x="7797945" y="1516923"/>
            <a:ext cx="3923895" cy="450891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矩形 2"/>
          <p:cNvSpPr/>
          <p:nvPr/>
        </p:nvSpPr>
        <p:spPr>
          <a:xfrm rot="16200000">
            <a:off x="2473960" y="-2140585"/>
            <a:ext cx="680720" cy="56267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黑体 CN Light" panose="020B0300000000000000" pitchFamily="34" charset="-122"/>
            </a:endParaRPr>
          </a:p>
        </p:txBody>
      </p:sp>
      <p:sp>
        <p:nvSpPr>
          <p:cNvPr id="415" name="文本框 31"/>
          <p:cNvSpPr txBox="1"/>
          <p:nvPr/>
        </p:nvSpPr>
        <p:spPr>
          <a:xfrm>
            <a:off x="1863090" y="430530"/>
            <a:ext cx="2735580" cy="486410"/>
          </a:xfrm>
          <a:prstGeom prst="rect">
            <a:avLst/>
          </a:prstGeom>
          <a:noFill/>
          <a:effectLst/>
        </p:spPr>
        <p:txBody>
          <a:bodyPr wrap="square" lIns="56693" tIns="28346" rIns="56693" bIns="28346" anchor="t">
            <a:spAutoFit/>
          </a:bodyPr>
          <a:lstStyle/>
          <a:p>
            <a:r>
              <a:rPr lang="zh-CN" sz="2800" b="1">
                <a:solidFill>
                  <a:schemeClr val="bg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思源黑体 CN Light"/>
                <a:sym typeface="思源黑体 CN Light"/>
              </a:rPr>
              <a:t>实验数据来源</a:t>
            </a:r>
            <a:endParaRPr lang="zh-CN" sz="2800" b="1">
              <a:solidFill>
                <a:schemeClr val="bg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思源黑体 CN Light"/>
              <a:sym typeface="思源黑体 CN Light"/>
            </a:endParaRPr>
          </a:p>
        </p:txBody>
      </p:sp>
      <p:grpSp>
        <p:nvGrpSpPr>
          <p:cNvPr id="416" name="组合 17"/>
          <p:cNvGrpSpPr/>
          <p:nvPr/>
        </p:nvGrpSpPr>
        <p:grpSpPr>
          <a:xfrm>
            <a:off x="0" y="6530558"/>
            <a:ext cx="12192000" cy="327442"/>
            <a:chOff x="0" y="6530558"/>
            <a:chExt cx="12192000" cy="327442"/>
          </a:xfrm>
        </p:grpSpPr>
        <p:sp>
          <p:nvSpPr>
            <p:cNvPr id="417" name="矩形 16"/>
            <p:cNvSpPr/>
            <p:nvPr/>
          </p:nvSpPr>
          <p:spPr>
            <a:xfrm>
              <a:off x="0" y="6530558"/>
              <a:ext cx="12192000" cy="32744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思源黑体 CN Light" panose="020B0300000000000000" pitchFamily="34" charset="-122"/>
              </a:endParaRPr>
            </a:p>
          </p:txBody>
        </p:sp>
        <p:sp>
          <p:nvSpPr>
            <p:cNvPr id="418" name="文本框 121"/>
            <p:cNvSpPr txBox="1"/>
            <p:nvPr/>
          </p:nvSpPr>
          <p:spPr>
            <a:xfrm>
              <a:off x="9030970" y="6555958"/>
              <a:ext cx="2964815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sz="1200">
                  <a:solidFill>
                    <a:schemeClr val="bg1">
                      <a:alpha val="100000"/>
                    </a:schemeClr>
                  </a:solidFill>
                  <a:latin typeface="汉仪雅酷黑 65W"/>
                  <a:ea typeface="汉仪雅酷黑 65W"/>
                  <a:cs typeface="思源黑体 CN Light"/>
                  <a:sym typeface="汉仪雅酷黑 65W"/>
                </a:rPr>
                <a:t>杭州地铁数据预测分析</a:t>
              </a:r>
              <a:r>
                <a:rPr lang="en-US" sz="1200">
                  <a:solidFill>
                    <a:schemeClr val="bg1">
                      <a:alpha val="100000"/>
                    </a:schemeClr>
                  </a:solidFill>
                  <a:latin typeface="汉仪雅酷黑 65W"/>
                  <a:ea typeface="汉仪雅酷黑 65W"/>
                  <a:cs typeface="思源黑体 CN Light"/>
                  <a:sym typeface="汉仪雅酷黑 65W"/>
                </a:rPr>
                <a:t> </a:t>
              </a:r>
              <a:r>
                <a:rPr lang="zh-CN" sz="1200">
                  <a:solidFill>
                    <a:schemeClr val="bg1">
                      <a:alpha val="100000"/>
                    </a:schemeClr>
                  </a:solidFill>
                  <a:latin typeface="汉仪雅酷黑 65W"/>
                  <a:ea typeface="汉仪雅酷黑 65W"/>
                  <a:cs typeface="思源黑体 CN Light"/>
                  <a:sym typeface="汉仪雅酷黑 65W"/>
                </a:rPr>
                <a:t>数据挖掘汇报</a:t>
              </a:r>
              <a:endParaRPr lang="zh-CN" sz="1200">
                <a:solidFill>
                  <a:schemeClr val="bg1">
                    <a:alpha val="100000"/>
                  </a:schemeClr>
                </a:solidFill>
                <a:latin typeface="汉仪雅酷黑 65W"/>
                <a:ea typeface="汉仪雅酷黑 65W"/>
                <a:cs typeface="思源黑体 CN Light"/>
                <a:sym typeface="汉仪雅酷黑 65W"/>
              </a:endParaRPr>
            </a:p>
          </p:txBody>
        </p:sp>
      </p:grpSp>
      <p:grpSp>
        <p:nvGrpSpPr>
          <p:cNvPr id="419" name="组合 5"/>
          <p:cNvGrpSpPr/>
          <p:nvPr/>
        </p:nvGrpSpPr>
        <p:grpSpPr>
          <a:xfrm>
            <a:off x="341630" y="109220"/>
            <a:ext cx="1209675" cy="1195705"/>
            <a:chOff x="8459" y="1971"/>
            <a:chExt cx="2324" cy="2296"/>
          </a:xfrm>
        </p:grpSpPr>
        <p:sp>
          <p:nvSpPr>
            <p:cNvPr id="420" name="椭圆 8"/>
            <p:cNvSpPr/>
            <p:nvPr/>
          </p:nvSpPr>
          <p:spPr>
            <a:xfrm>
              <a:off x="8459" y="1971"/>
              <a:ext cx="2278" cy="229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21" name="图片 9" descr="logo"/>
            <p:cNvPicPr>
              <a:picLocks noChangeAspect="1"/>
            </p:cNvPicPr>
            <p:nvPr/>
          </p:nvPicPr>
          <p:blipFill>
            <a:blip r:embed="rId1"/>
            <a:srcRect r="76051"/>
            <a:stretch>
              <a:fillRect/>
            </a:stretch>
          </p:blipFill>
          <p:spPr>
            <a:xfrm>
              <a:off x="8525" y="1982"/>
              <a:ext cx="2258" cy="2285"/>
            </a:xfrm>
            <a:prstGeom prst="rect">
              <a:avLst/>
            </a:prstGeom>
          </p:spPr>
        </p:pic>
      </p:grpSp>
      <p:sp>
        <p:nvSpPr>
          <p:cNvPr id="422" name="文本框 12"/>
          <p:cNvSpPr txBox="1"/>
          <p:nvPr/>
        </p:nvSpPr>
        <p:spPr>
          <a:xfrm>
            <a:off x="695325" y="1534795"/>
            <a:ext cx="4932680" cy="419989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zh-CN"/>
            </a:defPPr>
            <a:lvl1pPr>
              <a:lnSpc>
                <a:spcPct val="14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思源黑体 CN Normal" panose="020B0400000000000000" charset="-122"/>
              </a:defRPr>
            </a:lvl1pPr>
          </a:lstStyle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我们选取了来自</a:t>
            </a:r>
            <a:r>
              <a:rPr lang="zh-CN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阿里云天池数据源</a:t>
            </a:r>
            <a:r>
              <a:rPr 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的共</a:t>
            </a:r>
            <a:r>
              <a:rPr lang="en-US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7000</a:t>
            </a:r>
            <a:r>
              <a:rPr lang="zh-CN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万</a:t>
            </a:r>
            <a:r>
              <a:rPr 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条地铁刷卡数据，希望对其</a:t>
            </a:r>
            <a:r>
              <a:rPr 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人流量</a:t>
            </a:r>
            <a:r>
              <a:rPr 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数据进行分析与预测。</a:t>
            </a:r>
            <a:endParaRPr lang="zh-CN" sz="24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Light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覆盖了</a:t>
            </a:r>
            <a:r>
              <a:rPr lang="en-US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1</a:t>
            </a:r>
            <a:r>
              <a:rPr 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月</a:t>
            </a:r>
            <a:r>
              <a:rPr lang="en-US" alt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1</a:t>
            </a:r>
            <a:r>
              <a:rPr lang="zh-CN" altLang="en-US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日</a:t>
            </a:r>
            <a:r>
              <a:rPr lang="en-US" alt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~1</a:t>
            </a:r>
            <a:r>
              <a:rPr lang="zh-CN" altLang="en-US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月</a:t>
            </a:r>
            <a:r>
              <a:rPr lang="en-US" alt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25</a:t>
            </a:r>
            <a:r>
              <a:rPr lang="zh-CN" altLang="en-US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日的</a:t>
            </a:r>
            <a:r>
              <a:rPr lang="zh-CN" altLang="en-US" sz="2400" b="1" i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所有</a:t>
            </a:r>
            <a:r>
              <a:rPr lang="zh-CN" altLang="en-US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地铁出入站信息。</a:t>
            </a:r>
            <a:endParaRPr lang="zh-CN" sz="24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Light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sz="2400" b="1" u="sng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原数据规模量很大、特征繁杂</a:t>
            </a:r>
            <a:endParaRPr lang="zh-CN" sz="2400" b="1" u="sng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Light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该如何处理？</a:t>
            </a:r>
            <a:endParaRPr lang="zh-CN" sz="24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Light"/>
            </a:endParaRPr>
          </a:p>
        </p:txBody>
      </p:sp>
      <p:pic>
        <p:nvPicPr>
          <p:cNvPr id="423" name="图片 4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282030" y="1247555"/>
            <a:ext cx="5687721" cy="4965479"/>
          </a:xfrm>
          <a:prstGeom prst="rect">
            <a:avLst/>
          </a:prstGeom>
        </p:spPr>
      </p:pic>
      <p:pic>
        <p:nvPicPr>
          <p:cNvPr id="424" name="图片 4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678765" y="3074436"/>
            <a:ext cx="2016973" cy="2098468"/>
          </a:xfrm>
          <a:prstGeom prst="rect">
            <a:avLst/>
          </a:prstGeom>
          <a:noFill/>
          <a:ln w="0">
            <a:noFill/>
          </a:ln>
          <a:effectLst>
            <a:outerShdw blurRad="292100" dist="139700" dir="2700000" algn="tl" rotWithShape="0">
              <a:srgbClr val="333333">
                <a:alpha val="64706"/>
              </a:srgbClr>
            </a:outerShdw>
          </a:effectLst>
        </p:spPr>
      </p:pic>
      <p:pic>
        <p:nvPicPr>
          <p:cNvPr id="1" name="图片 0" descr="7b0a202020202266696c746572223a202230220a7d0a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751060" y="5249545"/>
            <a:ext cx="1888490" cy="869950"/>
          </a:xfrm>
          <a:prstGeom prst="rect">
            <a:avLst/>
          </a:prstGeom>
          <a:ln w="571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文本框 1"/>
          <p:cNvSpPr txBox="1"/>
          <p:nvPr/>
        </p:nvSpPr>
        <p:spPr>
          <a:xfrm>
            <a:off x="6363335" y="332105"/>
            <a:ext cx="52755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b="1">
                <a:highlight>
                  <a:srgbClr val="FFFF00">
                    <a:alpha val="100000"/>
                  </a:srgbClr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特征种类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：刷卡时间、刷卡站点、刷卡线路、刷卡设备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ID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、进出站状态、用户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ID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、支付方式等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Light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矩形 2"/>
          <p:cNvSpPr/>
          <p:nvPr/>
        </p:nvSpPr>
        <p:spPr>
          <a:xfrm rot="16200000">
            <a:off x="5755563" y="-5424239"/>
            <a:ext cx="680876" cy="1219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黑体 CN Light" panose="020B0300000000000000" pitchFamily="34" charset="-122"/>
            </a:endParaRPr>
          </a:p>
        </p:txBody>
      </p:sp>
      <p:grpSp>
        <p:nvGrpSpPr>
          <p:cNvPr id="116" name="组合 117"/>
          <p:cNvGrpSpPr/>
          <p:nvPr/>
        </p:nvGrpSpPr>
        <p:grpSpPr>
          <a:xfrm>
            <a:off x="10212350" y="-67095"/>
            <a:ext cx="2227729" cy="1609698"/>
            <a:chOff x="10212350" y="-67095"/>
            <a:chExt cx="2227729" cy="1609698"/>
          </a:xfrm>
        </p:grpSpPr>
        <p:sp>
          <p:nvSpPr>
            <p:cNvPr id="117" name="任意多边形: 形状 118"/>
            <p:cNvSpPr/>
            <p:nvPr/>
          </p:nvSpPr>
          <p:spPr>
            <a:xfrm rot="19800000">
              <a:off x="11003601" y="-67095"/>
              <a:ext cx="1436478" cy="1378464"/>
            </a:xfrm>
            <a:custGeom>
              <a:avLst/>
              <a:gdLst>
                <a:gd name="connsiteX0" fmla="*/ 1436478 w 1436478"/>
                <a:gd name="connsiteY0" fmla="*/ 385525 h 1378464"/>
                <a:gd name="connsiteX1" fmla="*/ 863206 w 1436478"/>
                <a:gd name="connsiteY1" fmla="*/ 1378462 h 1378464"/>
                <a:gd name="connsiteX2" fmla="*/ 689255 w 1436478"/>
                <a:gd name="connsiteY2" fmla="*/ 1378462 h 1378464"/>
                <a:gd name="connsiteX3" fmla="*/ 689232 w 1436478"/>
                <a:gd name="connsiteY3" fmla="*/ 1378464 h 1378464"/>
                <a:gd name="connsiteX4" fmla="*/ 0 w 1436478"/>
                <a:gd name="connsiteY4" fmla="*/ 689232 h 1378464"/>
                <a:gd name="connsiteX5" fmla="*/ 550328 w 1436478"/>
                <a:gd name="connsiteY5" fmla="*/ 14004 h 1378464"/>
                <a:gd name="connsiteX6" fmla="*/ 689229 w 1436478"/>
                <a:gd name="connsiteY6" fmla="*/ 0 h 1378464"/>
                <a:gd name="connsiteX7" fmla="*/ 689232 w 1436478"/>
                <a:gd name="connsiteY7" fmla="*/ 0 h 1378464"/>
                <a:gd name="connsiteX8" fmla="*/ 768728 w 1436478"/>
                <a:gd name="connsiteY8" fmla="*/ 0 h 137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6478" h="1378464">
                  <a:moveTo>
                    <a:pt x="1436478" y="385525"/>
                  </a:moveTo>
                  <a:lnTo>
                    <a:pt x="863206" y="1378462"/>
                  </a:lnTo>
                  <a:lnTo>
                    <a:pt x="689255" y="1378462"/>
                  </a:lnTo>
                  <a:lnTo>
                    <a:pt x="689232" y="1378464"/>
                  </a:lnTo>
                  <a:cubicBezTo>
                    <a:pt x="308580" y="1378464"/>
                    <a:pt x="0" y="1069883"/>
                    <a:pt x="0" y="689232"/>
                  </a:cubicBezTo>
                  <a:cubicBezTo>
                    <a:pt x="0" y="356163"/>
                    <a:pt x="236258" y="78272"/>
                    <a:pt x="550328" y="14004"/>
                  </a:cubicBezTo>
                  <a:lnTo>
                    <a:pt x="689229" y="0"/>
                  </a:lnTo>
                  <a:lnTo>
                    <a:pt x="689232" y="0"/>
                  </a:lnTo>
                  <a:lnTo>
                    <a:pt x="76872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3">
                    <a:alpha val="7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cs typeface="思源黑体 CN Light" panose="020B0300000000000000" pitchFamily="34" charset="-122"/>
              </a:endParaRPr>
            </a:p>
          </p:txBody>
        </p:sp>
        <p:sp>
          <p:nvSpPr>
            <p:cNvPr id="118" name="任意多边形: 形状 119"/>
            <p:cNvSpPr/>
            <p:nvPr/>
          </p:nvSpPr>
          <p:spPr>
            <a:xfrm rot="19800000">
              <a:off x="10212350" y="55832"/>
              <a:ext cx="1850370" cy="435965"/>
            </a:xfrm>
            <a:custGeom>
              <a:avLst/>
              <a:gdLst>
                <a:gd name="connsiteX0" fmla="*/ 1095258 w 1850370"/>
                <a:gd name="connsiteY0" fmla="*/ 0 h 435965"/>
                <a:gd name="connsiteX1" fmla="*/ 1850370 w 1850370"/>
                <a:gd name="connsiteY1" fmla="*/ 435964 h 435965"/>
                <a:gd name="connsiteX2" fmla="*/ 217990 w 1850370"/>
                <a:gd name="connsiteY2" fmla="*/ 435965 h 435965"/>
                <a:gd name="connsiteX3" fmla="*/ 217983 w 1850370"/>
                <a:gd name="connsiteY3" fmla="*/ 435965 h 435965"/>
                <a:gd name="connsiteX4" fmla="*/ 0 w 1850370"/>
                <a:gd name="connsiteY4" fmla="*/ 217983 h 435965"/>
                <a:gd name="connsiteX5" fmla="*/ 174051 w 1850370"/>
                <a:gd name="connsiteY5" fmla="*/ 4429 h 435965"/>
                <a:gd name="connsiteX6" fmla="*/ 217981 w 1850370"/>
                <a:gd name="connsiteY6" fmla="*/ 0 h 435965"/>
                <a:gd name="connsiteX7" fmla="*/ 217982 w 1850370"/>
                <a:gd name="connsiteY7" fmla="*/ 0 h 43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50370" h="435965">
                  <a:moveTo>
                    <a:pt x="1095258" y="0"/>
                  </a:moveTo>
                  <a:lnTo>
                    <a:pt x="1850370" y="435964"/>
                  </a:lnTo>
                  <a:lnTo>
                    <a:pt x="217990" y="435965"/>
                  </a:lnTo>
                  <a:lnTo>
                    <a:pt x="217983" y="435965"/>
                  </a:lnTo>
                  <a:cubicBezTo>
                    <a:pt x="97594" y="435965"/>
                    <a:pt x="0" y="338371"/>
                    <a:pt x="0" y="217983"/>
                  </a:cubicBezTo>
                  <a:cubicBezTo>
                    <a:pt x="0" y="112643"/>
                    <a:pt x="74721" y="24755"/>
                    <a:pt x="174051" y="4429"/>
                  </a:cubicBezTo>
                  <a:lnTo>
                    <a:pt x="217981" y="0"/>
                  </a:lnTo>
                  <a:lnTo>
                    <a:pt x="21798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alpha val="28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3">
                    <a:alpha val="3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cs typeface="思源黑体 CN Light" panose="020B0300000000000000" pitchFamily="34" charset="-122"/>
              </a:endParaRPr>
            </a:p>
          </p:txBody>
        </p:sp>
        <p:sp>
          <p:nvSpPr>
            <p:cNvPr id="119" name="任意多边形: 形状 120"/>
            <p:cNvSpPr/>
            <p:nvPr/>
          </p:nvSpPr>
          <p:spPr>
            <a:xfrm rot="19800000">
              <a:off x="11844316" y="1340717"/>
              <a:ext cx="426743" cy="201886"/>
            </a:xfrm>
            <a:custGeom>
              <a:avLst/>
              <a:gdLst>
                <a:gd name="connsiteX0" fmla="*/ 426743 w 426743"/>
                <a:gd name="connsiteY0" fmla="*/ 0 h 201886"/>
                <a:gd name="connsiteX1" fmla="*/ 310184 w 426743"/>
                <a:gd name="connsiteY1" fmla="*/ 201886 h 201886"/>
                <a:gd name="connsiteX2" fmla="*/ 100947 w 426743"/>
                <a:gd name="connsiteY2" fmla="*/ 201886 h 201886"/>
                <a:gd name="connsiteX3" fmla="*/ 100943 w 426743"/>
                <a:gd name="connsiteY3" fmla="*/ 201886 h 201886"/>
                <a:gd name="connsiteX4" fmla="*/ 0 w 426743"/>
                <a:gd name="connsiteY4" fmla="*/ 100943 h 201886"/>
                <a:gd name="connsiteX5" fmla="*/ 80599 w 426743"/>
                <a:gd name="connsiteY5" fmla="*/ 2051 h 201886"/>
                <a:gd name="connsiteX6" fmla="*/ 100943 w 426743"/>
                <a:gd name="connsiteY6" fmla="*/ 0 h 201886"/>
                <a:gd name="connsiteX7" fmla="*/ 100943 w 426743"/>
                <a:gd name="connsiteY7" fmla="*/ 0 h 20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43" h="201886">
                  <a:moveTo>
                    <a:pt x="426743" y="0"/>
                  </a:moveTo>
                  <a:lnTo>
                    <a:pt x="310184" y="201886"/>
                  </a:lnTo>
                  <a:lnTo>
                    <a:pt x="100947" y="201886"/>
                  </a:lnTo>
                  <a:lnTo>
                    <a:pt x="100943" y="201886"/>
                  </a:lnTo>
                  <a:cubicBezTo>
                    <a:pt x="45194" y="201886"/>
                    <a:pt x="0" y="156692"/>
                    <a:pt x="0" y="100943"/>
                  </a:cubicBezTo>
                  <a:cubicBezTo>
                    <a:pt x="0" y="52163"/>
                    <a:pt x="34601" y="11463"/>
                    <a:pt x="80599" y="2051"/>
                  </a:cubicBezTo>
                  <a:lnTo>
                    <a:pt x="100943" y="0"/>
                  </a:lnTo>
                  <a:lnTo>
                    <a:pt x="10094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alpha val="55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3">
                    <a:alpha val="4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cs typeface="思源黑体 CN Light" panose="020B0300000000000000" pitchFamily="34" charset="-122"/>
              </a:endParaRPr>
            </a:p>
          </p:txBody>
        </p:sp>
      </p:grpSp>
      <p:sp>
        <p:nvSpPr>
          <p:cNvPr id="120" name="文本框 31"/>
          <p:cNvSpPr txBox="1"/>
          <p:nvPr/>
        </p:nvSpPr>
        <p:spPr>
          <a:xfrm>
            <a:off x="1874520" y="452120"/>
            <a:ext cx="3855085" cy="486410"/>
          </a:xfrm>
          <a:prstGeom prst="rect">
            <a:avLst/>
          </a:prstGeom>
          <a:noFill/>
          <a:effectLst/>
        </p:spPr>
        <p:txBody>
          <a:bodyPr wrap="square" lIns="56693" tIns="28346" rIns="56693" bIns="28346">
            <a:spAutoFit/>
          </a:bodyPr>
          <a:lstStyle/>
          <a:p>
            <a:r>
              <a:rPr lang="zh-CN" sz="2800" b="1">
                <a:solidFill>
                  <a:schemeClr val="bg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思源黑体 CN Light"/>
                <a:sym typeface="思源黑体 CN Light" panose="020B0300000000000000" pitchFamily="34" charset="-122"/>
              </a:rPr>
              <a:t>大规模原数据带来挑战</a:t>
            </a:r>
            <a:endParaRPr lang="zh-CN" sz="2800" b="1">
              <a:solidFill>
                <a:schemeClr val="bg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思源黑体 CN Light"/>
              <a:sym typeface="思源黑体 CN Light" panose="020B0300000000000000" pitchFamily="34" charset="-122"/>
            </a:endParaRPr>
          </a:p>
        </p:txBody>
      </p:sp>
      <p:grpSp>
        <p:nvGrpSpPr>
          <p:cNvPr id="121" name="组合 17"/>
          <p:cNvGrpSpPr/>
          <p:nvPr/>
        </p:nvGrpSpPr>
        <p:grpSpPr>
          <a:xfrm>
            <a:off x="0" y="6530558"/>
            <a:ext cx="12192000" cy="327442"/>
            <a:chOff x="0" y="6530558"/>
            <a:chExt cx="12192000" cy="327442"/>
          </a:xfrm>
        </p:grpSpPr>
        <p:sp>
          <p:nvSpPr>
            <p:cNvPr id="122" name="矩形 16"/>
            <p:cNvSpPr/>
            <p:nvPr/>
          </p:nvSpPr>
          <p:spPr>
            <a:xfrm>
              <a:off x="0" y="6530558"/>
              <a:ext cx="12192000" cy="32744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思源黑体 CN Light" panose="020B0300000000000000" pitchFamily="34" charset="-122"/>
              </a:endParaRPr>
            </a:p>
          </p:txBody>
        </p:sp>
        <p:sp>
          <p:nvSpPr>
            <p:cNvPr id="123" name="文本框 121"/>
            <p:cNvSpPr txBox="1"/>
            <p:nvPr/>
          </p:nvSpPr>
          <p:spPr>
            <a:xfrm>
              <a:off x="9253220" y="6555958"/>
              <a:ext cx="2738755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sz="1200">
                  <a:solidFill>
                    <a:schemeClr val="bg1">
                      <a:alpha val="100000"/>
                    </a:schemeClr>
                  </a:solidFill>
                  <a:latin typeface="汉仪雅酷黑 65W"/>
                  <a:ea typeface="汉仪雅酷黑 65W"/>
                  <a:cs typeface="思源黑体 CN Light"/>
                  <a:sym typeface="汉仪雅酷黑 65W"/>
                </a:rPr>
                <a:t>杭州地铁数据预测分析</a:t>
              </a:r>
              <a:r>
                <a:rPr lang="en-US" sz="1200">
                  <a:solidFill>
                    <a:schemeClr val="bg1">
                      <a:alpha val="100000"/>
                    </a:schemeClr>
                  </a:solidFill>
                  <a:latin typeface="汉仪雅酷黑 65W"/>
                  <a:ea typeface="汉仪雅酷黑 65W"/>
                  <a:cs typeface="思源黑体 CN Light"/>
                  <a:sym typeface="汉仪雅酷黑 65W"/>
                </a:rPr>
                <a:t> </a:t>
              </a:r>
              <a:r>
                <a:rPr lang="zh-CN" sz="1200">
                  <a:solidFill>
                    <a:schemeClr val="bg1">
                      <a:alpha val="100000"/>
                    </a:schemeClr>
                  </a:solidFill>
                  <a:latin typeface="汉仪雅酷黑 65W"/>
                  <a:ea typeface="汉仪雅酷黑 65W"/>
                  <a:cs typeface="思源黑体 CN Light"/>
                  <a:sym typeface="汉仪雅酷黑 65W"/>
                </a:rPr>
                <a:t>数据挖掘汇报</a:t>
              </a:r>
              <a:endParaRPr lang="zh-CN" altLang="en-US" sz="1200">
                <a:solidFill>
                  <a:schemeClr val="bg1"/>
                </a:solidFill>
                <a:latin typeface="汉仪雅酷黑 65W" panose="020B0604020202020204" pitchFamily="34" charset="-122"/>
                <a:ea typeface="汉仪雅酷黑 65W" panose="020B0604020202020204" pitchFamily="34" charset="-122"/>
                <a:cs typeface="思源黑体 CN Light" panose="020B0300000000000000" pitchFamily="34" charset="-122"/>
                <a:sym typeface="汉仪雅酷黑 65W" panose="020B0604020202020204" pitchFamily="34" charset="-122"/>
              </a:endParaRPr>
            </a:p>
          </p:txBody>
        </p:sp>
      </p:grpSp>
      <p:grpSp>
        <p:nvGrpSpPr>
          <p:cNvPr id="124" name="组合 5"/>
          <p:cNvGrpSpPr/>
          <p:nvPr/>
        </p:nvGrpSpPr>
        <p:grpSpPr>
          <a:xfrm>
            <a:off x="341630" y="109220"/>
            <a:ext cx="1209675" cy="1195705"/>
            <a:chOff x="8459" y="1971"/>
            <a:chExt cx="2324" cy="2296"/>
          </a:xfrm>
        </p:grpSpPr>
        <p:sp>
          <p:nvSpPr>
            <p:cNvPr id="125" name="椭圆 8"/>
            <p:cNvSpPr/>
            <p:nvPr/>
          </p:nvSpPr>
          <p:spPr>
            <a:xfrm>
              <a:off x="8459" y="1971"/>
              <a:ext cx="2278" cy="229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6" name="图片 9" descr="logo"/>
            <p:cNvPicPr>
              <a:picLocks noChangeAspect="1"/>
            </p:cNvPicPr>
            <p:nvPr/>
          </p:nvPicPr>
          <p:blipFill>
            <a:blip r:embed="rId1"/>
            <a:srcRect r="76051"/>
            <a:stretch>
              <a:fillRect/>
            </a:stretch>
          </p:blipFill>
          <p:spPr>
            <a:xfrm>
              <a:off x="8525" y="1982"/>
              <a:ext cx="2258" cy="2285"/>
            </a:xfrm>
            <a:prstGeom prst="rect">
              <a:avLst/>
            </a:prstGeom>
          </p:spPr>
        </p:pic>
      </p:grpSp>
      <p:grpSp>
        <p:nvGrpSpPr>
          <p:cNvPr id="127" name="组合 1"/>
          <p:cNvGrpSpPr/>
          <p:nvPr/>
        </p:nvGrpSpPr>
        <p:grpSpPr>
          <a:xfrm>
            <a:off x="1421716" y="2065805"/>
            <a:ext cx="3408788" cy="3408788"/>
            <a:chOff x="1844012" y="2362940"/>
            <a:chExt cx="2548568" cy="2548568"/>
          </a:xfrm>
        </p:grpSpPr>
        <p:sp>
          <p:nvSpPr>
            <p:cNvPr id="128" name="MH_Other_2"/>
            <p:cNvSpPr/>
            <p:nvPr/>
          </p:nvSpPr>
          <p:spPr>
            <a:xfrm>
              <a:off x="1844012" y="2362940"/>
              <a:ext cx="2548568" cy="2548568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+mn-ea"/>
                <a:cs typeface="思源黑体 CN Light" panose="020B0300000000000000" pitchFamily="34" charset="-122"/>
              </a:endParaRPr>
            </a:p>
          </p:txBody>
        </p:sp>
        <p:sp>
          <p:nvSpPr>
            <p:cNvPr id="129" name="MH_Title_1"/>
            <p:cNvSpPr/>
            <p:nvPr/>
          </p:nvSpPr>
          <p:spPr>
            <a:xfrm>
              <a:off x="2098465" y="2617393"/>
              <a:ext cx="2039662" cy="20396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2800" b="1" spc="6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思源黑体 CN Light" panose="020B0300000000000000" pitchFamily="34" charset="-122"/>
                  <a:sym typeface="思源黑体 CN Light" panose="020B0300000000000000" pitchFamily="34" charset="-122"/>
                </a:rPr>
                <a:t>原数据</a:t>
              </a:r>
              <a:endParaRPr lang="zh-CN" altLang="en-US" sz="2800" b="1" spc="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思源黑体 CN Light" panose="020B0300000000000000" pitchFamily="34" charset="-122"/>
                <a:sym typeface="思源黑体 CN Light" panose="020B0300000000000000" pitchFamily="34" charset="-122"/>
              </a:endParaRPr>
            </a:p>
            <a:p>
              <a:pPr algn="ctr">
                <a:defRPr/>
              </a:pPr>
              <a:r>
                <a:rPr lang="zh-CN" altLang="en-US" sz="2800" b="1" spc="6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思源黑体 CN Light" panose="020B0300000000000000" pitchFamily="34" charset="-122"/>
                  <a:sym typeface="思源黑体 CN Light" panose="020B0300000000000000" pitchFamily="34" charset="-122"/>
                </a:rPr>
                <a:t>规模过大</a:t>
              </a:r>
              <a:endParaRPr lang="zh-CN" altLang="en-US" sz="2800" b="1" spc="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思源黑体 CN Light" panose="020B0300000000000000" pitchFamily="34" charset="-122"/>
                <a:sym typeface="思源黑体 CN Light" panose="020B0300000000000000" pitchFamily="34" charset="-122"/>
              </a:endParaRPr>
            </a:p>
          </p:txBody>
        </p:sp>
      </p:grpSp>
      <p:grpSp>
        <p:nvGrpSpPr>
          <p:cNvPr id="130" name="组合 3"/>
          <p:cNvGrpSpPr/>
          <p:nvPr>
            <p:custDataLst>
              <p:tags r:id="rId2"/>
            </p:custDataLst>
          </p:nvPr>
        </p:nvGrpSpPr>
        <p:grpSpPr>
          <a:xfrm>
            <a:off x="5363067" y="1425722"/>
            <a:ext cx="575548" cy="4563996"/>
            <a:chOff x="4861096" y="1355225"/>
            <a:chExt cx="575548" cy="4563996"/>
          </a:xfrm>
        </p:grpSpPr>
        <p:cxnSp>
          <p:nvCxnSpPr>
            <p:cNvPr id="131" name="MH_Other_1"/>
            <p:cNvCxnSpPr/>
            <p:nvPr>
              <p:custDataLst>
                <p:tags r:id="rId3"/>
              </p:custDataLst>
            </p:nvPr>
          </p:nvCxnSpPr>
          <p:spPr>
            <a:xfrm flipH="1">
              <a:off x="5153917" y="1355225"/>
              <a:ext cx="0" cy="4563996"/>
            </a:xfrm>
            <a:prstGeom prst="line">
              <a:avLst/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组合 41"/>
            <p:cNvGrpSpPr/>
            <p:nvPr/>
          </p:nvGrpSpPr>
          <p:grpSpPr>
            <a:xfrm>
              <a:off x="4861096" y="2007512"/>
              <a:ext cx="575548" cy="575549"/>
              <a:chOff x="4861096" y="2007512"/>
              <a:chExt cx="575548" cy="575549"/>
            </a:xfrm>
          </p:grpSpPr>
          <p:grpSp>
            <p:nvGrpSpPr>
              <p:cNvPr id="133" name="组合 42"/>
              <p:cNvGrpSpPr/>
              <p:nvPr/>
            </p:nvGrpSpPr>
            <p:grpSpPr>
              <a:xfrm>
                <a:off x="4861096" y="2007512"/>
                <a:ext cx="575548" cy="575549"/>
                <a:chOff x="4861096" y="2007512"/>
                <a:chExt cx="575548" cy="575549"/>
              </a:xfrm>
            </p:grpSpPr>
            <p:sp>
              <p:nvSpPr>
                <p:cNvPr id="134" name="MH_Other_3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4861096" y="2007512"/>
                  <a:ext cx="575548" cy="575549"/>
                </a:xfrm>
                <a:prstGeom prst="ellipse">
                  <a:avLst/>
                </a:prstGeom>
                <a:noFill/>
                <a:ln>
                  <a:solidFill>
                    <a:schemeClr val="accent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>
                  <a:normAutofit/>
                </a:bodyPr>
                <a:lstStyle/>
                <a:p>
                  <a:pPr algn="ctr">
                    <a:defRPr/>
                  </a:pPr>
                  <a:endParaRPr lang="zh-CN" altLang="en-US">
                    <a:latin typeface="汉仪雅酷黑 65W" panose="020B0604020202020204" pitchFamily="34" charset="-122"/>
                    <a:ea typeface="汉仪雅酷黑 65W" panose="020B0604020202020204" pitchFamily="34" charset="-122"/>
                    <a:cs typeface="思源黑体 CN Light" panose="020B0300000000000000" pitchFamily="34" charset="-122"/>
                  </a:endParaRPr>
                </a:p>
              </p:txBody>
            </p:sp>
            <p:sp>
              <p:nvSpPr>
                <p:cNvPr id="135" name="MH_Other_4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4934319" y="2080735"/>
                  <a:ext cx="429102" cy="42910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>
                  <a:normAutofit/>
                </a:bodyPr>
                <a:lstStyle/>
                <a:p>
                  <a:pPr algn="ctr">
                    <a:defRPr/>
                  </a:pPr>
                  <a:endParaRPr lang="zh-CN" altLang="en-US">
                    <a:latin typeface="汉仪雅酷黑 65W" panose="020B0604020202020204" pitchFamily="34" charset="-122"/>
                    <a:ea typeface="汉仪雅酷黑 65W" panose="020B0604020202020204" pitchFamily="34" charset="-122"/>
                    <a:cs typeface="思源黑体 CN Light" panose="020B0300000000000000" pitchFamily="34" charset="-122"/>
                  </a:endParaRPr>
                </a:p>
              </p:txBody>
            </p:sp>
          </p:grpSp>
          <p:sp>
            <p:nvSpPr>
              <p:cNvPr id="136" name="文本框 43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4941121" y="2126009"/>
                <a:ext cx="36830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spc="-150">
                    <a:solidFill>
                      <a:schemeClr val="bg1"/>
                    </a:solidFill>
                    <a:latin typeface="Consolas" panose="020B0609020204030204" charset="0"/>
                    <a:ea typeface="汉仪雅酷黑 65W" panose="020B0604020202020204" pitchFamily="34" charset="-122"/>
                    <a:cs typeface="Consolas" panose="020B0609020204030204" charset="0"/>
                    <a:sym typeface="思源黑体 CN Light" panose="020B0300000000000000" pitchFamily="34" charset="-122"/>
                  </a:rPr>
                  <a:t>01</a:t>
                </a:r>
                <a:endParaRPr lang="en-US" altLang="zh-CN" sz="1600" spc="-150">
                  <a:solidFill>
                    <a:schemeClr val="bg1"/>
                  </a:solidFill>
                  <a:latin typeface="Consolas" panose="020B0609020204030204" charset="0"/>
                  <a:ea typeface="汉仪雅酷黑 65W" panose="020B0604020202020204" pitchFamily="34" charset="-122"/>
                  <a:cs typeface="Consolas" panose="020B0609020204030204" charset="0"/>
                  <a:sym typeface="思源黑体 CN Light" panose="020B0300000000000000" pitchFamily="34" charset="-122"/>
                </a:endParaRPr>
              </a:p>
            </p:txBody>
          </p:sp>
        </p:grpSp>
        <p:grpSp>
          <p:nvGrpSpPr>
            <p:cNvPr id="137" name="组合 46"/>
            <p:cNvGrpSpPr/>
            <p:nvPr/>
          </p:nvGrpSpPr>
          <p:grpSpPr>
            <a:xfrm>
              <a:off x="4861096" y="3320296"/>
              <a:ext cx="575548" cy="575310"/>
              <a:chOff x="4861096" y="3141226"/>
              <a:chExt cx="575548" cy="575549"/>
            </a:xfrm>
          </p:grpSpPr>
          <p:grpSp>
            <p:nvGrpSpPr>
              <p:cNvPr id="138" name="组合 47"/>
              <p:cNvGrpSpPr/>
              <p:nvPr/>
            </p:nvGrpSpPr>
            <p:grpSpPr>
              <a:xfrm>
                <a:off x="4861096" y="3141226"/>
                <a:ext cx="575548" cy="575549"/>
                <a:chOff x="4861096" y="3320166"/>
                <a:chExt cx="575548" cy="575549"/>
              </a:xfrm>
            </p:grpSpPr>
            <p:sp>
              <p:nvSpPr>
                <p:cNvPr id="139" name="MH_Other_5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4861096" y="3320166"/>
                  <a:ext cx="575548" cy="575549"/>
                </a:xfrm>
                <a:prstGeom prst="ellipse">
                  <a:avLst/>
                </a:prstGeom>
                <a:noFill/>
                <a:ln>
                  <a:solidFill>
                    <a:schemeClr val="accent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>
                  <a:normAutofit/>
                </a:bodyPr>
                <a:lstStyle/>
                <a:p>
                  <a:pPr algn="ctr">
                    <a:defRPr/>
                  </a:pPr>
                  <a:endParaRPr lang="zh-CN" altLang="en-US">
                    <a:latin typeface="汉仪雅酷黑 65W" panose="020B0604020202020204" pitchFamily="34" charset="-122"/>
                    <a:ea typeface="汉仪雅酷黑 65W" panose="020B0604020202020204" pitchFamily="34" charset="-122"/>
                    <a:cs typeface="思源黑体 CN Light" panose="020B0300000000000000" pitchFamily="34" charset="-122"/>
                  </a:endParaRPr>
                </a:p>
              </p:txBody>
            </p:sp>
            <p:sp>
              <p:nvSpPr>
                <p:cNvPr id="140" name="MH_Other_6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4934670" y="3393740"/>
                  <a:ext cx="428400" cy="428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>
                  <a:normAutofit/>
                </a:bodyPr>
                <a:lstStyle/>
                <a:p>
                  <a:pPr algn="ctr">
                    <a:defRPr/>
                  </a:pPr>
                  <a:endParaRPr lang="zh-CN" altLang="en-US">
                    <a:latin typeface="汉仪雅酷黑 65W" panose="020B0604020202020204" pitchFamily="34" charset="-122"/>
                    <a:ea typeface="汉仪雅酷黑 65W" panose="020B0604020202020204" pitchFamily="34" charset="-122"/>
                    <a:cs typeface="思源黑体 CN Light" panose="020B0300000000000000" pitchFamily="34" charset="-122"/>
                  </a:endParaRPr>
                </a:p>
              </p:txBody>
            </p:sp>
          </p:grpSp>
          <p:sp>
            <p:nvSpPr>
              <p:cNvPr id="141" name="文本框 48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4941121" y="3259724"/>
                <a:ext cx="368300" cy="337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spc="-150">
                    <a:solidFill>
                      <a:schemeClr val="bg1"/>
                    </a:solidFill>
                    <a:latin typeface="Consolas" panose="020B0609020204030204" charset="0"/>
                    <a:ea typeface="汉仪雅酷黑 65W" panose="020B0604020202020204" pitchFamily="34" charset="-122"/>
                    <a:cs typeface="Consolas" panose="020B0609020204030204" charset="0"/>
                    <a:sym typeface="思源黑体 CN Light" panose="020B0300000000000000" pitchFamily="34" charset="-122"/>
                  </a:rPr>
                  <a:t>02</a:t>
                </a:r>
                <a:endParaRPr lang="en-US" altLang="zh-CN" sz="1600" spc="-150">
                  <a:solidFill>
                    <a:schemeClr val="bg1"/>
                  </a:solidFill>
                  <a:latin typeface="汉仪雅酷黑 65W" panose="020B0604020202020204" pitchFamily="34" charset="-122"/>
                  <a:ea typeface="汉仪雅酷黑 65W" panose="020B0604020202020204" pitchFamily="34" charset="-122"/>
                  <a:cs typeface="思源黑体 CN Light" panose="020B0300000000000000" pitchFamily="34" charset="-122"/>
                  <a:sym typeface="思源黑体 CN Light" panose="020B0300000000000000" pitchFamily="34" charset="-122"/>
                </a:endParaRPr>
              </a:p>
            </p:txBody>
          </p:sp>
        </p:grpSp>
        <p:grpSp>
          <p:nvGrpSpPr>
            <p:cNvPr id="142" name="组合 51"/>
            <p:cNvGrpSpPr/>
            <p:nvPr/>
          </p:nvGrpSpPr>
          <p:grpSpPr>
            <a:xfrm>
              <a:off x="4861096" y="4632841"/>
              <a:ext cx="575548" cy="575310"/>
              <a:chOff x="4861096" y="4632820"/>
              <a:chExt cx="575548" cy="575549"/>
            </a:xfrm>
          </p:grpSpPr>
          <p:grpSp>
            <p:nvGrpSpPr>
              <p:cNvPr id="143" name="组合 52"/>
              <p:cNvGrpSpPr/>
              <p:nvPr/>
            </p:nvGrpSpPr>
            <p:grpSpPr>
              <a:xfrm>
                <a:off x="4861096" y="4632820"/>
                <a:ext cx="575548" cy="575549"/>
                <a:chOff x="4861096" y="4632820"/>
                <a:chExt cx="575548" cy="575549"/>
              </a:xfrm>
            </p:grpSpPr>
            <p:sp>
              <p:nvSpPr>
                <p:cNvPr id="144" name="MH_Other_7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4861096" y="4632820"/>
                  <a:ext cx="575548" cy="575549"/>
                </a:xfrm>
                <a:prstGeom prst="ellipse">
                  <a:avLst/>
                </a:prstGeom>
                <a:noFill/>
                <a:ln>
                  <a:solidFill>
                    <a:schemeClr val="accent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>
                  <a:normAutofit/>
                </a:bodyPr>
                <a:lstStyle/>
                <a:p>
                  <a:pPr algn="ctr">
                    <a:defRPr/>
                  </a:pPr>
                  <a:endParaRPr lang="zh-CN" altLang="en-US">
                    <a:latin typeface="汉仪雅酷黑 65W" panose="020B0604020202020204" pitchFamily="34" charset="-122"/>
                    <a:ea typeface="汉仪雅酷黑 65W" panose="020B0604020202020204" pitchFamily="34" charset="-122"/>
                    <a:cs typeface="思源黑体 CN Light" panose="020B0300000000000000" pitchFamily="34" charset="-122"/>
                  </a:endParaRPr>
                </a:p>
              </p:txBody>
            </p:sp>
            <p:sp>
              <p:nvSpPr>
                <p:cNvPr id="145" name="MH_Other_8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4934670" y="4706394"/>
                  <a:ext cx="428400" cy="428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>
                  <a:normAutofit/>
                </a:bodyPr>
                <a:lstStyle/>
                <a:p>
                  <a:pPr algn="ctr">
                    <a:defRPr/>
                  </a:pPr>
                  <a:endParaRPr lang="zh-CN" altLang="en-US">
                    <a:latin typeface="汉仪雅酷黑 65W" panose="020B0604020202020204" pitchFamily="34" charset="-122"/>
                    <a:ea typeface="汉仪雅酷黑 65W" panose="020B0604020202020204" pitchFamily="34" charset="-122"/>
                    <a:cs typeface="思源黑体 CN Light" panose="020B0300000000000000" pitchFamily="34" charset="-122"/>
                  </a:endParaRPr>
                </a:p>
              </p:txBody>
            </p:sp>
          </p:grpSp>
          <p:sp>
            <p:nvSpPr>
              <p:cNvPr id="146" name="文本框 53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4941121" y="4751317"/>
                <a:ext cx="368300" cy="337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spc="-150">
                    <a:solidFill>
                      <a:schemeClr val="bg1"/>
                    </a:solidFill>
                    <a:latin typeface="Consolas" panose="020B0609020204030204" charset="0"/>
                    <a:ea typeface="汉仪雅酷黑 65W" panose="020B0604020202020204" pitchFamily="34" charset="-122"/>
                    <a:cs typeface="Consolas" panose="020B0609020204030204" charset="0"/>
                    <a:sym typeface="思源黑体 CN Light" panose="020B0300000000000000" pitchFamily="34" charset="-122"/>
                  </a:rPr>
                  <a:t>03</a:t>
                </a:r>
                <a:endParaRPr lang="en-US" altLang="zh-CN" sz="1600" spc="-150">
                  <a:solidFill>
                    <a:schemeClr val="bg1"/>
                  </a:solidFill>
                  <a:latin typeface="汉仪雅酷黑 65W" panose="020B0604020202020204" pitchFamily="34" charset="-122"/>
                  <a:ea typeface="汉仪雅酷黑 65W" panose="020B0604020202020204" pitchFamily="34" charset="-122"/>
                  <a:cs typeface="思源黑体 CN Light" panose="020B0300000000000000" pitchFamily="34" charset="-122"/>
                  <a:sym typeface="思源黑体 CN Light" panose="020B0300000000000000" pitchFamily="34" charset="-122"/>
                </a:endParaRPr>
              </a:p>
            </p:txBody>
          </p:sp>
        </p:grpSp>
      </p:grpSp>
      <p:sp>
        <p:nvSpPr>
          <p:cNvPr id="147" name="文本框 58"/>
          <p:cNvSpPr txBox="1"/>
          <p:nvPr>
            <p:custDataLst>
              <p:tags r:id="rId13"/>
            </p:custDataLst>
          </p:nvPr>
        </p:nvSpPr>
        <p:spPr>
          <a:xfrm>
            <a:off x="6471285" y="1901825"/>
            <a:ext cx="3879850" cy="929005"/>
          </a:xfrm>
          <a:prstGeom prst="rect">
            <a:avLst/>
          </a:prstGeom>
          <a:noFill/>
          <a:effectLst/>
        </p:spPr>
        <p:txBody>
          <a:bodyPr wrap="square" lIns="68142" tIns="34071" rIns="68142" bIns="34071" rtlCol="0">
            <a:spAutoFit/>
          </a:bodyPr>
          <a:lstStyle/>
          <a:p>
            <a:r>
              <a:rPr 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 panose="020B0300000000000000" pitchFamily="34" charset="-122"/>
              </a:rPr>
              <a:t>数据条目数量过大</a:t>
            </a:r>
            <a:endParaRPr 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Light" panose="020B0300000000000000" pitchFamily="34" charset="-122"/>
            </a:endParaRPr>
          </a:p>
          <a:p>
            <a:r>
              <a:rPr 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 panose="020B0300000000000000" pitchFamily="34" charset="-122"/>
              </a:rPr>
              <a:t>需要进行</a:t>
            </a:r>
            <a:r>
              <a:rPr lang="zh-CN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 panose="020B0300000000000000" pitchFamily="34" charset="-122"/>
              </a:rPr>
              <a:t>数据聚合</a:t>
            </a:r>
            <a:r>
              <a:rPr 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 panose="020B0300000000000000" pitchFamily="34" charset="-122"/>
              </a:rPr>
              <a:t>处理</a:t>
            </a:r>
            <a:endParaRPr 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Light" panose="020B0300000000000000" pitchFamily="34" charset="-122"/>
            </a:endParaRPr>
          </a:p>
        </p:txBody>
      </p:sp>
      <p:sp>
        <p:nvSpPr>
          <p:cNvPr id="148" name="文本框 69"/>
          <p:cNvSpPr txBox="1"/>
          <p:nvPr>
            <p:custDataLst>
              <p:tags r:id="rId14"/>
            </p:custDataLst>
          </p:nvPr>
        </p:nvSpPr>
        <p:spPr>
          <a:xfrm>
            <a:off x="6471285" y="3216275"/>
            <a:ext cx="4263390" cy="925195"/>
          </a:xfrm>
          <a:prstGeom prst="rect">
            <a:avLst/>
          </a:prstGeom>
          <a:noFill/>
          <a:effectLst/>
        </p:spPr>
        <p:txBody>
          <a:bodyPr wrap="square" lIns="68142" tIns="34071" rIns="68142" bIns="34071" rtlCol="0">
            <a:noAutofit/>
          </a:bodyPr>
          <a:lstStyle/>
          <a:p>
            <a:r>
              <a:rPr lang="zh-CN" altLang="zh-CN" sz="2800">
                <a:latin typeface="微软雅黑" panose="020B0503020204020204" charset="-122"/>
                <a:ea typeface="微软雅黑" panose="020B0503020204020204" charset="-122"/>
                <a:sym typeface="汉仪雅酷黑 65W" panose="020B0604020202020204" pitchFamily="34" charset="-122"/>
              </a:rPr>
              <a:t>模型复杂，影响变量过多</a:t>
            </a:r>
            <a:endParaRPr lang="zh-CN" altLang="zh-CN" sz="2800">
              <a:latin typeface="微软雅黑" panose="020B0503020204020204" charset="-122"/>
              <a:ea typeface="微软雅黑" panose="020B0503020204020204" charset="-122"/>
              <a:sym typeface="汉仪雅酷黑 65W" panose="020B0604020202020204" pitchFamily="34" charset="-122"/>
            </a:endParaRPr>
          </a:p>
          <a:p>
            <a:r>
              <a:rPr lang="zh-CN" altLang="zh-CN" sz="2800">
                <a:latin typeface="微软雅黑" panose="020B0503020204020204" charset="-122"/>
                <a:ea typeface="微软雅黑" panose="020B0503020204020204" charset="-122"/>
                <a:sym typeface="汉仪雅酷黑 65W" panose="020B0604020202020204" pitchFamily="34" charset="-122"/>
              </a:rPr>
              <a:t>需要进行</a:t>
            </a:r>
            <a:r>
              <a:rPr lang="zh-CN" altLang="zh-CN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汉仪雅酷黑 65W" panose="020B0604020202020204" pitchFamily="34" charset="-122"/>
              </a:rPr>
              <a:t>多任务学习</a:t>
            </a:r>
            <a:endParaRPr lang="zh-CN" altLang="zh-CN" sz="2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汉仪雅酷黑 65W" panose="020B0604020202020204" pitchFamily="34" charset="-122"/>
            </a:endParaRPr>
          </a:p>
        </p:txBody>
      </p:sp>
      <p:sp>
        <p:nvSpPr>
          <p:cNvPr id="149" name="文本框 70"/>
          <p:cNvSpPr txBox="1"/>
          <p:nvPr>
            <p:custDataLst>
              <p:tags r:id="rId15"/>
            </p:custDataLst>
          </p:nvPr>
        </p:nvSpPr>
        <p:spPr>
          <a:xfrm>
            <a:off x="6481445" y="4526915"/>
            <a:ext cx="3703955" cy="929005"/>
          </a:xfrm>
          <a:prstGeom prst="rect">
            <a:avLst/>
          </a:prstGeom>
          <a:noFill/>
          <a:effectLst/>
        </p:spPr>
        <p:txBody>
          <a:bodyPr wrap="square" lIns="68142" tIns="34071" rIns="68142" bIns="34071" rtlCol="0" anchor="t">
            <a:spAutoFit/>
          </a:bodyPr>
          <a:lstStyle/>
          <a:p>
            <a:r>
              <a:rPr lang="zh-CN" sz="2800">
                <a:latin typeface="微软雅黑" panose="020B0503020204020204" charset="-122"/>
                <a:ea typeface="微软雅黑" panose="020B0503020204020204" charset="-122"/>
                <a:sym typeface="汉仪雅酷黑 65W" panose="020B0604020202020204" pitchFamily="34" charset="-122"/>
              </a:rPr>
              <a:t>冗余特征信息过多</a:t>
            </a:r>
            <a:endParaRPr lang="zh-CN" sz="2800">
              <a:latin typeface="微软雅黑" panose="020B0503020204020204" charset="-122"/>
              <a:ea typeface="微软雅黑" panose="020B0503020204020204" charset="-122"/>
              <a:sym typeface="汉仪雅酷黑 65W" panose="020B0604020202020204" pitchFamily="34" charset="-122"/>
            </a:endParaRPr>
          </a:p>
          <a:p>
            <a:r>
              <a:rPr lang="zh-CN" sz="2800">
                <a:latin typeface="微软雅黑" panose="020B0503020204020204" charset="-122"/>
                <a:ea typeface="微软雅黑" panose="020B0503020204020204" charset="-122"/>
                <a:sym typeface="汉仪雅酷黑 65W" panose="020B0604020202020204" pitchFamily="34" charset="-122"/>
              </a:rPr>
              <a:t>需要进行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汉仪雅酷黑 65W" panose="020B0604020202020204" pitchFamily="34" charset="-122"/>
              </a:rPr>
              <a:t>特征工程</a:t>
            </a:r>
            <a:r>
              <a:rPr lang="zh-CN" sz="2800">
                <a:latin typeface="微软雅黑" panose="020B0503020204020204" charset="-122"/>
                <a:ea typeface="微软雅黑" panose="020B0503020204020204" charset="-122"/>
                <a:sym typeface="汉仪雅酷黑 65W" panose="020B0604020202020204" pitchFamily="34" charset="-122"/>
              </a:rPr>
              <a:t>处理</a:t>
            </a:r>
            <a:endParaRPr lang="zh-CN" sz="2800">
              <a:latin typeface="微软雅黑" panose="020B0503020204020204" charset="-122"/>
              <a:ea typeface="微软雅黑" panose="020B0503020204020204" charset="-122"/>
              <a:sym typeface="汉仪雅酷黑 65W" panose="020B0604020202020204" pitchFamily="34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8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矩形 2"/>
          <p:cNvSpPr/>
          <p:nvPr/>
        </p:nvSpPr>
        <p:spPr>
          <a:xfrm rot="16200000">
            <a:off x="5755563" y="-5424239"/>
            <a:ext cx="680876" cy="1219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黑体 CN Light" panose="020B0300000000000000" pitchFamily="34" charset="-122"/>
            </a:endParaRPr>
          </a:p>
        </p:txBody>
      </p:sp>
      <p:grpSp>
        <p:nvGrpSpPr>
          <p:cNvPr id="858" name="组合 117"/>
          <p:cNvGrpSpPr/>
          <p:nvPr/>
        </p:nvGrpSpPr>
        <p:grpSpPr>
          <a:xfrm>
            <a:off x="10212350" y="-67095"/>
            <a:ext cx="2227729" cy="1609698"/>
            <a:chOff x="10212350" y="-67095"/>
            <a:chExt cx="2227729" cy="1609698"/>
          </a:xfrm>
        </p:grpSpPr>
        <p:sp>
          <p:nvSpPr>
            <p:cNvPr id="859" name="任意多边形: 形状 118"/>
            <p:cNvSpPr/>
            <p:nvPr/>
          </p:nvSpPr>
          <p:spPr>
            <a:xfrm rot="19800000">
              <a:off x="11003601" y="-67095"/>
              <a:ext cx="1436478" cy="1378464"/>
            </a:xfrm>
            <a:custGeom>
              <a:avLst/>
              <a:gdLst>
                <a:gd name="connsiteX0" fmla="*/ 1436478 w 1436478"/>
                <a:gd name="connsiteY0" fmla="*/ 385525 h 1378464"/>
                <a:gd name="connsiteX1" fmla="*/ 863206 w 1436478"/>
                <a:gd name="connsiteY1" fmla="*/ 1378462 h 1378464"/>
                <a:gd name="connsiteX2" fmla="*/ 689255 w 1436478"/>
                <a:gd name="connsiteY2" fmla="*/ 1378462 h 1378464"/>
                <a:gd name="connsiteX3" fmla="*/ 689232 w 1436478"/>
                <a:gd name="connsiteY3" fmla="*/ 1378464 h 1378464"/>
                <a:gd name="connsiteX4" fmla="*/ 0 w 1436478"/>
                <a:gd name="connsiteY4" fmla="*/ 689232 h 1378464"/>
                <a:gd name="connsiteX5" fmla="*/ 550328 w 1436478"/>
                <a:gd name="connsiteY5" fmla="*/ 14004 h 1378464"/>
                <a:gd name="connsiteX6" fmla="*/ 689229 w 1436478"/>
                <a:gd name="connsiteY6" fmla="*/ 0 h 1378464"/>
                <a:gd name="connsiteX7" fmla="*/ 689232 w 1436478"/>
                <a:gd name="connsiteY7" fmla="*/ 0 h 1378464"/>
                <a:gd name="connsiteX8" fmla="*/ 768728 w 1436478"/>
                <a:gd name="connsiteY8" fmla="*/ 0 h 137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6478" h="1378464">
                  <a:moveTo>
                    <a:pt x="1436478" y="385525"/>
                  </a:moveTo>
                  <a:lnTo>
                    <a:pt x="863206" y="1378462"/>
                  </a:lnTo>
                  <a:lnTo>
                    <a:pt x="689255" y="1378462"/>
                  </a:lnTo>
                  <a:lnTo>
                    <a:pt x="689232" y="1378464"/>
                  </a:lnTo>
                  <a:cubicBezTo>
                    <a:pt x="308580" y="1378464"/>
                    <a:pt x="0" y="1069883"/>
                    <a:pt x="0" y="689232"/>
                  </a:cubicBezTo>
                  <a:cubicBezTo>
                    <a:pt x="0" y="356163"/>
                    <a:pt x="236258" y="78272"/>
                    <a:pt x="550328" y="14004"/>
                  </a:cubicBezTo>
                  <a:lnTo>
                    <a:pt x="689229" y="0"/>
                  </a:lnTo>
                  <a:lnTo>
                    <a:pt x="689232" y="0"/>
                  </a:lnTo>
                  <a:lnTo>
                    <a:pt x="76872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3">
                    <a:alpha val="7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cs typeface="思源黑体 CN Light" panose="020B0300000000000000" pitchFamily="34" charset="-122"/>
              </a:endParaRPr>
            </a:p>
          </p:txBody>
        </p:sp>
        <p:sp>
          <p:nvSpPr>
            <p:cNvPr id="860" name="任意多边形: 形状 119"/>
            <p:cNvSpPr/>
            <p:nvPr/>
          </p:nvSpPr>
          <p:spPr>
            <a:xfrm rot="19800000">
              <a:off x="10212350" y="55832"/>
              <a:ext cx="1850370" cy="435965"/>
            </a:xfrm>
            <a:custGeom>
              <a:avLst/>
              <a:gdLst>
                <a:gd name="connsiteX0" fmla="*/ 1095258 w 1850370"/>
                <a:gd name="connsiteY0" fmla="*/ 0 h 435965"/>
                <a:gd name="connsiteX1" fmla="*/ 1850370 w 1850370"/>
                <a:gd name="connsiteY1" fmla="*/ 435964 h 435965"/>
                <a:gd name="connsiteX2" fmla="*/ 217990 w 1850370"/>
                <a:gd name="connsiteY2" fmla="*/ 435965 h 435965"/>
                <a:gd name="connsiteX3" fmla="*/ 217983 w 1850370"/>
                <a:gd name="connsiteY3" fmla="*/ 435965 h 435965"/>
                <a:gd name="connsiteX4" fmla="*/ 0 w 1850370"/>
                <a:gd name="connsiteY4" fmla="*/ 217983 h 435965"/>
                <a:gd name="connsiteX5" fmla="*/ 174051 w 1850370"/>
                <a:gd name="connsiteY5" fmla="*/ 4429 h 435965"/>
                <a:gd name="connsiteX6" fmla="*/ 217981 w 1850370"/>
                <a:gd name="connsiteY6" fmla="*/ 0 h 435965"/>
                <a:gd name="connsiteX7" fmla="*/ 217982 w 1850370"/>
                <a:gd name="connsiteY7" fmla="*/ 0 h 43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50370" h="435965">
                  <a:moveTo>
                    <a:pt x="1095258" y="0"/>
                  </a:moveTo>
                  <a:lnTo>
                    <a:pt x="1850370" y="435964"/>
                  </a:lnTo>
                  <a:lnTo>
                    <a:pt x="217990" y="435965"/>
                  </a:lnTo>
                  <a:lnTo>
                    <a:pt x="217983" y="435965"/>
                  </a:lnTo>
                  <a:cubicBezTo>
                    <a:pt x="97594" y="435965"/>
                    <a:pt x="0" y="338371"/>
                    <a:pt x="0" y="217983"/>
                  </a:cubicBezTo>
                  <a:cubicBezTo>
                    <a:pt x="0" y="112643"/>
                    <a:pt x="74721" y="24755"/>
                    <a:pt x="174051" y="4429"/>
                  </a:cubicBezTo>
                  <a:lnTo>
                    <a:pt x="217981" y="0"/>
                  </a:lnTo>
                  <a:lnTo>
                    <a:pt x="21798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alpha val="28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3">
                    <a:alpha val="3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cs typeface="思源黑体 CN Light" panose="020B0300000000000000" pitchFamily="34" charset="-122"/>
              </a:endParaRPr>
            </a:p>
          </p:txBody>
        </p:sp>
        <p:sp>
          <p:nvSpPr>
            <p:cNvPr id="861" name="任意多边形: 形状 120"/>
            <p:cNvSpPr/>
            <p:nvPr/>
          </p:nvSpPr>
          <p:spPr>
            <a:xfrm rot="19800000">
              <a:off x="11844316" y="1340717"/>
              <a:ext cx="426743" cy="201886"/>
            </a:xfrm>
            <a:custGeom>
              <a:avLst/>
              <a:gdLst>
                <a:gd name="connsiteX0" fmla="*/ 426743 w 426743"/>
                <a:gd name="connsiteY0" fmla="*/ 0 h 201886"/>
                <a:gd name="connsiteX1" fmla="*/ 310184 w 426743"/>
                <a:gd name="connsiteY1" fmla="*/ 201886 h 201886"/>
                <a:gd name="connsiteX2" fmla="*/ 100947 w 426743"/>
                <a:gd name="connsiteY2" fmla="*/ 201886 h 201886"/>
                <a:gd name="connsiteX3" fmla="*/ 100943 w 426743"/>
                <a:gd name="connsiteY3" fmla="*/ 201886 h 201886"/>
                <a:gd name="connsiteX4" fmla="*/ 0 w 426743"/>
                <a:gd name="connsiteY4" fmla="*/ 100943 h 201886"/>
                <a:gd name="connsiteX5" fmla="*/ 80599 w 426743"/>
                <a:gd name="connsiteY5" fmla="*/ 2051 h 201886"/>
                <a:gd name="connsiteX6" fmla="*/ 100943 w 426743"/>
                <a:gd name="connsiteY6" fmla="*/ 0 h 201886"/>
                <a:gd name="connsiteX7" fmla="*/ 100943 w 426743"/>
                <a:gd name="connsiteY7" fmla="*/ 0 h 20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43" h="201886">
                  <a:moveTo>
                    <a:pt x="426743" y="0"/>
                  </a:moveTo>
                  <a:lnTo>
                    <a:pt x="310184" y="201886"/>
                  </a:lnTo>
                  <a:lnTo>
                    <a:pt x="100947" y="201886"/>
                  </a:lnTo>
                  <a:lnTo>
                    <a:pt x="100943" y="201886"/>
                  </a:lnTo>
                  <a:cubicBezTo>
                    <a:pt x="45194" y="201886"/>
                    <a:pt x="0" y="156692"/>
                    <a:pt x="0" y="100943"/>
                  </a:cubicBezTo>
                  <a:cubicBezTo>
                    <a:pt x="0" y="52163"/>
                    <a:pt x="34601" y="11463"/>
                    <a:pt x="80599" y="2051"/>
                  </a:cubicBezTo>
                  <a:lnTo>
                    <a:pt x="100943" y="0"/>
                  </a:lnTo>
                  <a:lnTo>
                    <a:pt x="10094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alpha val="55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3">
                    <a:alpha val="4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cs typeface="思源黑体 CN Light" panose="020B0300000000000000" pitchFamily="34" charset="-122"/>
              </a:endParaRPr>
            </a:p>
          </p:txBody>
        </p:sp>
      </p:grpSp>
      <p:sp>
        <p:nvSpPr>
          <p:cNvPr id="862" name="文本框 31"/>
          <p:cNvSpPr txBox="1"/>
          <p:nvPr/>
        </p:nvSpPr>
        <p:spPr>
          <a:xfrm>
            <a:off x="1863387" y="430462"/>
            <a:ext cx="5334000" cy="486410"/>
          </a:xfrm>
          <a:prstGeom prst="rect">
            <a:avLst/>
          </a:prstGeom>
          <a:noFill/>
          <a:effectLst/>
        </p:spPr>
        <p:txBody>
          <a:bodyPr wrap="square" lIns="56693" tIns="28346" rIns="56693" bIns="28346" anchor="t">
            <a:spAutoFit/>
          </a:bodyPr>
          <a:lstStyle/>
          <a:p>
            <a:r>
              <a:rPr lang="zh-CN" sz="2800" b="1">
                <a:solidFill>
                  <a:schemeClr val="bg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思源黑体 CN Light"/>
                <a:sym typeface="思源黑体 CN Light"/>
              </a:rPr>
              <a:t>数据聚合处理</a:t>
            </a:r>
            <a:endParaRPr lang="zh-CN" sz="2800" b="1">
              <a:solidFill>
                <a:schemeClr val="bg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思源黑体 CN Light"/>
              <a:sym typeface="思源黑体 CN Light"/>
            </a:endParaRPr>
          </a:p>
        </p:txBody>
      </p:sp>
      <p:grpSp>
        <p:nvGrpSpPr>
          <p:cNvPr id="863" name="组合 17"/>
          <p:cNvGrpSpPr/>
          <p:nvPr/>
        </p:nvGrpSpPr>
        <p:grpSpPr>
          <a:xfrm>
            <a:off x="0" y="6530558"/>
            <a:ext cx="12192000" cy="327442"/>
            <a:chOff x="0" y="6530558"/>
            <a:chExt cx="12192000" cy="327442"/>
          </a:xfrm>
        </p:grpSpPr>
        <p:sp>
          <p:nvSpPr>
            <p:cNvPr id="864" name="矩形 16"/>
            <p:cNvSpPr/>
            <p:nvPr/>
          </p:nvSpPr>
          <p:spPr>
            <a:xfrm>
              <a:off x="0" y="6530558"/>
              <a:ext cx="12192000" cy="32744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思源黑体 CN Light" panose="020B0300000000000000" pitchFamily="34" charset="-122"/>
              </a:endParaRPr>
            </a:p>
          </p:txBody>
        </p:sp>
        <p:sp>
          <p:nvSpPr>
            <p:cNvPr id="865" name="文本框 121"/>
            <p:cNvSpPr txBox="1"/>
            <p:nvPr/>
          </p:nvSpPr>
          <p:spPr>
            <a:xfrm>
              <a:off x="9023985" y="6555958"/>
              <a:ext cx="2971800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sz="1200">
                  <a:solidFill>
                    <a:schemeClr val="bg1">
                      <a:alpha val="100000"/>
                    </a:schemeClr>
                  </a:solidFill>
                  <a:latin typeface="汉仪雅酷黑 65W"/>
                  <a:ea typeface="汉仪雅酷黑 65W"/>
                  <a:cs typeface="思源黑体 CN Light"/>
                  <a:sym typeface="汉仪雅酷黑 65W"/>
                </a:rPr>
                <a:t>杭州地铁数据预测分析</a:t>
              </a:r>
              <a:r>
                <a:rPr lang="en-US" sz="1200">
                  <a:solidFill>
                    <a:schemeClr val="bg1">
                      <a:alpha val="100000"/>
                    </a:schemeClr>
                  </a:solidFill>
                  <a:latin typeface="汉仪雅酷黑 65W"/>
                  <a:ea typeface="汉仪雅酷黑 65W"/>
                  <a:cs typeface="思源黑体 CN Light"/>
                  <a:sym typeface="汉仪雅酷黑 65W"/>
                </a:rPr>
                <a:t> </a:t>
              </a:r>
              <a:r>
                <a:rPr lang="zh-CN" sz="1200">
                  <a:solidFill>
                    <a:schemeClr val="bg1">
                      <a:alpha val="100000"/>
                    </a:schemeClr>
                  </a:solidFill>
                  <a:latin typeface="汉仪雅酷黑 65W"/>
                  <a:ea typeface="汉仪雅酷黑 65W"/>
                  <a:cs typeface="思源黑体 CN Light"/>
                  <a:sym typeface="汉仪雅酷黑 65W"/>
                </a:rPr>
                <a:t>数据挖掘汇报</a:t>
              </a:r>
              <a:endParaRPr lang="zh-CN" sz="1200">
                <a:solidFill>
                  <a:schemeClr val="bg1">
                    <a:alpha val="100000"/>
                  </a:schemeClr>
                </a:solidFill>
                <a:latin typeface="汉仪雅酷黑 65W"/>
                <a:ea typeface="汉仪雅酷黑 65W"/>
                <a:cs typeface="思源黑体 CN Light"/>
                <a:sym typeface="汉仪雅酷黑 65W"/>
              </a:endParaRPr>
            </a:p>
          </p:txBody>
        </p:sp>
      </p:grpSp>
      <p:grpSp>
        <p:nvGrpSpPr>
          <p:cNvPr id="866" name="组合 5"/>
          <p:cNvGrpSpPr/>
          <p:nvPr/>
        </p:nvGrpSpPr>
        <p:grpSpPr>
          <a:xfrm>
            <a:off x="341630" y="109220"/>
            <a:ext cx="1209675" cy="1195705"/>
            <a:chOff x="8459" y="1971"/>
            <a:chExt cx="2324" cy="2296"/>
          </a:xfrm>
        </p:grpSpPr>
        <p:sp>
          <p:nvSpPr>
            <p:cNvPr id="867" name="椭圆 8"/>
            <p:cNvSpPr/>
            <p:nvPr/>
          </p:nvSpPr>
          <p:spPr>
            <a:xfrm>
              <a:off x="8459" y="1971"/>
              <a:ext cx="2278" cy="229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68" name="图片 9" descr="logo"/>
            <p:cNvPicPr>
              <a:picLocks noChangeAspect="1"/>
            </p:cNvPicPr>
            <p:nvPr/>
          </p:nvPicPr>
          <p:blipFill>
            <a:blip r:embed="rId1"/>
            <a:srcRect r="76051"/>
            <a:stretch>
              <a:fillRect/>
            </a:stretch>
          </p:blipFill>
          <p:spPr>
            <a:xfrm>
              <a:off x="8525" y="1982"/>
              <a:ext cx="2258" cy="2285"/>
            </a:xfrm>
            <a:prstGeom prst="rect">
              <a:avLst/>
            </a:prstGeom>
          </p:spPr>
        </p:pic>
      </p:grpSp>
      <p:sp>
        <p:nvSpPr>
          <p:cNvPr id="869" name="文本框 12"/>
          <p:cNvSpPr txBox="1"/>
          <p:nvPr/>
        </p:nvSpPr>
        <p:spPr>
          <a:xfrm>
            <a:off x="612775" y="1577975"/>
            <a:ext cx="4999355" cy="4046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zh-CN"/>
            </a:defPPr>
            <a:lvl1pPr>
              <a:lnSpc>
                <a:spcPct val="14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思源黑体 CN Normal" panose="020B0400000000000000" charset="-122"/>
              </a:defRPr>
            </a:lvl1pPr>
          </a:lstStyle>
          <a:p>
            <a:pPr marL="0" lvl="0" algn="l" defTabSz="9144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defRPr sz="14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思源黑体 CN Light"/>
                <a:ea typeface="思源黑体 CN Light"/>
                <a:cs typeface="思源黑体 CN Normal"/>
              </a:defRPr>
            </a:pPr>
            <a:r>
              <a:rPr lang="zh-CN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我们的原数据达到了</a:t>
            </a:r>
            <a:r>
              <a:rPr lang="en-US" sz="2400" b="1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1.5GB</a:t>
            </a:r>
            <a:r>
              <a:rPr lang="zh-CN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之大，因此我们对于原数据进行了</a:t>
            </a:r>
            <a:r>
              <a:rPr lang="zh-CN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数据聚合处理</a:t>
            </a:r>
            <a:r>
              <a:rPr lang="zh-CN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，</a:t>
            </a:r>
            <a:r>
              <a:rPr lang="zh-CN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从海量数据中提取</a:t>
            </a:r>
            <a:r>
              <a:rPr lang="zh-CN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有效特征</a:t>
            </a:r>
            <a:r>
              <a:rPr lang="zh-CN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进行处理。</a:t>
            </a:r>
            <a:endParaRPr sz="1400">
              <a:solidFill>
                <a:schemeClr val="tx1">
                  <a:lumMod val="85000"/>
                  <a:lumOff val="15000"/>
                  <a:alpha val="100000"/>
                </a:schemeClr>
              </a:solidFill>
              <a:latin typeface="思源黑体 CN Light"/>
              <a:ea typeface="思源黑体 CN Light"/>
              <a:cs typeface="思源黑体 CN Normal"/>
            </a:endParaRPr>
          </a:p>
          <a:p>
            <a:pPr marL="0" lvl="0" algn="l" defTabSz="9144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defRPr sz="14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思源黑体 CN Light"/>
                <a:ea typeface="思源黑体 CN Light"/>
                <a:cs typeface="思源黑体 CN Normal"/>
              </a:defRPr>
            </a:pPr>
            <a:r>
              <a:rPr lang="zh-CN" sz="2400" b="1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思路：</a:t>
            </a:r>
            <a:r>
              <a:rPr lang="zh-CN" sz="2400" b="1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highlight>
                  <a:srgbClr val="FFFF00">
                    <a:alpha val="100000"/>
                  </a:srgbClr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加粗统计粒度</a:t>
            </a:r>
            <a:r>
              <a:rPr lang="zh-CN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，将</a:t>
            </a:r>
            <a:r>
              <a:rPr lang="zh-CN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单一时刻</a:t>
            </a:r>
            <a:r>
              <a:rPr lang="zh-CN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的刷卡记录，转化为单位</a:t>
            </a:r>
            <a:r>
              <a:rPr lang="zh-CN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时间段</a:t>
            </a:r>
            <a:r>
              <a:rPr lang="zh-CN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内进出的</a:t>
            </a:r>
            <a:r>
              <a:rPr lang="zh-CN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吞吐量</a:t>
            </a:r>
            <a:r>
              <a:rPr lang="zh-CN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数据。</a:t>
            </a:r>
            <a:endParaRPr lang="zh-CN" sz="2400" b="0">
              <a:solidFill>
                <a:schemeClr val="tx1">
                  <a:lumMod val="85000"/>
                  <a:lumOff val="15000"/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Light"/>
            </a:endParaRPr>
          </a:p>
        </p:txBody>
      </p:sp>
      <p:grpSp>
        <p:nvGrpSpPr>
          <p:cNvPr id="870" name="组合 869"/>
          <p:cNvGrpSpPr/>
          <p:nvPr/>
        </p:nvGrpSpPr>
        <p:grpSpPr>
          <a:xfrm rot="0">
            <a:off x="5960622" y="5279851"/>
            <a:ext cx="5363021" cy="828087"/>
            <a:chOff x="6444421" y="4238743"/>
            <a:chExt cx="5363021" cy="828093"/>
          </a:xfrm>
        </p:grpSpPr>
        <p:grpSp>
          <p:nvGrpSpPr>
            <p:cNvPr id="871" name="组合 870"/>
            <p:cNvGrpSpPr/>
            <p:nvPr/>
          </p:nvGrpSpPr>
          <p:grpSpPr>
            <a:xfrm rot="0">
              <a:off x="9187081" y="4238743"/>
              <a:ext cx="2620361" cy="828093"/>
              <a:chOff x="6971565" y="4036499"/>
              <a:chExt cx="3535274" cy="1106979"/>
            </a:xfrm>
          </p:grpSpPr>
          <p:pic>
            <p:nvPicPr>
              <p:cNvPr id="872" name="图片 871"/>
              <p:cNvPicPr>
                <a:picLocks noChangeAspect="1"/>
              </p:cNvPicPr>
              <p:nvPr/>
            </p:nvPicPr>
            <p:blipFill>
              <a:blip r:embed="rId2"/>
              <a:srcRect l="89027" t="36955" r="2057" b="53908"/>
              <a:stretch>
                <a:fillRect/>
              </a:stretch>
            </p:blipFill>
            <p:spPr>
              <a:xfrm>
                <a:off x="9309215" y="4053295"/>
                <a:ext cx="1197626" cy="1090184"/>
              </a:xfrm>
              <a:prstGeom prst="rect">
                <a:avLst/>
              </a:prstGeom>
              <a:noFill/>
              <a:ln w="0">
                <a:noFill/>
              </a:ln>
              <a:effectLst>
                <a:outerShdw blurRad="292100" dist="139700" dir="2700000" algn="tl" rotWithShape="0">
                  <a:srgbClr val="333333">
                    <a:alpha val="64706"/>
                  </a:srgbClr>
                </a:outerShdw>
              </a:effectLst>
            </p:spPr>
          </p:pic>
          <p:pic>
            <p:nvPicPr>
              <p:cNvPr id="873" name="图片 872"/>
              <p:cNvPicPr>
                <a:picLocks noChangeAspect="1"/>
              </p:cNvPicPr>
              <p:nvPr/>
            </p:nvPicPr>
            <p:blipFill>
              <a:blip r:embed="rId3"/>
              <a:srcRect l="84675" t="54160" r="1671" b="34564"/>
              <a:stretch>
                <a:fillRect/>
              </a:stretch>
            </p:blipFill>
            <p:spPr>
              <a:xfrm>
                <a:off x="6971566" y="4036500"/>
                <a:ext cx="1601933" cy="1106980"/>
              </a:xfrm>
              <a:prstGeom prst="rect">
                <a:avLst/>
              </a:prstGeom>
              <a:noFill/>
              <a:ln w="0">
                <a:noFill/>
              </a:ln>
              <a:effectLst>
                <a:outerShdw blurRad="292100" dist="139700" dir="2700000" algn="tl" rotWithShape="0">
                  <a:srgbClr val="333333">
                    <a:alpha val="64706"/>
                  </a:srgbClr>
                </a:outerShdw>
              </a:effectLst>
            </p:spPr>
          </p:pic>
          <p:sp>
            <p:nvSpPr>
              <p:cNvPr id="874" name="右箭头 873"/>
              <p:cNvSpPr/>
              <p:nvPr/>
            </p:nvSpPr>
            <p:spPr>
              <a:xfrm>
                <a:off x="8573499" y="4249591"/>
                <a:ext cx="744148" cy="680846"/>
              </a:xfrm>
              <a:prstGeom prst="rightArrow">
                <a:avLst>
                  <a:gd name="adj1" fmla="val 50000"/>
                  <a:gd name="adj2" fmla="val 58704"/>
                </a:avLst>
              </a:prstGeom>
              <a:solidFill>
                <a:srgbClr val="FF0000">
                  <a:alpha val="100000"/>
                </a:srgbClr>
              </a:solidFill>
              <a:ln w="12700">
                <a:solidFill>
                  <a:srgbClr val="C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anchor="ctr"/>
              <a:p>
                <a:pPr algn="ctr"/>
              </a:p>
            </p:txBody>
          </p:sp>
        </p:grpSp>
        <p:sp>
          <p:nvSpPr>
            <p:cNvPr id="875" name="文本框 874"/>
            <p:cNvSpPr txBox="1"/>
            <p:nvPr/>
          </p:nvSpPr>
          <p:spPr>
            <a:xfrm>
              <a:off x="6444421" y="4251306"/>
              <a:ext cx="2876550" cy="698502"/>
            </a:xfrm>
            <a:prstGeom prst="rect">
              <a:avLst/>
            </a:prstGeom>
            <a:ln w="12700">
              <a:prstDash val="solid"/>
              <a:miter lim="800000"/>
            </a:ln>
          </p:spPr>
          <p:txBody>
            <a:bodyPr>
              <a:spAutoFit/>
            </a:bodyPr>
            <a:p>
              <a:r>
                <a:rPr lang="zh-CN" sz="2000" b="1">
                  <a:solidFill>
                    <a:srgbClr val="FF0000">
                      <a:alpha val="100000"/>
                    </a:srgbClr>
                  </a:solidFill>
                </a:rPr>
                <a:t>结果</a:t>
              </a:r>
              <a:r>
                <a:rPr lang="en-US" sz="2000" b="1">
                  <a:solidFill>
                    <a:srgbClr val="FF0000">
                      <a:alpha val="100000"/>
                    </a:srgbClr>
                  </a:solidFill>
                </a:rPr>
                <a:t>:</a:t>
              </a:r>
              <a:r>
                <a:rPr lang="en-US" sz="2000" b="1">
                  <a:solidFill>
                    <a:srgbClr val="FF0000">
                      <a:alpha val="100000"/>
                    </a:srgbClr>
                  </a:solidFill>
                </a:rPr>
                <a:t> </a:t>
              </a:r>
              <a:r>
                <a:rPr lang="zh-CN" sz="2000" b="1">
                  <a:solidFill>
                    <a:srgbClr val="FF0000">
                      <a:alpha val="100000"/>
                    </a:srgbClr>
                  </a:solidFill>
                </a:rPr>
                <a:t>压缩</a:t>
              </a:r>
              <a:r>
                <a:rPr lang="en-US" sz="2000" b="1">
                  <a:solidFill>
                    <a:srgbClr val="FF0000">
                      <a:alpha val="100000"/>
                    </a:srgbClr>
                  </a:solidFill>
                </a:rPr>
                <a:t>300</a:t>
              </a:r>
              <a:r>
                <a:rPr lang="zh-CN" sz="2000" b="1">
                  <a:solidFill>
                    <a:srgbClr val="FF0000">
                      <a:alpha val="100000"/>
                    </a:srgbClr>
                  </a:solidFill>
                </a:rPr>
                <a:t>倍以上</a:t>
              </a:r>
              <a:r>
                <a:rPr lang="en-US" sz="2000" b="1">
                  <a:solidFill>
                    <a:srgbClr val="FF0000">
                      <a:alpha val="100000"/>
                    </a:srgbClr>
                  </a:solidFill>
                </a:rPr>
                <a:t>!!</a:t>
              </a:r>
              <a:endParaRPr lang="en-US" sz="2000" b="1">
                <a:solidFill>
                  <a:srgbClr val="FF0000">
                    <a:alpha val="100000"/>
                  </a:srgbClr>
                </a:solidFill>
              </a:endParaRPr>
            </a:p>
            <a:p>
              <a:r>
                <a:rPr lang="zh-CN" sz="2000" b="1">
                  <a:solidFill>
                    <a:schemeClr val="tx1">
                      <a:alpha val="100000"/>
                    </a:schemeClr>
                  </a:solidFill>
                </a:rPr>
                <a:t>极大地加速了训练过程</a:t>
              </a:r>
              <a:endParaRPr lang="zh-CN" sz="2000" b="1">
                <a:solidFill>
                  <a:schemeClr val="tx1">
                    <a:alpha val="100000"/>
                  </a:schemeClr>
                </a:solidFill>
              </a:endParaRPr>
            </a:p>
          </p:txBody>
        </p:sp>
      </p:grpSp>
      <p:pic>
        <p:nvPicPr>
          <p:cNvPr id="876" name="图片 875"/>
          <p:cNvPicPr>
            <a:picLocks noChangeAspect="1"/>
          </p:cNvPicPr>
          <p:nvPr/>
        </p:nvPicPr>
        <p:blipFill>
          <a:blip r:embed="rId4"/>
          <a:srcRect l="1147" t="771" r="19663" b="83951"/>
          <a:stretch>
            <a:fillRect/>
          </a:stretch>
        </p:blipFill>
        <p:spPr>
          <a:xfrm>
            <a:off x="6057575" y="1578149"/>
            <a:ext cx="5114730" cy="1047749"/>
          </a:xfrm>
          <a:prstGeom prst="rect">
            <a:avLst/>
          </a:prstGeom>
          <a:noFill/>
          <a:ln w="0">
            <a:noFill/>
          </a:ln>
          <a:effectLst>
            <a:outerShdw blurRad="292100" dist="139700" dir="2700000" algn="tl" rotWithShape="0">
              <a:srgbClr val="333333">
                <a:alpha val="64706"/>
              </a:srgbClr>
            </a:outerShdw>
          </a:effectLst>
        </p:spPr>
      </p:pic>
      <p:pic>
        <p:nvPicPr>
          <p:cNvPr id="877" name="图片 876"/>
          <p:cNvPicPr>
            <a:picLocks noChangeAspect="1"/>
          </p:cNvPicPr>
          <p:nvPr/>
        </p:nvPicPr>
        <p:blipFill>
          <a:blip r:embed="rId5"/>
          <a:srcRect t="1080" r="12841" b="82099"/>
          <a:stretch>
            <a:fillRect/>
          </a:stretch>
        </p:blipFill>
        <p:spPr>
          <a:xfrm>
            <a:off x="6057575" y="3448064"/>
            <a:ext cx="5134816" cy="1022185"/>
          </a:xfrm>
          <a:prstGeom prst="rect">
            <a:avLst/>
          </a:prstGeom>
          <a:noFill/>
          <a:ln w="0">
            <a:noFill/>
          </a:ln>
          <a:effectLst>
            <a:outerShdw blurRad="292100" dist="139700" dir="2700000" algn="tl" rotWithShape="0">
              <a:srgbClr val="333333">
                <a:alpha val="64706"/>
              </a:srgbClr>
            </a:outerShdw>
          </a:effectLst>
        </p:spPr>
      </p:pic>
      <p:sp>
        <p:nvSpPr>
          <p:cNvPr id="878" name="右箭头 877"/>
          <p:cNvSpPr/>
          <p:nvPr/>
        </p:nvSpPr>
        <p:spPr>
          <a:xfrm rot="5400000">
            <a:off x="8092192" y="2655981"/>
            <a:ext cx="822166" cy="762000"/>
          </a:xfrm>
          <a:prstGeom prst="rightArrow">
            <a:avLst/>
          </a:prstGeom>
          <a:solidFill>
            <a:srgbClr val="FF0000">
              <a:alpha val="100000"/>
            </a:srgbClr>
          </a:solidFill>
          <a:ln w="12700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txBody>
          <a:bodyPr anchor="ctr"/>
          <a:p>
            <a:pPr algn="ctr"/>
          </a:p>
        </p:txBody>
      </p:sp>
      <p:sp>
        <p:nvSpPr>
          <p:cNvPr id="879" name="文本框 878"/>
          <p:cNvSpPr txBox="1"/>
          <p:nvPr/>
        </p:nvSpPr>
        <p:spPr>
          <a:xfrm>
            <a:off x="8884275" y="2716306"/>
            <a:ext cx="2127250" cy="64135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p>
            <a:r>
              <a:rPr lang="zh-CN" b="1"/>
              <a:t>数据聚合处理</a:t>
            </a:r>
            <a:endParaRPr lang="zh-CN" b="1"/>
          </a:p>
          <a:p>
            <a:r>
              <a:rPr lang="zh-CN" b="1">
                <a:solidFill>
                  <a:srgbClr val="FF0000">
                    <a:alpha val="100000"/>
                  </a:srgbClr>
                </a:solidFill>
              </a:rPr>
              <a:t>吞吐量</a:t>
            </a:r>
            <a:r>
              <a:rPr lang="zh-CN" b="1"/>
              <a:t>统计</a:t>
            </a:r>
            <a:endParaRPr lang="zh-CN" b="1"/>
          </a:p>
        </p:txBody>
      </p:sp>
      <p:sp>
        <p:nvSpPr>
          <p:cNvPr id="880" name="矩形 879"/>
          <p:cNvSpPr/>
          <p:nvPr/>
        </p:nvSpPr>
        <p:spPr>
          <a:xfrm>
            <a:off x="6042815" y="1770944"/>
            <a:ext cx="1862666" cy="854954"/>
          </a:xfrm>
          <a:prstGeom prst="rect">
            <a:avLst/>
          </a:prstGeom>
          <a:noFill/>
          <a:ln w="76200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txBody>
          <a:bodyPr anchor="ctr"/>
          <a:p>
            <a:pPr algn="ctr"/>
          </a:p>
        </p:txBody>
      </p:sp>
      <p:sp>
        <p:nvSpPr>
          <p:cNvPr id="881" name="矩形 880"/>
          <p:cNvSpPr/>
          <p:nvPr/>
        </p:nvSpPr>
        <p:spPr>
          <a:xfrm>
            <a:off x="6375838" y="3650384"/>
            <a:ext cx="4175759" cy="815530"/>
          </a:xfrm>
          <a:prstGeom prst="rect">
            <a:avLst/>
          </a:prstGeom>
          <a:noFill/>
          <a:ln w="76200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txBody>
          <a:bodyPr anchor="ctr"/>
          <a:p>
            <a:pPr algn="ctr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8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矩形 2"/>
          <p:cNvSpPr/>
          <p:nvPr/>
        </p:nvSpPr>
        <p:spPr>
          <a:xfrm rot="16200000">
            <a:off x="5755563" y="-5424239"/>
            <a:ext cx="680876" cy="1219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黑体 CN Light" panose="020B0300000000000000" pitchFamily="34" charset="-122"/>
            </a:endParaRPr>
          </a:p>
        </p:txBody>
      </p:sp>
      <p:grpSp>
        <p:nvGrpSpPr>
          <p:cNvPr id="858" name="组合 117"/>
          <p:cNvGrpSpPr/>
          <p:nvPr>
            <p:custDataLst>
              <p:tags r:id="rId1"/>
            </p:custDataLst>
          </p:nvPr>
        </p:nvGrpSpPr>
        <p:grpSpPr>
          <a:xfrm>
            <a:off x="10212350" y="-67095"/>
            <a:ext cx="2227729" cy="1609698"/>
            <a:chOff x="10212350" y="-67095"/>
            <a:chExt cx="2227729" cy="1609698"/>
          </a:xfrm>
        </p:grpSpPr>
        <p:sp>
          <p:nvSpPr>
            <p:cNvPr id="859" name="任意多边形: 形状 118"/>
            <p:cNvSpPr/>
            <p:nvPr/>
          </p:nvSpPr>
          <p:spPr>
            <a:xfrm rot="19800000">
              <a:off x="11003601" y="-67095"/>
              <a:ext cx="1436478" cy="1378464"/>
            </a:xfrm>
            <a:custGeom>
              <a:avLst/>
              <a:gdLst>
                <a:gd name="connsiteX0" fmla="*/ 1436478 w 1436478"/>
                <a:gd name="connsiteY0" fmla="*/ 385525 h 1378464"/>
                <a:gd name="connsiteX1" fmla="*/ 863206 w 1436478"/>
                <a:gd name="connsiteY1" fmla="*/ 1378462 h 1378464"/>
                <a:gd name="connsiteX2" fmla="*/ 689255 w 1436478"/>
                <a:gd name="connsiteY2" fmla="*/ 1378462 h 1378464"/>
                <a:gd name="connsiteX3" fmla="*/ 689232 w 1436478"/>
                <a:gd name="connsiteY3" fmla="*/ 1378464 h 1378464"/>
                <a:gd name="connsiteX4" fmla="*/ 0 w 1436478"/>
                <a:gd name="connsiteY4" fmla="*/ 689232 h 1378464"/>
                <a:gd name="connsiteX5" fmla="*/ 550328 w 1436478"/>
                <a:gd name="connsiteY5" fmla="*/ 14004 h 1378464"/>
                <a:gd name="connsiteX6" fmla="*/ 689229 w 1436478"/>
                <a:gd name="connsiteY6" fmla="*/ 0 h 1378464"/>
                <a:gd name="connsiteX7" fmla="*/ 689232 w 1436478"/>
                <a:gd name="connsiteY7" fmla="*/ 0 h 1378464"/>
                <a:gd name="connsiteX8" fmla="*/ 768728 w 1436478"/>
                <a:gd name="connsiteY8" fmla="*/ 0 h 137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6478" h="1378464">
                  <a:moveTo>
                    <a:pt x="1436478" y="385525"/>
                  </a:moveTo>
                  <a:lnTo>
                    <a:pt x="863206" y="1378462"/>
                  </a:lnTo>
                  <a:lnTo>
                    <a:pt x="689255" y="1378462"/>
                  </a:lnTo>
                  <a:lnTo>
                    <a:pt x="689232" y="1378464"/>
                  </a:lnTo>
                  <a:cubicBezTo>
                    <a:pt x="308580" y="1378464"/>
                    <a:pt x="0" y="1069883"/>
                    <a:pt x="0" y="689232"/>
                  </a:cubicBezTo>
                  <a:cubicBezTo>
                    <a:pt x="0" y="356163"/>
                    <a:pt x="236258" y="78272"/>
                    <a:pt x="550328" y="14004"/>
                  </a:cubicBezTo>
                  <a:lnTo>
                    <a:pt x="689229" y="0"/>
                  </a:lnTo>
                  <a:lnTo>
                    <a:pt x="689232" y="0"/>
                  </a:lnTo>
                  <a:lnTo>
                    <a:pt x="76872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3">
                    <a:alpha val="7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cs typeface="思源黑体 CN Light" panose="020B0300000000000000" pitchFamily="34" charset="-122"/>
              </a:endParaRPr>
            </a:p>
          </p:txBody>
        </p:sp>
        <p:sp>
          <p:nvSpPr>
            <p:cNvPr id="860" name="任意多边形: 形状 119"/>
            <p:cNvSpPr/>
            <p:nvPr/>
          </p:nvSpPr>
          <p:spPr>
            <a:xfrm rot="19800000">
              <a:off x="10212350" y="55832"/>
              <a:ext cx="1850370" cy="435965"/>
            </a:xfrm>
            <a:custGeom>
              <a:avLst/>
              <a:gdLst>
                <a:gd name="connsiteX0" fmla="*/ 1095258 w 1850370"/>
                <a:gd name="connsiteY0" fmla="*/ 0 h 435965"/>
                <a:gd name="connsiteX1" fmla="*/ 1850370 w 1850370"/>
                <a:gd name="connsiteY1" fmla="*/ 435964 h 435965"/>
                <a:gd name="connsiteX2" fmla="*/ 217990 w 1850370"/>
                <a:gd name="connsiteY2" fmla="*/ 435965 h 435965"/>
                <a:gd name="connsiteX3" fmla="*/ 217983 w 1850370"/>
                <a:gd name="connsiteY3" fmla="*/ 435965 h 435965"/>
                <a:gd name="connsiteX4" fmla="*/ 0 w 1850370"/>
                <a:gd name="connsiteY4" fmla="*/ 217983 h 435965"/>
                <a:gd name="connsiteX5" fmla="*/ 174051 w 1850370"/>
                <a:gd name="connsiteY5" fmla="*/ 4429 h 435965"/>
                <a:gd name="connsiteX6" fmla="*/ 217981 w 1850370"/>
                <a:gd name="connsiteY6" fmla="*/ 0 h 435965"/>
                <a:gd name="connsiteX7" fmla="*/ 217982 w 1850370"/>
                <a:gd name="connsiteY7" fmla="*/ 0 h 43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50370" h="435965">
                  <a:moveTo>
                    <a:pt x="1095258" y="0"/>
                  </a:moveTo>
                  <a:lnTo>
                    <a:pt x="1850370" y="435964"/>
                  </a:lnTo>
                  <a:lnTo>
                    <a:pt x="217990" y="435965"/>
                  </a:lnTo>
                  <a:lnTo>
                    <a:pt x="217983" y="435965"/>
                  </a:lnTo>
                  <a:cubicBezTo>
                    <a:pt x="97594" y="435965"/>
                    <a:pt x="0" y="338371"/>
                    <a:pt x="0" y="217983"/>
                  </a:cubicBezTo>
                  <a:cubicBezTo>
                    <a:pt x="0" y="112643"/>
                    <a:pt x="74721" y="24755"/>
                    <a:pt x="174051" y="4429"/>
                  </a:cubicBezTo>
                  <a:lnTo>
                    <a:pt x="217981" y="0"/>
                  </a:lnTo>
                  <a:lnTo>
                    <a:pt x="21798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alpha val="28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3">
                    <a:alpha val="3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cs typeface="思源黑体 CN Light" panose="020B0300000000000000" pitchFamily="34" charset="-122"/>
              </a:endParaRPr>
            </a:p>
          </p:txBody>
        </p:sp>
        <p:sp>
          <p:nvSpPr>
            <p:cNvPr id="861" name="任意多边形: 形状 120"/>
            <p:cNvSpPr/>
            <p:nvPr>
              <p:custDataLst>
                <p:tags r:id="rId2"/>
              </p:custDataLst>
            </p:nvPr>
          </p:nvSpPr>
          <p:spPr>
            <a:xfrm rot="19800000">
              <a:off x="11844316" y="1340717"/>
              <a:ext cx="426743" cy="201886"/>
            </a:xfrm>
            <a:custGeom>
              <a:avLst/>
              <a:gdLst>
                <a:gd name="connsiteX0" fmla="*/ 426743 w 426743"/>
                <a:gd name="connsiteY0" fmla="*/ 0 h 201886"/>
                <a:gd name="connsiteX1" fmla="*/ 310184 w 426743"/>
                <a:gd name="connsiteY1" fmla="*/ 201886 h 201886"/>
                <a:gd name="connsiteX2" fmla="*/ 100947 w 426743"/>
                <a:gd name="connsiteY2" fmla="*/ 201886 h 201886"/>
                <a:gd name="connsiteX3" fmla="*/ 100943 w 426743"/>
                <a:gd name="connsiteY3" fmla="*/ 201886 h 201886"/>
                <a:gd name="connsiteX4" fmla="*/ 0 w 426743"/>
                <a:gd name="connsiteY4" fmla="*/ 100943 h 201886"/>
                <a:gd name="connsiteX5" fmla="*/ 80599 w 426743"/>
                <a:gd name="connsiteY5" fmla="*/ 2051 h 201886"/>
                <a:gd name="connsiteX6" fmla="*/ 100943 w 426743"/>
                <a:gd name="connsiteY6" fmla="*/ 0 h 201886"/>
                <a:gd name="connsiteX7" fmla="*/ 100943 w 426743"/>
                <a:gd name="connsiteY7" fmla="*/ 0 h 20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43" h="201886">
                  <a:moveTo>
                    <a:pt x="426743" y="0"/>
                  </a:moveTo>
                  <a:lnTo>
                    <a:pt x="310184" y="201886"/>
                  </a:lnTo>
                  <a:lnTo>
                    <a:pt x="100947" y="201886"/>
                  </a:lnTo>
                  <a:lnTo>
                    <a:pt x="100943" y="201886"/>
                  </a:lnTo>
                  <a:cubicBezTo>
                    <a:pt x="45194" y="201886"/>
                    <a:pt x="0" y="156692"/>
                    <a:pt x="0" y="100943"/>
                  </a:cubicBezTo>
                  <a:cubicBezTo>
                    <a:pt x="0" y="52163"/>
                    <a:pt x="34601" y="11463"/>
                    <a:pt x="80599" y="2051"/>
                  </a:cubicBezTo>
                  <a:lnTo>
                    <a:pt x="100943" y="0"/>
                  </a:lnTo>
                  <a:lnTo>
                    <a:pt x="10094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alpha val="55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3">
                    <a:alpha val="4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cs typeface="思源黑体 CN Light" panose="020B0300000000000000" pitchFamily="34" charset="-122"/>
              </a:endParaRPr>
            </a:p>
          </p:txBody>
        </p:sp>
      </p:grpSp>
      <p:sp>
        <p:nvSpPr>
          <p:cNvPr id="862" name="文本框 31"/>
          <p:cNvSpPr txBox="1"/>
          <p:nvPr/>
        </p:nvSpPr>
        <p:spPr>
          <a:xfrm>
            <a:off x="1863387" y="430462"/>
            <a:ext cx="5334000" cy="486410"/>
          </a:xfrm>
          <a:prstGeom prst="rect">
            <a:avLst/>
          </a:prstGeom>
          <a:noFill/>
          <a:effectLst/>
        </p:spPr>
        <p:txBody>
          <a:bodyPr wrap="square" lIns="56693" tIns="28346" rIns="56693" bIns="28346" anchor="t">
            <a:spAutoFit/>
          </a:bodyPr>
          <a:lstStyle/>
          <a:p>
            <a:r>
              <a:rPr lang="zh-CN" sz="2800" b="1">
                <a:solidFill>
                  <a:schemeClr val="bg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思源黑体 CN Light"/>
                <a:sym typeface="思源黑体 CN Light"/>
              </a:rPr>
              <a:t>多任务学习：周末</a:t>
            </a:r>
            <a:r>
              <a:rPr lang="en-US" sz="2800" b="1">
                <a:solidFill>
                  <a:schemeClr val="bg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思源黑体 CN Light"/>
                <a:sym typeface="思源黑体 CN Light"/>
              </a:rPr>
              <a:t>/</a:t>
            </a:r>
            <a:r>
              <a:rPr lang="zh-CN" sz="2800" b="1">
                <a:solidFill>
                  <a:schemeClr val="bg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思源黑体 CN Light"/>
                <a:sym typeface="思源黑体 CN Light"/>
              </a:rPr>
              <a:t>工作日</a:t>
            </a:r>
            <a:endParaRPr lang="zh-CN" sz="2800" b="1">
              <a:solidFill>
                <a:schemeClr val="bg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思源黑体 CN Light"/>
              <a:sym typeface="思源黑体 CN Light"/>
            </a:endParaRPr>
          </a:p>
        </p:txBody>
      </p:sp>
      <p:grpSp>
        <p:nvGrpSpPr>
          <p:cNvPr id="863" name="组合 17"/>
          <p:cNvGrpSpPr/>
          <p:nvPr/>
        </p:nvGrpSpPr>
        <p:grpSpPr>
          <a:xfrm>
            <a:off x="0" y="6530558"/>
            <a:ext cx="12192000" cy="327442"/>
            <a:chOff x="0" y="6530558"/>
            <a:chExt cx="12192000" cy="327442"/>
          </a:xfrm>
        </p:grpSpPr>
        <p:sp>
          <p:nvSpPr>
            <p:cNvPr id="864" name="矩形 16"/>
            <p:cNvSpPr/>
            <p:nvPr/>
          </p:nvSpPr>
          <p:spPr>
            <a:xfrm>
              <a:off x="0" y="6530558"/>
              <a:ext cx="12192000" cy="32744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思源黑体 CN Light" panose="020B0300000000000000" pitchFamily="34" charset="-122"/>
              </a:endParaRPr>
            </a:p>
          </p:txBody>
        </p:sp>
        <p:sp>
          <p:nvSpPr>
            <p:cNvPr id="865" name="文本框 121"/>
            <p:cNvSpPr txBox="1"/>
            <p:nvPr/>
          </p:nvSpPr>
          <p:spPr>
            <a:xfrm>
              <a:off x="9088755" y="6555958"/>
              <a:ext cx="2907030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sz="1200">
                  <a:solidFill>
                    <a:schemeClr val="bg1">
                      <a:alpha val="100000"/>
                    </a:schemeClr>
                  </a:solidFill>
                  <a:latin typeface="汉仪雅酷黑 65W"/>
                  <a:ea typeface="汉仪雅酷黑 65W"/>
                  <a:cs typeface="思源黑体 CN Light"/>
                  <a:sym typeface="汉仪雅酷黑 65W"/>
                </a:rPr>
                <a:t>杭州地铁数据预测分析</a:t>
              </a:r>
              <a:r>
                <a:rPr lang="en-US" sz="1200">
                  <a:solidFill>
                    <a:schemeClr val="bg1">
                      <a:alpha val="100000"/>
                    </a:schemeClr>
                  </a:solidFill>
                  <a:latin typeface="汉仪雅酷黑 65W"/>
                  <a:ea typeface="汉仪雅酷黑 65W"/>
                  <a:cs typeface="思源黑体 CN Light"/>
                  <a:sym typeface="汉仪雅酷黑 65W"/>
                </a:rPr>
                <a:t> </a:t>
              </a:r>
              <a:r>
                <a:rPr lang="zh-CN" sz="1200">
                  <a:solidFill>
                    <a:schemeClr val="bg1">
                      <a:alpha val="100000"/>
                    </a:schemeClr>
                  </a:solidFill>
                  <a:latin typeface="汉仪雅酷黑 65W"/>
                  <a:ea typeface="汉仪雅酷黑 65W"/>
                  <a:cs typeface="思源黑体 CN Light"/>
                  <a:sym typeface="汉仪雅酷黑 65W"/>
                </a:rPr>
                <a:t>数据挖掘汇报</a:t>
              </a:r>
              <a:endParaRPr lang="zh-CN" sz="1200">
                <a:solidFill>
                  <a:schemeClr val="bg1">
                    <a:alpha val="100000"/>
                  </a:schemeClr>
                </a:solidFill>
                <a:latin typeface="汉仪雅酷黑 65W"/>
                <a:ea typeface="汉仪雅酷黑 65W"/>
                <a:cs typeface="思源黑体 CN Light"/>
                <a:sym typeface="汉仪雅酷黑 65W"/>
              </a:endParaRPr>
            </a:p>
          </p:txBody>
        </p:sp>
      </p:grpSp>
      <p:grpSp>
        <p:nvGrpSpPr>
          <p:cNvPr id="866" name="组合 5"/>
          <p:cNvGrpSpPr/>
          <p:nvPr/>
        </p:nvGrpSpPr>
        <p:grpSpPr>
          <a:xfrm>
            <a:off x="341630" y="109220"/>
            <a:ext cx="1209675" cy="1195705"/>
            <a:chOff x="8459" y="1971"/>
            <a:chExt cx="2324" cy="2296"/>
          </a:xfrm>
        </p:grpSpPr>
        <p:sp>
          <p:nvSpPr>
            <p:cNvPr id="867" name="椭圆 8"/>
            <p:cNvSpPr/>
            <p:nvPr/>
          </p:nvSpPr>
          <p:spPr>
            <a:xfrm>
              <a:off x="8459" y="1971"/>
              <a:ext cx="2278" cy="229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68" name="图片 9" descr="logo"/>
            <p:cNvPicPr>
              <a:picLocks noChangeAspect="1"/>
            </p:cNvPicPr>
            <p:nvPr/>
          </p:nvPicPr>
          <p:blipFill>
            <a:blip r:embed="rId3"/>
            <a:srcRect r="76051"/>
            <a:stretch>
              <a:fillRect/>
            </a:stretch>
          </p:blipFill>
          <p:spPr>
            <a:xfrm>
              <a:off x="8525" y="1982"/>
              <a:ext cx="2258" cy="2285"/>
            </a:xfrm>
            <a:prstGeom prst="rect">
              <a:avLst/>
            </a:prstGeom>
          </p:spPr>
        </p:pic>
      </p:grpSp>
      <p:sp>
        <p:nvSpPr>
          <p:cNvPr id="869" name="文本框 12"/>
          <p:cNvSpPr txBox="1"/>
          <p:nvPr/>
        </p:nvSpPr>
        <p:spPr>
          <a:xfrm>
            <a:off x="589280" y="1703705"/>
            <a:ext cx="5377180" cy="4040505"/>
          </a:xfrm>
          <a:prstGeom prst="rect">
            <a:avLst/>
          </a:prstGeom>
          <a:noFill/>
        </p:spPr>
        <p:txBody>
          <a:bodyPr wrap="square" lIns="91440" tIns="45720" rIns="91440" bIns="45720" anchor="t">
            <a:noAutofit/>
          </a:bodyPr>
          <a:lstStyle>
            <a:defPPr>
              <a:defRPr lang="zh-CN"/>
            </a:defPPr>
            <a:lvl1pPr>
              <a:lnSpc>
                <a:spcPct val="14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思源黑体 CN Normal" panose="020B0400000000000000" charset="-122"/>
              </a:defRPr>
            </a:lvl1pPr>
          </a:lstStyle>
          <a:p>
            <a:pPr marL="0" lvl="0" algn="l" defTabSz="9144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defRPr sz="14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思源黑体 CN Light"/>
                <a:ea typeface="思源黑体 CN Light"/>
                <a:cs typeface="思源黑体 CN Normal"/>
              </a:defRPr>
            </a:pPr>
            <a:r>
              <a:rPr lang="zh-CN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我们对于初筛后的数据进行了统计。</a:t>
            </a:r>
            <a:endParaRPr lang="zh-CN" sz="2400" b="0">
              <a:solidFill>
                <a:schemeClr val="tx1">
                  <a:lumMod val="85000"/>
                  <a:lumOff val="15000"/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Light"/>
            </a:endParaRPr>
          </a:p>
          <a:p>
            <a:pPr marL="0" lvl="0" algn="l" defTabSz="9144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defRPr sz="14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思源黑体 CN Light"/>
                <a:ea typeface="思源黑体 CN Light"/>
                <a:cs typeface="思源黑体 CN Normal"/>
              </a:defRPr>
            </a:pPr>
            <a:r>
              <a:rPr lang="zh-CN" sz="2400" b="1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发掘规律</a:t>
            </a:r>
            <a:r>
              <a:rPr lang="zh-CN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：</a:t>
            </a:r>
            <a:endParaRPr lang="zh-CN" sz="2400" b="0">
              <a:solidFill>
                <a:schemeClr val="tx1">
                  <a:lumMod val="85000"/>
                  <a:lumOff val="15000"/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Light"/>
            </a:endParaRPr>
          </a:p>
          <a:p>
            <a:pPr marL="0" lvl="0" algn="l" defTabSz="9144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defRPr sz="14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思源黑体 CN Light"/>
                <a:ea typeface="思源黑体 CN Light"/>
                <a:cs typeface="思源黑体 CN Normal"/>
              </a:defRPr>
            </a:pPr>
            <a:r>
              <a:rPr lang="zh-CN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进出站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人数在</a:t>
            </a:r>
            <a:r>
              <a:rPr lang="zh-CN" altLang="en-US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周末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和</a:t>
            </a:r>
            <a:r>
              <a:rPr lang="zh-CN" altLang="en-US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工作日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呈现明显的差异，</a:t>
            </a:r>
            <a:r>
              <a:rPr lang="zh-CN" altLang="en-US" sz="2400" b="1" u="sng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每周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的进出站人数呈现</a:t>
            </a:r>
            <a:r>
              <a:rPr lang="zh-CN" altLang="en-US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周期性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。</a:t>
            </a:r>
            <a:endParaRPr lang="zh-CN" altLang="en-US" sz="2400" b="0">
              <a:solidFill>
                <a:schemeClr val="tx1">
                  <a:lumMod val="85000"/>
                  <a:lumOff val="15000"/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Light"/>
            </a:endParaRPr>
          </a:p>
          <a:p>
            <a:pPr marL="0" lvl="0" algn="l" defTabSz="9144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defRPr sz="14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思源黑体 CN Light"/>
                <a:ea typeface="思源黑体 CN Light"/>
                <a:cs typeface="思源黑体 CN Normal"/>
              </a:defRPr>
            </a:pPr>
            <a:r>
              <a:rPr lang="zh-CN" altLang="en-US" sz="2400" b="1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确立目标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：</a:t>
            </a:r>
            <a:endParaRPr lang="zh-CN" altLang="en-US" sz="2400" b="0">
              <a:solidFill>
                <a:schemeClr val="tx1">
                  <a:lumMod val="85000"/>
                  <a:lumOff val="15000"/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Light"/>
            </a:endParaRPr>
          </a:p>
          <a:p>
            <a:pPr marL="0" lvl="0" algn="l" defTabSz="9144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defRPr sz="14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思源黑体 CN Light"/>
                <a:ea typeface="思源黑体 CN Light"/>
                <a:cs typeface="思源黑体 CN Normal"/>
              </a:defRPr>
            </a:pPr>
            <a:r>
              <a:rPr lang="zh-CN" altLang="en-US" sz="2400" b="1" i="1" u="sng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分别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对于</a:t>
            </a:r>
            <a:r>
              <a:rPr lang="zh-CN" altLang="en-US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周末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和</a:t>
            </a:r>
            <a:r>
              <a:rPr lang="zh-CN" altLang="en-US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工作日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的人流量预测。</a:t>
            </a:r>
            <a:endParaRPr lang="zh-CN" altLang="en-US" sz="2400" b="0">
              <a:solidFill>
                <a:schemeClr val="tx1">
                  <a:lumMod val="85000"/>
                  <a:lumOff val="15000"/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Ligh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029960" y="1661795"/>
            <a:ext cx="6017895" cy="4244975"/>
            <a:chOff x="9735" y="1103"/>
            <a:chExt cx="9388" cy="4464"/>
          </a:xfrm>
        </p:grpSpPr>
        <p:pic>
          <p:nvPicPr>
            <p:cNvPr id="819602287" name="图片 2" descr="图表, 折线图&#10;&#10;描述已自动生成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42" r="20586" b="50277"/>
            <a:stretch>
              <a:fillRect/>
            </a:stretch>
          </p:blipFill>
          <p:spPr>
            <a:xfrm>
              <a:off x="9735" y="1103"/>
              <a:ext cx="9388" cy="4464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文本框 1"/>
            <p:cNvSpPr txBox="1"/>
            <p:nvPr>
              <p:custDataLst>
                <p:tags r:id="rId6"/>
              </p:custDataLst>
            </p:nvPr>
          </p:nvSpPr>
          <p:spPr>
            <a:xfrm>
              <a:off x="12249" y="1208"/>
              <a:ext cx="3219" cy="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每日人流量</a:t>
              </a:r>
              <a:endParaRPr lang="zh-CN" altLang="en-US" sz="24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7"/>
              </p:custDataLst>
            </p:nvPr>
          </p:nvSpPr>
          <p:spPr>
            <a:xfrm>
              <a:off x="16572" y="3174"/>
              <a:ext cx="1032" cy="945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8"/>
              </p:custDataLst>
            </p:nvPr>
          </p:nvSpPr>
          <p:spPr>
            <a:xfrm>
              <a:off x="14143" y="3366"/>
              <a:ext cx="1032" cy="945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>
              <p:custDataLst>
                <p:tags r:id="rId9"/>
              </p:custDataLst>
            </p:nvPr>
          </p:nvSpPr>
          <p:spPr>
            <a:xfrm>
              <a:off x="11787" y="3929"/>
              <a:ext cx="1032" cy="945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>
              <p:custDataLst>
                <p:tags r:id="rId10"/>
              </p:custDataLst>
            </p:nvPr>
          </p:nvSpPr>
          <p:spPr>
            <a:xfrm>
              <a:off x="17604" y="3174"/>
              <a:ext cx="1519" cy="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b="1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周末</a:t>
              </a:r>
              <a:endParaRPr lang="zh-CN" alt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8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矩形 2"/>
          <p:cNvSpPr/>
          <p:nvPr/>
        </p:nvSpPr>
        <p:spPr>
          <a:xfrm rot="16200000">
            <a:off x="5755563" y="-5424239"/>
            <a:ext cx="680876" cy="1219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黑体 CN Light" panose="020B0300000000000000" pitchFamily="34" charset="-122"/>
            </a:endParaRPr>
          </a:p>
        </p:txBody>
      </p:sp>
      <p:grpSp>
        <p:nvGrpSpPr>
          <p:cNvPr id="858" name="组合 117"/>
          <p:cNvGrpSpPr/>
          <p:nvPr>
            <p:custDataLst>
              <p:tags r:id="rId1"/>
            </p:custDataLst>
          </p:nvPr>
        </p:nvGrpSpPr>
        <p:grpSpPr>
          <a:xfrm>
            <a:off x="10212350" y="-67095"/>
            <a:ext cx="2227729" cy="1609698"/>
            <a:chOff x="10212350" y="-67095"/>
            <a:chExt cx="2227729" cy="1609698"/>
          </a:xfrm>
        </p:grpSpPr>
        <p:sp>
          <p:nvSpPr>
            <p:cNvPr id="859" name="任意多边形: 形状 118"/>
            <p:cNvSpPr/>
            <p:nvPr/>
          </p:nvSpPr>
          <p:spPr>
            <a:xfrm rot="19800000">
              <a:off x="11003601" y="-67095"/>
              <a:ext cx="1436478" cy="1378464"/>
            </a:xfrm>
            <a:custGeom>
              <a:avLst/>
              <a:gdLst>
                <a:gd name="connsiteX0" fmla="*/ 1436478 w 1436478"/>
                <a:gd name="connsiteY0" fmla="*/ 385525 h 1378464"/>
                <a:gd name="connsiteX1" fmla="*/ 863206 w 1436478"/>
                <a:gd name="connsiteY1" fmla="*/ 1378462 h 1378464"/>
                <a:gd name="connsiteX2" fmla="*/ 689255 w 1436478"/>
                <a:gd name="connsiteY2" fmla="*/ 1378462 h 1378464"/>
                <a:gd name="connsiteX3" fmla="*/ 689232 w 1436478"/>
                <a:gd name="connsiteY3" fmla="*/ 1378464 h 1378464"/>
                <a:gd name="connsiteX4" fmla="*/ 0 w 1436478"/>
                <a:gd name="connsiteY4" fmla="*/ 689232 h 1378464"/>
                <a:gd name="connsiteX5" fmla="*/ 550328 w 1436478"/>
                <a:gd name="connsiteY5" fmla="*/ 14004 h 1378464"/>
                <a:gd name="connsiteX6" fmla="*/ 689229 w 1436478"/>
                <a:gd name="connsiteY6" fmla="*/ 0 h 1378464"/>
                <a:gd name="connsiteX7" fmla="*/ 689232 w 1436478"/>
                <a:gd name="connsiteY7" fmla="*/ 0 h 1378464"/>
                <a:gd name="connsiteX8" fmla="*/ 768728 w 1436478"/>
                <a:gd name="connsiteY8" fmla="*/ 0 h 137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6478" h="1378464">
                  <a:moveTo>
                    <a:pt x="1436478" y="385525"/>
                  </a:moveTo>
                  <a:lnTo>
                    <a:pt x="863206" y="1378462"/>
                  </a:lnTo>
                  <a:lnTo>
                    <a:pt x="689255" y="1378462"/>
                  </a:lnTo>
                  <a:lnTo>
                    <a:pt x="689232" y="1378464"/>
                  </a:lnTo>
                  <a:cubicBezTo>
                    <a:pt x="308580" y="1378464"/>
                    <a:pt x="0" y="1069883"/>
                    <a:pt x="0" y="689232"/>
                  </a:cubicBezTo>
                  <a:cubicBezTo>
                    <a:pt x="0" y="356163"/>
                    <a:pt x="236258" y="78272"/>
                    <a:pt x="550328" y="14004"/>
                  </a:cubicBezTo>
                  <a:lnTo>
                    <a:pt x="689229" y="0"/>
                  </a:lnTo>
                  <a:lnTo>
                    <a:pt x="689232" y="0"/>
                  </a:lnTo>
                  <a:lnTo>
                    <a:pt x="76872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3">
                    <a:alpha val="7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cs typeface="思源黑体 CN Light" panose="020B0300000000000000" pitchFamily="34" charset="-122"/>
              </a:endParaRPr>
            </a:p>
          </p:txBody>
        </p:sp>
        <p:sp>
          <p:nvSpPr>
            <p:cNvPr id="860" name="任意多边形: 形状 119"/>
            <p:cNvSpPr/>
            <p:nvPr/>
          </p:nvSpPr>
          <p:spPr>
            <a:xfrm rot="19800000">
              <a:off x="10212350" y="55832"/>
              <a:ext cx="1850370" cy="435965"/>
            </a:xfrm>
            <a:custGeom>
              <a:avLst/>
              <a:gdLst>
                <a:gd name="connsiteX0" fmla="*/ 1095258 w 1850370"/>
                <a:gd name="connsiteY0" fmla="*/ 0 h 435965"/>
                <a:gd name="connsiteX1" fmla="*/ 1850370 w 1850370"/>
                <a:gd name="connsiteY1" fmla="*/ 435964 h 435965"/>
                <a:gd name="connsiteX2" fmla="*/ 217990 w 1850370"/>
                <a:gd name="connsiteY2" fmla="*/ 435965 h 435965"/>
                <a:gd name="connsiteX3" fmla="*/ 217983 w 1850370"/>
                <a:gd name="connsiteY3" fmla="*/ 435965 h 435965"/>
                <a:gd name="connsiteX4" fmla="*/ 0 w 1850370"/>
                <a:gd name="connsiteY4" fmla="*/ 217983 h 435965"/>
                <a:gd name="connsiteX5" fmla="*/ 174051 w 1850370"/>
                <a:gd name="connsiteY5" fmla="*/ 4429 h 435965"/>
                <a:gd name="connsiteX6" fmla="*/ 217981 w 1850370"/>
                <a:gd name="connsiteY6" fmla="*/ 0 h 435965"/>
                <a:gd name="connsiteX7" fmla="*/ 217982 w 1850370"/>
                <a:gd name="connsiteY7" fmla="*/ 0 h 43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50370" h="435965">
                  <a:moveTo>
                    <a:pt x="1095258" y="0"/>
                  </a:moveTo>
                  <a:lnTo>
                    <a:pt x="1850370" y="435964"/>
                  </a:lnTo>
                  <a:lnTo>
                    <a:pt x="217990" y="435965"/>
                  </a:lnTo>
                  <a:lnTo>
                    <a:pt x="217983" y="435965"/>
                  </a:lnTo>
                  <a:cubicBezTo>
                    <a:pt x="97594" y="435965"/>
                    <a:pt x="0" y="338371"/>
                    <a:pt x="0" y="217983"/>
                  </a:cubicBezTo>
                  <a:cubicBezTo>
                    <a:pt x="0" y="112643"/>
                    <a:pt x="74721" y="24755"/>
                    <a:pt x="174051" y="4429"/>
                  </a:cubicBezTo>
                  <a:lnTo>
                    <a:pt x="217981" y="0"/>
                  </a:lnTo>
                  <a:lnTo>
                    <a:pt x="21798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alpha val="28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3">
                    <a:alpha val="3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cs typeface="思源黑体 CN Light" panose="020B0300000000000000" pitchFamily="34" charset="-122"/>
              </a:endParaRPr>
            </a:p>
          </p:txBody>
        </p:sp>
        <p:sp>
          <p:nvSpPr>
            <p:cNvPr id="861" name="任意多边形: 形状 120"/>
            <p:cNvSpPr/>
            <p:nvPr>
              <p:custDataLst>
                <p:tags r:id="rId2"/>
              </p:custDataLst>
            </p:nvPr>
          </p:nvSpPr>
          <p:spPr>
            <a:xfrm rot="19800000">
              <a:off x="11844316" y="1340717"/>
              <a:ext cx="426743" cy="201886"/>
            </a:xfrm>
            <a:custGeom>
              <a:avLst/>
              <a:gdLst>
                <a:gd name="connsiteX0" fmla="*/ 426743 w 426743"/>
                <a:gd name="connsiteY0" fmla="*/ 0 h 201886"/>
                <a:gd name="connsiteX1" fmla="*/ 310184 w 426743"/>
                <a:gd name="connsiteY1" fmla="*/ 201886 h 201886"/>
                <a:gd name="connsiteX2" fmla="*/ 100947 w 426743"/>
                <a:gd name="connsiteY2" fmla="*/ 201886 h 201886"/>
                <a:gd name="connsiteX3" fmla="*/ 100943 w 426743"/>
                <a:gd name="connsiteY3" fmla="*/ 201886 h 201886"/>
                <a:gd name="connsiteX4" fmla="*/ 0 w 426743"/>
                <a:gd name="connsiteY4" fmla="*/ 100943 h 201886"/>
                <a:gd name="connsiteX5" fmla="*/ 80599 w 426743"/>
                <a:gd name="connsiteY5" fmla="*/ 2051 h 201886"/>
                <a:gd name="connsiteX6" fmla="*/ 100943 w 426743"/>
                <a:gd name="connsiteY6" fmla="*/ 0 h 201886"/>
                <a:gd name="connsiteX7" fmla="*/ 100943 w 426743"/>
                <a:gd name="connsiteY7" fmla="*/ 0 h 20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43" h="201886">
                  <a:moveTo>
                    <a:pt x="426743" y="0"/>
                  </a:moveTo>
                  <a:lnTo>
                    <a:pt x="310184" y="201886"/>
                  </a:lnTo>
                  <a:lnTo>
                    <a:pt x="100947" y="201886"/>
                  </a:lnTo>
                  <a:lnTo>
                    <a:pt x="100943" y="201886"/>
                  </a:lnTo>
                  <a:cubicBezTo>
                    <a:pt x="45194" y="201886"/>
                    <a:pt x="0" y="156692"/>
                    <a:pt x="0" y="100943"/>
                  </a:cubicBezTo>
                  <a:cubicBezTo>
                    <a:pt x="0" y="52163"/>
                    <a:pt x="34601" y="11463"/>
                    <a:pt x="80599" y="2051"/>
                  </a:cubicBezTo>
                  <a:lnTo>
                    <a:pt x="100943" y="0"/>
                  </a:lnTo>
                  <a:lnTo>
                    <a:pt x="10094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alpha val="55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3">
                    <a:alpha val="4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cs typeface="思源黑体 CN Light" panose="020B0300000000000000" pitchFamily="34" charset="-122"/>
              </a:endParaRPr>
            </a:p>
          </p:txBody>
        </p:sp>
      </p:grpSp>
      <p:sp>
        <p:nvSpPr>
          <p:cNvPr id="862" name="文本框 31"/>
          <p:cNvSpPr txBox="1"/>
          <p:nvPr/>
        </p:nvSpPr>
        <p:spPr>
          <a:xfrm>
            <a:off x="1863387" y="430462"/>
            <a:ext cx="5334000" cy="486410"/>
          </a:xfrm>
          <a:prstGeom prst="rect">
            <a:avLst/>
          </a:prstGeom>
          <a:noFill/>
          <a:effectLst/>
        </p:spPr>
        <p:txBody>
          <a:bodyPr wrap="square" lIns="56693" tIns="28346" rIns="56693" bIns="28346" anchor="t">
            <a:spAutoFit/>
          </a:bodyPr>
          <a:lstStyle/>
          <a:p>
            <a:r>
              <a:rPr lang="zh-CN" sz="2800" b="1">
                <a:solidFill>
                  <a:schemeClr val="bg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思源黑体 CN Light"/>
                <a:sym typeface="思源黑体 CN Light"/>
              </a:rPr>
              <a:t>多任务学习：出入站人数</a:t>
            </a:r>
            <a:endParaRPr lang="zh-CN" sz="2800" b="1">
              <a:solidFill>
                <a:schemeClr val="bg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思源黑体 CN Light"/>
              <a:sym typeface="思源黑体 CN Light"/>
            </a:endParaRPr>
          </a:p>
        </p:txBody>
      </p:sp>
      <p:grpSp>
        <p:nvGrpSpPr>
          <p:cNvPr id="863" name="组合 17"/>
          <p:cNvGrpSpPr/>
          <p:nvPr/>
        </p:nvGrpSpPr>
        <p:grpSpPr>
          <a:xfrm>
            <a:off x="0" y="6530558"/>
            <a:ext cx="12192000" cy="327442"/>
            <a:chOff x="0" y="6530558"/>
            <a:chExt cx="12192000" cy="327442"/>
          </a:xfrm>
        </p:grpSpPr>
        <p:sp>
          <p:nvSpPr>
            <p:cNvPr id="864" name="矩形 16"/>
            <p:cNvSpPr/>
            <p:nvPr/>
          </p:nvSpPr>
          <p:spPr>
            <a:xfrm>
              <a:off x="0" y="6530558"/>
              <a:ext cx="12192000" cy="32744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思源黑体 CN Light" panose="020B0300000000000000" pitchFamily="34" charset="-122"/>
              </a:endParaRPr>
            </a:p>
          </p:txBody>
        </p:sp>
        <p:sp>
          <p:nvSpPr>
            <p:cNvPr id="865" name="文本框 121"/>
            <p:cNvSpPr txBox="1"/>
            <p:nvPr/>
          </p:nvSpPr>
          <p:spPr>
            <a:xfrm>
              <a:off x="9088755" y="6555958"/>
              <a:ext cx="2907030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sz="1200">
                  <a:solidFill>
                    <a:schemeClr val="bg1">
                      <a:alpha val="100000"/>
                    </a:schemeClr>
                  </a:solidFill>
                  <a:latin typeface="汉仪雅酷黑 65W"/>
                  <a:ea typeface="汉仪雅酷黑 65W"/>
                  <a:cs typeface="思源黑体 CN Light"/>
                  <a:sym typeface="汉仪雅酷黑 65W"/>
                </a:rPr>
                <a:t>杭州地铁数据预测分析</a:t>
              </a:r>
              <a:r>
                <a:rPr lang="en-US" sz="1200">
                  <a:solidFill>
                    <a:schemeClr val="bg1">
                      <a:alpha val="100000"/>
                    </a:schemeClr>
                  </a:solidFill>
                  <a:latin typeface="汉仪雅酷黑 65W"/>
                  <a:ea typeface="汉仪雅酷黑 65W"/>
                  <a:cs typeface="思源黑体 CN Light"/>
                  <a:sym typeface="汉仪雅酷黑 65W"/>
                </a:rPr>
                <a:t> </a:t>
              </a:r>
              <a:r>
                <a:rPr lang="zh-CN" sz="1200">
                  <a:solidFill>
                    <a:schemeClr val="bg1">
                      <a:alpha val="100000"/>
                    </a:schemeClr>
                  </a:solidFill>
                  <a:latin typeface="汉仪雅酷黑 65W"/>
                  <a:ea typeface="汉仪雅酷黑 65W"/>
                  <a:cs typeface="思源黑体 CN Light"/>
                  <a:sym typeface="汉仪雅酷黑 65W"/>
                </a:rPr>
                <a:t>数据挖掘汇报</a:t>
              </a:r>
              <a:endParaRPr lang="zh-CN" sz="1200">
                <a:solidFill>
                  <a:schemeClr val="bg1">
                    <a:alpha val="100000"/>
                  </a:schemeClr>
                </a:solidFill>
                <a:latin typeface="汉仪雅酷黑 65W"/>
                <a:ea typeface="汉仪雅酷黑 65W"/>
                <a:cs typeface="思源黑体 CN Light"/>
                <a:sym typeface="汉仪雅酷黑 65W"/>
              </a:endParaRPr>
            </a:p>
          </p:txBody>
        </p:sp>
      </p:grpSp>
      <p:grpSp>
        <p:nvGrpSpPr>
          <p:cNvPr id="866" name="组合 5"/>
          <p:cNvGrpSpPr/>
          <p:nvPr/>
        </p:nvGrpSpPr>
        <p:grpSpPr>
          <a:xfrm>
            <a:off x="341630" y="109220"/>
            <a:ext cx="1209675" cy="1195705"/>
            <a:chOff x="8459" y="1971"/>
            <a:chExt cx="2324" cy="2296"/>
          </a:xfrm>
        </p:grpSpPr>
        <p:sp>
          <p:nvSpPr>
            <p:cNvPr id="867" name="椭圆 8"/>
            <p:cNvSpPr/>
            <p:nvPr/>
          </p:nvSpPr>
          <p:spPr>
            <a:xfrm>
              <a:off x="8459" y="1971"/>
              <a:ext cx="2278" cy="229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68" name="图片 9" descr="logo"/>
            <p:cNvPicPr>
              <a:picLocks noChangeAspect="1"/>
            </p:cNvPicPr>
            <p:nvPr/>
          </p:nvPicPr>
          <p:blipFill>
            <a:blip r:embed="rId3"/>
            <a:srcRect r="76051"/>
            <a:stretch>
              <a:fillRect/>
            </a:stretch>
          </p:blipFill>
          <p:spPr>
            <a:xfrm>
              <a:off x="8525" y="1982"/>
              <a:ext cx="2258" cy="2285"/>
            </a:xfrm>
            <a:prstGeom prst="rect">
              <a:avLst/>
            </a:prstGeom>
          </p:spPr>
        </p:pic>
      </p:grpSp>
      <p:sp>
        <p:nvSpPr>
          <p:cNvPr id="869" name="文本框 12"/>
          <p:cNvSpPr txBox="1"/>
          <p:nvPr/>
        </p:nvSpPr>
        <p:spPr>
          <a:xfrm>
            <a:off x="772795" y="1635760"/>
            <a:ext cx="5257800" cy="4364990"/>
          </a:xfrm>
          <a:prstGeom prst="rect">
            <a:avLst/>
          </a:prstGeom>
          <a:noFill/>
        </p:spPr>
        <p:txBody>
          <a:bodyPr wrap="square" lIns="91440" tIns="45720" rIns="91440" bIns="45720" anchor="t">
            <a:noAutofit/>
          </a:bodyPr>
          <a:lstStyle>
            <a:defPPr>
              <a:defRPr lang="zh-CN"/>
            </a:defPPr>
            <a:lvl1pPr>
              <a:lnSpc>
                <a:spcPct val="14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思源黑体 CN Normal" panose="020B0400000000000000" charset="-122"/>
              </a:defRPr>
            </a:lvl1pPr>
          </a:lstStyle>
          <a:p>
            <a:pPr marL="0" lvl="0" algn="l" defTabSz="9144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defRPr sz="14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思源黑体 CN Light"/>
                <a:ea typeface="思源黑体 CN Light"/>
                <a:cs typeface="思源黑体 CN Normal"/>
              </a:defRPr>
            </a:pPr>
            <a:r>
              <a:rPr lang="zh-CN" sz="2400" b="1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发掘规律</a:t>
            </a:r>
            <a:r>
              <a:rPr lang="zh-CN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：</a:t>
            </a:r>
            <a:endParaRPr lang="zh-CN" sz="2400" b="0">
              <a:solidFill>
                <a:schemeClr val="tx1">
                  <a:lumMod val="85000"/>
                  <a:lumOff val="15000"/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Light"/>
            </a:endParaRPr>
          </a:p>
          <a:p>
            <a:pPr marL="0" lvl="0" algn="l" defTabSz="9144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defRPr sz="14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思源黑体 CN Light"/>
                <a:ea typeface="思源黑体 CN Light"/>
                <a:cs typeface="思源黑体 CN Normal"/>
              </a:defRPr>
            </a:pPr>
            <a:r>
              <a:rPr lang="zh-CN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单日内的</a:t>
            </a:r>
            <a:r>
              <a:rPr lang="zh-CN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进站人数</a:t>
            </a:r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与</a:t>
            </a:r>
            <a:r>
              <a:rPr lang="zh-CN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出站人数</a:t>
            </a:r>
            <a:r>
              <a:rPr lang="zh-CN" sz="240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之间</a:t>
            </a:r>
            <a:r>
              <a:rPr lang="zh-CN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存在差异性</a:t>
            </a:r>
            <a:endParaRPr lang="zh-CN" sz="2400" b="0">
              <a:solidFill>
                <a:schemeClr val="tx1">
                  <a:lumMod val="85000"/>
                  <a:lumOff val="15000"/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Light"/>
            </a:endParaRPr>
          </a:p>
          <a:p>
            <a:pPr marL="0" lvl="0" algn="l" defTabSz="9144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defRPr sz="14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思源黑体 CN Light"/>
                <a:ea typeface="思源黑体 CN Light"/>
                <a:cs typeface="思源黑体 CN Normal"/>
              </a:defRPr>
            </a:pPr>
            <a:r>
              <a:rPr lang="zh-CN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一天内的</a:t>
            </a:r>
            <a:r>
              <a:rPr lang="zh-CN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不同时间、</a:t>
            </a:r>
            <a:r>
              <a:rPr lang="zh-CN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不同站点</a:t>
            </a:r>
            <a:r>
              <a:rPr lang="zh-CN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，出入站的数据也存在差异。</a:t>
            </a:r>
            <a:endParaRPr lang="zh-CN" sz="2400" b="0">
              <a:solidFill>
                <a:schemeClr val="tx1">
                  <a:lumMod val="85000"/>
                  <a:lumOff val="15000"/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Light"/>
            </a:endParaRPr>
          </a:p>
          <a:p>
            <a:pPr marL="0" lvl="0" algn="l" defTabSz="9144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defRPr sz="14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思源黑体 CN Light"/>
                <a:ea typeface="思源黑体 CN Light"/>
                <a:cs typeface="思源黑体 CN Normal"/>
              </a:defRPr>
            </a:pPr>
            <a:r>
              <a:rPr lang="zh-CN" sz="2400" b="1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确立目标</a:t>
            </a:r>
            <a:r>
              <a:rPr lang="zh-CN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：需要将</a:t>
            </a:r>
            <a:r>
              <a:rPr lang="zh-CN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出</a:t>
            </a:r>
            <a:r>
              <a:rPr lang="en-US" altLang="zh-CN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/</a:t>
            </a:r>
            <a:r>
              <a:rPr lang="zh-CN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入站</a:t>
            </a:r>
            <a:r>
              <a:rPr lang="zh-CN" sz="240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信息</a:t>
            </a:r>
            <a:r>
              <a:rPr lang="zh-CN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与</a:t>
            </a:r>
            <a:r>
              <a:rPr lang="zh-CN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站点</a:t>
            </a:r>
            <a:r>
              <a:rPr lang="zh-CN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信息纳入多任务预测范围内。</a:t>
            </a:r>
            <a:endParaRPr lang="zh-CN" altLang="en-US" sz="2400" b="0">
              <a:solidFill>
                <a:schemeClr val="tx1">
                  <a:lumMod val="85000"/>
                  <a:lumOff val="15000"/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Ligh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096000" y="1084580"/>
            <a:ext cx="6134735" cy="5359400"/>
            <a:chOff x="9600" y="1708"/>
            <a:chExt cx="9661" cy="8440"/>
          </a:xfrm>
        </p:grpSpPr>
        <p:grpSp>
          <p:nvGrpSpPr>
            <p:cNvPr id="17" name="组合 16"/>
            <p:cNvGrpSpPr/>
            <p:nvPr/>
          </p:nvGrpSpPr>
          <p:grpSpPr>
            <a:xfrm>
              <a:off x="9677" y="1708"/>
              <a:ext cx="9524" cy="4277"/>
              <a:chOff x="9677" y="1708"/>
              <a:chExt cx="9524" cy="4277"/>
            </a:xfrm>
          </p:grpSpPr>
          <p:grpSp>
            <p:nvGrpSpPr>
              <p:cNvPr id="5" name="组合 4"/>
              <p:cNvGrpSpPr/>
              <p:nvPr/>
            </p:nvGrpSpPr>
            <p:grpSpPr>
              <a:xfrm rot="0">
                <a:off x="9677" y="1784"/>
                <a:ext cx="9524" cy="4201"/>
                <a:chOff x="7838" y="2481"/>
                <a:chExt cx="11523" cy="5082"/>
              </a:xfrm>
            </p:grpSpPr>
            <p:pic>
              <p:nvPicPr>
                <p:cNvPr id="3" name="图片 2" descr="凤起路站_2019-01-26_预测流量图"/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5"/>
                <a:srcRect t="5190"/>
                <a:stretch>
                  <a:fillRect/>
                </a:stretch>
              </p:blipFill>
              <p:spPr>
                <a:xfrm>
                  <a:off x="7838" y="2481"/>
                  <a:ext cx="10818" cy="5082"/>
                </a:xfrm>
                <a:prstGeom prst="rect">
                  <a:avLst/>
                </a:prstGeom>
              </p:spPr>
            </p:pic>
            <p:sp>
              <p:nvSpPr>
                <p:cNvPr id="2" name="文本框 1"/>
                <p:cNvSpPr txBox="1"/>
                <p:nvPr>
                  <p:custDataLst>
                    <p:tags r:id="rId6"/>
                  </p:custDataLst>
                </p:nvPr>
              </p:nvSpPr>
              <p:spPr>
                <a:xfrm>
                  <a:off x="16111" y="4123"/>
                  <a:ext cx="3250" cy="8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2400" b="1">
                      <a:solidFill>
                        <a:srgbClr val="0070C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进站</a:t>
                  </a:r>
                  <a:endParaRPr lang="zh-CN" altLang="en-US" sz="2400" b="1">
                    <a:solidFill>
                      <a:srgbClr val="0070C0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" name="文本框 3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10477" y="3245"/>
                  <a:ext cx="1858" cy="8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2400" b="1">
                      <a:solidFill>
                        <a:srgbClr val="FF000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出站</a:t>
                  </a:r>
                  <a:endParaRPr lang="zh-CN" altLang="en-US" sz="2400" b="1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9" name="文本框 8"/>
              <p:cNvSpPr txBox="1"/>
              <p:nvPr/>
            </p:nvSpPr>
            <p:spPr>
              <a:xfrm>
                <a:off x="14117" y="1708"/>
                <a:ext cx="180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latin typeface="微软雅黑" panose="020B0503020204020204" charset="-122"/>
                    <a:ea typeface="微软雅黑" panose="020B0503020204020204" charset="-122"/>
                  </a:rPr>
                  <a:t>凤起路站</a:t>
                </a:r>
                <a:endParaRPr lang="zh-CN" altLang="en-US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9600" y="5924"/>
              <a:ext cx="9661" cy="4224"/>
              <a:chOff x="9600" y="5924"/>
              <a:chExt cx="9661" cy="4224"/>
            </a:xfrm>
          </p:grpSpPr>
          <p:pic>
            <p:nvPicPr>
              <p:cNvPr id="6" name="图片 5" descr="客运中心站_2019-01-30_预测流量图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9"/>
              <a:srcRect t="5467"/>
              <a:stretch>
                <a:fillRect/>
              </a:stretch>
            </p:blipFill>
            <p:spPr>
              <a:xfrm>
                <a:off x="9600" y="5924"/>
                <a:ext cx="9018" cy="4225"/>
              </a:xfrm>
              <a:prstGeom prst="rect">
                <a:avLst/>
              </a:prstGeom>
            </p:spPr>
          </p:pic>
          <p:sp>
            <p:nvSpPr>
              <p:cNvPr id="7" name="文本框 6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1719" y="6554"/>
                <a:ext cx="1566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 b="1">
                    <a:solidFill>
                      <a:srgbClr val="0070C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进站</a:t>
                </a:r>
                <a:endParaRPr lang="zh-CN" altLang="en-US" sz="2400" b="1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8" name="文本框 7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16747" y="7199"/>
                <a:ext cx="2515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 b="1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出站</a:t>
                </a:r>
                <a:endParaRPr lang="zh-CN" altLang="en-US" sz="2400" b="1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 flipH="1">
                <a:off x="13884" y="6055"/>
                <a:ext cx="2588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b="1">
                    <a:latin typeface="微软雅黑" panose="020B0503020204020204" charset="-122"/>
                    <a:ea typeface="微软雅黑" panose="020B0503020204020204" charset="-122"/>
                  </a:rPr>
                  <a:t>客运中心站</a:t>
                </a:r>
                <a:endParaRPr lang="zh-CN" altLang="en-US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8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矩形 2"/>
          <p:cNvSpPr/>
          <p:nvPr/>
        </p:nvSpPr>
        <p:spPr>
          <a:xfrm rot="16200000">
            <a:off x="5755563" y="-5424239"/>
            <a:ext cx="680876" cy="1219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黑体 CN Light" panose="020B0300000000000000" pitchFamily="34" charset="-122"/>
            </a:endParaRPr>
          </a:p>
        </p:txBody>
      </p:sp>
      <p:grpSp>
        <p:nvGrpSpPr>
          <p:cNvPr id="858" name="组合 117"/>
          <p:cNvGrpSpPr/>
          <p:nvPr>
            <p:custDataLst>
              <p:tags r:id="rId1"/>
            </p:custDataLst>
          </p:nvPr>
        </p:nvGrpSpPr>
        <p:grpSpPr>
          <a:xfrm>
            <a:off x="10212350" y="-67095"/>
            <a:ext cx="2227729" cy="1609698"/>
            <a:chOff x="10212350" y="-67095"/>
            <a:chExt cx="2227729" cy="1609698"/>
          </a:xfrm>
        </p:grpSpPr>
        <p:sp>
          <p:nvSpPr>
            <p:cNvPr id="859" name="任意多边形: 形状 118"/>
            <p:cNvSpPr/>
            <p:nvPr/>
          </p:nvSpPr>
          <p:spPr>
            <a:xfrm rot="19800000">
              <a:off x="11003601" y="-67095"/>
              <a:ext cx="1436478" cy="1378464"/>
            </a:xfrm>
            <a:custGeom>
              <a:avLst/>
              <a:gdLst>
                <a:gd name="connsiteX0" fmla="*/ 1436478 w 1436478"/>
                <a:gd name="connsiteY0" fmla="*/ 385525 h 1378464"/>
                <a:gd name="connsiteX1" fmla="*/ 863206 w 1436478"/>
                <a:gd name="connsiteY1" fmla="*/ 1378462 h 1378464"/>
                <a:gd name="connsiteX2" fmla="*/ 689255 w 1436478"/>
                <a:gd name="connsiteY2" fmla="*/ 1378462 h 1378464"/>
                <a:gd name="connsiteX3" fmla="*/ 689232 w 1436478"/>
                <a:gd name="connsiteY3" fmla="*/ 1378464 h 1378464"/>
                <a:gd name="connsiteX4" fmla="*/ 0 w 1436478"/>
                <a:gd name="connsiteY4" fmla="*/ 689232 h 1378464"/>
                <a:gd name="connsiteX5" fmla="*/ 550328 w 1436478"/>
                <a:gd name="connsiteY5" fmla="*/ 14004 h 1378464"/>
                <a:gd name="connsiteX6" fmla="*/ 689229 w 1436478"/>
                <a:gd name="connsiteY6" fmla="*/ 0 h 1378464"/>
                <a:gd name="connsiteX7" fmla="*/ 689232 w 1436478"/>
                <a:gd name="connsiteY7" fmla="*/ 0 h 1378464"/>
                <a:gd name="connsiteX8" fmla="*/ 768728 w 1436478"/>
                <a:gd name="connsiteY8" fmla="*/ 0 h 137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6478" h="1378464">
                  <a:moveTo>
                    <a:pt x="1436478" y="385525"/>
                  </a:moveTo>
                  <a:lnTo>
                    <a:pt x="863206" y="1378462"/>
                  </a:lnTo>
                  <a:lnTo>
                    <a:pt x="689255" y="1378462"/>
                  </a:lnTo>
                  <a:lnTo>
                    <a:pt x="689232" y="1378464"/>
                  </a:lnTo>
                  <a:cubicBezTo>
                    <a:pt x="308580" y="1378464"/>
                    <a:pt x="0" y="1069883"/>
                    <a:pt x="0" y="689232"/>
                  </a:cubicBezTo>
                  <a:cubicBezTo>
                    <a:pt x="0" y="356163"/>
                    <a:pt x="236258" y="78272"/>
                    <a:pt x="550328" y="14004"/>
                  </a:cubicBezTo>
                  <a:lnTo>
                    <a:pt x="689229" y="0"/>
                  </a:lnTo>
                  <a:lnTo>
                    <a:pt x="689232" y="0"/>
                  </a:lnTo>
                  <a:lnTo>
                    <a:pt x="76872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3">
                    <a:alpha val="7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cs typeface="思源黑体 CN Light" panose="020B0300000000000000" pitchFamily="34" charset="-122"/>
              </a:endParaRPr>
            </a:p>
          </p:txBody>
        </p:sp>
        <p:sp>
          <p:nvSpPr>
            <p:cNvPr id="860" name="任意多边形: 形状 119"/>
            <p:cNvSpPr/>
            <p:nvPr/>
          </p:nvSpPr>
          <p:spPr>
            <a:xfrm rot="19800000">
              <a:off x="10212350" y="55832"/>
              <a:ext cx="1850370" cy="435965"/>
            </a:xfrm>
            <a:custGeom>
              <a:avLst/>
              <a:gdLst>
                <a:gd name="connsiteX0" fmla="*/ 1095258 w 1850370"/>
                <a:gd name="connsiteY0" fmla="*/ 0 h 435965"/>
                <a:gd name="connsiteX1" fmla="*/ 1850370 w 1850370"/>
                <a:gd name="connsiteY1" fmla="*/ 435964 h 435965"/>
                <a:gd name="connsiteX2" fmla="*/ 217990 w 1850370"/>
                <a:gd name="connsiteY2" fmla="*/ 435965 h 435965"/>
                <a:gd name="connsiteX3" fmla="*/ 217983 w 1850370"/>
                <a:gd name="connsiteY3" fmla="*/ 435965 h 435965"/>
                <a:gd name="connsiteX4" fmla="*/ 0 w 1850370"/>
                <a:gd name="connsiteY4" fmla="*/ 217983 h 435965"/>
                <a:gd name="connsiteX5" fmla="*/ 174051 w 1850370"/>
                <a:gd name="connsiteY5" fmla="*/ 4429 h 435965"/>
                <a:gd name="connsiteX6" fmla="*/ 217981 w 1850370"/>
                <a:gd name="connsiteY6" fmla="*/ 0 h 435965"/>
                <a:gd name="connsiteX7" fmla="*/ 217982 w 1850370"/>
                <a:gd name="connsiteY7" fmla="*/ 0 h 43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50370" h="435965">
                  <a:moveTo>
                    <a:pt x="1095258" y="0"/>
                  </a:moveTo>
                  <a:lnTo>
                    <a:pt x="1850370" y="435964"/>
                  </a:lnTo>
                  <a:lnTo>
                    <a:pt x="217990" y="435965"/>
                  </a:lnTo>
                  <a:lnTo>
                    <a:pt x="217983" y="435965"/>
                  </a:lnTo>
                  <a:cubicBezTo>
                    <a:pt x="97594" y="435965"/>
                    <a:pt x="0" y="338371"/>
                    <a:pt x="0" y="217983"/>
                  </a:cubicBezTo>
                  <a:cubicBezTo>
                    <a:pt x="0" y="112643"/>
                    <a:pt x="74721" y="24755"/>
                    <a:pt x="174051" y="4429"/>
                  </a:cubicBezTo>
                  <a:lnTo>
                    <a:pt x="217981" y="0"/>
                  </a:lnTo>
                  <a:lnTo>
                    <a:pt x="21798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alpha val="28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3">
                    <a:alpha val="3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cs typeface="思源黑体 CN Light" panose="020B0300000000000000" pitchFamily="34" charset="-122"/>
              </a:endParaRPr>
            </a:p>
          </p:txBody>
        </p:sp>
        <p:sp>
          <p:nvSpPr>
            <p:cNvPr id="861" name="任意多边形: 形状 120"/>
            <p:cNvSpPr/>
            <p:nvPr>
              <p:custDataLst>
                <p:tags r:id="rId2"/>
              </p:custDataLst>
            </p:nvPr>
          </p:nvSpPr>
          <p:spPr>
            <a:xfrm rot="19800000">
              <a:off x="11844316" y="1340717"/>
              <a:ext cx="426743" cy="201886"/>
            </a:xfrm>
            <a:custGeom>
              <a:avLst/>
              <a:gdLst>
                <a:gd name="connsiteX0" fmla="*/ 426743 w 426743"/>
                <a:gd name="connsiteY0" fmla="*/ 0 h 201886"/>
                <a:gd name="connsiteX1" fmla="*/ 310184 w 426743"/>
                <a:gd name="connsiteY1" fmla="*/ 201886 h 201886"/>
                <a:gd name="connsiteX2" fmla="*/ 100947 w 426743"/>
                <a:gd name="connsiteY2" fmla="*/ 201886 h 201886"/>
                <a:gd name="connsiteX3" fmla="*/ 100943 w 426743"/>
                <a:gd name="connsiteY3" fmla="*/ 201886 h 201886"/>
                <a:gd name="connsiteX4" fmla="*/ 0 w 426743"/>
                <a:gd name="connsiteY4" fmla="*/ 100943 h 201886"/>
                <a:gd name="connsiteX5" fmla="*/ 80599 w 426743"/>
                <a:gd name="connsiteY5" fmla="*/ 2051 h 201886"/>
                <a:gd name="connsiteX6" fmla="*/ 100943 w 426743"/>
                <a:gd name="connsiteY6" fmla="*/ 0 h 201886"/>
                <a:gd name="connsiteX7" fmla="*/ 100943 w 426743"/>
                <a:gd name="connsiteY7" fmla="*/ 0 h 20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43" h="201886">
                  <a:moveTo>
                    <a:pt x="426743" y="0"/>
                  </a:moveTo>
                  <a:lnTo>
                    <a:pt x="310184" y="201886"/>
                  </a:lnTo>
                  <a:lnTo>
                    <a:pt x="100947" y="201886"/>
                  </a:lnTo>
                  <a:lnTo>
                    <a:pt x="100943" y="201886"/>
                  </a:lnTo>
                  <a:cubicBezTo>
                    <a:pt x="45194" y="201886"/>
                    <a:pt x="0" y="156692"/>
                    <a:pt x="0" y="100943"/>
                  </a:cubicBezTo>
                  <a:cubicBezTo>
                    <a:pt x="0" y="52163"/>
                    <a:pt x="34601" y="11463"/>
                    <a:pt x="80599" y="2051"/>
                  </a:cubicBezTo>
                  <a:lnTo>
                    <a:pt x="100943" y="0"/>
                  </a:lnTo>
                  <a:lnTo>
                    <a:pt x="10094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alpha val="55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3">
                    <a:alpha val="4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cs typeface="思源黑体 CN Light" panose="020B0300000000000000" pitchFamily="34" charset="-122"/>
              </a:endParaRPr>
            </a:p>
          </p:txBody>
        </p:sp>
      </p:grpSp>
      <p:sp>
        <p:nvSpPr>
          <p:cNvPr id="862" name="文本框 31"/>
          <p:cNvSpPr txBox="1"/>
          <p:nvPr/>
        </p:nvSpPr>
        <p:spPr>
          <a:xfrm>
            <a:off x="1863387" y="430462"/>
            <a:ext cx="5334000" cy="486410"/>
          </a:xfrm>
          <a:prstGeom prst="rect">
            <a:avLst/>
          </a:prstGeom>
          <a:noFill/>
          <a:effectLst/>
        </p:spPr>
        <p:txBody>
          <a:bodyPr wrap="square" lIns="56693" tIns="28346" rIns="56693" bIns="28346" anchor="t">
            <a:spAutoFit/>
          </a:bodyPr>
          <a:lstStyle/>
          <a:p>
            <a:r>
              <a:rPr lang="zh-CN" altLang="zh-CN" sz="2800" b="1">
                <a:solidFill>
                  <a:schemeClr val="bg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思源黑体 CN Light"/>
                <a:sym typeface="思源黑体 CN Light"/>
              </a:rPr>
              <a:t>训练策略</a:t>
            </a:r>
            <a:endParaRPr lang="zh-CN" altLang="zh-CN" sz="2800" b="1">
              <a:solidFill>
                <a:schemeClr val="bg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思源黑体 CN Light"/>
              <a:sym typeface="思源黑体 CN Light"/>
            </a:endParaRPr>
          </a:p>
        </p:txBody>
      </p:sp>
      <p:grpSp>
        <p:nvGrpSpPr>
          <p:cNvPr id="863" name="组合 17"/>
          <p:cNvGrpSpPr/>
          <p:nvPr/>
        </p:nvGrpSpPr>
        <p:grpSpPr>
          <a:xfrm>
            <a:off x="0" y="6530558"/>
            <a:ext cx="12192000" cy="327442"/>
            <a:chOff x="0" y="6530558"/>
            <a:chExt cx="12192000" cy="327442"/>
          </a:xfrm>
        </p:grpSpPr>
        <p:sp>
          <p:nvSpPr>
            <p:cNvPr id="864" name="矩形 16"/>
            <p:cNvSpPr/>
            <p:nvPr/>
          </p:nvSpPr>
          <p:spPr>
            <a:xfrm>
              <a:off x="0" y="6530558"/>
              <a:ext cx="12192000" cy="32744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思源黑体 CN Light" panose="020B0300000000000000" pitchFamily="34" charset="-122"/>
              </a:endParaRPr>
            </a:p>
          </p:txBody>
        </p:sp>
        <p:sp>
          <p:nvSpPr>
            <p:cNvPr id="865" name="文本框 121"/>
            <p:cNvSpPr txBox="1"/>
            <p:nvPr/>
          </p:nvSpPr>
          <p:spPr>
            <a:xfrm>
              <a:off x="9088755" y="6555958"/>
              <a:ext cx="2907030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sz="1200">
                  <a:solidFill>
                    <a:schemeClr val="bg1">
                      <a:alpha val="100000"/>
                    </a:schemeClr>
                  </a:solidFill>
                  <a:latin typeface="汉仪雅酷黑 65W"/>
                  <a:ea typeface="汉仪雅酷黑 65W"/>
                  <a:cs typeface="思源黑体 CN Light"/>
                  <a:sym typeface="汉仪雅酷黑 65W"/>
                </a:rPr>
                <a:t>杭州地铁数据预测分析</a:t>
              </a:r>
              <a:r>
                <a:rPr lang="en-US" sz="1200">
                  <a:solidFill>
                    <a:schemeClr val="bg1">
                      <a:alpha val="100000"/>
                    </a:schemeClr>
                  </a:solidFill>
                  <a:latin typeface="汉仪雅酷黑 65W"/>
                  <a:ea typeface="汉仪雅酷黑 65W"/>
                  <a:cs typeface="思源黑体 CN Light"/>
                  <a:sym typeface="汉仪雅酷黑 65W"/>
                </a:rPr>
                <a:t> </a:t>
              </a:r>
              <a:r>
                <a:rPr lang="zh-CN" sz="1200">
                  <a:solidFill>
                    <a:schemeClr val="bg1">
                      <a:alpha val="100000"/>
                    </a:schemeClr>
                  </a:solidFill>
                  <a:latin typeface="汉仪雅酷黑 65W"/>
                  <a:ea typeface="汉仪雅酷黑 65W"/>
                  <a:cs typeface="思源黑体 CN Light"/>
                  <a:sym typeface="汉仪雅酷黑 65W"/>
                </a:rPr>
                <a:t>数据挖掘汇报</a:t>
              </a:r>
              <a:endParaRPr lang="zh-CN" sz="1200">
                <a:solidFill>
                  <a:schemeClr val="bg1">
                    <a:alpha val="100000"/>
                  </a:schemeClr>
                </a:solidFill>
                <a:latin typeface="汉仪雅酷黑 65W"/>
                <a:ea typeface="汉仪雅酷黑 65W"/>
                <a:cs typeface="思源黑体 CN Light"/>
                <a:sym typeface="汉仪雅酷黑 65W"/>
              </a:endParaRPr>
            </a:p>
          </p:txBody>
        </p:sp>
      </p:grpSp>
      <p:grpSp>
        <p:nvGrpSpPr>
          <p:cNvPr id="866" name="组合 5"/>
          <p:cNvGrpSpPr/>
          <p:nvPr/>
        </p:nvGrpSpPr>
        <p:grpSpPr>
          <a:xfrm>
            <a:off x="341630" y="109220"/>
            <a:ext cx="1209675" cy="1195705"/>
            <a:chOff x="8459" y="1971"/>
            <a:chExt cx="2324" cy="2296"/>
          </a:xfrm>
        </p:grpSpPr>
        <p:sp>
          <p:nvSpPr>
            <p:cNvPr id="867" name="椭圆 8"/>
            <p:cNvSpPr/>
            <p:nvPr/>
          </p:nvSpPr>
          <p:spPr>
            <a:xfrm>
              <a:off x="8459" y="1971"/>
              <a:ext cx="2278" cy="229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68" name="图片 9" descr="logo"/>
            <p:cNvPicPr>
              <a:picLocks noChangeAspect="1"/>
            </p:cNvPicPr>
            <p:nvPr/>
          </p:nvPicPr>
          <p:blipFill>
            <a:blip r:embed="rId3"/>
            <a:srcRect r="76051"/>
            <a:stretch>
              <a:fillRect/>
            </a:stretch>
          </p:blipFill>
          <p:spPr>
            <a:xfrm>
              <a:off x="8525" y="1982"/>
              <a:ext cx="2258" cy="2285"/>
            </a:xfrm>
            <a:prstGeom prst="rect">
              <a:avLst/>
            </a:prstGeom>
          </p:spPr>
        </p:pic>
      </p:grpSp>
      <p:sp>
        <p:nvSpPr>
          <p:cNvPr id="869" name="文本框 12"/>
          <p:cNvSpPr txBox="1"/>
          <p:nvPr/>
        </p:nvSpPr>
        <p:spPr>
          <a:xfrm>
            <a:off x="1680845" y="1577975"/>
            <a:ext cx="8138160" cy="44297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noAutofit/>
          </a:bodyPr>
          <a:lstStyle>
            <a:defPPr>
              <a:defRPr lang="zh-CN"/>
            </a:defPPr>
            <a:lvl1pPr>
              <a:lnSpc>
                <a:spcPct val="14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思源黑体 CN Normal" panose="020B0400000000000000" charset="-122"/>
              </a:defRPr>
            </a:lvl1pPr>
          </a:lstStyle>
          <a:p>
            <a:pPr marL="0" lvl="0" algn="l" defTabSz="9144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defRPr sz="14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思源黑体 CN Light"/>
                <a:ea typeface="思源黑体 CN Light"/>
                <a:cs typeface="思源黑体 CN Normal"/>
              </a:defRPr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至此，我们得出了</a:t>
            </a:r>
            <a:r>
              <a:rPr lang="zh-CN" altLang="en-US" sz="2400" b="1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训练策略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：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Light"/>
            </a:endParaRPr>
          </a:p>
          <a:p>
            <a:pPr marL="0" lvl="0" algn="l" defTabSz="9144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defRPr sz="14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思源黑体 CN Light"/>
                <a:ea typeface="思源黑体 CN Light"/>
                <a:cs typeface="思源黑体 CN Normal"/>
              </a:defRPr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1.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对于</a:t>
            </a:r>
            <a:r>
              <a:rPr lang="zh-CN" altLang="en-US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周末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和</a:t>
            </a:r>
            <a:r>
              <a:rPr lang="zh-CN" altLang="en-US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工作日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，分别进行模型训练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Light"/>
            </a:endParaRPr>
          </a:p>
          <a:p>
            <a:pPr marL="0" lvl="0" algn="l" defTabSz="9144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defRPr sz="14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思源黑体 CN Light"/>
                <a:ea typeface="思源黑体 CN Light"/>
                <a:cs typeface="思源黑体 CN Normal"/>
              </a:defRPr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2.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对于</a:t>
            </a:r>
            <a:r>
              <a:rPr lang="zh-CN" altLang="en-US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入站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数据与</a:t>
            </a:r>
            <a:r>
              <a:rPr lang="zh-CN" altLang="en-US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出站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数据，分别进行模型训练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Light"/>
            </a:endParaRPr>
          </a:p>
          <a:p>
            <a:pPr marL="0" lvl="0" algn="l" defTabSz="9144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defRPr sz="14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思源黑体 CN Light"/>
                <a:ea typeface="思源黑体 CN Light"/>
                <a:cs typeface="思源黑体 CN Normal"/>
              </a:defRPr>
            </a:pPr>
            <a:r>
              <a:rPr lang="en-US" altLang="zh-CN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3. 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对于不同的</a:t>
            </a:r>
            <a:r>
              <a:rPr lang="zh-CN" altLang="en-US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典型站点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，分别进行模型训练</a:t>
            </a:r>
            <a:endParaRPr lang="zh-CN" altLang="en-US" sz="2400" b="0">
              <a:solidFill>
                <a:schemeClr val="tx1">
                  <a:lumMod val="85000"/>
                  <a:lumOff val="15000"/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Light"/>
            </a:endParaRPr>
          </a:p>
          <a:p>
            <a:pPr marL="0" lvl="0" algn="l" defTabSz="9144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defRPr sz="14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思源黑体 CN Light"/>
                <a:ea typeface="思源黑体 CN Light"/>
                <a:cs typeface="思源黑体 CN Normal"/>
              </a:defRPr>
            </a:pPr>
            <a:r>
              <a:rPr lang="zh-CN" altLang="en-US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此外，考虑到每个时间点的特征存在时序连续性，我们使用</a:t>
            </a:r>
            <a:r>
              <a:rPr lang="zh-CN" altLang="en-US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滑动窗口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方法，基于过去</a:t>
            </a:r>
            <a:r>
              <a:rPr lang="en-US" altLang="zh-CN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24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小时内的数据来更新特征。</a:t>
            </a:r>
            <a:endParaRPr lang="zh-CN" altLang="en-US" sz="2400" b="0">
              <a:solidFill>
                <a:schemeClr val="tx1">
                  <a:lumMod val="85000"/>
                  <a:lumOff val="15000"/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Light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矩形 2"/>
          <p:cNvSpPr/>
          <p:nvPr/>
        </p:nvSpPr>
        <p:spPr>
          <a:xfrm rot="16200000">
            <a:off x="5755563" y="-5424239"/>
            <a:ext cx="680876" cy="1219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黑体 CN Light" panose="020B0300000000000000" pitchFamily="34" charset="-122"/>
            </a:endParaRPr>
          </a:p>
        </p:txBody>
      </p:sp>
      <p:grpSp>
        <p:nvGrpSpPr>
          <p:cNvPr id="1462" name="组合 117"/>
          <p:cNvGrpSpPr/>
          <p:nvPr/>
        </p:nvGrpSpPr>
        <p:grpSpPr>
          <a:xfrm>
            <a:off x="10212350" y="-67095"/>
            <a:ext cx="2227729" cy="1609698"/>
            <a:chOff x="10212350" y="-67095"/>
            <a:chExt cx="2227729" cy="1609698"/>
          </a:xfrm>
        </p:grpSpPr>
        <p:sp>
          <p:nvSpPr>
            <p:cNvPr id="1463" name="任意多边形: 形状 118"/>
            <p:cNvSpPr/>
            <p:nvPr/>
          </p:nvSpPr>
          <p:spPr>
            <a:xfrm rot="19800000">
              <a:off x="11003601" y="-67095"/>
              <a:ext cx="1436478" cy="1378464"/>
            </a:xfrm>
            <a:custGeom>
              <a:avLst/>
              <a:gdLst>
                <a:gd name="connsiteX0" fmla="*/ 1436478 w 1436478"/>
                <a:gd name="connsiteY0" fmla="*/ 385525 h 1378464"/>
                <a:gd name="connsiteX1" fmla="*/ 863206 w 1436478"/>
                <a:gd name="connsiteY1" fmla="*/ 1378462 h 1378464"/>
                <a:gd name="connsiteX2" fmla="*/ 689255 w 1436478"/>
                <a:gd name="connsiteY2" fmla="*/ 1378462 h 1378464"/>
                <a:gd name="connsiteX3" fmla="*/ 689232 w 1436478"/>
                <a:gd name="connsiteY3" fmla="*/ 1378464 h 1378464"/>
                <a:gd name="connsiteX4" fmla="*/ 0 w 1436478"/>
                <a:gd name="connsiteY4" fmla="*/ 689232 h 1378464"/>
                <a:gd name="connsiteX5" fmla="*/ 550328 w 1436478"/>
                <a:gd name="connsiteY5" fmla="*/ 14004 h 1378464"/>
                <a:gd name="connsiteX6" fmla="*/ 689229 w 1436478"/>
                <a:gd name="connsiteY6" fmla="*/ 0 h 1378464"/>
                <a:gd name="connsiteX7" fmla="*/ 689232 w 1436478"/>
                <a:gd name="connsiteY7" fmla="*/ 0 h 1378464"/>
                <a:gd name="connsiteX8" fmla="*/ 768728 w 1436478"/>
                <a:gd name="connsiteY8" fmla="*/ 0 h 137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6478" h="1378464">
                  <a:moveTo>
                    <a:pt x="1436478" y="385525"/>
                  </a:moveTo>
                  <a:lnTo>
                    <a:pt x="863206" y="1378462"/>
                  </a:lnTo>
                  <a:lnTo>
                    <a:pt x="689255" y="1378462"/>
                  </a:lnTo>
                  <a:lnTo>
                    <a:pt x="689232" y="1378464"/>
                  </a:lnTo>
                  <a:cubicBezTo>
                    <a:pt x="308580" y="1378464"/>
                    <a:pt x="0" y="1069883"/>
                    <a:pt x="0" y="689232"/>
                  </a:cubicBezTo>
                  <a:cubicBezTo>
                    <a:pt x="0" y="356163"/>
                    <a:pt x="236258" y="78272"/>
                    <a:pt x="550328" y="14004"/>
                  </a:cubicBezTo>
                  <a:lnTo>
                    <a:pt x="689229" y="0"/>
                  </a:lnTo>
                  <a:lnTo>
                    <a:pt x="689232" y="0"/>
                  </a:lnTo>
                  <a:lnTo>
                    <a:pt x="76872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3">
                    <a:alpha val="7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cs typeface="思源黑体 CN Light" panose="020B0300000000000000" pitchFamily="34" charset="-122"/>
              </a:endParaRPr>
            </a:p>
          </p:txBody>
        </p:sp>
        <p:sp>
          <p:nvSpPr>
            <p:cNvPr id="1464" name="任意多边形: 形状 119"/>
            <p:cNvSpPr/>
            <p:nvPr/>
          </p:nvSpPr>
          <p:spPr>
            <a:xfrm rot="19800000">
              <a:off x="10212350" y="55832"/>
              <a:ext cx="1850370" cy="435965"/>
            </a:xfrm>
            <a:custGeom>
              <a:avLst/>
              <a:gdLst>
                <a:gd name="connsiteX0" fmla="*/ 1095258 w 1850370"/>
                <a:gd name="connsiteY0" fmla="*/ 0 h 435965"/>
                <a:gd name="connsiteX1" fmla="*/ 1850370 w 1850370"/>
                <a:gd name="connsiteY1" fmla="*/ 435964 h 435965"/>
                <a:gd name="connsiteX2" fmla="*/ 217990 w 1850370"/>
                <a:gd name="connsiteY2" fmla="*/ 435965 h 435965"/>
                <a:gd name="connsiteX3" fmla="*/ 217983 w 1850370"/>
                <a:gd name="connsiteY3" fmla="*/ 435965 h 435965"/>
                <a:gd name="connsiteX4" fmla="*/ 0 w 1850370"/>
                <a:gd name="connsiteY4" fmla="*/ 217983 h 435965"/>
                <a:gd name="connsiteX5" fmla="*/ 174051 w 1850370"/>
                <a:gd name="connsiteY5" fmla="*/ 4429 h 435965"/>
                <a:gd name="connsiteX6" fmla="*/ 217981 w 1850370"/>
                <a:gd name="connsiteY6" fmla="*/ 0 h 435965"/>
                <a:gd name="connsiteX7" fmla="*/ 217982 w 1850370"/>
                <a:gd name="connsiteY7" fmla="*/ 0 h 43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50370" h="435965">
                  <a:moveTo>
                    <a:pt x="1095258" y="0"/>
                  </a:moveTo>
                  <a:lnTo>
                    <a:pt x="1850370" y="435964"/>
                  </a:lnTo>
                  <a:lnTo>
                    <a:pt x="217990" y="435965"/>
                  </a:lnTo>
                  <a:lnTo>
                    <a:pt x="217983" y="435965"/>
                  </a:lnTo>
                  <a:cubicBezTo>
                    <a:pt x="97594" y="435965"/>
                    <a:pt x="0" y="338371"/>
                    <a:pt x="0" y="217983"/>
                  </a:cubicBezTo>
                  <a:cubicBezTo>
                    <a:pt x="0" y="112643"/>
                    <a:pt x="74721" y="24755"/>
                    <a:pt x="174051" y="4429"/>
                  </a:cubicBezTo>
                  <a:lnTo>
                    <a:pt x="217981" y="0"/>
                  </a:lnTo>
                  <a:lnTo>
                    <a:pt x="21798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alpha val="28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3">
                    <a:alpha val="3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cs typeface="思源黑体 CN Light" panose="020B0300000000000000" pitchFamily="34" charset="-122"/>
              </a:endParaRPr>
            </a:p>
          </p:txBody>
        </p:sp>
        <p:sp>
          <p:nvSpPr>
            <p:cNvPr id="1465" name="任意多边形: 形状 120"/>
            <p:cNvSpPr/>
            <p:nvPr/>
          </p:nvSpPr>
          <p:spPr>
            <a:xfrm rot="19800000">
              <a:off x="11844316" y="1340717"/>
              <a:ext cx="426743" cy="201886"/>
            </a:xfrm>
            <a:custGeom>
              <a:avLst/>
              <a:gdLst>
                <a:gd name="connsiteX0" fmla="*/ 426743 w 426743"/>
                <a:gd name="connsiteY0" fmla="*/ 0 h 201886"/>
                <a:gd name="connsiteX1" fmla="*/ 310184 w 426743"/>
                <a:gd name="connsiteY1" fmla="*/ 201886 h 201886"/>
                <a:gd name="connsiteX2" fmla="*/ 100947 w 426743"/>
                <a:gd name="connsiteY2" fmla="*/ 201886 h 201886"/>
                <a:gd name="connsiteX3" fmla="*/ 100943 w 426743"/>
                <a:gd name="connsiteY3" fmla="*/ 201886 h 201886"/>
                <a:gd name="connsiteX4" fmla="*/ 0 w 426743"/>
                <a:gd name="connsiteY4" fmla="*/ 100943 h 201886"/>
                <a:gd name="connsiteX5" fmla="*/ 80599 w 426743"/>
                <a:gd name="connsiteY5" fmla="*/ 2051 h 201886"/>
                <a:gd name="connsiteX6" fmla="*/ 100943 w 426743"/>
                <a:gd name="connsiteY6" fmla="*/ 0 h 201886"/>
                <a:gd name="connsiteX7" fmla="*/ 100943 w 426743"/>
                <a:gd name="connsiteY7" fmla="*/ 0 h 20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43" h="201886">
                  <a:moveTo>
                    <a:pt x="426743" y="0"/>
                  </a:moveTo>
                  <a:lnTo>
                    <a:pt x="310184" y="201886"/>
                  </a:lnTo>
                  <a:lnTo>
                    <a:pt x="100947" y="201886"/>
                  </a:lnTo>
                  <a:lnTo>
                    <a:pt x="100943" y="201886"/>
                  </a:lnTo>
                  <a:cubicBezTo>
                    <a:pt x="45194" y="201886"/>
                    <a:pt x="0" y="156692"/>
                    <a:pt x="0" y="100943"/>
                  </a:cubicBezTo>
                  <a:cubicBezTo>
                    <a:pt x="0" y="52163"/>
                    <a:pt x="34601" y="11463"/>
                    <a:pt x="80599" y="2051"/>
                  </a:cubicBezTo>
                  <a:lnTo>
                    <a:pt x="100943" y="0"/>
                  </a:lnTo>
                  <a:lnTo>
                    <a:pt x="10094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alpha val="55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3">
                    <a:alpha val="4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cs typeface="思源黑体 CN Light" panose="020B0300000000000000" pitchFamily="34" charset="-122"/>
              </a:endParaRPr>
            </a:p>
          </p:txBody>
        </p:sp>
      </p:grpSp>
      <p:sp>
        <p:nvSpPr>
          <p:cNvPr id="1466" name="文本框 31"/>
          <p:cNvSpPr txBox="1"/>
          <p:nvPr/>
        </p:nvSpPr>
        <p:spPr>
          <a:xfrm>
            <a:off x="1863387" y="430462"/>
            <a:ext cx="5334000" cy="486410"/>
          </a:xfrm>
          <a:prstGeom prst="rect">
            <a:avLst/>
          </a:prstGeom>
          <a:noFill/>
          <a:effectLst/>
        </p:spPr>
        <p:txBody>
          <a:bodyPr wrap="square" lIns="56693" tIns="28346" rIns="56693" bIns="28346" anchor="t">
            <a:spAutoFit/>
          </a:bodyPr>
          <a:lstStyle/>
          <a:p>
            <a:r>
              <a:rPr lang="zh-CN" sz="2800" b="1">
                <a:solidFill>
                  <a:schemeClr val="bg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思源黑体 CN Light"/>
                <a:sym typeface="思源黑体 CN Light"/>
              </a:rPr>
              <a:t>预测模型选择</a:t>
            </a:r>
            <a:endParaRPr lang="en-US" altLang="zh-CN" sz="2800" b="1">
              <a:solidFill>
                <a:schemeClr val="bg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思源黑体 CN Light"/>
              <a:sym typeface="思源黑体 CN Light"/>
            </a:endParaRPr>
          </a:p>
        </p:txBody>
      </p:sp>
      <p:grpSp>
        <p:nvGrpSpPr>
          <p:cNvPr id="1467" name="组合 17"/>
          <p:cNvGrpSpPr/>
          <p:nvPr/>
        </p:nvGrpSpPr>
        <p:grpSpPr>
          <a:xfrm>
            <a:off x="0" y="6530558"/>
            <a:ext cx="12192000" cy="327442"/>
            <a:chOff x="0" y="6530558"/>
            <a:chExt cx="12192000" cy="327442"/>
          </a:xfrm>
        </p:grpSpPr>
        <p:sp>
          <p:nvSpPr>
            <p:cNvPr id="1468" name="矩形 16"/>
            <p:cNvSpPr/>
            <p:nvPr/>
          </p:nvSpPr>
          <p:spPr>
            <a:xfrm>
              <a:off x="0" y="6530558"/>
              <a:ext cx="12192000" cy="32744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思源黑体 CN Light" panose="020B0300000000000000" pitchFamily="34" charset="-122"/>
              </a:endParaRPr>
            </a:p>
          </p:txBody>
        </p:sp>
        <p:sp>
          <p:nvSpPr>
            <p:cNvPr id="1469" name="文本框 121"/>
            <p:cNvSpPr txBox="1"/>
            <p:nvPr/>
          </p:nvSpPr>
          <p:spPr>
            <a:xfrm>
              <a:off x="9208770" y="6555958"/>
              <a:ext cx="2787015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sz="1200">
                  <a:solidFill>
                    <a:schemeClr val="bg1">
                      <a:alpha val="100000"/>
                    </a:schemeClr>
                  </a:solidFill>
                  <a:latin typeface="汉仪雅酷黑 65W"/>
                  <a:ea typeface="汉仪雅酷黑 65W"/>
                  <a:cs typeface="思源黑体 CN Light"/>
                  <a:sym typeface="汉仪雅酷黑 65W"/>
                </a:rPr>
                <a:t>杭州地铁数据预测分析</a:t>
              </a:r>
              <a:r>
                <a:rPr lang="en-US" sz="1200">
                  <a:solidFill>
                    <a:schemeClr val="bg1">
                      <a:alpha val="100000"/>
                    </a:schemeClr>
                  </a:solidFill>
                  <a:latin typeface="汉仪雅酷黑 65W"/>
                  <a:ea typeface="汉仪雅酷黑 65W"/>
                  <a:cs typeface="思源黑体 CN Light"/>
                  <a:sym typeface="汉仪雅酷黑 65W"/>
                </a:rPr>
                <a:t> </a:t>
              </a:r>
              <a:r>
                <a:rPr lang="zh-CN" sz="1200">
                  <a:solidFill>
                    <a:schemeClr val="bg1">
                      <a:alpha val="100000"/>
                    </a:schemeClr>
                  </a:solidFill>
                  <a:latin typeface="汉仪雅酷黑 65W"/>
                  <a:ea typeface="汉仪雅酷黑 65W"/>
                  <a:cs typeface="思源黑体 CN Light"/>
                  <a:sym typeface="汉仪雅酷黑 65W"/>
                </a:rPr>
                <a:t>数据挖掘汇报</a:t>
              </a:r>
              <a:endParaRPr lang="zh-CN" sz="1200">
                <a:solidFill>
                  <a:schemeClr val="bg1">
                    <a:alpha val="100000"/>
                  </a:schemeClr>
                </a:solidFill>
                <a:latin typeface="汉仪雅酷黑 65W"/>
                <a:ea typeface="汉仪雅酷黑 65W"/>
                <a:cs typeface="思源黑体 CN Light"/>
                <a:sym typeface="汉仪雅酷黑 65W"/>
              </a:endParaRPr>
            </a:p>
          </p:txBody>
        </p:sp>
      </p:grpSp>
      <p:grpSp>
        <p:nvGrpSpPr>
          <p:cNvPr id="1470" name="组合 5"/>
          <p:cNvGrpSpPr/>
          <p:nvPr/>
        </p:nvGrpSpPr>
        <p:grpSpPr>
          <a:xfrm>
            <a:off x="341630" y="109220"/>
            <a:ext cx="1209675" cy="1195705"/>
            <a:chOff x="8459" y="1971"/>
            <a:chExt cx="2324" cy="2296"/>
          </a:xfrm>
        </p:grpSpPr>
        <p:sp>
          <p:nvSpPr>
            <p:cNvPr id="1471" name="椭圆 8"/>
            <p:cNvSpPr/>
            <p:nvPr/>
          </p:nvSpPr>
          <p:spPr>
            <a:xfrm>
              <a:off x="8459" y="1971"/>
              <a:ext cx="2278" cy="229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72" name="图片 9" descr="logo"/>
            <p:cNvPicPr>
              <a:picLocks noChangeAspect="1"/>
            </p:cNvPicPr>
            <p:nvPr/>
          </p:nvPicPr>
          <p:blipFill>
            <a:blip r:embed="rId1"/>
            <a:srcRect r="76051"/>
            <a:stretch>
              <a:fillRect/>
            </a:stretch>
          </p:blipFill>
          <p:spPr>
            <a:xfrm>
              <a:off x="8525" y="1982"/>
              <a:ext cx="2258" cy="2285"/>
            </a:xfrm>
            <a:prstGeom prst="rect">
              <a:avLst/>
            </a:prstGeom>
          </p:spPr>
        </p:pic>
      </p:grpSp>
      <p:sp>
        <p:nvSpPr>
          <p:cNvPr id="1473" name="文本框 12"/>
          <p:cNvSpPr txBox="1"/>
          <p:nvPr/>
        </p:nvSpPr>
        <p:spPr>
          <a:xfrm>
            <a:off x="1664970" y="1521460"/>
            <a:ext cx="8273415" cy="44989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noAutofit/>
          </a:bodyPr>
          <a:lstStyle>
            <a:defPPr>
              <a:defRPr lang="zh-CN"/>
            </a:defPPr>
            <a:lvl1pPr>
              <a:lnSpc>
                <a:spcPct val="14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思源黑体 CN Normal" panose="020B0400000000000000" charset="-122"/>
              </a:defRPr>
            </a:lvl1pPr>
          </a:lstStyle>
          <a:p>
            <a:pPr marL="0" lvl="0" algn="l" defTabSz="9144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defRPr sz="14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思源黑体 CN Light"/>
                <a:ea typeface="思源黑体 CN Light"/>
                <a:cs typeface="思源黑体 CN Normal"/>
              </a:defRPr>
            </a:pPr>
            <a:r>
              <a:rPr lang="zh-CN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选用了</a:t>
            </a:r>
            <a:r>
              <a:rPr lang="en-US" altLang="zh-CN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RandomForestRegressor</a:t>
            </a:r>
            <a:r>
              <a:rPr lang="zh-CN" altLang="en-US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（</a:t>
            </a:r>
            <a:r>
              <a:rPr lang="en-US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随机森林回归器</a:t>
            </a:r>
            <a:r>
              <a:rPr lang="zh-CN" altLang="en-US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）</a:t>
            </a:r>
            <a:r>
              <a:rPr lang="en-US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作为主要预测模型</a:t>
            </a:r>
            <a:endParaRPr lang="en-US" sz="2400" b="0">
              <a:solidFill>
                <a:schemeClr val="tx1">
                  <a:lumMod val="85000"/>
                  <a:lumOff val="15000"/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Light"/>
            </a:endParaRPr>
          </a:p>
          <a:p>
            <a:pPr marL="0" lvl="0" algn="l" defTabSz="9144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defRPr sz="14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思源黑体 CN Light"/>
                <a:ea typeface="思源黑体 CN Light"/>
                <a:cs typeface="思源黑体 CN Normal"/>
              </a:defRPr>
            </a:pPr>
            <a:r>
              <a:rPr lang="zh-CN" sz="2400" b="1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highlight>
                  <a:srgbClr val="FFFF00">
                    <a:alpha val="100000"/>
                  </a:srgbClr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选择原因</a:t>
            </a:r>
            <a:r>
              <a:rPr lang="zh-CN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：</a:t>
            </a:r>
            <a:endParaRPr lang="zh-CN" sz="2400" b="0">
              <a:solidFill>
                <a:schemeClr val="tx1">
                  <a:lumMod val="85000"/>
                  <a:lumOff val="15000"/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Light"/>
            </a:endParaRPr>
          </a:p>
          <a:p>
            <a:pPr marL="0" lvl="0" algn="l" defTabSz="9144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defRPr sz="14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思源黑体 CN Light"/>
                <a:ea typeface="思源黑体 CN Light"/>
                <a:cs typeface="思源黑体 CN Normal"/>
              </a:defRPr>
            </a:pPr>
            <a:r>
              <a:rPr lang="zh-CN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能处理</a:t>
            </a:r>
            <a:r>
              <a:rPr lang="zh-CN" sz="2400" b="1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非线性关系</a:t>
            </a:r>
            <a:r>
              <a:rPr lang="zh-CN" sz="24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、</a:t>
            </a:r>
            <a:r>
              <a:rPr lang="zh-CN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对异常值</a:t>
            </a:r>
            <a:r>
              <a:rPr lang="zh-CN" sz="2400" b="1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不敏感</a:t>
            </a:r>
            <a:r>
              <a:rPr lang="zh-CN" sz="24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、</a:t>
            </a:r>
            <a:r>
              <a:rPr lang="zh-CN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可以评估特征</a:t>
            </a:r>
            <a:r>
              <a:rPr lang="zh-CN" sz="2400" b="1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重要性</a:t>
            </a:r>
            <a:r>
              <a:rPr lang="zh-CN" sz="24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、</a:t>
            </a:r>
            <a:r>
              <a:rPr lang="zh-CN" sz="2400" b="1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不需要</a:t>
            </a:r>
            <a:r>
              <a:rPr lang="zh-CN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对数据做严格的分布假设</a:t>
            </a:r>
            <a:r>
              <a:rPr lang="zh-CN" sz="24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、</a:t>
            </a:r>
            <a:r>
              <a:rPr lang="zh-CN" sz="2400" b="1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较少</a:t>
            </a:r>
            <a:r>
              <a:rPr lang="zh-CN" sz="2400" b="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的参数调优需求</a:t>
            </a:r>
            <a:endParaRPr lang="zh-CN" sz="2400" b="0">
              <a:solidFill>
                <a:schemeClr val="tx1">
                  <a:lumMod val="85000"/>
                  <a:lumOff val="15000"/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Light"/>
            </a:endParaRPr>
          </a:p>
          <a:p>
            <a:pPr marL="0" lvl="0" algn="l" defTabSz="9144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defRPr sz="14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思源黑体 CN Light"/>
                <a:ea typeface="思源黑体 CN Light"/>
                <a:cs typeface="思源黑体 CN Normal"/>
              </a:defRPr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另外，还选用了</a:t>
            </a:r>
            <a:r>
              <a:rPr lang="en-US" altLang="zh-CN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GRB</a:t>
            </a:r>
            <a:r>
              <a:rPr lang="zh-CN" altLang="en-US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（梯度提升回归树）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和</a:t>
            </a:r>
            <a:r>
              <a:rPr lang="en-US" altLang="zh-CN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DecisionTree</a:t>
            </a:r>
            <a:r>
              <a:rPr lang="zh-CN" altLang="en-US" sz="2400" b="1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（决策树）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/>
              </a:rPr>
              <a:t>作为对比。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Light"/>
            </a:endParaRPr>
          </a:p>
          <a:p>
            <a:pPr marL="0" lvl="0" algn="l" defTabSz="9144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defRPr sz="14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思源黑体 CN Light"/>
                <a:ea typeface="思源黑体 CN Light"/>
                <a:cs typeface="思源黑体 CN Normal"/>
              </a:defRPr>
            </a:pPr>
            <a:endParaRPr lang="zh-CN" altLang="en-US" sz="2400" b="0">
              <a:solidFill>
                <a:schemeClr val="tx1">
                  <a:lumMod val="85000"/>
                  <a:lumOff val="15000"/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 Light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picid" val="{bcaa266f-d971-45d1-baa8-f49beb54d22b}"/>
</p:tagLst>
</file>

<file path=ppt/tags/tag10.xml><?xml version="1.0" encoding="utf-8"?>
<p:tagLst xmlns:p="http://schemas.openxmlformats.org/presentationml/2006/main">
  <p:tag name="KSO_WM_DIAGRAM_VIRTUALLY_FRAME" val="{&quot;height&quot;:385.9384251968504,&quot;left&quot;:422.28874015748033,&quot;top&quot;:112.2615748031496,&quot;width&quot;:424.7612598425197}"/>
</p:tagLst>
</file>

<file path=ppt/tags/tag11.xml><?xml version="1.0" encoding="utf-8"?>
<p:tagLst xmlns:p="http://schemas.openxmlformats.org/presentationml/2006/main">
  <p:tag name="KSO_WM_DIAGRAM_VIRTUALLY_FRAME" val="{&quot;height&quot;:385.9384251968504,&quot;left&quot;:422.28874015748033,&quot;top&quot;:112.2615748031496,&quot;width&quot;:424.7612598425197}"/>
</p:tagLst>
</file>

<file path=ppt/tags/tag12.xml><?xml version="1.0" encoding="utf-8"?>
<p:tagLst xmlns:p="http://schemas.openxmlformats.org/presentationml/2006/main">
  <p:tag name="KSO_WM_DIAGRAM_VIRTUALLY_FRAME" val="{&quot;height&quot;:385.9384251968504,&quot;left&quot;:422.28874015748033,&quot;top&quot;:112.2615748031496,&quot;width&quot;:424.7612598425197}"/>
</p:tagLst>
</file>

<file path=ppt/tags/tag13.xml><?xml version="1.0" encoding="utf-8"?>
<p:tagLst xmlns:p="http://schemas.openxmlformats.org/presentationml/2006/main">
  <p:tag name="KSO_WM_DIAGRAM_VIRTUALLY_FRAME" val="{&quot;height&quot;:385.9384251968504,&quot;left&quot;:422.28874015748033,&quot;top&quot;:112.2615748031496,&quot;width&quot;:424.7612598425197}"/>
</p:tagLst>
</file>

<file path=ppt/tags/tag14.xml><?xml version="1.0" encoding="utf-8"?>
<p:tagLst xmlns:p="http://schemas.openxmlformats.org/presentationml/2006/main">
  <p:tag name="KSO_WM_DIAGRAM_VIRTUALLY_FRAME" val="{&quot;height&quot;:385.9384251968504,&quot;left&quot;:422.28874015748033,&quot;top&quot;:112.2615748031496,&quot;width&quot;:424.7612598425197}"/>
</p:tagLst>
</file>

<file path=ppt/tags/tag15.xml><?xml version="1.0" encoding="utf-8"?>
<p:tagLst xmlns:p="http://schemas.openxmlformats.org/presentationml/2006/main">
  <p:tag name="KSO_WM_DIAGRAM_VIRTUALLY_FRAME" val="{&quot;height&quot;:385.9384251968504,&quot;left&quot;:422.28874015748033,&quot;top&quot;:112.2615748031496,&quot;width&quot;:424.7612598425197}"/>
</p:tagLst>
</file>

<file path=ppt/tags/tag16.xml><?xml version="1.0" encoding="utf-8"?>
<p:tagLst xmlns:p="http://schemas.openxmlformats.org/presentationml/2006/main">
  <p:tag name="KSO_WM_DIAGRAM_VIRTUALLY_FRAME" val="{&quot;height&quot;:385.9384251968504,&quot;left&quot;:422.28874015748033,&quot;top&quot;:112.2615748031496,&quot;width&quot;:424.7612598425197}"/>
</p:tagLst>
</file>

<file path=ppt/tags/tag17.xml><?xml version="1.0" encoding="utf-8"?>
<p:tagLst xmlns:p="http://schemas.openxmlformats.org/presentationml/2006/main">
  <p:tag name="KSO_WM_DIAGRAM_VIRTUALLY_FRAME" val="{&quot;height&quot;:385.9384251968504,&quot;left&quot;:422.28874015748033,&quot;top&quot;:112.2615748031496,&quot;width&quot;:424.7612598425197}"/>
</p:tagLst>
</file>

<file path=ppt/tags/tag18.xml><?xml version="1.0" encoding="utf-8"?>
<p:tagLst xmlns:p="http://schemas.openxmlformats.org/presentationml/2006/main">
  <p:tag name="KSO_WM_DIAGRAM_VIRTUALLY_FRAME" val="{&quot;height&quot;:519.4830708661418,&quot;left&quot;:450.15,&quot;top&quot;:-5.283070866141732,&quot;width&quot;:546.35}"/>
</p:tagLst>
</file>

<file path=ppt/tags/tag19.xml><?xml version="1.0" encoding="utf-8"?>
<p:tagLst xmlns:p="http://schemas.openxmlformats.org/presentationml/2006/main">
  <p:tag name="KSO_WM_DIAGRAM_VIRTUALLY_FRAME" val="{&quot;height&quot;:519.4830708661418,&quot;left&quot;:450.15,&quot;top&quot;:-5.283070866141732,&quot;width&quot;:546.35}"/>
</p:tagLst>
</file>

<file path=ppt/tags/tag2.xml><?xml version="1.0" encoding="utf-8"?>
<p:tagLst xmlns:p="http://schemas.openxmlformats.org/presentationml/2006/main">
  <p:tag name="picid" val="{b14756c9-8c02-4875-bedf-55b8c8d3b9bc}"/>
</p:tagLst>
</file>

<file path=ppt/tags/tag20.xml><?xml version="1.0" encoding="utf-8"?>
<p:tagLst xmlns:p="http://schemas.openxmlformats.org/presentationml/2006/main">
  <p:tag name="KSO_WM_DIAGRAM_VIRTUALLY_FRAME" val="{&quot;height&quot;:519.4830708661418,&quot;left&quot;:450.15,&quot;top&quot;:-5.283070866141732,&quot;width&quot;:546.35}"/>
  <p:tag name="picid" val="{badc9320-5cbc-4a3a-8c67-93a758d028cb}"/>
</p:tagLst>
</file>

<file path=ppt/tags/tag21.xml><?xml version="1.0" encoding="utf-8"?>
<p:tagLst xmlns:p="http://schemas.openxmlformats.org/presentationml/2006/main">
  <p:tag name="KSO_WM_DIAGRAM_VIRTUALLY_FRAME" val="{&quot;height&quot;:519.4830708661418,&quot;left&quot;:450.15,&quot;top&quot;:-5.283070866141732,&quot;width&quot;:546.35}"/>
</p:tagLst>
</file>

<file path=ppt/tags/tag22.xml><?xml version="1.0" encoding="utf-8"?>
<p:tagLst xmlns:p="http://schemas.openxmlformats.org/presentationml/2006/main">
  <p:tag name="KSO_WM_DIAGRAM_VIRTUALLY_FRAME" val="{&quot;height&quot;:519.4830708661418,&quot;left&quot;:450.15,&quot;top&quot;:-5.283070866141732,&quot;width&quot;:546.35}"/>
</p:tagLst>
</file>

<file path=ppt/tags/tag23.xml><?xml version="1.0" encoding="utf-8"?>
<p:tagLst xmlns:p="http://schemas.openxmlformats.org/presentationml/2006/main">
  <p:tag name="KSO_WM_DIAGRAM_VIRTUALLY_FRAME" val="{&quot;height&quot;:519.4830708661418,&quot;left&quot;:450.15,&quot;top&quot;:-5.283070866141732,&quot;width&quot;:546.35}"/>
</p:tagLst>
</file>

<file path=ppt/tags/tag24.xml><?xml version="1.0" encoding="utf-8"?>
<p:tagLst xmlns:p="http://schemas.openxmlformats.org/presentationml/2006/main">
  <p:tag name="KSO_WM_DIAGRAM_VIRTUALLY_FRAME" val="{&quot;height&quot;:519.4830708661418,&quot;left&quot;:450.15,&quot;top&quot;:-5.283070866141732,&quot;width&quot;:546.35}"/>
</p:tagLst>
</file>

<file path=ppt/tags/tag25.xml><?xml version="1.0" encoding="utf-8"?>
<p:tagLst xmlns:p="http://schemas.openxmlformats.org/presentationml/2006/main">
  <p:tag name="KSO_WM_DIAGRAM_VIRTUALLY_FRAME" val="{&quot;height&quot;:519.4830708661418,&quot;left&quot;:450.15,&quot;top&quot;:-5.283070866141732,&quot;width&quot;:546.35}"/>
</p:tagLst>
</file>

<file path=ppt/tags/tag26.xml><?xml version="1.0" encoding="utf-8"?>
<p:tagLst xmlns:p="http://schemas.openxmlformats.org/presentationml/2006/main">
  <p:tag name="KSO_WM_DIAGRAM_VIRTUALLY_FRAME" val="{&quot;height&quot;:519.4830708661418,&quot;left&quot;:450.15,&quot;top&quot;:-5.283070866141732,&quot;width&quot;:546.35}"/>
</p:tagLst>
</file>

<file path=ppt/tags/tag27.xml><?xml version="1.0" encoding="utf-8"?>
<p:tagLst xmlns:p="http://schemas.openxmlformats.org/presentationml/2006/main">
  <p:tag name="KSO_WM_DIAGRAM_VIRTUALLY_FRAME" val="{&quot;height&quot;:519.4830708661418,&quot;left&quot;:450.15,&quot;top&quot;:-5.283070866141732,&quot;width&quot;:546.35}"/>
</p:tagLst>
</file>

<file path=ppt/tags/tag28.xml><?xml version="1.0" encoding="utf-8"?>
<p:tagLst xmlns:p="http://schemas.openxmlformats.org/presentationml/2006/main">
  <p:tag name="picid" val="{fb7567d3-af10-45dc-8215-a1e004b76077}"/>
</p:tagLst>
</file>

<file path=ppt/tags/tag29.xml><?xml version="1.0" encoding="utf-8"?>
<p:tagLst xmlns:p="http://schemas.openxmlformats.org/presentationml/2006/main">
  <p:tag name="KSO_WM_DIAGRAM_VIRTUALLY_FRAME" val="{&quot;height&quot;:519.4830708661418,&quot;left&quot;:450.15,&quot;top&quot;:-5.283070866141732,&quot;width&quot;:546.35}"/>
</p:tagLst>
</file>

<file path=ppt/tags/tag3.xml><?xml version="1.0" encoding="utf-8"?>
<p:tagLst xmlns:p="http://schemas.openxmlformats.org/presentationml/2006/main">
  <p:tag name="picid" val="{51fd6eb6-053b-4b22-8da1-697330b797fc}"/>
</p:tagLst>
</file>

<file path=ppt/tags/tag30.xml><?xml version="1.0" encoding="utf-8"?>
<p:tagLst xmlns:p="http://schemas.openxmlformats.org/presentationml/2006/main">
  <p:tag name="KSO_WM_DIAGRAM_VIRTUALLY_FRAME" val="{&quot;height&quot;:519.4830708661418,&quot;left&quot;:450.15,&quot;top&quot;:-5.283070866141732,&quot;width&quot;:546.35}"/>
</p:tagLst>
</file>

<file path=ppt/tags/tag31.xml><?xml version="1.0" encoding="utf-8"?>
<p:tagLst xmlns:p="http://schemas.openxmlformats.org/presentationml/2006/main">
  <p:tag name="picid" val="{5d43e922-2418-48f8-9787-8f648335aa34}"/>
</p:tagLst>
</file>

<file path=ppt/tags/tag32.xml><?xml version="1.0" encoding="utf-8"?>
<p:tagLst xmlns:p="http://schemas.openxmlformats.org/presentationml/2006/main">
  <p:tag name="KSO_WM_DIAGRAM_VIRTUALLY_FRAME" val="{&quot;height&quot;:519.4830708661418,&quot;left&quot;:450.15,&quot;top&quot;:-5.283070866141732,&quot;width&quot;:546.35}"/>
</p:tagLst>
</file>

<file path=ppt/tags/tag33.xml><?xml version="1.0" encoding="utf-8"?>
<p:tagLst xmlns:p="http://schemas.openxmlformats.org/presentationml/2006/main">
  <p:tag name="KSO_WM_DIAGRAM_VIRTUALLY_FRAME" val="{&quot;height&quot;:519.4830708661418,&quot;left&quot;:450.15,&quot;top&quot;:-5.283070866141732,&quot;width&quot;:546.35}"/>
</p:tagLst>
</file>

<file path=ppt/tags/tag34.xml><?xml version="1.0" encoding="utf-8"?>
<p:tagLst xmlns:p="http://schemas.openxmlformats.org/presentationml/2006/main">
  <p:tag name="KSO_WM_DIAGRAM_VIRTUALLY_FRAME" val="{&quot;height&quot;:519.4830708661418,&quot;left&quot;:450.15,&quot;top&quot;:-5.283070866141732,&quot;width&quot;:546.35}"/>
</p:tagLst>
</file>

<file path=ppt/tags/tag35.xml><?xml version="1.0" encoding="utf-8"?>
<p:tagLst xmlns:p="http://schemas.openxmlformats.org/presentationml/2006/main">
  <p:tag name="KSO_WM_DIAGRAM_VIRTUALLY_FRAME" val="{&quot;height&quot;:519.4830708661418,&quot;left&quot;:450.15,&quot;top&quot;:-5.283070866141732,&quot;width&quot;:546.35}"/>
</p:tagLst>
</file>

<file path=ppt/tags/tag36.xml><?xml version="1.0" encoding="utf-8"?>
<p:tagLst xmlns:p="http://schemas.openxmlformats.org/presentationml/2006/main">
  <p:tag name="picid" val="{9a08146a-fb6c-479f-add8-49059b47cb5f}"/>
</p:tagLst>
</file>

<file path=ppt/tags/tag37.xml><?xml version="1.0" encoding="utf-8"?>
<p:tagLst xmlns:p="http://schemas.openxmlformats.org/presentationml/2006/main">
  <p:tag name="picid" val="{da817cf6-7ab4-4b5b-b4be-2a97b5908782}"/>
</p:tagLst>
</file>

<file path=ppt/tags/tag38.xml><?xml version="1.0" encoding="utf-8"?>
<p:tagLst xmlns:p="http://schemas.openxmlformats.org/presentationml/2006/main">
  <p:tag name="picid" val="{e681a8a1-6fcb-4507-98f9-f4bd069873c7}"/>
</p:tagLst>
</file>

<file path=ppt/tags/tag39.xml><?xml version="1.0" encoding="utf-8"?>
<p:tagLst xmlns:p="http://schemas.openxmlformats.org/presentationml/2006/main">
  <p:tag name="KSO_WM_DIAGRAM_VIRTUALLY_FRAME" val="{&quot;height&quot;:289.4,&quot;left&quot;:0,&quot;top&quot;:248.5,&quot;width&quot;:960}"/>
</p:tagLst>
</file>

<file path=ppt/tags/tag4.xml><?xml version="1.0" encoding="utf-8"?>
<p:tagLst xmlns:p="http://schemas.openxmlformats.org/presentationml/2006/main">
  <p:tag name="KSO_WM_DIAGRAM_VIRTUALLY_FRAME" val="{&quot;height&quot;:385.9384251968504,&quot;left&quot;:422.28874015748033,&quot;top&quot;:112.2615748031496,&quot;width&quot;:424.7612598425197}"/>
</p:tagLst>
</file>

<file path=ppt/tags/tag40.xml><?xml version="1.0" encoding="utf-8"?>
<p:tagLst xmlns:p="http://schemas.openxmlformats.org/presentationml/2006/main">
  <p:tag name="picid" val="{f40c9a0f-00e7-459c-917d-fa818f28da37}"/>
  <p:tag name="KSO_WM_DIAGRAM_VIRTUALLY_FRAME" val="{&quot;height&quot;:289.4,&quot;left&quot;:0,&quot;top&quot;:248.5,&quot;width&quot;:960}"/>
</p:tagLst>
</file>

<file path=ppt/tags/tag41.xml><?xml version="1.0" encoding="utf-8"?>
<p:tagLst xmlns:p="http://schemas.openxmlformats.org/presentationml/2006/main">
  <p:tag name="KSO_WM_DIAGRAM_VIRTUALLY_FRAME" val="{&quot;height&quot;:289.4,&quot;left&quot;:0,&quot;top&quot;:248.5,&quot;width&quot;:960}"/>
</p:tagLst>
</file>

<file path=ppt/tags/tag42.xml><?xml version="1.0" encoding="utf-8"?>
<p:tagLst xmlns:p="http://schemas.openxmlformats.org/presentationml/2006/main">
  <p:tag name="KSO_WM_DIAGRAM_VIRTUALLY_FRAME" val="{&quot;height&quot;:289.4,&quot;left&quot;:0,&quot;top&quot;:248.5,&quot;width&quot;:960}"/>
</p:tagLst>
</file>

<file path=ppt/tags/tag43.xml><?xml version="1.0" encoding="utf-8"?>
<p:tagLst xmlns:p="http://schemas.openxmlformats.org/presentationml/2006/main">
  <p:tag name="picid" val="{b92bd0b3-3b6f-423a-9cfe-92737edea074}"/>
</p:tagLst>
</file>

<file path=ppt/tags/tag44.xml><?xml version="1.0" encoding="utf-8"?>
<p:tagLst xmlns:p="http://schemas.openxmlformats.org/presentationml/2006/main">
  <p:tag name="KSO_WM_DIAGRAM_VIRTUALLY_FRAME" val="{&quot;height&quot;:289.4,&quot;left&quot;:0,&quot;top&quot;:248.5,&quot;width&quot;:960}"/>
</p:tagLst>
</file>

<file path=ppt/tags/tag45.xml><?xml version="1.0" encoding="utf-8"?>
<p:tagLst xmlns:p="http://schemas.openxmlformats.org/presentationml/2006/main">
  <p:tag name="KSO_WM_DIAGRAM_VIRTUALLY_FRAME" val="{&quot;height&quot;:289.4,&quot;left&quot;:0,&quot;top&quot;:248.5,&quot;width&quot;:960}"/>
</p:tagLst>
</file>

<file path=ppt/tags/tag46.xml><?xml version="1.0" encoding="utf-8"?>
<p:tagLst xmlns:p="http://schemas.openxmlformats.org/presentationml/2006/main">
  <p:tag name="KSO_WM_DIAGRAM_VIRTUALLY_FRAME" val="{&quot;height&quot;:289.4,&quot;left&quot;:0,&quot;top&quot;:248.5,&quot;width&quot;:960}"/>
</p:tagLst>
</file>

<file path=ppt/tags/tag47.xml><?xml version="1.0" encoding="utf-8"?>
<p:tagLst xmlns:p="http://schemas.openxmlformats.org/presentationml/2006/main">
  <p:tag name="KSO_WM_DIAGRAM_VIRTUALLY_FRAME" val="{&quot;height&quot;:289.4,&quot;left&quot;:0,&quot;top&quot;:248.5,&quot;width&quot;:960}"/>
</p:tagLst>
</file>

<file path=ppt/tags/tag48.xml><?xml version="1.0" encoding="utf-8"?>
<p:tagLst xmlns:p="http://schemas.openxmlformats.org/presentationml/2006/main">
  <p:tag name="KSO_WM_DIAGRAM_VIRTUALLY_FRAME" val="{&quot;height&quot;:289.4,&quot;left&quot;:0,&quot;top&quot;:248.5,&quot;width&quot;:960}"/>
</p:tagLst>
</file>

<file path=ppt/tags/tag49.xml><?xml version="1.0" encoding="utf-8"?>
<p:tagLst xmlns:p="http://schemas.openxmlformats.org/presentationml/2006/main">
  <p:tag name="picid" val="{e681a8a1-6fcb-4507-98f9-f4bd069873c7}"/>
</p:tagLst>
</file>

<file path=ppt/tags/tag5.xml><?xml version="1.0" encoding="utf-8"?>
<p:tagLst xmlns:p="http://schemas.openxmlformats.org/presentationml/2006/main">
  <p:tag name="KSO_WM_DIAGRAM_VIRTUALLY_FRAME" val="{&quot;height&quot;:385.9384251968504,&quot;left&quot;:422.28874015748033,&quot;top&quot;:112.2615748031496,&quot;width&quot;:424.7612598425197}"/>
</p:tagLst>
</file>

<file path=ppt/tags/tag50.xml><?xml version="1.0" encoding="utf-8"?>
<p:tagLst xmlns:p="http://schemas.openxmlformats.org/presentationml/2006/main">
  <p:tag name="picid" val="{f40c9a0f-00e7-459c-917d-fa818f28da37}"/>
  <p:tag name="KSO_WM_DIAGRAM_VIRTUALLY_FRAME" val="{&quot;height&quot;:289.4,&quot;left&quot;:0,&quot;top&quot;:248.5,&quot;width&quot;:730.65}"/>
</p:tagLst>
</file>

<file path=ppt/tags/tag51.xml><?xml version="1.0" encoding="utf-8"?>
<p:tagLst xmlns:p="http://schemas.openxmlformats.org/presentationml/2006/main">
  <p:tag name="KSO_WM_DIAGRAM_VIRTUALLY_FRAME" val="{&quot;height&quot;:289.4,&quot;left&quot;:0,&quot;top&quot;:248.5,&quot;width&quot;:730.65}"/>
</p:tagLst>
</file>

<file path=ppt/tags/tag52.xml><?xml version="1.0" encoding="utf-8"?>
<p:tagLst xmlns:p="http://schemas.openxmlformats.org/presentationml/2006/main">
  <p:tag name="picid" val="{b92bd0b3-3b6f-423a-9cfe-92737edea074}"/>
</p:tagLst>
</file>

<file path=ppt/tags/tag53.xml><?xml version="1.0" encoding="utf-8"?>
<p:tagLst xmlns:p="http://schemas.openxmlformats.org/presentationml/2006/main">
  <p:tag name="KSO_WM_DIAGRAM_VIRTUALLY_FRAME" val="{&quot;height&quot;:289.4,&quot;left&quot;:0,&quot;top&quot;:248.5,&quot;width&quot;:730.65}"/>
</p:tagLst>
</file>

<file path=ppt/tags/tag54.xml><?xml version="1.0" encoding="utf-8"?>
<p:tagLst xmlns:p="http://schemas.openxmlformats.org/presentationml/2006/main">
  <p:tag name="picid" val="{b92bd0b3-3b6f-423a-9cfe-92737edea074}"/>
</p:tagLst>
</file>

<file path=ppt/tags/tag55.xml><?xml version="1.0" encoding="utf-8"?>
<p:tagLst xmlns:p="http://schemas.openxmlformats.org/presentationml/2006/main">
  <p:tag name="picid" val="{e681a8a1-6fcb-4507-98f9-f4bd069873c7}"/>
</p:tagLst>
</file>

<file path=ppt/tags/tag56.xml><?xml version="1.0" encoding="utf-8"?>
<p:tagLst xmlns:p="http://schemas.openxmlformats.org/presentationml/2006/main">
  <p:tag name="picid" val="{f40c9a0f-00e7-459c-917d-fa818f28da37}"/>
  <p:tag name="KSO_WM_DIAGRAM_VIRTUALLY_FRAME" val="{&quot;height&quot;:289.4,&quot;left&quot;:0,&quot;top&quot;:248.5,&quot;width&quot;:730.65}"/>
</p:tagLst>
</file>

<file path=ppt/tags/tag57.xml><?xml version="1.0" encoding="utf-8"?>
<p:tagLst xmlns:p="http://schemas.openxmlformats.org/presentationml/2006/main">
  <p:tag name="KSO_WM_DIAGRAM_VIRTUALLY_FRAME" val="{&quot;height&quot;:289.4,&quot;left&quot;:0,&quot;top&quot;:248.5,&quot;width&quot;:730.65}"/>
</p:tagLst>
</file>

<file path=ppt/tags/tag58.xml><?xml version="1.0" encoding="utf-8"?>
<p:tagLst xmlns:p="http://schemas.openxmlformats.org/presentationml/2006/main">
  <p:tag name="KSO_WM_DIAGRAM_VIRTUALLY_FRAME" val="{&quot;height&quot;:289.4,&quot;left&quot;:0,&quot;top&quot;:248.5,&quot;width&quot;:730.65}"/>
</p:tagLst>
</file>

<file path=ppt/tags/tag6.xml><?xml version="1.0" encoding="utf-8"?>
<p:tagLst xmlns:p="http://schemas.openxmlformats.org/presentationml/2006/main">
  <p:tag name="KSO_WM_DIAGRAM_VIRTUALLY_FRAME" val="{&quot;height&quot;:385.9384251968504,&quot;left&quot;:422.28874015748033,&quot;top&quot;:112.2615748031496,&quot;width&quot;:424.7612598425197}"/>
</p:tagLst>
</file>

<file path=ppt/tags/tag7.xml><?xml version="1.0" encoding="utf-8"?>
<p:tagLst xmlns:p="http://schemas.openxmlformats.org/presentationml/2006/main">
  <p:tag name="KSO_WM_DIAGRAM_VIRTUALLY_FRAME" val="{&quot;height&quot;:385.9384251968504,&quot;left&quot;:422.28874015748033,&quot;top&quot;:112.2615748031496,&quot;width&quot;:424.7612598425197}"/>
</p:tagLst>
</file>

<file path=ppt/tags/tag8.xml><?xml version="1.0" encoding="utf-8"?>
<p:tagLst xmlns:p="http://schemas.openxmlformats.org/presentationml/2006/main">
  <p:tag name="KSO_WM_DIAGRAM_VIRTUALLY_FRAME" val="{&quot;height&quot;:385.9384251968504,&quot;left&quot;:422.28874015748033,&quot;top&quot;:112.2615748031496,&quot;width&quot;:424.7612598425197}"/>
</p:tagLst>
</file>

<file path=ppt/tags/tag9.xml><?xml version="1.0" encoding="utf-8"?>
<p:tagLst xmlns:p="http://schemas.openxmlformats.org/presentationml/2006/main">
  <p:tag name="KSO_WM_DIAGRAM_VIRTUALLY_FRAME" val="{&quot;height&quot;:385.9384251968504,&quot;left&quot;:422.28874015748033,&quot;top&quot;:112.2615748031496,&quot;width&quot;:424.7612598425197}"/>
</p:tagLst>
</file>

<file path=ppt/theme/theme1.xml><?xml version="1.0" encoding="utf-8"?>
<a:theme xmlns:a="http://schemas.openxmlformats.org/drawingml/2006/main" name="Office 主题​​">
  <a:themeElements>
    <a:clrScheme name="商务蓝">
      <a:dk1>
        <a:srgbClr val="000000"/>
      </a:dk1>
      <a:lt1>
        <a:srgbClr val="FFFFFF"/>
      </a:lt1>
      <a:dk2>
        <a:srgbClr val="FEFEFF"/>
      </a:dk2>
      <a:lt2>
        <a:srgbClr val="E2EFFD"/>
      </a:lt2>
      <a:accent1>
        <a:srgbClr val="003C83"/>
      </a:accent1>
      <a:accent2>
        <a:srgbClr val="015CB7"/>
      </a:accent2>
      <a:accent3>
        <a:srgbClr val="2573C5"/>
      </a:accent3>
      <a:accent4>
        <a:srgbClr val="3785D8"/>
      </a:accent4>
      <a:accent5>
        <a:srgbClr val="3D90E9"/>
      </a:accent5>
      <a:accent6>
        <a:srgbClr val="1D7ADC"/>
      </a:accent6>
      <a:hlink>
        <a:srgbClr val="0563C1"/>
      </a:hlink>
      <a:folHlink>
        <a:srgbClr val="954F72"/>
      </a:folHlink>
    </a:clrScheme>
    <a:fontScheme name="自定义 1">
      <a:majorFont>
        <a:latin typeface="思源黑体 CN Light"/>
        <a:ea typeface="思源黑体 CN Light"/>
        <a:cs typeface=""/>
      </a:majorFont>
      <a:minorFont>
        <a:latin typeface="思源黑体 CN Light"/>
        <a:ea typeface="思源黑体 CN Light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黑体 C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Light"/>
        <a:ea typeface=""/>
        <a:cs typeface=""/>
        <a:font script="Jpan" typeface="ＭＳ Ｐゴシック"/>
        <a:font script="Hang" typeface="맑은 고딕"/>
        <a:font script="Hans" typeface="思源黑体 CN Light"/>
        <a:font script="Hant" typeface="新細明體"/>
        <a:font script="Arab" typeface="思源黑体 CN Light"/>
        <a:font script="Hebr" typeface="思源黑体 CN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Light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2035</Words>
  <Application>WPS 演示</Application>
  <PresentationFormat/>
  <Paragraphs>217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6" baseType="lpstr">
      <vt:lpstr>Arial</vt:lpstr>
      <vt:lpstr>宋体</vt:lpstr>
      <vt:lpstr>Wingdings</vt:lpstr>
      <vt:lpstr>思源黑体 CN Light</vt:lpstr>
      <vt:lpstr>黑体</vt:lpstr>
      <vt:lpstr>微软雅黑</vt:lpstr>
      <vt:lpstr>汉仪雅酷黑 65W</vt:lpstr>
      <vt:lpstr>思源黑体 CN Light</vt:lpstr>
      <vt:lpstr>思源黑体 CN Normal</vt:lpstr>
      <vt:lpstr>思源黑体 CN Normal</vt:lpstr>
      <vt:lpstr>Consolas</vt:lpstr>
      <vt:lpstr>汉仪雅酷黑 65W</vt:lpstr>
      <vt:lpstr>Arial Unicode MS</vt:lpstr>
      <vt:lpstr>SourceHanSerifCN</vt:lpstr>
      <vt:lpstr>Sarasa Fixed CL Light</vt:lpstr>
      <vt:lpstr>思源黑体 CN Light</vt:lpstr>
      <vt:lpstr>Calibri</vt:lpstr>
      <vt:lpstr>Consolas</vt:lpstr>
      <vt:lpstr>华文琥珀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蕾</cp:lastModifiedBy>
  <cp:revision>182</cp:revision>
  <dcterms:created xsi:type="dcterms:W3CDTF">2024-12-28T14:59:01Z</dcterms:created>
  <dcterms:modified xsi:type="dcterms:W3CDTF">2024-12-28T17:57:54Z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22BC367DF2BC47A48080FB43A10346C1_12</vt:lpwstr>
  </property>
  <property fmtid="{D5CDD505-2E9C-101B-9397-08002B2CF9AE}" pid="3" name="KSOProductBuildVer">
    <vt:lpwstr>2052-12.1.0.19302</vt:lpwstr>
  </property>
</Properties>
</file>