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6" r:id="rId5"/>
    <p:sldId id="268" r:id="rId6"/>
    <p:sldId id="269" r:id="rId7"/>
    <p:sldId id="265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EFE0BF-946A-0FB2-6968-F38D1352B1EE}" v="60" dt="2020-09-22T00:44:02.9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62" autoAdjust="0"/>
    <p:restoredTop sz="81837" autoAdjust="0"/>
  </p:normalViewPr>
  <p:slideViewPr>
    <p:cSldViewPr snapToGrid="0">
      <p:cViewPr varScale="1">
        <p:scale>
          <a:sx n="93" d="100"/>
          <a:sy n="93" d="100"/>
        </p:scale>
        <p:origin x="10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ine Lin" userId="83c11282-2231-484f-b0e1-a877f9ccf4af" providerId="ADAL" clId="{926B2220-491A-584C-9872-A15EDC6C1B88}"/>
    <pc:docChg chg="modSld">
      <pc:chgData name="Pauline Lin" userId="83c11282-2231-484f-b0e1-a877f9ccf4af" providerId="ADAL" clId="{926B2220-491A-584C-9872-A15EDC6C1B88}" dt="2020-05-01T11:51:55.863" v="48" actId="20577"/>
      <pc:docMkLst>
        <pc:docMk/>
      </pc:docMkLst>
      <pc:sldChg chg="modSp">
        <pc:chgData name="Pauline Lin" userId="83c11282-2231-484f-b0e1-a877f9ccf4af" providerId="ADAL" clId="{926B2220-491A-584C-9872-A15EDC6C1B88}" dt="2020-05-01T11:51:55.863" v="48" actId="20577"/>
        <pc:sldMkLst>
          <pc:docMk/>
          <pc:sldMk cId="3287406068" sldId="256"/>
        </pc:sldMkLst>
        <pc:spChg chg="mod">
          <ac:chgData name="Pauline Lin" userId="83c11282-2231-484f-b0e1-a877f9ccf4af" providerId="ADAL" clId="{926B2220-491A-584C-9872-A15EDC6C1B88}" dt="2020-05-01T11:51:31.850" v="0" actId="20577"/>
          <ac:spMkLst>
            <pc:docMk/>
            <pc:sldMk cId="3287406068" sldId="256"/>
            <ac:spMk id="2" creationId="{7C73551C-F42F-4AF3-8670-0A7874DF456A}"/>
          </ac:spMkLst>
        </pc:spChg>
        <pc:spChg chg="mod">
          <ac:chgData name="Pauline Lin" userId="83c11282-2231-484f-b0e1-a877f9ccf4af" providerId="ADAL" clId="{926B2220-491A-584C-9872-A15EDC6C1B88}" dt="2020-05-01T11:51:55.863" v="48" actId="20577"/>
          <ac:spMkLst>
            <pc:docMk/>
            <pc:sldMk cId="3287406068" sldId="256"/>
            <ac:spMk id="3" creationId="{CB76E965-92BD-4292-8BAB-CECF5E1BB7D7}"/>
          </ac:spMkLst>
        </pc:spChg>
      </pc:sldChg>
    </pc:docChg>
  </pc:docChgLst>
  <pc:docChgLst>
    <pc:chgData name="Anam Khan" userId="S::anam.khan@unimelb.edu.au::150d6aa0-7ab7-4c87-b80f-c2bb45c71ab5" providerId="AD" clId="Web-{68EFE0BF-946A-0FB2-6968-F38D1352B1EE}"/>
    <pc:docChg chg="modSld">
      <pc:chgData name="Anam Khan" userId="S::anam.khan@unimelb.edu.au::150d6aa0-7ab7-4c87-b80f-c2bb45c71ab5" providerId="AD" clId="Web-{68EFE0BF-946A-0FB2-6968-F38D1352B1EE}" dt="2020-09-22T00:44:02.905" v="59" actId="20577"/>
      <pc:docMkLst>
        <pc:docMk/>
      </pc:docMkLst>
      <pc:sldChg chg="modSp">
        <pc:chgData name="Anam Khan" userId="S::anam.khan@unimelb.edu.au::150d6aa0-7ab7-4c87-b80f-c2bb45c71ab5" providerId="AD" clId="Web-{68EFE0BF-946A-0FB2-6968-F38D1352B1EE}" dt="2020-09-22T00:44:02.905" v="58" actId="20577"/>
        <pc:sldMkLst>
          <pc:docMk/>
          <pc:sldMk cId="569588636" sldId="268"/>
        </pc:sldMkLst>
        <pc:spChg chg="mod">
          <ac:chgData name="Anam Khan" userId="S::anam.khan@unimelb.edu.au::150d6aa0-7ab7-4c87-b80f-c2bb45c71ab5" providerId="AD" clId="Web-{68EFE0BF-946A-0FB2-6968-F38D1352B1EE}" dt="2020-09-22T00:44:02.905" v="58" actId="20577"/>
          <ac:spMkLst>
            <pc:docMk/>
            <pc:sldMk cId="569588636" sldId="268"/>
            <ac:spMk id="3" creationId="{90EFF320-85EC-4570-818F-7F2D2BC61732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Sheet1!$A$2:$A$14</c:f>
              <c:numCache>
                <c:formatCode>General</c:formatCode>
                <c:ptCount val="13"/>
                <c:pt idx="0">
                  <c:v>1.5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Sheet1!$B$2:$B$14</c:f>
              <c:numCache>
                <c:formatCode>General</c:formatCode>
                <c:ptCount val="13"/>
                <c:pt idx="0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FAD-435A-86A9-F9A1135CAA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2576344"/>
        <c:axId val="632575688"/>
      </c:scatterChart>
      <c:valAx>
        <c:axId val="632576344"/>
        <c:scaling>
          <c:orientation val="minMax"/>
          <c:max val="10.5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575688"/>
        <c:crosses val="autoZero"/>
        <c:crossBetween val="midCat"/>
        <c:majorUnit val="1"/>
      </c:valAx>
      <c:valAx>
        <c:axId val="632575688"/>
        <c:scaling>
          <c:orientation val="minMax"/>
          <c:max val="3.1"/>
          <c:min val="0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576344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Sheet1!$A$2:$A$14</c:f>
              <c:numCache>
                <c:formatCode>General</c:formatCode>
                <c:ptCount val="13"/>
                <c:pt idx="0">
                  <c:v>1.5</c:v>
                </c:pt>
                <c:pt idx="1">
                  <c:v>3.5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Sheet1!$B$2:$B$14</c:f>
              <c:numCache>
                <c:formatCode>General</c:formatCode>
                <c:ptCount val="13"/>
                <c:pt idx="0">
                  <c:v>1</c:v>
                </c:pt>
                <c:pt idx="1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FAD-435A-86A9-F9A1135CAA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2576344"/>
        <c:axId val="632575688"/>
      </c:scatterChart>
      <c:valAx>
        <c:axId val="632576344"/>
        <c:scaling>
          <c:orientation val="minMax"/>
          <c:max val="10.5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575688"/>
        <c:crosses val="autoZero"/>
        <c:crossBetween val="midCat"/>
        <c:majorUnit val="1"/>
      </c:valAx>
      <c:valAx>
        <c:axId val="632575688"/>
        <c:scaling>
          <c:orientation val="minMax"/>
          <c:max val="3.1"/>
          <c:min val="0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576344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286A6-69A4-40A5-9A22-6A993D5960A0}" type="datetimeFigureOut">
              <a:rPr lang="en-AU" smtClean="0"/>
              <a:t>26/09/2020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5FEB94-F485-4F04-8921-4D9899D721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7967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876CB-328B-4297-8031-3E60EB934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CD603F-F6D5-4FF0-A585-4C06A1235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8DDE0-4991-466F-B878-9956C0741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6D7C-AEF6-4872-9A38-FE08BEC0EB53}" type="datetimeFigureOut">
              <a:rPr lang="en-AU" smtClean="0"/>
              <a:t>26/09/2020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7A28A-9BB9-434F-BB67-6731EC56F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ED5ED-11B9-4158-A76D-4D0DF8E50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6FFD7-5095-4D64-9B69-DB331A3C47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7186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9702E-754C-4482-B5C2-DD96AD9D5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38504E-8120-4F6C-B364-4E72222EE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56D07-8C3D-419F-98B0-BC31E2EE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6D7C-AEF6-4872-9A38-FE08BEC0EB53}" type="datetimeFigureOut">
              <a:rPr lang="en-AU" smtClean="0"/>
              <a:t>26/09/2020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F9190-A9AF-4F05-93E9-11069B945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9092E-26AF-492E-A030-8EBBC27F3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6FFD7-5095-4D64-9B69-DB331A3C47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8409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CAD26B-4EB5-47A9-87F2-7D34008DE0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CB4794-0CDF-4101-B463-7C5819740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635B5-AA81-4B18-98B5-6932E237B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6D7C-AEF6-4872-9A38-FE08BEC0EB53}" type="datetimeFigureOut">
              <a:rPr lang="en-AU" smtClean="0"/>
              <a:t>26/09/2020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4D3E7-BCCF-44FA-AE7F-D98464574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241D5-69E7-4B9E-9494-BC9D1D176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6FFD7-5095-4D64-9B69-DB331A3C47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6587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09445-1633-4339-952E-BE8046670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17D5A-1C00-4515-9D29-0B9B4559A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8B556-351D-40F7-BFD0-4243842D8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6D7C-AEF6-4872-9A38-FE08BEC0EB53}" type="datetimeFigureOut">
              <a:rPr lang="en-AU" smtClean="0"/>
              <a:t>26/09/2020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C9842-E0C0-475A-B673-9F0236680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6E909-6B62-40B1-B7B5-D791220A7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6FFD7-5095-4D64-9B69-DB331A3C47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2549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5DACA-E025-4DDA-AAFE-8B31B1F7F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93440-3D04-423F-B7B8-4386A84D7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7B3ED-FD65-41D9-BC2B-39C73BFCB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6D7C-AEF6-4872-9A38-FE08BEC0EB53}" type="datetimeFigureOut">
              <a:rPr lang="en-AU" smtClean="0"/>
              <a:t>26/09/2020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5A4C4-0D72-4099-BFAE-E371448C6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25F38-CA66-4798-9DC7-3B0DA4886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6FFD7-5095-4D64-9B69-DB331A3C47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4294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5AB9B-808B-491E-BD31-C61F06F6C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11EEF-9B1E-4C75-87FF-079749694A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3D45DC-26E9-451F-85D9-90981F480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994CDD-170A-458F-BC63-4B6A669EF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6D7C-AEF6-4872-9A38-FE08BEC0EB53}" type="datetimeFigureOut">
              <a:rPr lang="en-AU" smtClean="0"/>
              <a:t>26/09/2020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A3103-C3DD-4B67-9A61-5F251DCCA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A9AB5E-6ECA-4649-BEB5-C88EBA84F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6FFD7-5095-4D64-9B69-DB331A3C47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466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BF021-883A-467E-9AE0-99DEC206E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DA604-4B00-478C-9FE8-ABBC38BE7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3C39D-48C4-4F45-8C30-4DECBA033C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E957D2-FA28-4084-8430-5E606BF53E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244FD4-B3CD-46AD-9219-8AEA1A75BC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68157C-BC1C-4A59-858E-7D03113F0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6D7C-AEF6-4872-9A38-FE08BEC0EB53}" type="datetimeFigureOut">
              <a:rPr lang="en-AU" smtClean="0"/>
              <a:t>26/09/2020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AE2542-2EFC-4DB0-98F8-99D396434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803BEE-3445-4C24-80E0-1E7015178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6FFD7-5095-4D64-9B69-DB331A3C47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1182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822AD-978E-4B12-B6FB-7DC9D7627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05B433-8C98-4C93-8574-5EF4FD1F2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6D7C-AEF6-4872-9A38-FE08BEC0EB53}" type="datetimeFigureOut">
              <a:rPr lang="en-AU" smtClean="0"/>
              <a:t>26/09/2020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B4C3A4-632B-4D33-BE3E-532FA5C7F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895AA0-B690-4413-BEF5-B4D00B399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6FFD7-5095-4D64-9B69-DB331A3C47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3921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96478E-FBE8-4B6D-BECF-30521042F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6D7C-AEF6-4872-9A38-FE08BEC0EB53}" type="datetimeFigureOut">
              <a:rPr lang="en-AU" smtClean="0"/>
              <a:t>26/09/2020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0E9327-5EC5-4591-9DFC-0BCD83378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BD8FF2-8C9C-4CC6-BB14-84106823C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6FFD7-5095-4D64-9B69-DB331A3C47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1004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5B8FA-EB95-4EE4-9540-EC1802234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127D0-893F-47F2-A318-1F60A1C79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5D915A-21BA-47E8-BE7A-3C72586E0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FB364-1ECB-4EAE-B19B-A1D174CE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6D7C-AEF6-4872-9A38-FE08BEC0EB53}" type="datetimeFigureOut">
              <a:rPr lang="en-AU" smtClean="0"/>
              <a:t>26/09/2020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BF539-E1EF-4F69-B540-7B091304F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42A01-CC2B-4051-B359-E4C66CDCC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6FFD7-5095-4D64-9B69-DB331A3C47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7491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14534-5E4F-434F-A645-E6DA31100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84A222-49EC-429A-8CBD-EDD8095454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6E99B6-E360-4D6C-B57D-C2B6AD7BA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6FDF8-4AD2-4561-A06E-67700E857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6D7C-AEF6-4872-9A38-FE08BEC0EB53}" type="datetimeFigureOut">
              <a:rPr lang="en-AU" smtClean="0"/>
              <a:t>26/09/2020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09E5B-70A0-40D3-8FC6-628EAD52D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3A5B5E-2C3C-4B0F-9811-6E3899BEE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6FFD7-5095-4D64-9B69-DB331A3C47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5734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398D0E-5068-484D-8FF2-576C4896E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6C278-33A5-4D08-ADF8-6DDF7D58B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0E116-7966-4BC4-AFE8-C6286D945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46D7C-AEF6-4872-9A38-FE08BEC0EB53}" type="datetimeFigureOut">
              <a:rPr lang="en-AU" smtClean="0"/>
              <a:t>26/09/2020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78684-C209-4C90-9AEC-FBB94E0C2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17764-3AAC-4785-B776-BDA852E61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6FFD7-5095-4D64-9B69-DB331A3C47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7315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3551C-F42F-4AF3-8670-0A7874DF45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Workshop Week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6E965-92BD-4292-8BAB-CECF5E1BB7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/>
              <a:t>COMP20008 2020S2</a:t>
            </a:r>
            <a:endParaRPr lang="en-AU" dirty="0"/>
          </a:p>
          <a:p>
            <a:r>
              <a:rPr lang="en-AU" dirty="0"/>
              <a:t>Clustering (&amp; Linear regression)</a:t>
            </a:r>
          </a:p>
        </p:txBody>
      </p:sp>
    </p:spTree>
    <p:extLst>
      <p:ext uri="{BB962C8B-B14F-4D97-AF65-F5344CB8AC3E}">
        <p14:creationId xmlns:p14="http://schemas.microsoft.com/office/powerpoint/2010/main" val="3287406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E44B0CB-EFBE-41F8-BFA5-57354ABA7332}"/>
              </a:ext>
            </a:extLst>
          </p:cNvPr>
          <p:cNvSpPr txBox="1"/>
          <p:nvPr/>
        </p:nvSpPr>
        <p:spPr>
          <a:xfrm>
            <a:off x="159659" y="6211669"/>
            <a:ext cx="7987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Repeat Step 3: Update Dissimilarity Matrix: Calculate the distance between Cluster12 and all other observations (calculate single linkage using min)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4BDCE1-01EF-438F-B5FF-5ED1ED867B43}"/>
              </a:ext>
            </a:extLst>
          </p:cNvPr>
          <p:cNvSpPr txBox="1"/>
          <p:nvPr/>
        </p:nvSpPr>
        <p:spPr>
          <a:xfrm>
            <a:off x="1922106" y="0"/>
            <a:ext cx="2911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Dissimilarity Matrix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2C93A5-D713-447F-AC05-771B2F1BBA92}"/>
              </a:ext>
            </a:extLst>
          </p:cNvPr>
          <p:cNvSpPr txBox="1"/>
          <p:nvPr/>
        </p:nvSpPr>
        <p:spPr>
          <a:xfrm>
            <a:off x="1922106" y="5890540"/>
            <a:ext cx="2911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Inter-point distance Matrix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B3FDBDF-B314-4F8E-B0FD-291C549D95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755444"/>
              </p:ext>
            </p:extLst>
          </p:nvPr>
        </p:nvGraphicFramePr>
        <p:xfrm>
          <a:off x="512937" y="456447"/>
          <a:ext cx="5040000" cy="50400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94765">
                  <a:extLst>
                    <a:ext uri="{9D8B030D-6E8A-4147-A177-3AD203B41FA5}">
                      <a16:colId xmlns:a16="http://schemas.microsoft.com/office/drawing/2014/main" val="3218077550"/>
                    </a:ext>
                  </a:extLst>
                </a:gridCol>
                <a:gridCol w="513235">
                  <a:extLst>
                    <a:ext uri="{9D8B030D-6E8A-4147-A177-3AD203B41FA5}">
                      <a16:colId xmlns:a16="http://schemas.microsoft.com/office/drawing/2014/main" val="1356961905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60544416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67934570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458195859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41571069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27939590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864801165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93091659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920793036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68427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886055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6319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70040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768687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195575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279564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66530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43497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42793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C62CC2A-47AE-4FF0-A38F-4C7F3EEBCC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737350"/>
              </p:ext>
            </p:extLst>
          </p:nvPr>
        </p:nvGraphicFramePr>
        <p:xfrm>
          <a:off x="6454711" y="621332"/>
          <a:ext cx="4536000" cy="45360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94765">
                  <a:extLst>
                    <a:ext uri="{9D8B030D-6E8A-4147-A177-3AD203B41FA5}">
                      <a16:colId xmlns:a16="http://schemas.microsoft.com/office/drawing/2014/main" val="3218077550"/>
                    </a:ext>
                  </a:extLst>
                </a:gridCol>
                <a:gridCol w="513235">
                  <a:extLst>
                    <a:ext uri="{9D8B030D-6E8A-4147-A177-3AD203B41FA5}">
                      <a16:colId xmlns:a16="http://schemas.microsoft.com/office/drawing/2014/main" val="1356961905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60544416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458195859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41571069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27939590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864801165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93091659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920793036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68427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886055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6319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768687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195575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279564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66530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43497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427934"/>
                  </a:ext>
                </a:extLst>
              </a:tr>
            </a:tbl>
          </a:graphicData>
        </a:graphic>
      </p:graphicFrame>
      <p:sp>
        <p:nvSpPr>
          <p:cNvPr id="11" name="Arrow: Right 10">
            <a:extLst>
              <a:ext uri="{FF2B5EF4-FFF2-40B4-BE49-F238E27FC236}">
                <a16:creationId xmlns:a16="http://schemas.microsoft.com/office/drawing/2014/main" id="{A03172B0-0370-4F19-AD07-8EC8EE237858}"/>
              </a:ext>
            </a:extLst>
          </p:cNvPr>
          <p:cNvSpPr/>
          <p:nvPr/>
        </p:nvSpPr>
        <p:spPr>
          <a:xfrm>
            <a:off x="5836589" y="3071788"/>
            <a:ext cx="485192" cy="380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E07E479-4360-4EA8-83BE-D6EE8F27E8F9}"/>
              </a:ext>
            </a:extLst>
          </p:cNvPr>
          <p:cNvSpPr/>
          <p:nvPr/>
        </p:nvSpPr>
        <p:spPr>
          <a:xfrm>
            <a:off x="1054770" y="1511340"/>
            <a:ext cx="443753" cy="96291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0036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E44B0CB-EFBE-41F8-BFA5-57354ABA7332}"/>
              </a:ext>
            </a:extLst>
          </p:cNvPr>
          <p:cNvSpPr txBox="1"/>
          <p:nvPr/>
        </p:nvSpPr>
        <p:spPr>
          <a:xfrm>
            <a:off x="159659" y="6211669"/>
            <a:ext cx="7987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Repeat Step 3: Update Dissimilarity Matrix: Calculate the distance between Cluster12 and all other observations (calculate linkage using min)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4BDCE1-01EF-438F-B5FF-5ED1ED867B43}"/>
              </a:ext>
            </a:extLst>
          </p:cNvPr>
          <p:cNvSpPr txBox="1"/>
          <p:nvPr/>
        </p:nvSpPr>
        <p:spPr>
          <a:xfrm>
            <a:off x="1922106" y="0"/>
            <a:ext cx="2911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Dissimilarity Matrix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2C93A5-D713-447F-AC05-771B2F1BBA92}"/>
              </a:ext>
            </a:extLst>
          </p:cNvPr>
          <p:cNvSpPr txBox="1"/>
          <p:nvPr/>
        </p:nvSpPr>
        <p:spPr>
          <a:xfrm>
            <a:off x="1922106" y="5890540"/>
            <a:ext cx="2911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Inter-point distance Matrix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B3FDBDF-B314-4F8E-B0FD-291C549D95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020875"/>
              </p:ext>
            </p:extLst>
          </p:nvPr>
        </p:nvGraphicFramePr>
        <p:xfrm>
          <a:off x="512937" y="456447"/>
          <a:ext cx="5040000" cy="50400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94765">
                  <a:extLst>
                    <a:ext uri="{9D8B030D-6E8A-4147-A177-3AD203B41FA5}">
                      <a16:colId xmlns:a16="http://schemas.microsoft.com/office/drawing/2014/main" val="3218077550"/>
                    </a:ext>
                  </a:extLst>
                </a:gridCol>
                <a:gridCol w="513235">
                  <a:extLst>
                    <a:ext uri="{9D8B030D-6E8A-4147-A177-3AD203B41FA5}">
                      <a16:colId xmlns:a16="http://schemas.microsoft.com/office/drawing/2014/main" val="1356961905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60544416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67934570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458195859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41571069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27939590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864801165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93091659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920793036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68427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886055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6319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70040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768687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195575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279564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66530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43497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42793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C62CC2A-47AE-4FF0-A38F-4C7F3EEBCC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477879"/>
              </p:ext>
            </p:extLst>
          </p:nvPr>
        </p:nvGraphicFramePr>
        <p:xfrm>
          <a:off x="6454711" y="621332"/>
          <a:ext cx="4536000" cy="45360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94765">
                  <a:extLst>
                    <a:ext uri="{9D8B030D-6E8A-4147-A177-3AD203B41FA5}">
                      <a16:colId xmlns:a16="http://schemas.microsoft.com/office/drawing/2014/main" val="3218077550"/>
                    </a:ext>
                  </a:extLst>
                </a:gridCol>
                <a:gridCol w="513235">
                  <a:extLst>
                    <a:ext uri="{9D8B030D-6E8A-4147-A177-3AD203B41FA5}">
                      <a16:colId xmlns:a16="http://schemas.microsoft.com/office/drawing/2014/main" val="1356961905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60544416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458195859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41571069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27939590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864801165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93091659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920793036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68427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886055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6319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768687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195575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279564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66530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43497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427934"/>
                  </a:ext>
                </a:extLst>
              </a:tr>
            </a:tbl>
          </a:graphicData>
        </a:graphic>
      </p:graphicFrame>
      <p:sp>
        <p:nvSpPr>
          <p:cNvPr id="11" name="Arrow: Right 10">
            <a:extLst>
              <a:ext uri="{FF2B5EF4-FFF2-40B4-BE49-F238E27FC236}">
                <a16:creationId xmlns:a16="http://schemas.microsoft.com/office/drawing/2014/main" id="{A03172B0-0370-4F19-AD07-8EC8EE237858}"/>
              </a:ext>
            </a:extLst>
          </p:cNvPr>
          <p:cNvSpPr/>
          <p:nvPr/>
        </p:nvSpPr>
        <p:spPr>
          <a:xfrm>
            <a:off x="5836589" y="3071788"/>
            <a:ext cx="485192" cy="380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E07E479-4360-4EA8-83BE-D6EE8F27E8F9}"/>
              </a:ext>
            </a:extLst>
          </p:cNvPr>
          <p:cNvSpPr/>
          <p:nvPr/>
        </p:nvSpPr>
        <p:spPr>
          <a:xfrm>
            <a:off x="1054770" y="1511340"/>
            <a:ext cx="443753" cy="96291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14B4F6-1C96-4107-847A-848D67EEA209}"/>
              </a:ext>
            </a:extLst>
          </p:cNvPr>
          <p:cNvSpPr/>
          <p:nvPr/>
        </p:nvSpPr>
        <p:spPr>
          <a:xfrm>
            <a:off x="7192487" y="5592448"/>
            <a:ext cx="42980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dirty="0">
                <a:solidFill>
                  <a:srgbClr val="002060"/>
                </a:solidFill>
              </a:rPr>
              <a:t>Let’s see some python code </a:t>
            </a:r>
          </a:p>
        </p:txBody>
      </p:sp>
    </p:spTree>
    <p:extLst>
      <p:ext uri="{BB962C8B-B14F-4D97-AF65-F5344CB8AC3E}">
        <p14:creationId xmlns:p14="http://schemas.microsoft.com/office/powerpoint/2010/main" val="4268989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DC3F3-81E8-4928-B055-CB24A66C5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996640"/>
          </a:xfrm>
        </p:spPr>
        <p:txBody>
          <a:bodyPr>
            <a:normAutofit/>
          </a:bodyPr>
          <a:lstStyle/>
          <a:p>
            <a:r>
              <a:rPr lang="en-AU" dirty="0"/>
              <a:t>Q1: </a:t>
            </a:r>
            <a:r>
              <a:rPr lang="en-AU" sz="4000" dirty="0"/>
              <a:t>Consider the 1-dimensional data set with 10 data points {1,2,3,...10}. Show the iterations of the k-means algorithm using Euclidean distance when k = 2, and the random seeds are initialized to {1, 2}.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FF320-85EC-4570-818F-7F2D2BC61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79375"/>
            <a:ext cx="10515600" cy="37786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AU" dirty="0">
                <a:solidFill>
                  <a:srgbClr val="FF0000"/>
                </a:solidFill>
                <a:effectLst/>
              </a:rPr>
              <a:t>Iteration 1</a:t>
            </a:r>
            <a:r>
              <a:rPr lang="en-AU" dirty="0">
                <a:effectLst/>
              </a:rPr>
              <a:t> Data points: [ 1 2 3 4 5 6 7 8 9 10] </a:t>
            </a:r>
            <a:br>
              <a:rPr lang="en-AU" dirty="0">
                <a:effectLst/>
              </a:rPr>
            </a:br>
            <a:r>
              <a:rPr lang="en-AU" dirty="0">
                <a:effectLst/>
              </a:rPr>
              <a:t>Assignments: </a:t>
            </a:r>
            <a:r>
              <a:rPr lang="en-AU" dirty="0"/>
              <a:t>[0,</a:t>
            </a:r>
            <a:r>
              <a:rPr lang="en-AU" dirty="0">
                <a:effectLst/>
              </a:rPr>
              <a:t> </a:t>
            </a:r>
            <a:r>
              <a:rPr lang="en-AU" dirty="0"/>
              <a:t>1</a:t>
            </a:r>
            <a:r>
              <a:rPr lang="en-AU" dirty="0">
                <a:effectLst/>
              </a:rPr>
              <a:t>, </a:t>
            </a:r>
            <a:r>
              <a:rPr lang="en-AU" dirty="0"/>
              <a:t>1</a:t>
            </a:r>
            <a:r>
              <a:rPr lang="en-AU" dirty="0">
                <a:effectLst/>
              </a:rPr>
              <a:t>, </a:t>
            </a:r>
            <a:r>
              <a:rPr lang="en-AU" dirty="0"/>
              <a:t>1</a:t>
            </a:r>
            <a:r>
              <a:rPr lang="en-AU" dirty="0">
                <a:effectLst/>
              </a:rPr>
              <a:t>, </a:t>
            </a:r>
            <a:r>
              <a:rPr lang="en-AU" dirty="0"/>
              <a:t>1</a:t>
            </a:r>
            <a:r>
              <a:rPr lang="en-AU" dirty="0">
                <a:effectLst/>
              </a:rPr>
              <a:t>, 1, 1, 1, 1, 1] Centroids: [1.0, 6.0]</a:t>
            </a:r>
            <a:r>
              <a:rPr lang="en-AU" dirty="0"/>
              <a:t> </a:t>
            </a:r>
            <a:endParaRPr lang="en-AU" dirty="0">
              <a:effectLst/>
            </a:endParaRPr>
          </a:p>
          <a:p>
            <a:r>
              <a:rPr lang="en-AU" sz="1400" dirty="0">
                <a:cs typeface="Calibri"/>
              </a:rPr>
              <a:t>0 means 1 , 1 means cluster 2</a:t>
            </a:r>
            <a:endParaRPr lang="en-AU" sz="1400" dirty="0">
              <a:effectLst/>
            </a:endParaRPr>
          </a:p>
          <a:p>
            <a:r>
              <a:rPr lang="en-AU" dirty="0">
                <a:solidFill>
                  <a:srgbClr val="FF0000"/>
                </a:solidFill>
                <a:effectLst/>
              </a:rPr>
              <a:t>Iteration 2</a:t>
            </a:r>
            <a:r>
              <a:rPr lang="en-AU" dirty="0">
                <a:effectLst/>
              </a:rPr>
              <a:t> Data points: [ 1 2 3 4 5 6 7 8 9 10] </a:t>
            </a:r>
            <a:br>
              <a:rPr lang="en-AU" dirty="0">
                <a:effectLst/>
              </a:rPr>
            </a:br>
            <a:r>
              <a:rPr lang="en-AU" dirty="0">
                <a:effectLst/>
              </a:rPr>
              <a:t>Assignments: [0, 0, 0, 1, 1, 1, 1, 1, 1, 1] Centroids: [2.0, 7.0] </a:t>
            </a:r>
          </a:p>
          <a:p>
            <a:endParaRPr lang="en-AU" sz="1400" dirty="0">
              <a:effectLst/>
            </a:endParaRPr>
          </a:p>
          <a:p>
            <a:r>
              <a:rPr lang="en-AU" dirty="0">
                <a:solidFill>
                  <a:srgbClr val="FF0000"/>
                </a:solidFill>
                <a:effectLst/>
              </a:rPr>
              <a:t>Iteration 3</a:t>
            </a:r>
            <a:r>
              <a:rPr lang="en-AU" dirty="0">
                <a:effectLst/>
              </a:rPr>
              <a:t> Data points: [ 1 2 3 4 5 6 7 8 9 10] </a:t>
            </a:r>
            <a:br>
              <a:rPr lang="en-AU" dirty="0">
                <a:effectLst/>
              </a:rPr>
            </a:br>
            <a:r>
              <a:rPr lang="en-AU" dirty="0">
                <a:effectLst/>
              </a:rPr>
              <a:t>Assignments: [0, 0, 0, 0, 1, 1, 1, 1, 1, 1] Centroids: [2.5, 7.5] 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69588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DC3F3-81E8-4928-B055-CB24A66C5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996640"/>
          </a:xfrm>
        </p:spPr>
        <p:txBody>
          <a:bodyPr>
            <a:normAutofit fontScale="90000"/>
          </a:bodyPr>
          <a:lstStyle/>
          <a:p>
            <a:r>
              <a:rPr lang="en-AU" dirty="0"/>
              <a:t>Consider the 1-dimensional data set with 10 data points {1,2,3,...10}. Show the iterations of the k-means algorithm using Euclidean distance when k = 2, and the random seeds are initialized to {1, 2}.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FF320-85EC-4570-818F-7F2D2BC61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79375"/>
            <a:ext cx="10515600" cy="3097587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rgbClr val="FF0000"/>
                </a:solidFill>
                <a:effectLst/>
              </a:rPr>
              <a:t>Iteration 4</a:t>
            </a:r>
            <a:r>
              <a:rPr lang="en-AU" dirty="0">
                <a:effectLst/>
              </a:rPr>
              <a:t> Data points: [ 1 2 3 4 5 6 7 8 9 10] </a:t>
            </a:r>
            <a:br>
              <a:rPr lang="en-AU" dirty="0">
                <a:effectLst/>
              </a:rPr>
            </a:br>
            <a:r>
              <a:rPr lang="en-AU" dirty="0">
                <a:effectLst/>
              </a:rPr>
              <a:t>Assignments: [0, 0, 0, 0, 0, 1, 1, 1, 1, 1] Centroids: [3.0, 8.0] </a:t>
            </a:r>
          </a:p>
          <a:p>
            <a:endParaRPr lang="en-AU" dirty="0">
              <a:effectLst/>
            </a:endParaRPr>
          </a:p>
          <a:p>
            <a:r>
              <a:rPr lang="en-AU" dirty="0">
                <a:solidFill>
                  <a:srgbClr val="FF0000"/>
                </a:solidFill>
                <a:effectLst/>
              </a:rPr>
              <a:t>Iteration 5</a:t>
            </a:r>
            <a:r>
              <a:rPr lang="en-AU" dirty="0">
                <a:effectLst/>
              </a:rPr>
              <a:t> Data points: [ 1 2 3 4 5 6 7 8 9 10] </a:t>
            </a:r>
            <a:br>
              <a:rPr lang="en-AU" dirty="0">
                <a:effectLst/>
              </a:rPr>
            </a:br>
            <a:r>
              <a:rPr lang="en-AU" dirty="0">
                <a:effectLst/>
              </a:rPr>
              <a:t>Assignments: [0, 0, 0, 0, 0, 1, 1, 1, 1, 1] Centroids: [3.0, 8.0] </a:t>
            </a:r>
          </a:p>
          <a:p>
            <a:endParaRPr lang="en-AU" dirty="0">
              <a:effectLst/>
            </a:endParaRP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4611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371AB-6BBC-4871-8611-506E6A456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3600" dirty="0"/>
              <a:t>Q2: Repeat Exercise 1 using agglomerative hierarchical clustering and Euclidean distance,</a:t>
            </a:r>
            <a:br>
              <a:rPr lang="en-AU" sz="3600" dirty="0"/>
            </a:br>
            <a:r>
              <a:rPr lang="en-AU" sz="3600" dirty="0"/>
              <a:t>with single linkage (min) criterion.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6E7D2-0A99-42E2-904D-7B998D7B9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84306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194411C-3CB9-4CFE-99E5-A040A3DD8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935733"/>
              </p:ext>
            </p:extLst>
          </p:nvPr>
        </p:nvGraphicFramePr>
        <p:xfrm>
          <a:off x="221863" y="402424"/>
          <a:ext cx="5544000" cy="55440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321807755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356961905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737094988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60544416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67934570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458195859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41571069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27939590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864801165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93091659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920793036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68427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886055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4032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6319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70040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768687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195575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279564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66530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43497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42793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B0BCD55-F804-4C8B-A29E-6663922CDB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012209"/>
              </p:ext>
            </p:extLst>
          </p:nvPr>
        </p:nvGraphicFramePr>
        <p:xfrm>
          <a:off x="6392508" y="402424"/>
          <a:ext cx="5544000" cy="55440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321807755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356961905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737094988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60544416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67934570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458195859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41571069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27939590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864801165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93091659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920793036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68427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886055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4032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6319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70040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768687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195575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279564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66530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43497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427934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FCB5A2A2-5A19-49CF-B750-9F5BBB946176}"/>
              </a:ext>
            </a:extLst>
          </p:cNvPr>
          <p:cNvSpPr/>
          <p:nvPr/>
        </p:nvSpPr>
        <p:spPr>
          <a:xfrm>
            <a:off x="5836589" y="3071788"/>
            <a:ext cx="485192" cy="380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44B0CB-EFBE-41F8-BFA5-57354ABA7332}"/>
              </a:ext>
            </a:extLst>
          </p:cNvPr>
          <p:cNvSpPr txBox="1"/>
          <p:nvPr/>
        </p:nvSpPr>
        <p:spPr>
          <a:xfrm>
            <a:off x="2174033" y="6270171"/>
            <a:ext cx="798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Step1: Calculate Distances between every pair of observation: Euclidean Distance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F413B6-3AD1-4947-BBBD-E2531DC1F73E}"/>
              </a:ext>
            </a:extLst>
          </p:cNvPr>
          <p:cNvSpPr txBox="1"/>
          <p:nvPr/>
        </p:nvSpPr>
        <p:spPr>
          <a:xfrm>
            <a:off x="8154955" y="33092"/>
            <a:ext cx="2911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Dissimilarity Matrix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0D2FAD-5314-4A4E-97D8-F4F8D13E5F69}"/>
              </a:ext>
            </a:extLst>
          </p:cNvPr>
          <p:cNvSpPr txBox="1"/>
          <p:nvPr/>
        </p:nvSpPr>
        <p:spPr>
          <a:xfrm>
            <a:off x="8154955" y="5923632"/>
            <a:ext cx="2911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Inter-point distance Matrix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A93DAD-FED0-4AD4-9939-2D73BD11A773}"/>
              </a:ext>
            </a:extLst>
          </p:cNvPr>
          <p:cNvSpPr txBox="1"/>
          <p:nvPr/>
        </p:nvSpPr>
        <p:spPr>
          <a:xfrm>
            <a:off x="2174033" y="1184069"/>
            <a:ext cx="33886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Initially, how many clusters do we have?</a:t>
            </a:r>
          </a:p>
        </p:txBody>
      </p:sp>
    </p:spTree>
    <p:extLst>
      <p:ext uri="{BB962C8B-B14F-4D97-AF65-F5344CB8AC3E}">
        <p14:creationId xmlns:p14="http://schemas.microsoft.com/office/powerpoint/2010/main" val="76849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B0BCD55-F804-4C8B-A29E-6663922CDB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496505"/>
              </p:ext>
            </p:extLst>
          </p:nvPr>
        </p:nvGraphicFramePr>
        <p:xfrm>
          <a:off x="159659" y="369332"/>
          <a:ext cx="5544000" cy="55440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321807755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356961905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737094988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60544416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67934570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458195859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41571069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27939590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864801165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93091659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920793036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68427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886055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4032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6319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70040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768687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195575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279564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66530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43497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42793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E44B0CB-EFBE-41F8-BFA5-57354ABA7332}"/>
              </a:ext>
            </a:extLst>
          </p:cNvPr>
          <p:cNvSpPr txBox="1"/>
          <p:nvPr/>
        </p:nvSpPr>
        <p:spPr>
          <a:xfrm>
            <a:off x="2332653" y="6189604"/>
            <a:ext cx="798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Step 2: Choose the most similar two observations to merge (i.e. Closest)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4BDCE1-01EF-438F-B5FF-5ED1ED867B43}"/>
              </a:ext>
            </a:extLst>
          </p:cNvPr>
          <p:cNvSpPr txBox="1"/>
          <p:nvPr/>
        </p:nvSpPr>
        <p:spPr>
          <a:xfrm>
            <a:off x="1922106" y="0"/>
            <a:ext cx="2911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Dissimilarity Matrix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2C93A5-D713-447F-AC05-771B2F1BBA92}"/>
              </a:ext>
            </a:extLst>
          </p:cNvPr>
          <p:cNvSpPr txBox="1"/>
          <p:nvPr/>
        </p:nvSpPr>
        <p:spPr>
          <a:xfrm>
            <a:off x="1922106" y="5890540"/>
            <a:ext cx="2911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Inter-point distance Matrix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569F63-C5D6-4328-BB4A-D5EA5CA1F1FC}"/>
              </a:ext>
            </a:extLst>
          </p:cNvPr>
          <p:cNvSpPr/>
          <p:nvPr/>
        </p:nvSpPr>
        <p:spPr>
          <a:xfrm>
            <a:off x="3377681" y="6532013"/>
            <a:ext cx="5693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(i.e. pair with the minimum distance in Dissimilarity Matrix)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C0384B1-5F27-41DE-B691-54F19FE3919A}"/>
              </a:ext>
            </a:extLst>
          </p:cNvPr>
          <p:cNvSpPr/>
          <p:nvPr/>
        </p:nvSpPr>
        <p:spPr>
          <a:xfrm>
            <a:off x="1194318" y="905069"/>
            <a:ext cx="419878" cy="33590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559EBFE-F9E9-4E11-987E-B5828FE296A0}"/>
              </a:ext>
            </a:extLst>
          </p:cNvPr>
          <p:cNvSpPr/>
          <p:nvPr/>
        </p:nvSpPr>
        <p:spPr>
          <a:xfrm>
            <a:off x="746448" y="1412033"/>
            <a:ext cx="419878" cy="33590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5170626C-23C8-489C-9399-40467ECAF2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5593398"/>
              </p:ext>
            </p:extLst>
          </p:nvPr>
        </p:nvGraphicFramePr>
        <p:xfrm>
          <a:off x="6614758" y="658906"/>
          <a:ext cx="5097630" cy="46526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8880CC9-6A6B-4C42-81AD-47EE5FA13940}"/>
              </a:ext>
            </a:extLst>
          </p:cNvPr>
          <p:cNvSpPr txBox="1"/>
          <p:nvPr/>
        </p:nvSpPr>
        <p:spPr>
          <a:xfrm>
            <a:off x="6956900" y="5303414"/>
            <a:ext cx="4227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Dendrogram Plot </a:t>
            </a:r>
          </a:p>
          <a:p>
            <a:pPr algn="ctr"/>
            <a:r>
              <a:rPr lang="en-AU" dirty="0"/>
              <a:t>X-axis </a:t>
            </a:r>
            <a:r>
              <a:rPr lang="en-AU" dirty="0">
                <a:sym typeface="Wingdings" panose="05000000000000000000" pitchFamily="2" charset="2"/>
              </a:rPr>
              <a:t> observations , Y-axis  distances</a:t>
            </a:r>
            <a:endParaRPr lang="en-AU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03CAB3-8D7A-4177-8A47-58B2693FB270}"/>
              </a:ext>
            </a:extLst>
          </p:cNvPr>
          <p:cNvCxnSpPr/>
          <p:nvPr/>
        </p:nvCxnSpPr>
        <p:spPr>
          <a:xfrm flipV="1">
            <a:off x="7100047" y="4666129"/>
            <a:ext cx="121024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A20A58C-5897-44FE-8961-9F9D0E82984D}"/>
              </a:ext>
            </a:extLst>
          </p:cNvPr>
          <p:cNvCxnSpPr>
            <a:cxnSpLocks/>
          </p:cNvCxnSpPr>
          <p:nvPr/>
        </p:nvCxnSpPr>
        <p:spPr>
          <a:xfrm flipH="1" flipV="1">
            <a:off x="7315200" y="4666129"/>
            <a:ext cx="134471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163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Graphic spid="13" grpId="0">
        <p:bldAsOne/>
      </p:bldGraphic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B0BCD55-F804-4C8B-A29E-6663922CDB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701133"/>
              </p:ext>
            </p:extLst>
          </p:nvPr>
        </p:nvGraphicFramePr>
        <p:xfrm>
          <a:off x="159659" y="369332"/>
          <a:ext cx="5544000" cy="55440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321807755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356961905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737094988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60544416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67934570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458195859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41571069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27939590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864801165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93091659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920793036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68427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886055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324032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6319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70040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768687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195575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279564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66530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43497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42793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E44B0CB-EFBE-41F8-BFA5-57354ABA7332}"/>
              </a:ext>
            </a:extLst>
          </p:cNvPr>
          <p:cNvSpPr txBox="1"/>
          <p:nvPr/>
        </p:nvSpPr>
        <p:spPr>
          <a:xfrm>
            <a:off x="159659" y="6211669"/>
            <a:ext cx="7987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Step 3: Update Dissimilarity Matrix: Calculate the distance between Cluster12 and all other observations (calculate linkage using min)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4BDCE1-01EF-438F-B5FF-5ED1ED867B43}"/>
              </a:ext>
            </a:extLst>
          </p:cNvPr>
          <p:cNvSpPr txBox="1"/>
          <p:nvPr/>
        </p:nvSpPr>
        <p:spPr>
          <a:xfrm>
            <a:off x="1922106" y="0"/>
            <a:ext cx="2911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Dissimilarity Matrix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2C93A5-D713-447F-AC05-771B2F1BBA92}"/>
              </a:ext>
            </a:extLst>
          </p:cNvPr>
          <p:cNvSpPr txBox="1"/>
          <p:nvPr/>
        </p:nvSpPr>
        <p:spPr>
          <a:xfrm>
            <a:off x="1922106" y="5890540"/>
            <a:ext cx="2911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Inter-point distance Matrix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26E1429-F1DA-476D-99BC-9F7EBB8058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343236"/>
              </p:ext>
            </p:extLst>
          </p:nvPr>
        </p:nvGraphicFramePr>
        <p:xfrm>
          <a:off x="6484260" y="626672"/>
          <a:ext cx="5040000" cy="502932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94765">
                  <a:extLst>
                    <a:ext uri="{9D8B030D-6E8A-4147-A177-3AD203B41FA5}">
                      <a16:colId xmlns:a16="http://schemas.microsoft.com/office/drawing/2014/main" val="3218077550"/>
                    </a:ext>
                  </a:extLst>
                </a:gridCol>
                <a:gridCol w="513235">
                  <a:extLst>
                    <a:ext uri="{9D8B030D-6E8A-4147-A177-3AD203B41FA5}">
                      <a16:colId xmlns:a16="http://schemas.microsoft.com/office/drawing/2014/main" val="1356961905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60544416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67934570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458195859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41571069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27939590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864801165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93091659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920793036"/>
                    </a:ext>
                  </a:extLst>
                </a:gridCol>
              </a:tblGrid>
              <a:tr h="49332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68427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886055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6319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70040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768687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195575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279564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66530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43497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427934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B519D4B-D36A-42C1-BF15-C97327418FE5}"/>
              </a:ext>
            </a:extLst>
          </p:cNvPr>
          <p:cNvSpPr/>
          <p:nvPr/>
        </p:nvSpPr>
        <p:spPr>
          <a:xfrm>
            <a:off x="1700229" y="906222"/>
            <a:ext cx="443753" cy="96291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D4945D9A-880B-4FBF-A34B-4149FC1093D9}"/>
              </a:ext>
            </a:extLst>
          </p:cNvPr>
          <p:cNvSpPr/>
          <p:nvPr/>
        </p:nvSpPr>
        <p:spPr>
          <a:xfrm>
            <a:off x="5836589" y="3071788"/>
            <a:ext cx="485192" cy="380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0457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B0BCD55-F804-4C8B-A29E-6663922CDB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074021"/>
              </p:ext>
            </p:extLst>
          </p:nvPr>
        </p:nvGraphicFramePr>
        <p:xfrm>
          <a:off x="159659" y="369332"/>
          <a:ext cx="5544000" cy="55440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321807755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356961905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737094988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60544416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67934570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458195859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41571069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27939590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864801165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93091659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920793036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68427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886055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324032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6319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70040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768687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195575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279564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66530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43497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42793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E44B0CB-EFBE-41F8-BFA5-57354ABA7332}"/>
              </a:ext>
            </a:extLst>
          </p:cNvPr>
          <p:cNvSpPr txBox="1"/>
          <p:nvPr/>
        </p:nvSpPr>
        <p:spPr>
          <a:xfrm>
            <a:off x="159659" y="6211669"/>
            <a:ext cx="7987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Step 3: Update Dissimilarity Matrix: Calculate the distance between Cluster12 and all other observations (calculate linkage using min)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4BDCE1-01EF-438F-B5FF-5ED1ED867B43}"/>
              </a:ext>
            </a:extLst>
          </p:cNvPr>
          <p:cNvSpPr txBox="1"/>
          <p:nvPr/>
        </p:nvSpPr>
        <p:spPr>
          <a:xfrm>
            <a:off x="1922106" y="0"/>
            <a:ext cx="2911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Dissimilarity Matrix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2C93A5-D713-447F-AC05-771B2F1BBA92}"/>
              </a:ext>
            </a:extLst>
          </p:cNvPr>
          <p:cNvSpPr txBox="1"/>
          <p:nvPr/>
        </p:nvSpPr>
        <p:spPr>
          <a:xfrm>
            <a:off x="1922106" y="5890540"/>
            <a:ext cx="2911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Inter-point distance Matrix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26E1429-F1DA-476D-99BC-9F7EBB8058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26850"/>
              </p:ext>
            </p:extLst>
          </p:nvPr>
        </p:nvGraphicFramePr>
        <p:xfrm>
          <a:off x="6454711" y="621332"/>
          <a:ext cx="5040000" cy="50400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94765">
                  <a:extLst>
                    <a:ext uri="{9D8B030D-6E8A-4147-A177-3AD203B41FA5}">
                      <a16:colId xmlns:a16="http://schemas.microsoft.com/office/drawing/2014/main" val="3218077550"/>
                    </a:ext>
                  </a:extLst>
                </a:gridCol>
                <a:gridCol w="513235">
                  <a:extLst>
                    <a:ext uri="{9D8B030D-6E8A-4147-A177-3AD203B41FA5}">
                      <a16:colId xmlns:a16="http://schemas.microsoft.com/office/drawing/2014/main" val="1356961905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60544416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67934570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458195859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41571069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27939590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864801165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93091659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920793036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68427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886055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6319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70040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768687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195575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279564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66530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43497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427934"/>
                  </a:ext>
                </a:extLst>
              </a:tr>
            </a:tbl>
          </a:graphicData>
        </a:graphic>
      </p:graphicFrame>
      <p:sp>
        <p:nvSpPr>
          <p:cNvPr id="9" name="Arrow: Right 8">
            <a:extLst>
              <a:ext uri="{FF2B5EF4-FFF2-40B4-BE49-F238E27FC236}">
                <a16:creationId xmlns:a16="http://schemas.microsoft.com/office/drawing/2014/main" id="{C38D6087-F060-410F-B676-995F0A305F9D}"/>
              </a:ext>
            </a:extLst>
          </p:cNvPr>
          <p:cNvSpPr/>
          <p:nvPr/>
        </p:nvSpPr>
        <p:spPr>
          <a:xfrm>
            <a:off x="5836589" y="3071788"/>
            <a:ext cx="485192" cy="380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73E65D-73D3-4EED-A284-C39A0B85C844}"/>
              </a:ext>
            </a:extLst>
          </p:cNvPr>
          <p:cNvSpPr/>
          <p:nvPr/>
        </p:nvSpPr>
        <p:spPr>
          <a:xfrm>
            <a:off x="1700229" y="906222"/>
            <a:ext cx="443753" cy="96291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20BFEC-26F4-4480-A963-E879FA333E2F}"/>
              </a:ext>
            </a:extLst>
          </p:cNvPr>
          <p:cNvSpPr txBox="1"/>
          <p:nvPr/>
        </p:nvSpPr>
        <p:spPr>
          <a:xfrm>
            <a:off x="8337176" y="5890540"/>
            <a:ext cx="33886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How many clusters do we have now?</a:t>
            </a:r>
          </a:p>
        </p:txBody>
      </p:sp>
    </p:spTree>
    <p:extLst>
      <p:ext uri="{BB962C8B-B14F-4D97-AF65-F5344CB8AC3E}">
        <p14:creationId xmlns:p14="http://schemas.microsoft.com/office/powerpoint/2010/main" val="1469261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4B61F1E-0BF1-43FC-B096-E15F0842A4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482204"/>
              </p:ext>
            </p:extLst>
          </p:nvPr>
        </p:nvGraphicFramePr>
        <p:xfrm>
          <a:off x="512937" y="456447"/>
          <a:ext cx="5040000" cy="50400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94765">
                  <a:extLst>
                    <a:ext uri="{9D8B030D-6E8A-4147-A177-3AD203B41FA5}">
                      <a16:colId xmlns:a16="http://schemas.microsoft.com/office/drawing/2014/main" val="3218077550"/>
                    </a:ext>
                  </a:extLst>
                </a:gridCol>
                <a:gridCol w="513235">
                  <a:extLst>
                    <a:ext uri="{9D8B030D-6E8A-4147-A177-3AD203B41FA5}">
                      <a16:colId xmlns:a16="http://schemas.microsoft.com/office/drawing/2014/main" val="1356961905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60544416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67934570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458195859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41571069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27939590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864801165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93091659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920793036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68427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886055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6319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70040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768687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195575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279564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66530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43497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42793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E44B0CB-EFBE-41F8-BFA5-57354ABA7332}"/>
              </a:ext>
            </a:extLst>
          </p:cNvPr>
          <p:cNvSpPr txBox="1"/>
          <p:nvPr/>
        </p:nvSpPr>
        <p:spPr>
          <a:xfrm>
            <a:off x="2332653" y="6189604"/>
            <a:ext cx="798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Repeat Step 2: Choose the most similar two observations to merge (i.e. Closest)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4BDCE1-01EF-438F-B5FF-5ED1ED867B43}"/>
              </a:ext>
            </a:extLst>
          </p:cNvPr>
          <p:cNvSpPr txBox="1"/>
          <p:nvPr/>
        </p:nvSpPr>
        <p:spPr>
          <a:xfrm>
            <a:off x="1407540" y="7525"/>
            <a:ext cx="2911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Updated Dissimilarity Matrix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2C93A5-D713-447F-AC05-771B2F1BBA92}"/>
              </a:ext>
            </a:extLst>
          </p:cNvPr>
          <p:cNvSpPr txBox="1"/>
          <p:nvPr/>
        </p:nvSpPr>
        <p:spPr>
          <a:xfrm>
            <a:off x="1450077" y="5441913"/>
            <a:ext cx="2911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Updated distance Matrix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569F63-C5D6-4328-BB4A-D5EA5CA1F1FC}"/>
              </a:ext>
            </a:extLst>
          </p:cNvPr>
          <p:cNvSpPr/>
          <p:nvPr/>
        </p:nvSpPr>
        <p:spPr>
          <a:xfrm>
            <a:off x="3377681" y="6532013"/>
            <a:ext cx="5693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(i.e. pair with the minimum distance in Dissimilarity Matrix)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C0384B1-5F27-41DE-B691-54F19FE3919A}"/>
              </a:ext>
            </a:extLst>
          </p:cNvPr>
          <p:cNvSpPr/>
          <p:nvPr/>
        </p:nvSpPr>
        <p:spPr>
          <a:xfrm>
            <a:off x="1548057" y="2003276"/>
            <a:ext cx="419878" cy="33590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559EBFE-F9E9-4E11-987E-B5828FE296A0}"/>
              </a:ext>
            </a:extLst>
          </p:cNvPr>
          <p:cNvSpPr/>
          <p:nvPr/>
        </p:nvSpPr>
        <p:spPr>
          <a:xfrm>
            <a:off x="2085443" y="1505735"/>
            <a:ext cx="419878" cy="33590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5170626C-23C8-489C-9399-40467ECAF2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3604160"/>
              </p:ext>
            </p:extLst>
          </p:nvPr>
        </p:nvGraphicFramePr>
        <p:xfrm>
          <a:off x="6614758" y="658906"/>
          <a:ext cx="5097630" cy="46526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8880CC9-6A6B-4C42-81AD-47EE5FA13940}"/>
              </a:ext>
            </a:extLst>
          </p:cNvPr>
          <p:cNvSpPr txBox="1"/>
          <p:nvPr/>
        </p:nvSpPr>
        <p:spPr>
          <a:xfrm>
            <a:off x="6956900" y="5303414"/>
            <a:ext cx="4227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Extended Dendrogram Plot </a:t>
            </a:r>
          </a:p>
          <a:p>
            <a:pPr algn="ctr"/>
            <a:r>
              <a:rPr lang="en-AU" dirty="0"/>
              <a:t>X-axis </a:t>
            </a:r>
            <a:r>
              <a:rPr lang="en-AU" dirty="0">
                <a:sym typeface="Wingdings" panose="05000000000000000000" pitchFamily="2" charset="2"/>
              </a:rPr>
              <a:t> observations , Y-axis  distances</a:t>
            </a:r>
            <a:endParaRPr lang="en-AU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1D0A7F-EDEF-4486-9A1A-EFC2EDF528C6}"/>
              </a:ext>
            </a:extLst>
          </p:cNvPr>
          <p:cNvCxnSpPr/>
          <p:nvPr/>
        </p:nvCxnSpPr>
        <p:spPr>
          <a:xfrm flipV="1">
            <a:off x="7100047" y="4666129"/>
            <a:ext cx="121024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FDC67D8-CB02-4C21-B30E-4CC771D5743D}"/>
              </a:ext>
            </a:extLst>
          </p:cNvPr>
          <p:cNvCxnSpPr>
            <a:cxnSpLocks/>
          </p:cNvCxnSpPr>
          <p:nvPr/>
        </p:nvCxnSpPr>
        <p:spPr>
          <a:xfrm flipH="1" flipV="1">
            <a:off x="7315200" y="4666129"/>
            <a:ext cx="134471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3B4915-D370-4B47-B38A-165BC2DDCCCF}"/>
              </a:ext>
            </a:extLst>
          </p:cNvPr>
          <p:cNvCxnSpPr/>
          <p:nvPr/>
        </p:nvCxnSpPr>
        <p:spPr>
          <a:xfrm flipV="1">
            <a:off x="8000503" y="4666129"/>
            <a:ext cx="121024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6A49104-0A27-43CF-BBEC-F9088F5440B8}"/>
              </a:ext>
            </a:extLst>
          </p:cNvPr>
          <p:cNvCxnSpPr>
            <a:cxnSpLocks/>
          </p:cNvCxnSpPr>
          <p:nvPr/>
        </p:nvCxnSpPr>
        <p:spPr>
          <a:xfrm flipH="1" flipV="1">
            <a:off x="8215656" y="4666129"/>
            <a:ext cx="134471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095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 animBg="1"/>
      <p:bldP spid="10" grpId="0" animBg="1"/>
      <p:bldGraphic spid="13" grpId="0">
        <p:bldAsOne/>
      </p:bldGraphic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FE3EC350085E4BB8899D99E89F8BBB" ma:contentTypeVersion="11" ma:contentTypeDescription="Create a new document." ma:contentTypeScope="" ma:versionID="b342d685958a411e9c8e460872d15ace">
  <xsd:schema xmlns:xsd="http://www.w3.org/2001/XMLSchema" xmlns:xs="http://www.w3.org/2001/XMLSchema" xmlns:p="http://schemas.microsoft.com/office/2006/metadata/properties" xmlns:ns2="5c5e6707-6993-4ea1-ae96-be586d633051" xmlns:ns3="945eaea7-b897-4cac-a7e5-e497715155ea" targetNamespace="http://schemas.microsoft.com/office/2006/metadata/properties" ma:root="true" ma:fieldsID="37752bb6161c80f72e8ea8b6cc5cdf4e" ns2:_="" ns3:_="">
    <xsd:import namespace="5c5e6707-6993-4ea1-ae96-be586d633051"/>
    <xsd:import namespace="945eaea7-b897-4cac-a7e5-e497715155e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5e6707-6993-4ea1-ae96-be586d6330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5eaea7-b897-4cac-a7e5-e497715155ea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F5EA95B-B540-4794-B82F-B8C761DB40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5e6707-6993-4ea1-ae96-be586d633051"/>
    <ds:schemaRef ds:uri="945eaea7-b897-4cac-a7e5-e497715155e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15C4398-3050-44AC-9663-93146E21985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397A3B2-5859-49BE-B597-60BB6878B4EE}">
  <ds:schemaRefs>
    <ds:schemaRef ds:uri="http://schemas.microsoft.com/office/2006/documentManagement/types"/>
    <ds:schemaRef ds:uri="http://purl.org/dc/elements/1.1/"/>
    <ds:schemaRef ds:uri="http://purl.org/dc/terms/"/>
    <ds:schemaRef ds:uri="5c5e6707-6993-4ea1-ae96-be586d633051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1758</Words>
  <Application>Microsoft Office PowerPoint</Application>
  <PresentationFormat>Widescreen</PresentationFormat>
  <Paragraphs>1193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Workshop Week 8</vt:lpstr>
      <vt:lpstr>Q1: Consider the 1-dimensional data set with 10 data points {1,2,3,...10}. Show the iterations of the k-means algorithm using Euclidean distance when k = 2, and the random seeds are initialized to {1, 2}.</vt:lpstr>
      <vt:lpstr>Consider the 1-dimensional data set with 10 data points {1,2,3,...10}. Show the iterations of the k-means algorithm using Euclidean distance when k = 2, and the random seeds are initialized to {1, 2}.</vt:lpstr>
      <vt:lpstr>Q2: Repeat Exercise 1 using agglomerative hierarchical clustering and Euclidean distance, with single linkage (min) criterion.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Yasmeen Mourice Samir George</dc:creator>
  <cp:lastModifiedBy>Chris Ewin</cp:lastModifiedBy>
  <cp:revision>84</cp:revision>
  <dcterms:created xsi:type="dcterms:W3CDTF">2018-04-08T23:27:47Z</dcterms:created>
  <dcterms:modified xsi:type="dcterms:W3CDTF">2020-09-26T03:57:44Z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0x010100A4FE3EC350085E4BB8899D99E89F8BBB</vt:lpwstr>
  </property>
</Properties>
</file>