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25DD17"/>
    <a:srgbClr val="000000"/>
    <a:srgbClr val="FF0000"/>
    <a:srgbClr val="FB9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268" y="-3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2C6-1621-40D9-A96D-8D0C5A19E736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509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2C6-1621-40D9-A96D-8D0C5A19E736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234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2C6-1621-40D9-A96D-8D0C5A19E736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18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2C6-1621-40D9-A96D-8D0C5A19E736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466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8159050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2C6-1621-40D9-A96D-8D0C5A19E736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97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2C6-1621-40D9-A96D-8D0C5A19E736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96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6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8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8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2C6-1621-40D9-A96D-8D0C5A19E736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171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2C6-1621-40D9-A96D-8D0C5A19E736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797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2C6-1621-40D9-A96D-8D0C5A19E736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5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755427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2C6-1621-40D9-A96D-8D0C5A19E736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313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755427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2C6-1621-40D9-A96D-8D0C5A19E736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268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649116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322C6-1621-40D9-A96D-8D0C5A19E736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11300182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135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Diagrama de flujo: decisión 242">
            <a:extLst>
              <a:ext uri="{FF2B5EF4-FFF2-40B4-BE49-F238E27FC236}">
                <a16:creationId xmlns:a16="http://schemas.microsoft.com/office/drawing/2014/main" id="{1C440184-8B37-45E0-B0D0-F63CD46B1102}"/>
              </a:ext>
            </a:extLst>
          </p:cNvPr>
          <p:cNvSpPr/>
          <p:nvPr/>
        </p:nvSpPr>
        <p:spPr>
          <a:xfrm>
            <a:off x="2677518" y="6835296"/>
            <a:ext cx="1219619" cy="108297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16D248CC-0401-4A55-BFA7-624890BF039D}"/>
              </a:ext>
            </a:extLst>
          </p:cNvPr>
          <p:cNvGrpSpPr/>
          <p:nvPr/>
        </p:nvGrpSpPr>
        <p:grpSpPr>
          <a:xfrm>
            <a:off x="2540220" y="116068"/>
            <a:ext cx="1479330" cy="407496"/>
            <a:chOff x="2540220" y="116068"/>
            <a:chExt cx="1479330" cy="407496"/>
          </a:xfrm>
        </p:grpSpPr>
        <p:sp>
          <p:nvSpPr>
            <p:cNvPr id="4" name="Diagrama de flujo: proceso alternativo 3">
              <a:extLst>
                <a:ext uri="{FF2B5EF4-FFF2-40B4-BE49-F238E27FC236}">
                  <a16:creationId xmlns:a16="http://schemas.microsoft.com/office/drawing/2014/main" id="{3203411F-9A38-42CF-BB8D-D7BF0DF259EF}"/>
                </a:ext>
              </a:extLst>
            </p:cNvPr>
            <p:cNvSpPr/>
            <p:nvPr/>
          </p:nvSpPr>
          <p:spPr>
            <a:xfrm>
              <a:off x="2540220" y="116068"/>
              <a:ext cx="1479330" cy="407496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1386DF9-F24D-4539-847F-0E6FD81D384D}"/>
                </a:ext>
              </a:extLst>
            </p:cNvPr>
            <p:cNvSpPr txBox="1"/>
            <p:nvPr/>
          </p:nvSpPr>
          <p:spPr>
            <a:xfrm>
              <a:off x="2646457" y="174005"/>
              <a:ext cx="1241079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INICIO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08A49070-95BF-42A4-A11D-837E1247FFB3}"/>
              </a:ext>
            </a:extLst>
          </p:cNvPr>
          <p:cNvGrpSpPr/>
          <p:nvPr/>
        </p:nvGrpSpPr>
        <p:grpSpPr>
          <a:xfrm>
            <a:off x="2825875" y="939869"/>
            <a:ext cx="924764" cy="263013"/>
            <a:chOff x="2905123" y="946030"/>
            <a:chExt cx="857252" cy="248466"/>
          </a:xfrm>
        </p:grpSpPr>
        <p:sp>
          <p:nvSpPr>
            <p:cNvPr id="6" name="Diagrama de flujo: proceso 5">
              <a:extLst>
                <a:ext uri="{FF2B5EF4-FFF2-40B4-BE49-F238E27FC236}">
                  <a16:creationId xmlns:a16="http://schemas.microsoft.com/office/drawing/2014/main" id="{F59FADED-7503-4BAF-B41F-0B65B602DEAF}"/>
                </a:ext>
              </a:extLst>
            </p:cNvPr>
            <p:cNvSpPr/>
            <p:nvPr/>
          </p:nvSpPr>
          <p:spPr>
            <a:xfrm>
              <a:off x="2905124" y="949265"/>
              <a:ext cx="857251" cy="245231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E325B19C-61EE-4953-8200-8347537B539F}"/>
                </a:ext>
              </a:extLst>
            </p:cNvPr>
            <p:cNvSpPr txBox="1"/>
            <p:nvPr/>
          </p:nvSpPr>
          <p:spPr>
            <a:xfrm>
              <a:off x="2905123" y="946030"/>
              <a:ext cx="857251" cy="54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ADN_1</a:t>
              </a:r>
            </a:p>
          </p:txBody>
        </p:sp>
      </p:grp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E7656F93-4526-4AD0-BFAE-DB2C833CA842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279885" y="523564"/>
            <a:ext cx="8372" cy="41630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5BD7380F-E4B6-4527-8E3B-C4A98820966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3288258" y="1202882"/>
            <a:ext cx="5990" cy="4758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Paralelogramo 245">
            <a:extLst>
              <a:ext uri="{FF2B5EF4-FFF2-40B4-BE49-F238E27FC236}">
                <a16:creationId xmlns:a16="http://schemas.microsoft.com/office/drawing/2014/main" id="{5DD2A06D-9F8A-41D5-B0E9-163889902A20}"/>
              </a:ext>
            </a:extLst>
          </p:cNvPr>
          <p:cNvSpPr/>
          <p:nvPr/>
        </p:nvSpPr>
        <p:spPr>
          <a:xfrm>
            <a:off x="2733060" y="10988285"/>
            <a:ext cx="1067872" cy="521030"/>
          </a:xfrm>
          <a:custGeom>
            <a:avLst/>
            <a:gdLst>
              <a:gd name="connsiteX0" fmla="*/ 0 w 1067872"/>
              <a:gd name="connsiteY0" fmla="*/ 521030 h 521030"/>
              <a:gd name="connsiteX1" fmla="*/ 130258 w 1067872"/>
              <a:gd name="connsiteY1" fmla="*/ 0 h 521030"/>
              <a:gd name="connsiteX2" fmla="*/ 617817 w 1067872"/>
              <a:gd name="connsiteY2" fmla="*/ 0 h 521030"/>
              <a:gd name="connsiteX3" fmla="*/ 1067872 w 1067872"/>
              <a:gd name="connsiteY3" fmla="*/ 0 h 521030"/>
              <a:gd name="connsiteX4" fmla="*/ 937615 w 1067872"/>
              <a:gd name="connsiteY4" fmla="*/ 521030 h 521030"/>
              <a:gd name="connsiteX5" fmla="*/ 459431 w 1067872"/>
              <a:gd name="connsiteY5" fmla="*/ 521030 h 521030"/>
              <a:gd name="connsiteX6" fmla="*/ 0 w 1067872"/>
              <a:gd name="connsiteY6" fmla="*/ 521030 h 52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7872" h="521030" fill="none" extrusionOk="0">
                <a:moveTo>
                  <a:pt x="0" y="521030"/>
                </a:moveTo>
                <a:cubicBezTo>
                  <a:pt x="-18547" y="350176"/>
                  <a:pt x="105865" y="193203"/>
                  <a:pt x="130258" y="0"/>
                </a:cubicBezTo>
                <a:cubicBezTo>
                  <a:pt x="239372" y="-19782"/>
                  <a:pt x="463122" y="14381"/>
                  <a:pt x="617817" y="0"/>
                </a:cubicBezTo>
                <a:cubicBezTo>
                  <a:pt x="772512" y="-14381"/>
                  <a:pt x="873255" y="17492"/>
                  <a:pt x="1067872" y="0"/>
                </a:cubicBezTo>
                <a:cubicBezTo>
                  <a:pt x="1089878" y="125983"/>
                  <a:pt x="966569" y="404450"/>
                  <a:pt x="937615" y="521030"/>
                </a:cubicBezTo>
                <a:cubicBezTo>
                  <a:pt x="714504" y="536088"/>
                  <a:pt x="694096" y="466919"/>
                  <a:pt x="459431" y="521030"/>
                </a:cubicBezTo>
                <a:cubicBezTo>
                  <a:pt x="224766" y="575141"/>
                  <a:pt x="120109" y="520965"/>
                  <a:pt x="0" y="521030"/>
                </a:cubicBezTo>
                <a:close/>
              </a:path>
              <a:path w="1067872" h="521030" stroke="0" extrusionOk="0">
                <a:moveTo>
                  <a:pt x="0" y="521030"/>
                </a:moveTo>
                <a:cubicBezTo>
                  <a:pt x="-6728" y="376192"/>
                  <a:pt x="122601" y="233814"/>
                  <a:pt x="130258" y="0"/>
                </a:cubicBezTo>
                <a:cubicBezTo>
                  <a:pt x="296993" y="-8369"/>
                  <a:pt x="425683" y="53433"/>
                  <a:pt x="580313" y="0"/>
                </a:cubicBezTo>
                <a:cubicBezTo>
                  <a:pt x="734943" y="-53433"/>
                  <a:pt x="908245" y="55576"/>
                  <a:pt x="1067872" y="0"/>
                </a:cubicBezTo>
                <a:cubicBezTo>
                  <a:pt x="1039640" y="228753"/>
                  <a:pt x="945971" y="248131"/>
                  <a:pt x="937615" y="521030"/>
                </a:cubicBezTo>
                <a:cubicBezTo>
                  <a:pt x="748539" y="562728"/>
                  <a:pt x="663593" y="485973"/>
                  <a:pt x="450055" y="521030"/>
                </a:cubicBezTo>
                <a:cubicBezTo>
                  <a:pt x="236517" y="556087"/>
                  <a:pt x="161378" y="503782"/>
                  <a:pt x="0" y="52103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705000160">
                  <a:prstGeom prst="parallelogram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latin typeface="AvenirNext LT Pro Regular" panose="020B0504020202020204" pitchFamily="34" charset="0"/>
                <a:cs typeface="Arial" panose="020B0604020202020204" pitchFamily="34" charset="0"/>
              </a:rPr>
              <a:t>MAX(</a:t>
            </a:r>
            <a:r>
              <a:rPr lang="es-ES" sz="1000" dirty="0" err="1">
                <a:latin typeface="AvenirNext LT Pro Regular" panose="020B0504020202020204" pitchFamily="34" charset="0"/>
                <a:cs typeface="Arial" panose="020B0604020202020204" pitchFamily="34" charset="0"/>
              </a:rPr>
              <a:t>ADN_bases</a:t>
            </a:r>
            <a:r>
              <a:rPr lang="es-ES" sz="1000" dirty="0">
                <a:latin typeface="AvenirNext LT Pro Regular" panose="020B05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8434833-1AD0-4E83-A8F4-58DB4903C481}"/>
              </a:ext>
            </a:extLst>
          </p:cNvPr>
          <p:cNvGrpSpPr/>
          <p:nvPr/>
        </p:nvGrpSpPr>
        <p:grpSpPr>
          <a:xfrm>
            <a:off x="2722885" y="1678688"/>
            <a:ext cx="1214481" cy="988552"/>
            <a:chOff x="4766513" y="2144508"/>
            <a:chExt cx="1214481" cy="988552"/>
          </a:xfrm>
        </p:grpSpPr>
        <p:sp>
          <p:nvSpPr>
            <p:cNvPr id="11" name="Diagrama de flujo: decisión 10">
              <a:extLst>
                <a:ext uri="{FF2B5EF4-FFF2-40B4-BE49-F238E27FC236}">
                  <a16:creationId xmlns:a16="http://schemas.microsoft.com/office/drawing/2014/main" id="{EC28AE6A-C2C9-40D8-9721-B6D7F6C378FF}"/>
                </a:ext>
              </a:extLst>
            </p:cNvPr>
            <p:cNvSpPr/>
            <p:nvPr/>
          </p:nvSpPr>
          <p:spPr>
            <a:xfrm>
              <a:off x="4766513" y="2144508"/>
              <a:ext cx="1142725" cy="988552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6ED3CD7A-0C00-45E0-B42B-6E0E9050F7A6}"/>
                </a:ext>
              </a:extLst>
            </p:cNvPr>
            <p:cNvSpPr txBox="1"/>
            <p:nvPr/>
          </p:nvSpPr>
          <p:spPr>
            <a:xfrm>
              <a:off x="4766513" y="2446570"/>
              <a:ext cx="12144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ADN_1 contiene </a:t>
              </a:r>
            </a:p>
            <a:p>
              <a:pPr algn="ctr"/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* &lt;&gt; A, C, G o T </a:t>
              </a:r>
            </a:p>
          </p:txBody>
        </p:sp>
      </p:grp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52A9BBF-F2F8-42A4-89F7-8673E2C27DC7}"/>
              </a:ext>
            </a:extLst>
          </p:cNvPr>
          <p:cNvSpPr txBox="1"/>
          <p:nvPr/>
        </p:nvSpPr>
        <p:spPr>
          <a:xfrm>
            <a:off x="2049041" y="1494022"/>
            <a:ext cx="252000" cy="1846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">
                <a:latin typeface="AvenirNext LT Pro Regular" panose="020B0504020202020204" pitchFamily="34" charset="0"/>
              </a:defRPr>
            </a:lvl1pPr>
          </a:lstStyle>
          <a:p>
            <a:r>
              <a:rPr lang="es-ES" dirty="0"/>
              <a:t>Sí</a:t>
            </a:r>
          </a:p>
        </p:txBody>
      </p:sp>
      <p:cxnSp>
        <p:nvCxnSpPr>
          <p:cNvPr id="73" name="Conector: angular 72">
            <a:extLst>
              <a:ext uri="{FF2B5EF4-FFF2-40B4-BE49-F238E27FC236}">
                <a16:creationId xmlns:a16="http://schemas.microsoft.com/office/drawing/2014/main" id="{2FB19AEB-069B-4392-88D3-9C0AC0318B3A}"/>
              </a:ext>
            </a:extLst>
          </p:cNvPr>
          <p:cNvCxnSpPr>
            <a:cxnSpLocks/>
            <a:stCxn id="12" idx="1"/>
            <a:endCxn id="6" idx="1"/>
          </p:cNvCxnSpPr>
          <p:nvPr/>
        </p:nvCxnSpPr>
        <p:spPr>
          <a:xfrm rot="10800000" flipH="1">
            <a:off x="2722884" y="1073089"/>
            <a:ext cx="102991" cy="1107717"/>
          </a:xfrm>
          <a:prstGeom prst="bentConnector3">
            <a:avLst>
              <a:gd name="adj1" fmla="val -221961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DE2E9162-26A0-4BC4-8DE2-0C4D5299341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294248" y="2667240"/>
            <a:ext cx="3547" cy="5611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C6F786C-3AF3-4BC5-9BCC-E4C54386CE6D}"/>
              </a:ext>
            </a:extLst>
          </p:cNvPr>
          <p:cNvSpPr txBox="1"/>
          <p:nvPr/>
        </p:nvSpPr>
        <p:spPr>
          <a:xfrm>
            <a:off x="3444125" y="2800956"/>
            <a:ext cx="288000" cy="18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600" dirty="0">
                <a:latin typeface="AvenirNext LT Pro Regular" panose="020B0504020202020204" pitchFamily="34" charset="0"/>
              </a:rPr>
              <a:t>No</a:t>
            </a:r>
          </a:p>
        </p:txBody>
      </p:sp>
      <p:grpSp>
        <p:nvGrpSpPr>
          <p:cNvPr id="81" name="Grupo 80">
            <a:extLst>
              <a:ext uri="{FF2B5EF4-FFF2-40B4-BE49-F238E27FC236}">
                <a16:creationId xmlns:a16="http://schemas.microsoft.com/office/drawing/2014/main" id="{282116C8-1E9C-499B-8BA7-FEE67A3C9562}"/>
              </a:ext>
            </a:extLst>
          </p:cNvPr>
          <p:cNvGrpSpPr/>
          <p:nvPr/>
        </p:nvGrpSpPr>
        <p:grpSpPr>
          <a:xfrm>
            <a:off x="2831866" y="3230928"/>
            <a:ext cx="924764" cy="263013"/>
            <a:chOff x="2905123" y="946030"/>
            <a:chExt cx="857252" cy="248466"/>
          </a:xfrm>
        </p:grpSpPr>
        <p:sp>
          <p:nvSpPr>
            <p:cNvPr id="82" name="Diagrama de flujo: proceso 81">
              <a:extLst>
                <a:ext uri="{FF2B5EF4-FFF2-40B4-BE49-F238E27FC236}">
                  <a16:creationId xmlns:a16="http://schemas.microsoft.com/office/drawing/2014/main" id="{1F59021C-F602-40AB-9BDC-C4F6CF2881DA}"/>
                </a:ext>
              </a:extLst>
            </p:cNvPr>
            <p:cNvSpPr/>
            <p:nvPr/>
          </p:nvSpPr>
          <p:spPr>
            <a:xfrm>
              <a:off x="2905124" y="949265"/>
              <a:ext cx="857251" cy="245231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E3954B53-D070-49AA-B727-997733AEFF5E}"/>
                </a:ext>
              </a:extLst>
            </p:cNvPr>
            <p:cNvSpPr txBox="1"/>
            <p:nvPr/>
          </p:nvSpPr>
          <p:spPr>
            <a:xfrm>
              <a:off x="2905123" y="946030"/>
              <a:ext cx="857251" cy="23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ADN_2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75111926-55C1-48C1-AE2C-12EB98A6AB40}"/>
              </a:ext>
            </a:extLst>
          </p:cNvPr>
          <p:cNvGrpSpPr/>
          <p:nvPr/>
        </p:nvGrpSpPr>
        <p:grpSpPr>
          <a:xfrm>
            <a:off x="2728876" y="3969747"/>
            <a:ext cx="1214481" cy="988552"/>
            <a:chOff x="4766513" y="2144508"/>
            <a:chExt cx="1214481" cy="988552"/>
          </a:xfrm>
        </p:grpSpPr>
        <p:sp>
          <p:nvSpPr>
            <p:cNvPr id="86" name="Diagrama de flujo: decisión 85">
              <a:extLst>
                <a:ext uri="{FF2B5EF4-FFF2-40B4-BE49-F238E27FC236}">
                  <a16:creationId xmlns:a16="http://schemas.microsoft.com/office/drawing/2014/main" id="{7109A23C-84D0-4EE6-9AE4-B734B1F9E477}"/>
                </a:ext>
              </a:extLst>
            </p:cNvPr>
            <p:cNvSpPr/>
            <p:nvPr/>
          </p:nvSpPr>
          <p:spPr>
            <a:xfrm>
              <a:off x="4766513" y="2144508"/>
              <a:ext cx="1142725" cy="988552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9A9277F7-DBEE-44D0-B3CC-11D4F45B51B0}"/>
                </a:ext>
              </a:extLst>
            </p:cNvPr>
            <p:cNvSpPr txBox="1"/>
            <p:nvPr/>
          </p:nvSpPr>
          <p:spPr>
            <a:xfrm>
              <a:off x="4766513" y="2446570"/>
              <a:ext cx="12144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ADN_2 contiene </a:t>
              </a:r>
            </a:p>
            <a:p>
              <a:pPr algn="ctr"/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* &lt;&gt; A, C, G  o T</a:t>
              </a:r>
            </a:p>
          </p:txBody>
        </p:sp>
      </p:grpSp>
      <p:sp>
        <p:nvSpPr>
          <p:cNvPr id="92" name="CuadroTexto 91">
            <a:extLst>
              <a:ext uri="{FF2B5EF4-FFF2-40B4-BE49-F238E27FC236}">
                <a16:creationId xmlns:a16="http://schemas.microsoft.com/office/drawing/2014/main" id="{C0BE9707-5E40-47E6-8D74-2D6031ABCBBB}"/>
              </a:ext>
            </a:extLst>
          </p:cNvPr>
          <p:cNvSpPr txBox="1"/>
          <p:nvPr/>
        </p:nvSpPr>
        <p:spPr>
          <a:xfrm>
            <a:off x="2055032" y="3785081"/>
            <a:ext cx="252000" cy="1846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">
                <a:latin typeface="AvenirNext LT Pro Regular" panose="020B0504020202020204" pitchFamily="34" charset="0"/>
              </a:defRPr>
            </a:lvl1pPr>
          </a:lstStyle>
          <a:p>
            <a:r>
              <a:rPr lang="es-ES" dirty="0"/>
              <a:t>Sí</a:t>
            </a:r>
          </a:p>
        </p:txBody>
      </p:sp>
      <p:cxnSp>
        <p:nvCxnSpPr>
          <p:cNvPr id="93" name="Conector: angular 92">
            <a:extLst>
              <a:ext uri="{FF2B5EF4-FFF2-40B4-BE49-F238E27FC236}">
                <a16:creationId xmlns:a16="http://schemas.microsoft.com/office/drawing/2014/main" id="{587D949A-DD8B-43A9-B50E-0CB4A7E0D0F7}"/>
              </a:ext>
            </a:extLst>
          </p:cNvPr>
          <p:cNvCxnSpPr>
            <a:cxnSpLocks/>
            <a:stCxn id="87" idx="1"/>
            <a:endCxn id="82" idx="1"/>
          </p:cNvCxnSpPr>
          <p:nvPr/>
        </p:nvCxnSpPr>
        <p:spPr>
          <a:xfrm rot="10800000" flipH="1">
            <a:off x="2728875" y="3364148"/>
            <a:ext cx="102991" cy="1107717"/>
          </a:xfrm>
          <a:prstGeom prst="bentConnector3">
            <a:avLst>
              <a:gd name="adj1" fmla="val -221961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23E9125B-AB07-44B2-8F3D-B4077C748F11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3300239" y="4958299"/>
            <a:ext cx="3547" cy="5611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>
            <a:extLst>
              <a:ext uri="{FF2B5EF4-FFF2-40B4-BE49-F238E27FC236}">
                <a16:creationId xmlns:a16="http://schemas.microsoft.com/office/drawing/2014/main" id="{47152F01-83F7-4B14-AEA1-C8F4F2470044}"/>
              </a:ext>
            </a:extLst>
          </p:cNvPr>
          <p:cNvSpPr txBox="1"/>
          <p:nvPr/>
        </p:nvSpPr>
        <p:spPr>
          <a:xfrm>
            <a:off x="3427124" y="5086154"/>
            <a:ext cx="288000" cy="18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600" dirty="0">
                <a:latin typeface="AvenirNext LT Pro Regular" panose="020B0504020202020204" pitchFamily="34" charset="0"/>
              </a:rPr>
              <a:t>No</a:t>
            </a:r>
          </a:p>
        </p:txBody>
      </p:sp>
      <p:grpSp>
        <p:nvGrpSpPr>
          <p:cNvPr id="96" name="Grupo 95">
            <a:extLst>
              <a:ext uri="{FF2B5EF4-FFF2-40B4-BE49-F238E27FC236}">
                <a16:creationId xmlns:a16="http://schemas.microsoft.com/office/drawing/2014/main" id="{EA089E57-8C8F-4D07-B57F-5CC8E0537E0F}"/>
              </a:ext>
            </a:extLst>
          </p:cNvPr>
          <p:cNvGrpSpPr/>
          <p:nvPr/>
        </p:nvGrpSpPr>
        <p:grpSpPr>
          <a:xfrm>
            <a:off x="2831865" y="5515822"/>
            <a:ext cx="924764" cy="727617"/>
            <a:chOff x="2905123" y="946030"/>
            <a:chExt cx="857252" cy="248466"/>
          </a:xfrm>
        </p:grpSpPr>
        <p:sp>
          <p:nvSpPr>
            <p:cNvPr id="97" name="Diagrama de flujo: proceso 96">
              <a:extLst>
                <a:ext uri="{FF2B5EF4-FFF2-40B4-BE49-F238E27FC236}">
                  <a16:creationId xmlns:a16="http://schemas.microsoft.com/office/drawing/2014/main" id="{638C982D-F419-490A-A1AB-F807AAB54963}"/>
                </a:ext>
              </a:extLst>
            </p:cNvPr>
            <p:cNvSpPr/>
            <p:nvPr/>
          </p:nvSpPr>
          <p:spPr>
            <a:xfrm>
              <a:off x="2905124" y="949265"/>
              <a:ext cx="857251" cy="245231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2EE24FCD-C33B-4A63-8098-698CCB48371D}"/>
                </a:ext>
              </a:extLst>
            </p:cNvPr>
            <p:cNvSpPr txBox="1"/>
            <p:nvPr/>
          </p:nvSpPr>
          <p:spPr>
            <a:xfrm>
              <a:off x="2905123" y="946030"/>
              <a:ext cx="857251" cy="241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err="1">
                  <a:latin typeface="AvenirNext LT Pro Regular" panose="020B0504020202020204" pitchFamily="34" charset="0"/>
                  <a:cs typeface="Arial" panose="020B0604020202020204" pitchFamily="34" charset="0"/>
                </a:rPr>
                <a:t>ADN_seq</a:t>
              </a:r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 = ADN_1[d] &amp;&amp; ADN_1[a]</a:t>
              </a:r>
            </a:p>
          </p:txBody>
        </p:sp>
      </p:grp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86D34683-05DB-4057-9CA2-D01A660CA945}"/>
              </a:ext>
            </a:extLst>
          </p:cNvPr>
          <p:cNvCxnSpPr>
            <a:cxnSpLocks/>
          </p:cNvCxnSpPr>
          <p:nvPr/>
        </p:nvCxnSpPr>
        <p:spPr>
          <a:xfrm>
            <a:off x="3287136" y="6245751"/>
            <a:ext cx="3547" cy="5611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grama de flujo: decisión 30">
            <a:extLst>
              <a:ext uri="{FF2B5EF4-FFF2-40B4-BE49-F238E27FC236}">
                <a16:creationId xmlns:a16="http://schemas.microsoft.com/office/drawing/2014/main" id="{0EB668D6-5813-4B0D-AB2E-41FA4F166CBD}"/>
              </a:ext>
            </a:extLst>
          </p:cNvPr>
          <p:cNvSpPr/>
          <p:nvPr/>
        </p:nvSpPr>
        <p:spPr>
          <a:xfrm>
            <a:off x="2684436" y="8491435"/>
            <a:ext cx="1219619" cy="108297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5" name="CuadroTexto 224">
            <a:extLst>
              <a:ext uri="{FF2B5EF4-FFF2-40B4-BE49-F238E27FC236}">
                <a16:creationId xmlns:a16="http://schemas.microsoft.com/office/drawing/2014/main" id="{7889B425-5657-497F-B935-34D4D156E22A}"/>
              </a:ext>
            </a:extLst>
          </p:cNvPr>
          <p:cNvSpPr txBox="1"/>
          <p:nvPr/>
        </p:nvSpPr>
        <p:spPr>
          <a:xfrm>
            <a:off x="2739820" y="7200011"/>
            <a:ext cx="1214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AvenirNext LT Pro Regular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len(ADN_sec) &gt; len(ADN_1) - d</a:t>
            </a:r>
          </a:p>
          <a:p>
            <a:endParaRPr lang="es-ES" dirty="0"/>
          </a:p>
        </p:txBody>
      </p:sp>
      <p:cxnSp>
        <p:nvCxnSpPr>
          <p:cNvPr id="123" name="Conector: angular 122">
            <a:extLst>
              <a:ext uri="{FF2B5EF4-FFF2-40B4-BE49-F238E27FC236}">
                <a16:creationId xmlns:a16="http://schemas.microsoft.com/office/drawing/2014/main" id="{8ACD1E59-8AF6-4D3F-AB3E-A6040AB8DF2A}"/>
              </a:ext>
            </a:extLst>
          </p:cNvPr>
          <p:cNvCxnSpPr>
            <a:cxnSpLocks/>
            <a:stCxn id="225" idx="1"/>
            <a:endCxn id="164" idx="2"/>
          </p:cNvCxnSpPr>
          <p:nvPr/>
        </p:nvCxnSpPr>
        <p:spPr>
          <a:xfrm rot="10800000">
            <a:off x="1755758" y="7123850"/>
            <a:ext cx="984063" cy="35316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>
            <a:extLst>
              <a:ext uri="{FF2B5EF4-FFF2-40B4-BE49-F238E27FC236}">
                <a16:creationId xmlns:a16="http://schemas.microsoft.com/office/drawing/2014/main" id="{CA703E87-1AEF-4DA2-A71E-D16278773C78}"/>
              </a:ext>
            </a:extLst>
          </p:cNvPr>
          <p:cNvSpPr txBox="1"/>
          <p:nvPr/>
        </p:nvSpPr>
        <p:spPr>
          <a:xfrm>
            <a:off x="3377838" y="8093261"/>
            <a:ext cx="288000" cy="18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600" dirty="0">
                <a:latin typeface="AvenirNext LT Pro Regular" panose="020B0504020202020204" pitchFamily="34" charset="0"/>
              </a:rPr>
              <a:t>No</a:t>
            </a:r>
          </a:p>
        </p:txBody>
      </p:sp>
      <p:sp>
        <p:nvSpPr>
          <p:cNvPr id="232" name="CuadroTexto 231">
            <a:extLst>
              <a:ext uri="{FF2B5EF4-FFF2-40B4-BE49-F238E27FC236}">
                <a16:creationId xmlns:a16="http://schemas.microsoft.com/office/drawing/2014/main" id="{58A508E5-96C8-4257-B96B-D745EED5C3A5}"/>
              </a:ext>
            </a:extLst>
          </p:cNvPr>
          <p:cNvSpPr txBox="1"/>
          <p:nvPr/>
        </p:nvSpPr>
        <p:spPr>
          <a:xfrm>
            <a:off x="3430672" y="9719713"/>
            <a:ext cx="288000" cy="1846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600" dirty="0">
                <a:latin typeface="AvenirNext LT Pro Regular" panose="020B0504020202020204" pitchFamily="34" charset="0"/>
              </a:rPr>
              <a:t>Sí</a:t>
            </a:r>
          </a:p>
        </p:txBody>
      </p: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5DA36E0D-1B27-4688-AB2E-4B09093CB06F}"/>
              </a:ext>
            </a:extLst>
          </p:cNvPr>
          <p:cNvCxnSpPr>
            <a:cxnSpLocks/>
          </p:cNvCxnSpPr>
          <p:nvPr/>
        </p:nvCxnSpPr>
        <p:spPr>
          <a:xfrm>
            <a:off x="3303786" y="9579844"/>
            <a:ext cx="3547" cy="5611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B8701CD4-BD87-4EFA-8B1E-628B90740F1A}"/>
              </a:ext>
            </a:extLst>
          </p:cNvPr>
          <p:cNvGrpSpPr/>
          <p:nvPr/>
        </p:nvGrpSpPr>
        <p:grpSpPr>
          <a:xfrm>
            <a:off x="2828494" y="10134027"/>
            <a:ext cx="924764" cy="263013"/>
            <a:chOff x="2905123" y="946030"/>
            <a:chExt cx="857252" cy="248466"/>
          </a:xfrm>
        </p:grpSpPr>
        <p:sp>
          <p:nvSpPr>
            <p:cNvPr id="136" name="Diagrama de flujo: proceso 135">
              <a:extLst>
                <a:ext uri="{FF2B5EF4-FFF2-40B4-BE49-F238E27FC236}">
                  <a16:creationId xmlns:a16="http://schemas.microsoft.com/office/drawing/2014/main" id="{62351E7D-2CB4-43AD-9759-21868257DB76}"/>
                </a:ext>
              </a:extLst>
            </p:cNvPr>
            <p:cNvSpPr/>
            <p:nvPr/>
          </p:nvSpPr>
          <p:spPr>
            <a:xfrm>
              <a:off x="2905124" y="949265"/>
              <a:ext cx="857251" cy="245231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7" name="CuadroTexto 136">
              <a:extLst>
                <a:ext uri="{FF2B5EF4-FFF2-40B4-BE49-F238E27FC236}">
                  <a16:creationId xmlns:a16="http://schemas.microsoft.com/office/drawing/2014/main" id="{5A690A37-FB91-4310-BA3C-7738E2442353}"/>
                </a:ext>
              </a:extLst>
            </p:cNvPr>
            <p:cNvSpPr txBox="1"/>
            <p:nvPr/>
          </p:nvSpPr>
          <p:spPr>
            <a:xfrm>
              <a:off x="2905123" y="946030"/>
              <a:ext cx="857251" cy="23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err="1">
                  <a:latin typeface="AvenirNext LT Pro Regular" panose="020B0504020202020204" pitchFamily="34" charset="0"/>
                  <a:cs typeface="Arial" panose="020B0604020202020204" pitchFamily="34" charset="0"/>
                </a:rPr>
                <a:t>ADN_bases</a:t>
              </a:r>
              <a:endParaRPr lang="es-ES" sz="1000" dirty="0">
                <a:latin typeface="AvenirNext LT Pro Regular" panose="020B05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8" name="Conector: angular 137">
            <a:extLst>
              <a:ext uri="{FF2B5EF4-FFF2-40B4-BE49-F238E27FC236}">
                <a16:creationId xmlns:a16="http://schemas.microsoft.com/office/drawing/2014/main" id="{9414DFF4-3779-4275-9555-23D3FD857AD5}"/>
              </a:ext>
            </a:extLst>
          </p:cNvPr>
          <p:cNvCxnSpPr>
            <a:cxnSpLocks/>
            <a:stCxn id="31" idx="3"/>
            <a:endCxn id="172" idx="2"/>
          </p:cNvCxnSpPr>
          <p:nvPr/>
        </p:nvCxnSpPr>
        <p:spPr>
          <a:xfrm flipV="1">
            <a:off x="3904055" y="7428423"/>
            <a:ext cx="1225875" cy="1604499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CuadroTexto 239">
            <a:extLst>
              <a:ext uri="{FF2B5EF4-FFF2-40B4-BE49-F238E27FC236}">
                <a16:creationId xmlns:a16="http://schemas.microsoft.com/office/drawing/2014/main" id="{0EED542A-33CB-4422-8C93-1F6673A8C2B3}"/>
              </a:ext>
            </a:extLst>
          </p:cNvPr>
          <p:cNvSpPr txBox="1"/>
          <p:nvPr/>
        </p:nvSpPr>
        <p:spPr>
          <a:xfrm>
            <a:off x="5197385" y="6131374"/>
            <a:ext cx="429925" cy="1846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600" dirty="0">
                <a:latin typeface="AvenirNext LT Pro Regular" panose="020B0504020202020204" pitchFamily="34" charset="0"/>
              </a:rPr>
              <a:t>a=a+1</a:t>
            </a:r>
          </a:p>
        </p:txBody>
      </p:sp>
      <p:sp>
        <p:nvSpPr>
          <p:cNvPr id="244" name="CuadroTexto 243">
            <a:extLst>
              <a:ext uri="{FF2B5EF4-FFF2-40B4-BE49-F238E27FC236}">
                <a16:creationId xmlns:a16="http://schemas.microsoft.com/office/drawing/2014/main" id="{B110E454-56B3-478F-8DF9-78B8A7794FFD}"/>
              </a:ext>
            </a:extLst>
          </p:cNvPr>
          <p:cNvSpPr txBox="1"/>
          <p:nvPr/>
        </p:nvSpPr>
        <p:spPr>
          <a:xfrm>
            <a:off x="2732424" y="5091525"/>
            <a:ext cx="375771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600" dirty="0">
                <a:latin typeface="AvenirNext LT Pro Regular" panose="020B0504020202020204" pitchFamily="34" charset="0"/>
              </a:rPr>
              <a:t>d = 1</a:t>
            </a:r>
          </a:p>
          <a:p>
            <a:r>
              <a:rPr lang="es-ES" sz="600" dirty="0">
                <a:latin typeface="AvenirNext LT Pro Regular" panose="020B0504020202020204" pitchFamily="34" charset="0"/>
              </a:rPr>
              <a:t>a = 2</a:t>
            </a:r>
          </a:p>
        </p:txBody>
      </p:sp>
      <p:sp>
        <p:nvSpPr>
          <p:cNvPr id="245" name="CuadroTexto 244">
            <a:extLst>
              <a:ext uri="{FF2B5EF4-FFF2-40B4-BE49-F238E27FC236}">
                <a16:creationId xmlns:a16="http://schemas.microsoft.com/office/drawing/2014/main" id="{18D8DF71-3AD2-4E85-AF6E-480C5E2EFD2D}"/>
              </a:ext>
            </a:extLst>
          </p:cNvPr>
          <p:cNvSpPr txBox="1"/>
          <p:nvPr/>
        </p:nvSpPr>
        <p:spPr>
          <a:xfrm>
            <a:off x="2722883" y="8842418"/>
            <a:ext cx="1214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latin typeface="AvenirNext LT Pro Regular" panose="020B0504020202020204" pitchFamily="34" charset="0"/>
                <a:cs typeface="Arial" panose="020B0604020202020204" pitchFamily="34" charset="0"/>
              </a:rPr>
              <a:t>ADN_2 contiene </a:t>
            </a:r>
          </a:p>
          <a:p>
            <a:pPr algn="ctr"/>
            <a:r>
              <a:rPr lang="es-ES" sz="1000" dirty="0" err="1">
                <a:latin typeface="AvenirNext LT Pro Regular" panose="020B0504020202020204" pitchFamily="34" charset="0"/>
                <a:cs typeface="Arial" panose="020B0604020202020204" pitchFamily="34" charset="0"/>
              </a:rPr>
              <a:t>ADN_seq</a:t>
            </a:r>
            <a:endParaRPr lang="es-ES" sz="1000" dirty="0">
              <a:latin typeface="AvenirNext LT Pro Regular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CuadroTexto 251">
            <a:extLst>
              <a:ext uri="{FF2B5EF4-FFF2-40B4-BE49-F238E27FC236}">
                <a16:creationId xmlns:a16="http://schemas.microsoft.com/office/drawing/2014/main" id="{443312BE-D31C-4B07-8535-41C196345A33}"/>
              </a:ext>
            </a:extLst>
          </p:cNvPr>
          <p:cNvSpPr txBox="1"/>
          <p:nvPr/>
        </p:nvSpPr>
        <p:spPr>
          <a:xfrm>
            <a:off x="2074848" y="7605307"/>
            <a:ext cx="288000" cy="1846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600" dirty="0">
                <a:latin typeface="AvenirNext LT Pro Regular" panose="020B0504020202020204" pitchFamily="34" charset="0"/>
              </a:rPr>
              <a:t>Sí</a:t>
            </a:r>
          </a:p>
        </p:txBody>
      </p:sp>
      <p:cxnSp>
        <p:nvCxnSpPr>
          <p:cNvPr id="148" name="Conector recto de flecha 147">
            <a:extLst>
              <a:ext uri="{FF2B5EF4-FFF2-40B4-BE49-F238E27FC236}">
                <a16:creationId xmlns:a16="http://schemas.microsoft.com/office/drawing/2014/main" id="{F88468D3-E5BB-45CA-9645-290E7BEB9F7C}"/>
              </a:ext>
            </a:extLst>
          </p:cNvPr>
          <p:cNvCxnSpPr>
            <a:cxnSpLocks/>
            <a:stCxn id="243" idx="2"/>
            <a:endCxn id="31" idx="0"/>
          </p:cNvCxnSpPr>
          <p:nvPr/>
        </p:nvCxnSpPr>
        <p:spPr>
          <a:xfrm>
            <a:off x="3287328" y="7918270"/>
            <a:ext cx="6918" cy="57316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007F2F2-D997-4C0E-AFA7-50EAD7543D73}"/>
              </a:ext>
            </a:extLst>
          </p:cNvPr>
          <p:cNvSpPr txBox="1"/>
          <p:nvPr/>
        </p:nvSpPr>
        <p:spPr>
          <a:xfrm>
            <a:off x="5217120" y="8054402"/>
            <a:ext cx="288000" cy="1846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600" dirty="0">
                <a:latin typeface="AvenirNext LT Pro Regular" panose="020B0504020202020204" pitchFamily="34" charset="0"/>
              </a:rPr>
              <a:t>No</a:t>
            </a:r>
          </a:p>
        </p:txBody>
      </p:sp>
      <p:cxnSp>
        <p:nvCxnSpPr>
          <p:cNvPr id="162" name="Conector recto de flecha 161">
            <a:extLst>
              <a:ext uri="{FF2B5EF4-FFF2-40B4-BE49-F238E27FC236}">
                <a16:creationId xmlns:a16="http://schemas.microsoft.com/office/drawing/2014/main" id="{5247DBCC-F85C-443E-B4E5-1413C8986886}"/>
              </a:ext>
            </a:extLst>
          </p:cNvPr>
          <p:cNvCxnSpPr>
            <a:cxnSpLocks/>
          </p:cNvCxnSpPr>
          <p:nvPr/>
        </p:nvCxnSpPr>
        <p:spPr>
          <a:xfrm>
            <a:off x="3293421" y="10406973"/>
            <a:ext cx="3547" cy="5611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upo 162">
            <a:extLst>
              <a:ext uri="{FF2B5EF4-FFF2-40B4-BE49-F238E27FC236}">
                <a16:creationId xmlns:a16="http://schemas.microsoft.com/office/drawing/2014/main" id="{BCCA5E07-1B55-4E58-9182-F9BE1583424F}"/>
              </a:ext>
            </a:extLst>
          </p:cNvPr>
          <p:cNvGrpSpPr/>
          <p:nvPr/>
        </p:nvGrpSpPr>
        <p:grpSpPr>
          <a:xfrm>
            <a:off x="1200934" y="6806926"/>
            <a:ext cx="1161914" cy="316924"/>
            <a:chOff x="2905122" y="946032"/>
            <a:chExt cx="1184022" cy="248464"/>
          </a:xfrm>
        </p:grpSpPr>
        <p:sp>
          <p:nvSpPr>
            <p:cNvPr id="164" name="Diagrama de flujo: proceso 163">
              <a:extLst>
                <a:ext uri="{FF2B5EF4-FFF2-40B4-BE49-F238E27FC236}">
                  <a16:creationId xmlns:a16="http://schemas.microsoft.com/office/drawing/2014/main" id="{331974B7-ED30-46D2-97B5-3BF6D3FDD81B}"/>
                </a:ext>
              </a:extLst>
            </p:cNvPr>
            <p:cNvSpPr/>
            <p:nvPr/>
          </p:nvSpPr>
          <p:spPr>
            <a:xfrm>
              <a:off x="2905124" y="949265"/>
              <a:ext cx="1130755" cy="245231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5" name="CuadroTexto 164">
              <a:extLst>
                <a:ext uri="{FF2B5EF4-FFF2-40B4-BE49-F238E27FC236}">
                  <a16:creationId xmlns:a16="http://schemas.microsoft.com/office/drawing/2014/main" id="{8B6959DF-9481-47B5-B824-26FA082299D9}"/>
                </a:ext>
              </a:extLst>
            </p:cNvPr>
            <p:cNvSpPr txBox="1"/>
            <p:nvPr/>
          </p:nvSpPr>
          <p:spPr>
            <a:xfrm>
              <a:off x="2905122" y="946032"/>
              <a:ext cx="1184022" cy="19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err="1">
                  <a:latin typeface="AvenirNext LT Pro Regular" panose="020B0504020202020204" pitchFamily="34" charset="0"/>
                  <a:cs typeface="Arial" panose="020B0604020202020204" pitchFamily="34" charset="0"/>
                </a:rPr>
                <a:t>ADN_seq</a:t>
              </a:r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 = ‘’</a:t>
              </a:r>
            </a:p>
          </p:txBody>
        </p:sp>
      </p:grpSp>
      <p:cxnSp>
        <p:nvCxnSpPr>
          <p:cNvPr id="166" name="Conector: angular 165">
            <a:extLst>
              <a:ext uri="{FF2B5EF4-FFF2-40B4-BE49-F238E27FC236}">
                <a16:creationId xmlns:a16="http://schemas.microsoft.com/office/drawing/2014/main" id="{EA19054E-A775-4558-B2F4-7113C438214C}"/>
              </a:ext>
            </a:extLst>
          </p:cNvPr>
          <p:cNvCxnSpPr>
            <a:cxnSpLocks/>
            <a:stCxn id="181" idx="0"/>
            <a:endCxn id="98" idx="1"/>
          </p:cNvCxnSpPr>
          <p:nvPr/>
        </p:nvCxnSpPr>
        <p:spPr>
          <a:xfrm rot="5400000" flipH="1" flipV="1">
            <a:off x="2171729" y="5471238"/>
            <a:ext cx="261609" cy="105866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FA747721-D291-4440-B3F5-71A619968CB4}"/>
              </a:ext>
            </a:extLst>
          </p:cNvPr>
          <p:cNvGrpSpPr/>
          <p:nvPr/>
        </p:nvGrpSpPr>
        <p:grpSpPr>
          <a:xfrm>
            <a:off x="4667548" y="7182202"/>
            <a:ext cx="924764" cy="263013"/>
            <a:chOff x="2905123" y="946030"/>
            <a:chExt cx="857252" cy="248466"/>
          </a:xfrm>
        </p:grpSpPr>
        <p:sp>
          <p:nvSpPr>
            <p:cNvPr id="171" name="Diagrama de flujo: proceso 170">
              <a:extLst>
                <a:ext uri="{FF2B5EF4-FFF2-40B4-BE49-F238E27FC236}">
                  <a16:creationId xmlns:a16="http://schemas.microsoft.com/office/drawing/2014/main" id="{0E43A495-2F66-421E-A380-156637DF84BF}"/>
                </a:ext>
              </a:extLst>
            </p:cNvPr>
            <p:cNvSpPr/>
            <p:nvPr/>
          </p:nvSpPr>
          <p:spPr>
            <a:xfrm>
              <a:off x="2905124" y="949265"/>
              <a:ext cx="857251" cy="245231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2" name="CuadroTexto 171">
              <a:extLst>
                <a:ext uri="{FF2B5EF4-FFF2-40B4-BE49-F238E27FC236}">
                  <a16:creationId xmlns:a16="http://schemas.microsoft.com/office/drawing/2014/main" id="{ACA556EA-1214-4802-8415-32E001289A37}"/>
                </a:ext>
              </a:extLst>
            </p:cNvPr>
            <p:cNvSpPr txBox="1"/>
            <p:nvPr/>
          </p:nvSpPr>
          <p:spPr>
            <a:xfrm>
              <a:off x="2905123" y="946030"/>
              <a:ext cx="857251" cy="23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a = a+1</a:t>
              </a:r>
            </a:p>
          </p:txBody>
        </p:sp>
      </p:grpSp>
      <p:cxnSp>
        <p:nvCxnSpPr>
          <p:cNvPr id="178" name="Conector: angular 177">
            <a:extLst>
              <a:ext uri="{FF2B5EF4-FFF2-40B4-BE49-F238E27FC236}">
                <a16:creationId xmlns:a16="http://schemas.microsoft.com/office/drawing/2014/main" id="{588190D4-1064-438F-A74F-921EEFDE44EE}"/>
              </a:ext>
            </a:extLst>
          </p:cNvPr>
          <p:cNvCxnSpPr>
            <a:cxnSpLocks/>
            <a:stCxn id="172" idx="0"/>
            <a:endCxn id="98" idx="3"/>
          </p:cNvCxnSpPr>
          <p:nvPr/>
        </p:nvCxnSpPr>
        <p:spPr>
          <a:xfrm rot="16200000" flipV="1">
            <a:off x="3787061" y="5839333"/>
            <a:ext cx="1312437" cy="1373302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77B72491-3C6C-4A98-8917-764C986F2852}"/>
              </a:ext>
            </a:extLst>
          </p:cNvPr>
          <p:cNvGrpSpPr/>
          <p:nvPr/>
        </p:nvGrpSpPr>
        <p:grpSpPr>
          <a:xfrm>
            <a:off x="1310819" y="6131374"/>
            <a:ext cx="924764" cy="263013"/>
            <a:chOff x="2905123" y="946030"/>
            <a:chExt cx="857252" cy="248466"/>
          </a:xfrm>
        </p:grpSpPr>
        <p:sp>
          <p:nvSpPr>
            <p:cNvPr id="180" name="Diagrama de flujo: proceso 179">
              <a:extLst>
                <a:ext uri="{FF2B5EF4-FFF2-40B4-BE49-F238E27FC236}">
                  <a16:creationId xmlns:a16="http://schemas.microsoft.com/office/drawing/2014/main" id="{D3A99D3E-2DD7-4FE9-8740-442524A5A3B6}"/>
                </a:ext>
              </a:extLst>
            </p:cNvPr>
            <p:cNvSpPr/>
            <p:nvPr/>
          </p:nvSpPr>
          <p:spPr>
            <a:xfrm>
              <a:off x="2905124" y="949265"/>
              <a:ext cx="857251" cy="245231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1" name="CuadroTexto 180">
              <a:extLst>
                <a:ext uri="{FF2B5EF4-FFF2-40B4-BE49-F238E27FC236}">
                  <a16:creationId xmlns:a16="http://schemas.microsoft.com/office/drawing/2014/main" id="{3599FA7F-6464-4401-B54A-E2C0826E53F4}"/>
                </a:ext>
              </a:extLst>
            </p:cNvPr>
            <p:cNvSpPr txBox="1"/>
            <p:nvPr/>
          </p:nvSpPr>
          <p:spPr>
            <a:xfrm>
              <a:off x="2905123" y="946030"/>
              <a:ext cx="857251" cy="23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d = d+1</a:t>
              </a:r>
            </a:p>
          </p:txBody>
        </p:sp>
      </p:grpSp>
      <p:cxnSp>
        <p:nvCxnSpPr>
          <p:cNvPr id="184" name="Conector recto de flecha 183">
            <a:extLst>
              <a:ext uri="{FF2B5EF4-FFF2-40B4-BE49-F238E27FC236}">
                <a16:creationId xmlns:a16="http://schemas.microsoft.com/office/drawing/2014/main" id="{A10A3257-B711-4ABD-BDC5-459DD1C4947D}"/>
              </a:ext>
            </a:extLst>
          </p:cNvPr>
          <p:cNvCxnSpPr>
            <a:cxnSpLocks/>
            <a:stCxn id="165" idx="0"/>
            <a:endCxn id="181" idx="2"/>
          </p:cNvCxnSpPr>
          <p:nvPr/>
        </p:nvCxnSpPr>
        <p:spPr>
          <a:xfrm flipH="1" flipV="1">
            <a:off x="1773201" y="6377595"/>
            <a:ext cx="8690" cy="42933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: angular 186">
            <a:extLst>
              <a:ext uri="{FF2B5EF4-FFF2-40B4-BE49-F238E27FC236}">
                <a16:creationId xmlns:a16="http://schemas.microsoft.com/office/drawing/2014/main" id="{3A00C6E6-63BA-49B9-A3C5-8A442DFCE136}"/>
              </a:ext>
            </a:extLst>
          </p:cNvPr>
          <p:cNvCxnSpPr>
            <a:cxnSpLocks/>
            <a:stCxn id="137" idx="1"/>
            <a:endCxn id="181" idx="1"/>
          </p:cNvCxnSpPr>
          <p:nvPr/>
        </p:nvCxnSpPr>
        <p:spPr>
          <a:xfrm rot="10800000">
            <a:off x="1310820" y="6254486"/>
            <a:ext cx="1517675" cy="4002653"/>
          </a:xfrm>
          <a:prstGeom prst="bentConnector3">
            <a:avLst>
              <a:gd name="adj1" fmla="val 115063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20E4D7E3-ECEB-45E9-88EE-3F4013C042EF}"/>
              </a:ext>
            </a:extLst>
          </p:cNvPr>
          <p:cNvSpPr txBox="1"/>
          <p:nvPr/>
        </p:nvSpPr>
        <p:spPr>
          <a:xfrm>
            <a:off x="1310818" y="9993185"/>
            <a:ext cx="1412065" cy="1846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600" dirty="0">
                <a:latin typeface="AvenirNext LT Pro Regular" panose="020B0504020202020204" pitchFamily="34" charset="0"/>
              </a:rPr>
              <a:t>Iteración hasta a = </a:t>
            </a:r>
            <a:r>
              <a:rPr lang="es-ES" sz="600" dirty="0" err="1">
                <a:latin typeface="AvenirNext LT Pro Regular" panose="020B0504020202020204" pitchFamily="34" charset="0"/>
              </a:rPr>
              <a:t>len</a:t>
            </a:r>
            <a:r>
              <a:rPr lang="es-ES" sz="600" dirty="0">
                <a:latin typeface="AvenirNext LT Pro Regular" panose="020B0504020202020204" pitchFamily="34" charset="0"/>
              </a:rPr>
              <a:t>(ADN_1)</a:t>
            </a:r>
          </a:p>
        </p:txBody>
      </p:sp>
    </p:spTree>
    <p:extLst>
      <p:ext uri="{BB962C8B-B14F-4D97-AF65-F5344CB8AC3E}">
        <p14:creationId xmlns:p14="http://schemas.microsoft.com/office/powerpoint/2010/main" val="4270220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</TotalTime>
  <Words>125</Words>
  <Application>Microsoft Office PowerPoint</Application>
  <PresentationFormat>Panorámica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AvenirNext LT Pro Regular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Ernesto Martinez de Cabredo</dc:creator>
  <cp:lastModifiedBy>Ernesto Martinez de Cabredo</cp:lastModifiedBy>
  <cp:revision>47</cp:revision>
  <dcterms:created xsi:type="dcterms:W3CDTF">2020-04-10T13:15:48Z</dcterms:created>
  <dcterms:modified xsi:type="dcterms:W3CDTF">2020-09-14T20:12:22Z</dcterms:modified>
</cp:coreProperties>
</file>