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25DD17"/>
    <a:srgbClr val="000000"/>
    <a:srgbClr val="FF0000"/>
    <a:srgbClr val="FB9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09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34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18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66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97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96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6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8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171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97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5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7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13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7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22C6-1621-40D9-A96D-8D0C5A19E736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68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6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22C6-1621-40D9-A96D-8D0C5A19E736}" type="datetimeFigureOut">
              <a:rPr lang="es-ES" smtClean="0"/>
              <a:t>15/09/2020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5335D-E3DA-4858-940A-83FF6CEA27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3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upo 130">
            <a:extLst>
              <a:ext uri="{FF2B5EF4-FFF2-40B4-BE49-F238E27FC236}">
                <a16:creationId xmlns:a16="http://schemas.microsoft.com/office/drawing/2014/main" id="{16D248CC-0401-4A55-BFA7-624890BF039D}"/>
              </a:ext>
            </a:extLst>
          </p:cNvPr>
          <p:cNvGrpSpPr/>
          <p:nvPr/>
        </p:nvGrpSpPr>
        <p:grpSpPr>
          <a:xfrm>
            <a:off x="2540220" y="116068"/>
            <a:ext cx="1479330" cy="407496"/>
            <a:chOff x="2540220" y="116068"/>
            <a:chExt cx="1479330" cy="407496"/>
          </a:xfrm>
        </p:grpSpPr>
        <p:sp>
          <p:nvSpPr>
            <p:cNvPr id="4" name="Diagrama de flujo: proceso alternativo 3">
              <a:extLst>
                <a:ext uri="{FF2B5EF4-FFF2-40B4-BE49-F238E27FC236}">
                  <a16:creationId xmlns:a16="http://schemas.microsoft.com/office/drawing/2014/main" id="{3203411F-9A38-42CF-BB8D-D7BF0DF259EF}"/>
                </a:ext>
              </a:extLst>
            </p:cNvPr>
            <p:cNvSpPr/>
            <p:nvPr/>
          </p:nvSpPr>
          <p:spPr>
            <a:xfrm>
              <a:off x="2540220" y="116068"/>
              <a:ext cx="1479330" cy="407496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1386DF9-F24D-4539-847F-0E6FD81D384D}"/>
                </a:ext>
              </a:extLst>
            </p:cNvPr>
            <p:cNvSpPr txBox="1"/>
            <p:nvPr/>
          </p:nvSpPr>
          <p:spPr>
            <a:xfrm>
              <a:off x="2646457" y="174005"/>
              <a:ext cx="124107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INICIO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8A49070-95BF-42A4-A11D-837E1247FFB3}"/>
              </a:ext>
            </a:extLst>
          </p:cNvPr>
          <p:cNvGrpSpPr/>
          <p:nvPr/>
        </p:nvGrpSpPr>
        <p:grpSpPr>
          <a:xfrm>
            <a:off x="2572264" y="1138839"/>
            <a:ext cx="1419723" cy="511227"/>
            <a:chOff x="2905124" y="946030"/>
            <a:chExt cx="857251" cy="248466"/>
          </a:xfrm>
        </p:grpSpPr>
        <p:sp>
          <p:nvSpPr>
            <p:cNvPr id="6" name="Diagrama de flujo: proceso 5">
              <a:extLst>
                <a:ext uri="{FF2B5EF4-FFF2-40B4-BE49-F238E27FC236}">
                  <a16:creationId xmlns:a16="http://schemas.microsoft.com/office/drawing/2014/main" id="{F59FADED-7503-4BAF-B41F-0B65B602DEAF}"/>
                </a:ext>
              </a:extLst>
            </p:cNvPr>
            <p:cNvSpPr/>
            <p:nvPr/>
          </p:nvSpPr>
          <p:spPr>
            <a:xfrm>
              <a:off x="2905124" y="949265"/>
              <a:ext cx="857251" cy="24523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325B19C-61EE-4953-8200-8347537B539F}"/>
                </a:ext>
              </a:extLst>
            </p:cNvPr>
            <p:cNvSpPr txBox="1"/>
            <p:nvPr/>
          </p:nvSpPr>
          <p:spPr>
            <a:xfrm>
              <a:off x="2905124" y="946030"/>
              <a:ext cx="857251" cy="88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n_entradas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 = número de frases a invertir</a:t>
              </a:r>
            </a:p>
          </p:txBody>
        </p:sp>
      </p:grp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E7656F93-4526-4AD0-BFAE-DB2C833CA84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279885" y="523564"/>
            <a:ext cx="2241" cy="6152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o 87">
            <a:extLst>
              <a:ext uri="{FF2B5EF4-FFF2-40B4-BE49-F238E27FC236}">
                <a16:creationId xmlns:a16="http://schemas.microsoft.com/office/drawing/2014/main" id="{58CD970A-EE2F-4ED9-9CD3-C4C54D731EA7}"/>
              </a:ext>
            </a:extLst>
          </p:cNvPr>
          <p:cNvGrpSpPr/>
          <p:nvPr/>
        </p:nvGrpSpPr>
        <p:grpSpPr>
          <a:xfrm>
            <a:off x="2622701" y="2853111"/>
            <a:ext cx="1233429" cy="1082974"/>
            <a:chOff x="2901949" y="2152590"/>
            <a:chExt cx="719253" cy="571500"/>
          </a:xfrm>
        </p:grpSpPr>
        <p:sp>
          <p:nvSpPr>
            <p:cNvPr id="89" name="Diagrama de flujo: decisión 88">
              <a:extLst>
                <a:ext uri="{FF2B5EF4-FFF2-40B4-BE49-F238E27FC236}">
                  <a16:creationId xmlns:a16="http://schemas.microsoft.com/office/drawing/2014/main" id="{C1335F7C-C5F5-40C6-9A2B-2D6F0B660905}"/>
                </a:ext>
              </a:extLst>
            </p:cNvPr>
            <p:cNvSpPr/>
            <p:nvPr/>
          </p:nvSpPr>
          <p:spPr>
            <a:xfrm>
              <a:off x="2901949" y="2152590"/>
              <a:ext cx="711200" cy="57150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D120C093-16C2-4176-9573-958901C33663}"/>
                </a:ext>
              </a:extLst>
            </p:cNvPr>
            <p:cNvSpPr txBox="1"/>
            <p:nvPr/>
          </p:nvSpPr>
          <p:spPr>
            <a:xfrm>
              <a:off x="2912998" y="2343766"/>
              <a:ext cx="708204" cy="129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¿</a:t>
              </a:r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cont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 &lt; n?</a:t>
              </a:r>
            </a:p>
          </p:txBody>
        </p:sp>
      </p:grp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5BD7380F-E4B6-4527-8E3B-C4A988209669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3218802" y="1650067"/>
            <a:ext cx="13709" cy="12030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r 132">
            <a:extLst>
              <a:ext uri="{FF2B5EF4-FFF2-40B4-BE49-F238E27FC236}">
                <a16:creationId xmlns:a16="http://schemas.microsoft.com/office/drawing/2014/main" id="{FF915D04-9DBE-4248-84A0-1D3A623F4813}"/>
              </a:ext>
            </a:extLst>
          </p:cNvPr>
          <p:cNvCxnSpPr>
            <a:cxnSpLocks/>
            <a:stCxn id="84" idx="1"/>
            <a:endCxn id="90" idx="1"/>
          </p:cNvCxnSpPr>
          <p:nvPr/>
        </p:nvCxnSpPr>
        <p:spPr>
          <a:xfrm rot="10800000" flipH="1">
            <a:off x="1194485" y="3338495"/>
            <a:ext cx="1447164" cy="4223957"/>
          </a:xfrm>
          <a:prstGeom prst="bentConnector3">
            <a:avLst>
              <a:gd name="adj1" fmla="val -15796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AFD42B9E-45EA-4741-80DD-A199B627D4BD}"/>
              </a:ext>
            </a:extLst>
          </p:cNvPr>
          <p:cNvSpPr txBox="1"/>
          <p:nvPr/>
        </p:nvSpPr>
        <p:spPr>
          <a:xfrm>
            <a:off x="3955731" y="3943048"/>
            <a:ext cx="288000" cy="18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600" dirty="0">
                <a:latin typeface="AvenirNext LT Pro Regular" panose="020B0504020202020204" pitchFamily="34" charset="0"/>
              </a:rPr>
              <a:t>No</a:t>
            </a:r>
          </a:p>
        </p:txBody>
      </p: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8B294CD7-3502-4D88-B7EB-2779C61ACB7B}"/>
              </a:ext>
            </a:extLst>
          </p:cNvPr>
          <p:cNvSpPr txBox="1"/>
          <p:nvPr/>
        </p:nvSpPr>
        <p:spPr>
          <a:xfrm>
            <a:off x="3301269" y="2117982"/>
            <a:ext cx="527344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>
                <a:latin typeface="AvenirNext LT Pro Regular" panose="020B0504020202020204" pitchFamily="34" charset="0"/>
              </a:defRPr>
            </a:lvl1pPr>
          </a:lstStyle>
          <a:p>
            <a:r>
              <a:rPr lang="es-ES" dirty="0" err="1"/>
              <a:t>cont</a:t>
            </a:r>
            <a:r>
              <a:rPr lang="es-ES" dirty="0"/>
              <a:t> = 0</a:t>
            </a:r>
          </a:p>
        </p:txBody>
      </p:sp>
      <p:cxnSp>
        <p:nvCxnSpPr>
          <p:cNvPr id="146" name="Conector: angular 145">
            <a:extLst>
              <a:ext uri="{FF2B5EF4-FFF2-40B4-BE49-F238E27FC236}">
                <a16:creationId xmlns:a16="http://schemas.microsoft.com/office/drawing/2014/main" id="{AF6B0C31-BAE9-4860-8B42-B4D05775C8E8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2400888" y="3557456"/>
            <a:ext cx="452994" cy="121025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: angular 154">
            <a:extLst>
              <a:ext uri="{FF2B5EF4-FFF2-40B4-BE49-F238E27FC236}">
                <a16:creationId xmlns:a16="http://schemas.microsoft.com/office/drawing/2014/main" id="{441205DB-6958-49B7-87C1-281A2C704A29}"/>
              </a:ext>
            </a:extLst>
          </p:cNvPr>
          <p:cNvCxnSpPr>
            <a:cxnSpLocks/>
            <a:stCxn id="89" idx="2"/>
          </p:cNvCxnSpPr>
          <p:nvPr/>
        </p:nvCxnSpPr>
        <p:spPr>
          <a:xfrm rot="16200000" flipH="1">
            <a:off x="3954055" y="3214541"/>
            <a:ext cx="447433" cy="18905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A3B6390-C5F0-4D3F-AABC-E7FA5D446E29}"/>
              </a:ext>
            </a:extLst>
          </p:cNvPr>
          <p:cNvSpPr txBox="1"/>
          <p:nvPr/>
        </p:nvSpPr>
        <p:spPr>
          <a:xfrm>
            <a:off x="2288220" y="3932761"/>
            <a:ext cx="252000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>
                <a:latin typeface="AvenirNext LT Pro Regular" panose="020B0504020202020204" pitchFamily="34" charset="0"/>
              </a:defRPr>
            </a:lvl1pPr>
          </a:lstStyle>
          <a:p>
            <a:r>
              <a:rPr lang="es-ES" dirty="0"/>
              <a:t>Sí</a:t>
            </a:r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09EBF92B-22F8-41CA-8000-809C5993A3F2}"/>
              </a:ext>
            </a:extLst>
          </p:cNvPr>
          <p:cNvGrpSpPr/>
          <p:nvPr/>
        </p:nvGrpSpPr>
        <p:grpSpPr>
          <a:xfrm>
            <a:off x="1634898" y="4411118"/>
            <a:ext cx="800408" cy="269948"/>
            <a:chOff x="2905124" y="949265"/>
            <a:chExt cx="857251" cy="446976"/>
          </a:xfrm>
        </p:grpSpPr>
        <p:sp>
          <p:nvSpPr>
            <p:cNvPr id="67" name="Diagrama de flujo: proceso 66">
              <a:extLst>
                <a:ext uri="{FF2B5EF4-FFF2-40B4-BE49-F238E27FC236}">
                  <a16:creationId xmlns:a16="http://schemas.microsoft.com/office/drawing/2014/main" id="{9879DB8E-99A9-42B4-8FD8-E55B945752FD}"/>
                </a:ext>
              </a:extLst>
            </p:cNvPr>
            <p:cNvSpPr/>
            <p:nvPr/>
          </p:nvSpPr>
          <p:spPr>
            <a:xfrm>
              <a:off x="2905124" y="949265"/>
              <a:ext cx="857251" cy="40011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E156EAA7-59A9-41C7-93D2-84BA4C35B2EC}"/>
                </a:ext>
              </a:extLst>
            </p:cNvPr>
            <p:cNvSpPr txBox="1"/>
            <p:nvPr/>
          </p:nvSpPr>
          <p:spPr>
            <a:xfrm>
              <a:off x="2905124" y="988552"/>
              <a:ext cx="857251" cy="407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entrada</a:t>
              </a:r>
            </a:p>
          </p:txBody>
        </p:sp>
      </p:grp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812C0CD4-4C82-40DC-9F2C-1420ABF33488}"/>
              </a:ext>
            </a:extLst>
          </p:cNvPr>
          <p:cNvCxnSpPr>
            <a:cxnSpLocks/>
          </p:cNvCxnSpPr>
          <p:nvPr/>
        </p:nvCxnSpPr>
        <p:spPr>
          <a:xfrm>
            <a:off x="2008549" y="4652762"/>
            <a:ext cx="13709" cy="56204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0FAB8A3-79FF-4857-ACB5-78DC80B2132F}"/>
              </a:ext>
            </a:extLst>
          </p:cNvPr>
          <p:cNvSpPr txBox="1"/>
          <p:nvPr/>
        </p:nvSpPr>
        <p:spPr>
          <a:xfrm>
            <a:off x="2060607" y="4813823"/>
            <a:ext cx="749397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>
                <a:latin typeface="AvenirNext LT Pro Regular" panose="020B0504020202020204" pitchFamily="34" charset="0"/>
              </a:defRPr>
            </a:lvl1pPr>
          </a:lstStyle>
          <a:p>
            <a:r>
              <a:rPr lang="es-ES" dirty="0" err="1"/>
              <a:t>cont</a:t>
            </a:r>
            <a:r>
              <a:rPr lang="es-ES" dirty="0"/>
              <a:t> = </a:t>
            </a:r>
            <a:r>
              <a:rPr lang="es-ES" dirty="0" err="1"/>
              <a:t>cont</a:t>
            </a:r>
            <a:r>
              <a:rPr lang="es-ES" dirty="0"/>
              <a:t> + 1</a:t>
            </a: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802BB6AC-8252-4CFD-B677-1B12946423DE}"/>
              </a:ext>
            </a:extLst>
          </p:cNvPr>
          <p:cNvGrpSpPr/>
          <p:nvPr/>
        </p:nvGrpSpPr>
        <p:grpSpPr>
          <a:xfrm>
            <a:off x="1212202" y="5209450"/>
            <a:ext cx="1630237" cy="553998"/>
            <a:chOff x="2905124" y="946030"/>
            <a:chExt cx="857251" cy="330187"/>
          </a:xfrm>
        </p:grpSpPr>
        <p:sp>
          <p:nvSpPr>
            <p:cNvPr id="74" name="Diagrama de flujo: proceso 73">
              <a:extLst>
                <a:ext uri="{FF2B5EF4-FFF2-40B4-BE49-F238E27FC236}">
                  <a16:creationId xmlns:a16="http://schemas.microsoft.com/office/drawing/2014/main" id="{AF4EB90B-21A6-4D79-BF1B-1F6CF987BD1A}"/>
                </a:ext>
              </a:extLst>
            </p:cNvPr>
            <p:cNvSpPr/>
            <p:nvPr/>
          </p:nvSpPr>
          <p:spPr>
            <a:xfrm>
              <a:off x="2905124" y="949265"/>
              <a:ext cx="857251" cy="24523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05667C10-A501-453E-84DB-F756FF6CD9F1}"/>
                </a:ext>
              </a:extLst>
            </p:cNvPr>
            <p:cNvSpPr txBox="1"/>
            <p:nvPr/>
          </p:nvSpPr>
          <p:spPr>
            <a:xfrm>
              <a:off x="2905124" y="946030"/>
              <a:ext cx="857251" cy="33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l_entrada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 = </a:t>
              </a:r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entrada.split</a:t>
              </a:r>
              <a:endParaRPr lang="es-ES" sz="1000" dirty="0">
                <a:latin typeface="AvenirNext LT Pro Regular" panose="020B05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reversed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(</a:t>
              </a:r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l_entrada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endParaRPr lang="es-ES" sz="1000" dirty="0">
                <a:latin typeface="AvenirNext LT Pro Regular" panose="020B05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D7EB951F-CB34-42A1-8479-A5A205A4873A}"/>
              </a:ext>
            </a:extLst>
          </p:cNvPr>
          <p:cNvGrpSpPr/>
          <p:nvPr/>
        </p:nvGrpSpPr>
        <p:grpSpPr>
          <a:xfrm>
            <a:off x="1192963" y="6188085"/>
            <a:ext cx="1953343" cy="482774"/>
            <a:chOff x="2905124" y="946030"/>
            <a:chExt cx="857251" cy="248466"/>
          </a:xfrm>
        </p:grpSpPr>
        <p:sp>
          <p:nvSpPr>
            <p:cNvPr id="77" name="Diagrama de flujo: proceso 76">
              <a:extLst>
                <a:ext uri="{FF2B5EF4-FFF2-40B4-BE49-F238E27FC236}">
                  <a16:creationId xmlns:a16="http://schemas.microsoft.com/office/drawing/2014/main" id="{C283259D-6093-4D58-B71B-BD9AEE461373}"/>
                </a:ext>
              </a:extLst>
            </p:cNvPr>
            <p:cNvSpPr/>
            <p:nvPr/>
          </p:nvSpPr>
          <p:spPr>
            <a:xfrm>
              <a:off x="2905124" y="949265"/>
              <a:ext cx="857251" cy="24523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5356D382-9CDC-4487-AA68-C77561E2BC6E}"/>
                </a:ext>
              </a:extLst>
            </p:cNvPr>
            <p:cNvSpPr txBox="1"/>
            <p:nvPr/>
          </p:nvSpPr>
          <p:spPr>
            <a:xfrm>
              <a:off x="2905124" y="946030"/>
              <a:ext cx="857251" cy="193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l_result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 = </a:t>
              </a:r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append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(</a:t>
              </a:r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reversed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(</a:t>
              </a:r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l_entrada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))</a:t>
              </a:r>
            </a:p>
          </p:txBody>
        </p:sp>
      </p:grp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7CE6DB84-924B-4802-AAE7-B5441123E74C}"/>
              </a:ext>
            </a:extLst>
          </p:cNvPr>
          <p:cNvCxnSpPr>
            <a:cxnSpLocks/>
          </p:cNvCxnSpPr>
          <p:nvPr/>
        </p:nvCxnSpPr>
        <p:spPr>
          <a:xfrm>
            <a:off x="2047922" y="5626334"/>
            <a:ext cx="0" cy="52687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o 81">
            <a:extLst>
              <a:ext uri="{FF2B5EF4-FFF2-40B4-BE49-F238E27FC236}">
                <a16:creationId xmlns:a16="http://schemas.microsoft.com/office/drawing/2014/main" id="{EEA4FA8E-D663-4BA9-9942-781B697EFA2B}"/>
              </a:ext>
            </a:extLst>
          </p:cNvPr>
          <p:cNvGrpSpPr/>
          <p:nvPr/>
        </p:nvGrpSpPr>
        <p:grpSpPr>
          <a:xfrm>
            <a:off x="1194485" y="7285452"/>
            <a:ext cx="1960524" cy="553998"/>
            <a:chOff x="2905124" y="946030"/>
            <a:chExt cx="857251" cy="330187"/>
          </a:xfrm>
        </p:grpSpPr>
        <p:sp>
          <p:nvSpPr>
            <p:cNvPr id="83" name="Diagrama de flujo: proceso 82">
              <a:extLst>
                <a:ext uri="{FF2B5EF4-FFF2-40B4-BE49-F238E27FC236}">
                  <a16:creationId xmlns:a16="http://schemas.microsoft.com/office/drawing/2014/main" id="{19B3AD28-4EA4-4810-B277-227EA4B4909C}"/>
                </a:ext>
              </a:extLst>
            </p:cNvPr>
            <p:cNvSpPr/>
            <p:nvPr/>
          </p:nvSpPr>
          <p:spPr>
            <a:xfrm>
              <a:off x="2905124" y="949265"/>
              <a:ext cx="857251" cy="245231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BBCC9310-C523-49CF-9261-56F9A11A7AE6}"/>
                </a:ext>
              </a:extLst>
            </p:cNvPr>
            <p:cNvSpPr txBox="1"/>
            <p:nvPr/>
          </p:nvSpPr>
          <p:spPr>
            <a:xfrm>
              <a:off x="2905124" y="946030"/>
              <a:ext cx="857251" cy="33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s_result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 = ‘ ‘.</a:t>
              </a:r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join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(</a:t>
              </a:r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l_result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l_result_total.append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(</a:t>
              </a:r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s_result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endParaRPr lang="es-ES" sz="1000" dirty="0">
                <a:latin typeface="AvenirNext LT Pro Regular" panose="020B05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885D959A-DE0D-4C38-B5BD-D2F2030E114C}"/>
              </a:ext>
            </a:extLst>
          </p:cNvPr>
          <p:cNvCxnSpPr>
            <a:cxnSpLocks/>
          </p:cNvCxnSpPr>
          <p:nvPr/>
        </p:nvCxnSpPr>
        <p:spPr>
          <a:xfrm>
            <a:off x="2029990" y="6670859"/>
            <a:ext cx="5112" cy="61459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upo 95">
            <a:extLst>
              <a:ext uri="{FF2B5EF4-FFF2-40B4-BE49-F238E27FC236}">
                <a16:creationId xmlns:a16="http://schemas.microsoft.com/office/drawing/2014/main" id="{50407BA5-EE99-452F-AC83-BB842C6CC8EB}"/>
              </a:ext>
            </a:extLst>
          </p:cNvPr>
          <p:cNvGrpSpPr/>
          <p:nvPr/>
        </p:nvGrpSpPr>
        <p:grpSpPr>
          <a:xfrm>
            <a:off x="4556897" y="4411117"/>
            <a:ext cx="1187452" cy="246221"/>
            <a:chOff x="2495550" y="152746"/>
            <a:chExt cx="1524000" cy="471976"/>
          </a:xfrm>
        </p:grpSpPr>
        <p:sp>
          <p:nvSpPr>
            <p:cNvPr id="97" name="Diagrama de flujo: proceso alternativo 96">
              <a:extLst>
                <a:ext uri="{FF2B5EF4-FFF2-40B4-BE49-F238E27FC236}">
                  <a16:creationId xmlns:a16="http://schemas.microsoft.com/office/drawing/2014/main" id="{0F378D8A-00D7-409C-812A-350B1ED270AE}"/>
                </a:ext>
              </a:extLst>
            </p:cNvPr>
            <p:cNvSpPr/>
            <p:nvPr/>
          </p:nvSpPr>
          <p:spPr>
            <a:xfrm>
              <a:off x="2495550" y="158750"/>
              <a:ext cx="1524000" cy="4572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59F9667E-FAAE-495E-9D66-19EB5466BE5A}"/>
                </a:ext>
              </a:extLst>
            </p:cNvPr>
            <p:cNvSpPr txBox="1"/>
            <p:nvPr/>
          </p:nvSpPr>
          <p:spPr>
            <a:xfrm>
              <a:off x="2597149" y="152746"/>
              <a:ext cx="1320800" cy="471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Fin de ciclo I</a:t>
              </a:r>
            </a:p>
          </p:txBody>
        </p:sp>
      </p:grp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7D305F57-4A60-4223-BE3C-41B4EE2AD1ED}"/>
              </a:ext>
            </a:extLst>
          </p:cNvPr>
          <p:cNvCxnSpPr>
            <a:cxnSpLocks/>
            <a:stCxn id="97" idx="2"/>
            <a:endCxn id="123" idx="0"/>
          </p:cNvCxnSpPr>
          <p:nvPr/>
        </p:nvCxnSpPr>
        <p:spPr>
          <a:xfrm>
            <a:off x="5150623" y="4652762"/>
            <a:ext cx="4374" cy="46341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ED3909B6-D441-4A9A-A9B0-02B2E1CD19BC}"/>
              </a:ext>
            </a:extLst>
          </p:cNvPr>
          <p:cNvGrpSpPr/>
          <p:nvPr/>
        </p:nvGrpSpPr>
        <p:grpSpPr>
          <a:xfrm>
            <a:off x="4692502" y="5116173"/>
            <a:ext cx="935463" cy="830275"/>
            <a:chOff x="2901949" y="2152590"/>
            <a:chExt cx="719253" cy="571500"/>
          </a:xfrm>
        </p:grpSpPr>
        <p:sp>
          <p:nvSpPr>
            <p:cNvPr id="123" name="Diagrama de flujo: decisión 122">
              <a:extLst>
                <a:ext uri="{FF2B5EF4-FFF2-40B4-BE49-F238E27FC236}">
                  <a16:creationId xmlns:a16="http://schemas.microsoft.com/office/drawing/2014/main" id="{64F05670-7FC6-446F-9CB3-A01FF10BF7DE}"/>
                </a:ext>
              </a:extLst>
            </p:cNvPr>
            <p:cNvSpPr/>
            <p:nvPr/>
          </p:nvSpPr>
          <p:spPr>
            <a:xfrm>
              <a:off x="2901949" y="2152590"/>
              <a:ext cx="711200" cy="57150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9AC69F84-B74D-42CE-862E-7CFB7B2BE8E3}"/>
                </a:ext>
              </a:extLst>
            </p:cNvPr>
            <p:cNvSpPr txBox="1"/>
            <p:nvPr/>
          </p:nvSpPr>
          <p:spPr>
            <a:xfrm>
              <a:off x="2912998" y="2343766"/>
              <a:ext cx="708204" cy="27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¿d&lt;</a:t>
              </a:r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len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(</a:t>
              </a:r>
              <a:r>
                <a:rPr lang="es-ES" sz="1000" dirty="0" err="1">
                  <a:latin typeface="AvenirNext LT Pro Regular" panose="020B0504020202020204" pitchFamily="34" charset="0"/>
                  <a:cs typeface="Arial" panose="020B0604020202020204" pitchFamily="34" charset="0"/>
                </a:rPr>
                <a:t>l_result_total</a:t>
              </a:r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?)</a:t>
              </a:r>
            </a:p>
          </p:txBody>
        </p:sp>
      </p:grpSp>
      <p:sp>
        <p:nvSpPr>
          <p:cNvPr id="235" name="CuadroTexto 234">
            <a:extLst>
              <a:ext uri="{FF2B5EF4-FFF2-40B4-BE49-F238E27FC236}">
                <a16:creationId xmlns:a16="http://schemas.microsoft.com/office/drawing/2014/main" id="{B8DFEC6B-7213-4BD7-AAA2-9DFB7CA3B774}"/>
              </a:ext>
            </a:extLst>
          </p:cNvPr>
          <p:cNvSpPr txBox="1"/>
          <p:nvPr/>
        </p:nvSpPr>
        <p:spPr>
          <a:xfrm>
            <a:off x="5217005" y="4769204"/>
            <a:ext cx="365495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>
                <a:latin typeface="AvenirNext LT Pro Regular" panose="020B0504020202020204" pitchFamily="34" charset="0"/>
              </a:defRPr>
            </a:lvl1pPr>
          </a:lstStyle>
          <a:p>
            <a:r>
              <a:rPr lang="es-ES" dirty="0"/>
              <a:t>d = 0</a:t>
            </a:r>
          </a:p>
        </p:txBody>
      </p: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67EC4ACA-CBF4-47AB-9E34-C3C7CFE366E0}"/>
              </a:ext>
            </a:extLst>
          </p:cNvPr>
          <p:cNvCxnSpPr>
            <a:cxnSpLocks/>
            <a:stCxn id="123" idx="2"/>
            <a:endCxn id="239" idx="0"/>
          </p:cNvCxnSpPr>
          <p:nvPr/>
        </p:nvCxnSpPr>
        <p:spPr>
          <a:xfrm rot="5400000">
            <a:off x="4404365" y="5989784"/>
            <a:ext cx="793968" cy="70729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93F03E51-7F5A-44C1-B845-96E3C94FDA7C}"/>
              </a:ext>
            </a:extLst>
          </p:cNvPr>
          <p:cNvSpPr txBox="1"/>
          <p:nvPr/>
        </p:nvSpPr>
        <p:spPr>
          <a:xfrm>
            <a:off x="4617321" y="6123358"/>
            <a:ext cx="252000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>
                <a:latin typeface="AvenirNext LT Pro Regular" panose="020B0504020202020204" pitchFamily="34" charset="0"/>
              </a:defRPr>
            </a:lvl1pPr>
          </a:lstStyle>
          <a:p>
            <a:r>
              <a:rPr lang="es-ES" dirty="0"/>
              <a:t>Sí</a:t>
            </a:r>
          </a:p>
        </p:txBody>
      </p:sp>
      <p:sp>
        <p:nvSpPr>
          <p:cNvPr id="239" name="Paralelogramo 238">
            <a:extLst>
              <a:ext uri="{FF2B5EF4-FFF2-40B4-BE49-F238E27FC236}">
                <a16:creationId xmlns:a16="http://schemas.microsoft.com/office/drawing/2014/main" id="{EDFDEE3E-095A-4BFF-94B7-A661B979E3CF}"/>
              </a:ext>
            </a:extLst>
          </p:cNvPr>
          <p:cNvSpPr/>
          <p:nvPr/>
        </p:nvSpPr>
        <p:spPr>
          <a:xfrm>
            <a:off x="3628740" y="6740416"/>
            <a:ext cx="1637921" cy="427679"/>
          </a:xfrm>
          <a:custGeom>
            <a:avLst/>
            <a:gdLst>
              <a:gd name="connsiteX0" fmla="*/ 0 w 1637921"/>
              <a:gd name="connsiteY0" fmla="*/ 427679 h 427679"/>
              <a:gd name="connsiteX1" fmla="*/ 106920 w 1637921"/>
              <a:gd name="connsiteY1" fmla="*/ 0 h 427679"/>
              <a:gd name="connsiteX2" fmla="*/ 571324 w 1637921"/>
              <a:gd name="connsiteY2" fmla="*/ 0 h 427679"/>
              <a:gd name="connsiteX3" fmla="*/ 1035727 w 1637921"/>
              <a:gd name="connsiteY3" fmla="*/ 0 h 427679"/>
              <a:gd name="connsiteX4" fmla="*/ 1637921 w 1637921"/>
              <a:gd name="connsiteY4" fmla="*/ 0 h 427679"/>
              <a:gd name="connsiteX5" fmla="*/ 1531001 w 1637921"/>
              <a:gd name="connsiteY5" fmla="*/ 427679 h 427679"/>
              <a:gd name="connsiteX6" fmla="*/ 1005357 w 1637921"/>
              <a:gd name="connsiteY6" fmla="*/ 427679 h 427679"/>
              <a:gd name="connsiteX7" fmla="*/ 540954 w 1637921"/>
              <a:gd name="connsiteY7" fmla="*/ 427679 h 427679"/>
              <a:gd name="connsiteX8" fmla="*/ 0 w 1637921"/>
              <a:gd name="connsiteY8" fmla="*/ 427679 h 427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7921" h="427679" fill="none" extrusionOk="0">
                <a:moveTo>
                  <a:pt x="0" y="427679"/>
                </a:moveTo>
                <a:cubicBezTo>
                  <a:pt x="51496" y="214413"/>
                  <a:pt x="85858" y="160708"/>
                  <a:pt x="106920" y="0"/>
                </a:cubicBezTo>
                <a:cubicBezTo>
                  <a:pt x="246670" y="-21564"/>
                  <a:pt x="416339" y="5019"/>
                  <a:pt x="571324" y="0"/>
                </a:cubicBezTo>
                <a:cubicBezTo>
                  <a:pt x="726309" y="-5019"/>
                  <a:pt x="924384" y="42514"/>
                  <a:pt x="1035727" y="0"/>
                </a:cubicBezTo>
                <a:cubicBezTo>
                  <a:pt x="1147070" y="-42514"/>
                  <a:pt x="1475208" y="46053"/>
                  <a:pt x="1637921" y="0"/>
                </a:cubicBezTo>
                <a:cubicBezTo>
                  <a:pt x="1612383" y="199409"/>
                  <a:pt x="1570144" y="262442"/>
                  <a:pt x="1531001" y="427679"/>
                </a:cubicBezTo>
                <a:cubicBezTo>
                  <a:pt x="1410788" y="459825"/>
                  <a:pt x="1192245" y="371688"/>
                  <a:pt x="1005357" y="427679"/>
                </a:cubicBezTo>
                <a:cubicBezTo>
                  <a:pt x="818469" y="483670"/>
                  <a:pt x="712641" y="418660"/>
                  <a:pt x="540954" y="427679"/>
                </a:cubicBezTo>
                <a:cubicBezTo>
                  <a:pt x="369267" y="436698"/>
                  <a:pt x="254704" y="366871"/>
                  <a:pt x="0" y="427679"/>
                </a:cubicBezTo>
                <a:close/>
              </a:path>
              <a:path w="1637921" h="427679" stroke="0" extrusionOk="0">
                <a:moveTo>
                  <a:pt x="0" y="427679"/>
                </a:moveTo>
                <a:cubicBezTo>
                  <a:pt x="-896" y="325084"/>
                  <a:pt x="121563" y="103346"/>
                  <a:pt x="106920" y="0"/>
                </a:cubicBezTo>
                <a:cubicBezTo>
                  <a:pt x="339338" y="-6516"/>
                  <a:pt x="478023" y="36563"/>
                  <a:pt x="586634" y="0"/>
                </a:cubicBezTo>
                <a:cubicBezTo>
                  <a:pt x="695245" y="-36563"/>
                  <a:pt x="969152" y="18882"/>
                  <a:pt x="1066347" y="0"/>
                </a:cubicBezTo>
                <a:cubicBezTo>
                  <a:pt x="1163542" y="-18882"/>
                  <a:pt x="1425548" y="20870"/>
                  <a:pt x="1637921" y="0"/>
                </a:cubicBezTo>
                <a:cubicBezTo>
                  <a:pt x="1593968" y="208955"/>
                  <a:pt x="1532787" y="213988"/>
                  <a:pt x="1531001" y="427679"/>
                </a:cubicBezTo>
                <a:cubicBezTo>
                  <a:pt x="1344206" y="449788"/>
                  <a:pt x="1257050" y="372385"/>
                  <a:pt x="990047" y="427679"/>
                </a:cubicBezTo>
                <a:cubicBezTo>
                  <a:pt x="723044" y="482973"/>
                  <a:pt x="746160" y="417029"/>
                  <a:pt x="525644" y="427679"/>
                </a:cubicBezTo>
                <a:cubicBezTo>
                  <a:pt x="305128" y="438329"/>
                  <a:pt x="226682" y="411728"/>
                  <a:pt x="0" y="427679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705000160">
                  <a:prstGeom prst="parallelogram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‘Case # d+1: </a:t>
            </a:r>
            <a:r>
              <a:rPr lang="es-ES" sz="1000" dirty="0" err="1">
                <a:solidFill>
                  <a:schemeClr val="tx1"/>
                </a:solidFill>
              </a:rPr>
              <a:t>str</a:t>
            </a:r>
            <a:r>
              <a:rPr lang="es-ES" sz="1000" dirty="0">
                <a:solidFill>
                  <a:schemeClr val="tx1"/>
                </a:solidFill>
              </a:rPr>
              <a:t>(</a:t>
            </a:r>
            <a:r>
              <a:rPr lang="es-ES" sz="1000" dirty="0" err="1">
                <a:solidFill>
                  <a:schemeClr val="tx1"/>
                </a:solidFill>
              </a:rPr>
              <a:t>l_result_total</a:t>
            </a:r>
            <a:r>
              <a:rPr lang="es-ES" sz="1000" dirty="0">
                <a:solidFill>
                  <a:schemeClr val="tx1"/>
                </a:solidFill>
              </a:rPr>
              <a:t>[a])’</a:t>
            </a:r>
          </a:p>
        </p:txBody>
      </p: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55776A32-A438-47AF-93FB-B0E154E0803E}"/>
              </a:ext>
            </a:extLst>
          </p:cNvPr>
          <p:cNvGrpSpPr/>
          <p:nvPr/>
        </p:nvGrpSpPr>
        <p:grpSpPr>
          <a:xfrm>
            <a:off x="5422204" y="6855570"/>
            <a:ext cx="1187452" cy="241645"/>
            <a:chOff x="2495550" y="152746"/>
            <a:chExt cx="1524000" cy="463204"/>
          </a:xfrm>
        </p:grpSpPr>
        <p:sp>
          <p:nvSpPr>
            <p:cNvPr id="136" name="Diagrama de flujo: proceso alternativo 135">
              <a:extLst>
                <a:ext uri="{FF2B5EF4-FFF2-40B4-BE49-F238E27FC236}">
                  <a16:creationId xmlns:a16="http://schemas.microsoft.com/office/drawing/2014/main" id="{93A36A5D-C515-4F13-B15C-AC2CBA5A2D45}"/>
                </a:ext>
              </a:extLst>
            </p:cNvPr>
            <p:cNvSpPr/>
            <p:nvPr/>
          </p:nvSpPr>
          <p:spPr>
            <a:xfrm>
              <a:off x="2495550" y="158750"/>
              <a:ext cx="1524000" cy="4572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047E360C-DA43-41E5-BA41-831FB6E4FED6}"/>
                </a:ext>
              </a:extLst>
            </p:cNvPr>
            <p:cNvSpPr txBox="1"/>
            <p:nvPr/>
          </p:nvSpPr>
          <p:spPr>
            <a:xfrm>
              <a:off x="2597149" y="152746"/>
              <a:ext cx="1320800" cy="29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AvenirNext LT Pro Regular" panose="020B0504020202020204" pitchFamily="34" charset="0"/>
                  <a:cs typeface="Arial" panose="020B0604020202020204" pitchFamily="34" charset="0"/>
                </a:rPr>
                <a:t>Fin de ciclo</a:t>
              </a:r>
            </a:p>
          </p:txBody>
        </p:sp>
      </p:grp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D887C561-B94F-4F17-BEF8-41DE54820971}"/>
              </a:ext>
            </a:extLst>
          </p:cNvPr>
          <p:cNvSpPr txBox="1"/>
          <p:nvPr/>
        </p:nvSpPr>
        <p:spPr>
          <a:xfrm>
            <a:off x="5422853" y="6123358"/>
            <a:ext cx="288000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600" dirty="0">
                <a:latin typeface="AvenirNext LT Pro Regular" panose="020B0504020202020204" pitchFamily="34" charset="0"/>
              </a:rPr>
              <a:t>No</a:t>
            </a:r>
          </a:p>
        </p:txBody>
      </p:sp>
      <p:cxnSp>
        <p:nvCxnSpPr>
          <p:cNvPr id="139" name="Conector: angular 138">
            <a:extLst>
              <a:ext uri="{FF2B5EF4-FFF2-40B4-BE49-F238E27FC236}">
                <a16:creationId xmlns:a16="http://schemas.microsoft.com/office/drawing/2014/main" id="{AF298E53-800C-44A6-8477-BDBCDD0867AF}"/>
              </a:ext>
            </a:extLst>
          </p:cNvPr>
          <p:cNvCxnSpPr>
            <a:cxnSpLocks/>
            <a:stCxn id="123" idx="2"/>
            <a:endCxn id="137" idx="0"/>
          </p:cNvCxnSpPr>
          <p:nvPr/>
        </p:nvCxnSpPr>
        <p:spPr>
          <a:xfrm rot="16200000" flipH="1">
            <a:off x="5130902" y="5970542"/>
            <a:ext cx="909122" cy="860933"/>
          </a:xfrm>
          <a:prstGeom prst="bentConnector3">
            <a:avLst>
              <a:gd name="adj1" fmla="val 4610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: angular 139">
            <a:extLst>
              <a:ext uri="{FF2B5EF4-FFF2-40B4-BE49-F238E27FC236}">
                <a16:creationId xmlns:a16="http://schemas.microsoft.com/office/drawing/2014/main" id="{5ECE2FB8-E48F-46E9-A402-713212F21001}"/>
              </a:ext>
            </a:extLst>
          </p:cNvPr>
          <p:cNvCxnSpPr>
            <a:cxnSpLocks/>
            <a:stCxn id="124" idx="1"/>
            <a:endCxn id="239" idx="5"/>
          </p:cNvCxnSpPr>
          <p:nvPr/>
        </p:nvCxnSpPr>
        <p:spPr>
          <a:xfrm rot="10800000" flipV="1">
            <a:off x="3682200" y="5593968"/>
            <a:ext cx="1024672" cy="1360288"/>
          </a:xfrm>
          <a:prstGeom prst="bentConnector3">
            <a:avLst>
              <a:gd name="adj1" fmla="val 12752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65EEC4F2-C733-4439-A68B-BA55287A0200}"/>
              </a:ext>
            </a:extLst>
          </p:cNvPr>
          <p:cNvSpPr txBox="1"/>
          <p:nvPr/>
        </p:nvSpPr>
        <p:spPr>
          <a:xfrm>
            <a:off x="3772983" y="5333497"/>
            <a:ext cx="572189" cy="18466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>
                <a:latin typeface="AvenirNext LT Pro Regular" panose="020B0504020202020204" pitchFamily="34" charset="0"/>
              </a:defRPr>
            </a:lvl1pPr>
          </a:lstStyle>
          <a:p>
            <a:r>
              <a:rPr lang="es-ES" dirty="0"/>
              <a:t>d = d + 1</a:t>
            </a:r>
          </a:p>
        </p:txBody>
      </p:sp>
    </p:spTree>
    <p:extLst>
      <p:ext uri="{BB962C8B-B14F-4D97-AF65-F5344CB8AC3E}">
        <p14:creationId xmlns:p14="http://schemas.microsoft.com/office/powerpoint/2010/main" val="4270220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120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AvenirNext LT Pro Regular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 Martinez de Cabredo</dc:creator>
  <cp:lastModifiedBy>Ernesto Martinez de Cabredo</cp:lastModifiedBy>
  <cp:revision>45</cp:revision>
  <dcterms:created xsi:type="dcterms:W3CDTF">2020-04-10T13:15:48Z</dcterms:created>
  <dcterms:modified xsi:type="dcterms:W3CDTF">2020-09-15T04:49:17Z</dcterms:modified>
</cp:coreProperties>
</file>