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7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aloota/Coursera_Capstone/blob/main/safe_copy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au/dataset/ds-dga-0257a9da-b558-4d86-a987-535c775cf8d8/details?q=act%20suburb" TargetMode="External"/><Relationship Id="rId2" Type="http://schemas.openxmlformats.org/officeDocument/2006/relationships/hyperlink" Target="https://www.auhouseprices.com/ac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0DBD-80D4-684A-B259-BE40DE899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Property Prices in the A.C.T.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61FAE-0993-704F-93B1-B3FE271E62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Mitchell Blyth</a:t>
            </a:r>
          </a:p>
          <a:p>
            <a:endParaRPr lang="en-US" dirty="0"/>
          </a:p>
          <a:p>
            <a:r>
              <a:rPr lang="en-US" dirty="0"/>
              <a:t>Coursera Capstone Project, 2020</a:t>
            </a:r>
          </a:p>
        </p:txBody>
      </p:sp>
    </p:spTree>
    <p:extLst>
      <p:ext uri="{BB962C8B-B14F-4D97-AF65-F5344CB8AC3E}">
        <p14:creationId xmlns:p14="http://schemas.microsoft.com/office/powerpoint/2010/main" val="265907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D8FB-4A9B-4245-B5AD-49547EE1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Results; The Quick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877BC-BE65-E247-A231-CC3CD01E9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Model 2</a:t>
            </a:r>
            <a:r>
              <a:rPr lang="en-AU" dirty="0"/>
              <a:t> can predict house prices in the Canberra region with an R</a:t>
            </a:r>
            <a:r>
              <a:rPr lang="en-AU" baseline="30000" dirty="0"/>
              <a:t>2</a:t>
            </a:r>
            <a:r>
              <a:rPr lang="en-AU" dirty="0"/>
              <a:t> = 0.45.</a:t>
            </a:r>
          </a:p>
          <a:p>
            <a:endParaRPr lang="en-AU" dirty="0"/>
          </a:p>
          <a:p>
            <a:r>
              <a:rPr lang="en-AU" dirty="0"/>
              <a:t>It only requires information about the number of recent sales in the area, the longitude of the property, the numbers of beds and baths, and a binary indication of the property type (i.e. house or not-house).</a:t>
            </a:r>
            <a:endParaRPr lang="en-US" dirty="0"/>
          </a:p>
          <a:p>
            <a:endParaRPr lang="en-US" dirty="0"/>
          </a:p>
          <a:p>
            <a:r>
              <a:rPr lang="en-US" dirty="0"/>
              <a:t>Factors such as </a:t>
            </a:r>
            <a:r>
              <a:rPr lang="en-AU" dirty="0"/>
              <a:t>the number of car spaces, or the property latitude did not appear to have a significant effect upon property values.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8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CDA2-8060-F94B-862E-4740A76F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Results; The Quick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FB7E6-1F97-7E4C-BA01-5912ACD4D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 2</a:t>
            </a:r>
            <a:r>
              <a:rPr lang="en-US" dirty="0"/>
              <a:t> is more appropriate than </a:t>
            </a:r>
            <a:r>
              <a:rPr lang="en-US" b="1" dirty="0"/>
              <a:t>Models 1</a:t>
            </a:r>
            <a:r>
              <a:rPr lang="en-US" dirty="0"/>
              <a:t> and </a:t>
            </a:r>
            <a:r>
              <a:rPr lang="en-US" b="1" dirty="0"/>
              <a:t>3</a:t>
            </a:r>
            <a:r>
              <a:rPr lang="en-US" dirty="0"/>
              <a:t>, despite having the lowest R</a:t>
            </a:r>
            <a:r>
              <a:rPr lang="en-US" baseline="30000" dirty="0"/>
              <a:t>2</a:t>
            </a:r>
            <a:r>
              <a:rPr lang="en-US" dirty="0"/>
              <a:t> value. This is because </a:t>
            </a:r>
            <a:r>
              <a:rPr lang="en-US" b="1" dirty="0"/>
              <a:t>Models 1</a:t>
            </a:r>
            <a:r>
              <a:rPr lang="en-US" dirty="0"/>
              <a:t> and </a:t>
            </a:r>
            <a:r>
              <a:rPr lang="en-US" b="1" dirty="0"/>
              <a:t>3</a:t>
            </a:r>
            <a:r>
              <a:rPr lang="en-US" dirty="0"/>
              <a:t> suffer from some combination of over-fitting or collinearity, as determined by other metrics.</a:t>
            </a:r>
          </a:p>
          <a:p>
            <a:endParaRPr lang="en-US" dirty="0"/>
          </a:p>
          <a:p>
            <a:r>
              <a:rPr lang="en-US" dirty="0"/>
              <a:t>However, our central thesis, (that house prices are some linear combination of various factors or proximity to certain venues), should likely be reviewed in </a:t>
            </a:r>
            <a:r>
              <a:rPr lang="en-US" dirty="0" err="1"/>
              <a:t>favour</a:t>
            </a:r>
            <a:r>
              <a:rPr lang="en-US" dirty="0"/>
              <a:t> of a polynomial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5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E6EC-2ED8-704D-9A93-F2162309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43AF1-8406-0348-A551-A736B89D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developed a series of linear models to predict house prices in the A.C.T, using historical sales data from the region and suburb profiles.</a:t>
            </a:r>
          </a:p>
          <a:p>
            <a:endParaRPr lang="en-US" dirty="0"/>
          </a:p>
          <a:p>
            <a:r>
              <a:rPr lang="en-US" dirty="0"/>
              <a:t>The best model relied only on intuitive aspects of real-estate like the number of beds and baths, and the property location; it did not incorporate information about venues in the surrounding region.</a:t>
            </a:r>
          </a:p>
          <a:p>
            <a:endParaRPr lang="en-US" dirty="0"/>
          </a:p>
          <a:p>
            <a:r>
              <a:rPr lang="en-US" dirty="0"/>
              <a:t>It also revealed some surprising trends, such as that the number of car spaces does not significantly affect house prices (one might speculate about the reasons for this)</a:t>
            </a:r>
          </a:p>
          <a:p>
            <a:endParaRPr lang="en-US" dirty="0"/>
          </a:p>
          <a:p>
            <a:r>
              <a:rPr lang="en-US" dirty="0"/>
              <a:t>Future efforts would involve developing non-linear models from this dataset, with a particular eye toward improving the model’s predictive power</a:t>
            </a:r>
          </a:p>
        </p:txBody>
      </p:sp>
    </p:spTree>
    <p:extLst>
      <p:ext uri="{BB962C8B-B14F-4D97-AF65-F5344CB8AC3E}">
        <p14:creationId xmlns:p14="http://schemas.microsoft.com/office/powerpoint/2010/main" val="681514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B30A-5C42-EF48-8694-1C7F33F2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9AA96-D63A-DC41-89BC-837D693CF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and data can be found at: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https://github.com/Ecaloota/Coursera_Capstone/blob/main/safe_copy.ipynb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5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F2E1-7EBA-DE46-B545-C5147328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6D26-5D81-5348-AB1A-A713BE99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young families in Australia are struggling to find affordable housing in Canberra.</a:t>
            </a:r>
          </a:p>
          <a:p>
            <a:endParaRPr lang="en-US" dirty="0"/>
          </a:p>
          <a:p>
            <a:r>
              <a:rPr lang="en-US" dirty="0"/>
              <a:t>We can use historical real-estate data and suburb data to develop a predictive model for house prices in the A.C.T.</a:t>
            </a:r>
          </a:p>
          <a:p>
            <a:endParaRPr lang="en-US" dirty="0"/>
          </a:p>
          <a:p>
            <a:r>
              <a:rPr lang="en-US" dirty="0"/>
              <a:t>This model can be used to determine the key factors which drive housing prices, and guide future homeowners in their financial decisions</a:t>
            </a:r>
          </a:p>
        </p:txBody>
      </p:sp>
    </p:spTree>
    <p:extLst>
      <p:ext uri="{BB962C8B-B14F-4D97-AF65-F5344CB8AC3E}">
        <p14:creationId xmlns:p14="http://schemas.microsoft.com/office/powerpoint/2010/main" val="321378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F97B-DAE3-B34B-A0ED-C4C0890F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we approach the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47127-510D-AA4B-B608-99A6DD7B9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set out to develop a Multiple Linear Regression (MLR) model, which would predict house prices from a set of linearly-independent variables</a:t>
            </a:r>
          </a:p>
          <a:p>
            <a:endParaRPr lang="en-US" dirty="0"/>
          </a:p>
          <a:p>
            <a:r>
              <a:rPr lang="en-US" dirty="0"/>
              <a:t>We need to collect “property-level” data on properties sold in the A.C.T, such as number of beds or baths</a:t>
            </a:r>
          </a:p>
          <a:p>
            <a:endParaRPr lang="en-US" dirty="0"/>
          </a:p>
          <a:p>
            <a:r>
              <a:rPr lang="en-US" dirty="0"/>
              <a:t>As well as suburb-level information, such as availability of different venues like shopping centres in each suburb</a:t>
            </a:r>
          </a:p>
        </p:txBody>
      </p:sp>
    </p:spTree>
    <p:extLst>
      <p:ext uri="{BB962C8B-B14F-4D97-AF65-F5344CB8AC3E}">
        <p14:creationId xmlns:p14="http://schemas.microsoft.com/office/powerpoint/2010/main" val="345031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383A-DF55-F04F-A401-CCF99E1A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A623A-2D1F-C244-AF2B-2345C414A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57063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/>
              <a:t>Historical Real-Estate Data</a:t>
            </a:r>
            <a:r>
              <a:rPr lang="en-US" sz="1600" dirty="0"/>
              <a:t> was scraped from</a:t>
            </a:r>
            <a:r>
              <a:rPr lang="en-AU" sz="1600" dirty="0"/>
              <a:t> </a:t>
            </a:r>
            <a:r>
              <a:rPr lang="en-AU" sz="1600" u="sng" dirty="0">
                <a:hlinkClick r:id="rId2"/>
              </a:rPr>
              <a:t>https://www.auhouseprices.com/act/</a:t>
            </a:r>
            <a:r>
              <a:rPr lang="en-AU" sz="1600" dirty="0"/>
              <a:t> </a:t>
            </a:r>
            <a:br>
              <a:rPr lang="en-AU" sz="1600" dirty="0"/>
            </a:br>
            <a:r>
              <a:rPr lang="en-AU" sz="1600" dirty="0"/>
              <a:t>using </a:t>
            </a:r>
            <a:r>
              <a:rPr lang="en-AU" sz="1600" dirty="0" err="1"/>
              <a:t>BeautifulSoup</a:t>
            </a:r>
            <a:r>
              <a:rPr lang="en-AU" sz="1600" dirty="0"/>
              <a:t> in a </a:t>
            </a:r>
            <a:r>
              <a:rPr lang="en-AU" sz="1600" dirty="0" err="1"/>
              <a:t>Jupyter</a:t>
            </a:r>
            <a:r>
              <a:rPr lang="en-AU" sz="1600" dirty="0"/>
              <a:t> notebook.</a:t>
            </a:r>
          </a:p>
          <a:p>
            <a:endParaRPr lang="en-AU" sz="1600" b="1" dirty="0"/>
          </a:p>
          <a:p>
            <a:r>
              <a:rPr lang="en-AU" sz="1600" dirty="0"/>
              <a:t>We collected information about:</a:t>
            </a:r>
          </a:p>
          <a:p>
            <a:pPr lvl="1"/>
            <a:r>
              <a:rPr lang="en-US" sz="1400" dirty="0"/>
              <a:t>Suburb Names of most-popular suburbs (by number of sales)</a:t>
            </a:r>
          </a:p>
          <a:p>
            <a:pPr lvl="1"/>
            <a:r>
              <a:rPr lang="en-US" sz="1400" dirty="0"/>
              <a:t>Sold Prices</a:t>
            </a:r>
          </a:p>
          <a:p>
            <a:pPr lvl="1"/>
            <a:r>
              <a:rPr lang="en-US" sz="1400" dirty="0"/>
              <a:t>Sold Date</a:t>
            </a:r>
          </a:p>
          <a:p>
            <a:pPr lvl="1"/>
            <a:r>
              <a:rPr lang="en-US" sz="1400" dirty="0"/>
              <a:t>Property Type</a:t>
            </a:r>
          </a:p>
          <a:p>
            <a:pPr lvl="1"/>
            <a:r>
              <a:rPr lang="en-US" sz="1400" dirty="0"/>
              <a:t>Number of beds, baths, and car spaces</a:t>
            </a:r>
          </a:p>
          <a:p>
            <a:pPr lvl="1"/>
            <a:r>
              <a:rPr lang="en-US" sz="1400" dirty="0"/>
              <a:t>Property latitude and longitude</a:t>
            </a:r>
          </a:p>
          <a:p>
            <a:endParaRPr lang="en-US" sz="1600" dirty="0"/>
          </a:p>
          <a:p>
            <a:r>
              <a:rPr lang="en-US" sz="1600" dirty="0"/>
              <a:t>We later appended suburb-level venue data from the Foursquare API, location data </a:t>
            </a:r>
            <a:br>
              <a:rPr lang="en-US" sz="1600" dirty="0"/>
            </a:br>
            <a:r>
              <a:rPr lang="en-US" sz="1600" dirty="0"/>
              <a:t>from the </a:t>
            </a:r>
            <a:r>
              <a:rPr lang="en-US" sz="1600" dirty="0" err="1"/>
              <a:t>OpenCage</a:t>
            </a:r>
            <a:r>
              <a:rPr lang="en-US" sz="1600" dirty="0"/>
              <a:t> API, and suburb definitions from </a:t>
            </a:r>
            <a:r>
              <a:rPr lang="en-US" sz="1600" dirty="0" err="1">
                <a:hlinkClick r:id="rId3"/>
              </a:rPr>
              <a:t>data.gov.au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434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18CC-7E23-054A-8F73-9B8FD2E2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DC197-F05A-EF45-88A4-1E04D24B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developing a predictive model, we took a deep-dive into the data to see if we could extract meaningful insights, (and assert that the data was accurate)</a:t>
            </a:r>
          </a:p>
        </p:txBody>
      </p:sp>
    </p:spTree>
    <p:extLst>
      <p:ext uri="{BB962C8B-B14F-4D97-AF65-F5344CB8AC3E}">
        <p14:creationId xmlns:p14="http://schemas.microsoft.com/office/powerpoint/2010/main" val="289584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4BC0-4E25-4540-B331-B61DFC7F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significant geographical variation in median property price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28B6ED8-5C0F-C243-BE69-DC5488496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301" y="2160588"/>
            <a:ext cx="8183436" cy="3881437"/>
          </a:xfrm>
        </p:spPr>
      </p:pic>
    </p:spTree>
    <p:extLst>
      <p:ext uri="{BB962C8B-B14F-4D97-AF65-F5344CB8AC3E}">
        <p14:creationId xmlns:p14="http://schemas.microsoft.com/office/powerpoint/2010/main" val="70185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5DD3-B645-5D47-8F7C-96E93D53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variation is linked to longitudinal distance from the C.B.D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04481998-EA2B-0A47-A0B9-440D3EE5F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809"/>
          <a:stretch/>
        </p:blipFill>
        <p:spPr>
          <a:xfrm>
            <a:off x="1356211" y="2342626"/>
            <a:ext cx="7238914" cy="3600000"/>
          </a:xfrm>
        </p:spPr>
      </p:pic>
    </p:spTree>
    <p:extLst>
      <p:ext uri="{BB962C8B-B14F-4D97-AF65-F5344CB8AC3E}">
        <p14:creationId xmlns:p14="http://schemas.microsoft.com/office/powerpoint/2010/main" val="218292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AA13-F600-4C4F-8E5E-EBB28191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House prices in Canberra are invariably increasing over time, regardless of location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E089A94-6660-D34B-ACE2-E022BCEFB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104" y="2093681"/>
            <a:ext cx="6973128" cy="4248000"/>
          </a:xfrm>
        </p:spPr>
      </p:pic>
    </p:spTree>
    <p:extLst>
      <p:ext uri="{BB962C8B-B14F-4D97-AF65-F5344CB8AC3E}">
        <p14:creationId xmlns:p14="http://schemas.microsoft.com/office/powerpoint/2010/main" val="77142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70AB-B831-DA4B-8746-D63E3074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26CB5-746E-924C-8773-C9A9F90A5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trained three MLR models on different subsets of the complete dataset, or under different conditions. All models were trained and tested using a 80/20 split, on sales data from 2016-2021.</a:t>
            </a:r>
            <a:endParaRPr lang="en-US" dirty="0"/>
          </a:p>
          <a:p>
            <a:r>
              <a:rPr lang="en-AU" b="1" dirty="0"/>
              <a:t>Model 1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Full feature set, no regularization or backward elimination</a:t>
            </a:r>
          </a:p>
          <a:p>
            <a:r>
              <a:rPr lang="en-AU" b="1" dirty="0"/>
              <a:t>Model 2</a:t>
            </a:r>
          </a:p>
          <a:p>
            <a:pPr lvl="1"/>
            <a:r>
              <a:rPr lang="en-AU" dirty="0"/>
              <a:t>Feature set without </a:t>
            </a:r>
            <a:r>
              <a:rPr lang="en-AU" dirty="0" err="1"/>
              <a:t>FourSquare</a:t>
            </a:r>
            <a:r>
              <a:rPr lang="en-AU" dirty="0"/>
              <a:t> suburb profile, with regularization and backward elimination</a:t>
            </a:r>
          </a:p>
          <a:p>
            <a:r>
              <a:rPr lang="en-AU" b="1" dirty="0"/>
              <a:t>Model 3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Full feature set, with regularization and backward elimination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197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713</Words>
  <Application>Microsoft Macintosh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Predicting Property Prices in the A.C.T.</vt:lpstr>
      <vt:lpstr>The Issue</vt:lpstr>
      <vt:lpstr>How will we approach the issue?</vt:lpstr>
      <vt:lpstr>The Data</vt:lpstr>
      <vt:lpstr>First Impressions</vt:lpstr>
      <vt:lpstr>There is significant geographical variation in median property price</vt:lpstr>
      <vt:lpstr>This variation is linked to longitudinal distance from the C.B.D</vt:lpstr>
      <vt:lpstr>House prices in Canberra are invariably increasing over time, regardless of location</vt:lpstr>
      <vt:lpstr>Model Development</vt:lpstr>
      <vt:lpstr>Model Results; The Quick Version</vt:lpstr>
      <vt:lpstr>Model Results; The Quick Version</vt:lpstr>
      <vt:lpstr>Conclusion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Property Prices in the A.C.T.</dc:title>
  <dc:creator>Mitchell Blyth</dc:creator>
  <cp:lastModifiedBy>Mitchell Blyth</cp:lastModifiedBy>
  <cp:revision>13</cp:revision>
  <dcterms:created xsi:type="dcterms:W3CDTF">2021-04-04T08:48:11Z</dcterms:created>
  <dcterms:modified xsi:type="dcterms:W3CDTF">2021-04-04T09:40:12Z</dcterms:modified>
</cp:coreProperties>
</file>