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6858000" cy="9144000"/>
  <p:defaultTextStyle>
    <a:defPPr>
      <a:defRPr lang="en-US"/>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750" autoAdjust="0"/>
    <p:restoredTop sz="94660"/>
  </p:normalViewPr>
  <p:slideViewPr>
    <p:cSldViewPr>
      <p:cViewPr>
        <p:scale>
          <a:sx n="100" d="100"/>
          <a:sy n="100" d="100"/>
        </p:scale>
        <p:origin x="-5454" y="-72"/>
      </p:cViewPr>
      <p:guideLst>
        <p:guide orient="horz" pos="7700"/>
        <p:guide pos="6736"/>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1"/>
            <a:ext cx="18178780" cy="6490569"/>
          </a:xfrm>
        </p:spPr>
        <p:txBody>
          <a:bodyPr/>
          <a:lstStyle/>
          <a:p>
            <a:r>
              <a:rPr lang="en-US" smtClean="0"/>
              <a:t>Click to edit Master title style</a:t>
            </a:r>
            <a:endParaRPr lang="en-GB"/>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59" indent="0" algn="ctr">
              <a:buNone/>
              <a:defRPr>
                <a:solidFill>
                  <a:schemeClr val="tx1">
                    <a:tint val="75000"/>
                  </a:schemeClr>
                </a:solidFill>
              </a:defRPr>
            </a:lvl2pPr>
            <a:lvl3pPr marL="2952319" indent="0" algn="ctr">
              <a:buNone/>
              <a:defRPr>
                <a:solidFill>
                  <a:schemeClr val="tx1">
                    <a:tint val="75000"/>
                  </a:schemeClr>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26AAB36-835D-4A55-BED2-5C36BCF89ADD}" type="datetimeFigureOut">
              <a:rPr lang="en-GB" smtClean="0"/>
              <a:t>20/09/2010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75ECD-846D-4A58-B071-01CFB2B9C3BF}" type="slidenum">
              <a:rPr lang="en-GB" smtClean="0"/>
              <a:t>‹#›</a:t>
            </a:fld>
            <a:endParaRPr lang="en-GB"/>
          </a:p>
        </p:txBody>
      </p:sp>
    </p:spTree>
    <p:extLst>
      <p:ext uri="{BB962C8B-B14F-4D97-AF65-F5344CB8AC3E}">
        <p14:creationId xmlns:p14="http://schemas.microsoft.com/office/powerpoint/2010/main" val="313225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6AAB36-835D-4A55-BED2-5C36BCF89ADD}" type="datetimeFigureOut">
              <a:rPr lang="en-GB" smtClean="0"/>
              <a:t>20/09/2010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75ECD-846D-4A58-B071-01CFB2B9C3BF}" type="slidenum">
              <a:rPr lang="en-GB" smtClean="0"/>
              <a:t>‹#›</a:t>
            </a:fld>
            <a:endParaRPr lang="en-GB"/>
          </a:p>
        </p:txBody>
      </p:sp>
    </p:spTree>
    <p:extLst>
      <p:ext uri="{BB962C8B-B14F-4D97-AF65-F5344CB8AC3E}">
        <p14:creationId xmlns:p14="http://schemas.microsoft.com/office/powerpoint/2010/main" val="20350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46887" y="7569994"/>
            <a:ext cx="15932422" cy="16126890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542190" y="7569994"/>
            <a:ext cx="47448251" cy="1612689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6AAB36-835D-4A55-BED2-5C36BCF89ADD}" type="datetimeFigureOut">
              <a:rPr lang="en-GB" smtClean="0"/>
              <a:t>20/09/2010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75ECD-846D-4A58-B071-01CFB2B9C3BF}" type="slidenum">
              <a:rPr lang="en-GB" smtClean="0"/>
              <a:t>‹#›</a:t>
            </a:fld>
            <a:endParaRPr lang="en-GB"/>
          </a:p>
        </p:txBody>
      </p:sp>
    </p:spTree>
    <p:extLst>
      <p:ext uri="{BB962C8B-B14F-4D97-AF65-F5344CB8AC3E}">
        <p14:creationId xmlns:p14="http://schemas.microsoft.com/office/powerpoint/2010/main" val="26811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6AAB36-835D-4A55-BED2-5C36BCF89ADD}" type="datetimeFigureOut">
              <a:rPr lang="en-GB" smtClean="0"/>
              <a:t>20/09/2010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75ECD-846D-4A58-B071-01CFB2B9C3BF}" type="slidenum">
              <a:rPr lang="en-GB" smtClean="0"/>
              <a:t>‹#›</a:t>
            </a:fld>
            <a:endParaRPr lang="en-GB"/>
          </a:p>
        </p:txBody>
      </p:sp>
    </p:spTree>
    <p:extLst>
      <p:ext uri="{BB962C8B-B14F-4D97-AF65-F5344CB8AC3E}">
        <p14:creationId xmlns:p14="http://schemas.microsoft.com/office/powerpoint/2010/main" val="183732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40"/>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1689410" y="12833947"/>
            <a:ext cx="18178780" cy="6623743"/>
          </a:xfrm>
        </p:spPr>
        <p:txBody>
          <a:bodyPr anchor="b"/>
          <a:lstStyle>
            <a:lvl1pPr marL="0" indent="0">
              <a:buNone/>
              <a:defRPr sz="6400">
                <a:solidFill>
                  <a:schemeClr val="tx1">
                    <a:tint val="75000"/>
                  </a:schemeClr>
                </a:solidFill>
              </a:defRPr>
            </a:lvl1pPr>
            <a:lvl2pPr marL="1476159" indent="0">
              <a:buNone/>
              <a:defRPr sz="5800">
                <a:solidFill>
                  <a:schemeClr val="tx1">
                    <a:tint val="75000"/>
                  </a:schemeClr>
                </a:solidFill>
              </a:defRPr>
            </a:lvl2pPr>
            <a:lvl3pPr marL="2952319" indent="0">
              <a:buNone/>
              <a:defRPr sz="5200">
                <a:solidFill>
                  <a:schemeClr val="tx1">
                    <a:tint val="75000"/>
                  </a:schemeClr>
                </a:solidFill>
              </a:defRPr>
            </a:lvl3pPr>
            <a:lvl4pPr marL="4428478" indent="0">
              <a:buNone/>
              <a:defRPr sz="4500">
                <a:solidFill>
                  <a:schemeClr val="tx1">
                    <a:tint val="75000"/>
                  </a:schemeClr>
                </a:solidFill>
              </a:defRPr>
            </a:lvl4pPr>
            <a:lvl5pPr marL="5904637" indent="0">
              <a:buNone/>
              <a:defRPr sz="4500">
                <a:solidFill>
                  <a:schemeClr val="tx1">
                    <a:tint val="75000"/>
                  </a:schemeClr>
                </a:solidFill>
              </a:defRPr>
            </a:lvl5pPr>
            <a:lvl6pPr marL="7380797" indent="0">
              <a:buNone/>
              <a:defRPr sz="4500">
                <a:solidFill>
                  <a:schemeClr val="tx1">
                    <a:tint val="75000"/>
                  </a:schemeClr>
                </a:solidFill>
              </a:defRPr>
            </a:lvl6pPr>
            <a:lvl7pPr marL="8856957" indent="0">
              <a:buNone/>
              <a:defRPr sz="4500">
                <a:solidFill>
                  <a:schemeClr val="tx1">
                    <a:tint val="75000"/>
                  </a:schemeClr>
                </a:solidFill>
              </a:defRPr>
            </a:lvl7pPr>
            <a:lvl8pPr marL="10333116" indent="0">
              <a:buNone/>
              <a:defRPr sz="4500">
                <a:solidFill>
                  <a:schemeClr val="tx1">
                    <a:tint val="75000"/>
                  </a:schemeClr>
                </a:solidFill>
              </a:defRPr>
            </a:lvl8pPr>
            <a:lvl9pPr marL="11809275"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6AAB36-835D-4A55-BED2-5C36BCF89ADD}" type="datetimeFigureOut">
              <a:rPr lang="en-GB" smtClean="0"/>
              <a:t>20/09/2010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75ECD-846D-4A58-B071-01CFB2B9C3BF}" type="slidenum">
              <a:rPr lang="en-GB" smtClean="0"/>
              <a:t>‹#›</a:t>
            </a:fld>
            <a:endParaRPr lang="en-GB"/>
          </a:p>
        </p:txBody>
      </p:sp>
    </p:spTree>
    <p:extLst>
      <p:ext uri="{BB962C8B-B14F-4D97-AF65-F5344CB8AC3E}">
        <p14:creationId xmlns:p14="http://schemas.microsoft.com/office/powerpoint/2010/main" val="221131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542191" y="44102223"/>
            <a:ext cx="31690337" cy="124736674"/>
          </a:xfrm>
        </p:spPr>
        <p:txBody>
          <a:bodyPr/>
          <a:lstStyle>
            <a:lvl1pPr>
              <a:defRPr sz="9000"/>
            </a:lvl1pPr>
            <a:lvl2pPr>
              <a:defRPr sz="78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35588973" y="44102223"/>
            <a:ext cx="31690335" cy="124736674"/>
          </a:xfrm>
        </p:spPr>
        <p:txBody>
          <a:bodyPr/>
          <a:lstStyle>
            <a:lvl1pPr>
              <a:defRPr sz="9000"/>
            </a:lvl1pPr>
            <a:lvl2pPr>
              <a:defRPr sz="78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26AAB36-835D-4A55-BED2-5C36BCF89ADD}" type="datetimeFigureOut">
              <a:rPr lang="en-GB" smtClean="0"/>
              <a:t>20/09/2010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D75ECD-846D-4A58-B071-01CFB2B9C3BF}" type="slidenum">
              <a:rPr lang="en-GB" smtClean="0"/>
              <a:t>‹#›</a:t>
            </a:fld>
            <a:endParaRPr lang="en-GB"/>
          </a:p>
        </p:txBody>
      </p:sp>
    </p:spTree>
    <p:extLst>
      <p:ext uri="{BB962C8B-B14F-4D97-AF65-F5344CB8AC3E}">
        <p14:creationId xmlns:p14="http://schemas.microsoft.com/office/powerpoint/2010/main" val="370218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2603"/>
            <a:ext cx="19248120" cy="5046662"/>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069340" y="6777951"/>
            <a:ext cx="9449551" cy="2824727"/>
          </a:xfrm>
        </p:spPr>
        <p:txBody>
          <a:bodyPr anchor="b"/>
          <a:lstStyle>
            <a:lvl1pPr marL="0" indent="0">
              <a:buNone/>
              <a:defRPr sz="7800" b="1"/>
            </a:lvl1pPr>
            <a:lvl2pPr marL="1476159" indent="0">
              <a:buNone/>
              <a:defRPr sz="6400" b="1"/>
            </a:lvl2pPr>
            <a:lvl3pPr marL="2952319" indent="0">
              <a:buNone/>
              <a:defRPr sz="5800" b="1"/>
            </a:lvl3pPr>
            <a:lvl4pPr marL="4428478" indent="0">
              <a:buNone/>
              <a:defRPr sz="5200" b="1"/>
            </a:lvl4pPr>
            <a:lvl5pPr marL="5904637" indent="0">
              <a:buNone/>
              <a:defRPr sz="5200" b="1"/>
            </a:lvl5pPr>
            <a:lvl6pPr marL="7380797" indent="0">
              <a:buNone/>
              <a:defRPr sz="5200" b="1"/>
            </a:lvl6pPr>
            <a:lvl7pPr marL="8856957" indent="0">
              <a:buNone/>
              <a:defRPr sz="5200" b="1"/>
            </a:lvl7pPr>
            <a:lvl8pPr marL="10333116" indent="0">
              <a:buNone/>
              <a:defRPr sz="5200" b="1"/>
            </a:lvl8pPr>
            <a:lvl9pPr marL="11809275"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8"/>
            <a:ext cx="9449551" cy="17446034"/>
          </a:xfrm>
        </p:spPr>
        <p:txBody>
          <a:bodyPr/>
          <a:lstStyle>
            <a:lvl1pPr>
              <a:defRPr sz="7800"/>
            </a:lvl1pPr>
            <a:lvl2pPr>
              <a:defRPr sz="64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0864198" y="6777951"/>
            <a:ext cx="9453263" cy="2824727"/>
          </a:xfrm>
        </p:spPr>
        <p:txBody>
          <a:bodyPr anchor="b"/>
          <a:lstStyle>
            <a:lvl1pPr marL="0" indent="0">
              <a:buNone/>
              <a:defRPr sz="7800" b="1"/>
            </a:lvl1pPr>
            <a:lvl2pPr marL="1476159" indent="0">
              <a:buNone/>
              <a:defRPr sz="6400" b="1"/>
            </a:lvl2pPr>
            <a:lvl3pPr marL="2952319" indent="0">
              <a:buNone/>
              <a:defRPr sz="5800" b="1"/>
            </a:lvl3pPr>
            <a:lvl4pPr marL="4428478" indent="0">
              <a:buNone/>
              <a:defRPr sz="5200" b="1"/>
            </a:lvl4pPr>
            <a:lvl5pPr marL="5904637" indent="0">
              <a:buNone/>
              <a:defRPr sz="5200" b="1"/>
            </a:lvl5pPr>
            <a:lvl6pPr marL="7380797" indent="0">
              <a:buNone/>
              <a:defRPr sz="5200" b="1"/>
            </a:lvl6pPr>
            <a:lvl7pPr marL="8856957" indent="0">
              <a:buNone/>
              <a:defRPr sz="5200" b="1"/>
            </a:lvl7pPr>
            <a:lvl8pPr marL="10333116" indent="0">
              <a:buNone/>
              <a:defRPr sz="5200" b="1"/>
            </a:lvl8pPr>
            <a:lvl9pPr marL="11809275"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8"/>
            <a:ext cx="9453263" cy="17446034"/>
          </a:xfrm>
        </p:spPr>
        <p:txBody>
          <a:bodyPr/>
          <a:lstStyle>
            <a:lvl1pPr>
              <a:defRPr sz="7800"/>
            </a:lvl1pPr>
            <a:lvl2pPr>
              <a:defRPr sz="64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26AAB36-835D-4A55-BED2-5C36BCF89ADD}" type="datetimeFigureOut">
              <a:rPr lang="en-GB" smtClean="0"/>
              <a:t>20/09/2010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D75ECD-846D-4A58-B071-01CFB2B9C3BF}" type="slidenum">
              <a:rPr lang="en-GB" smtClean="0"/>
              <a:t>‹#›</a:t>
            </a:fld>
            <a:endParaRPr lang="en-GB"/>
          </a:p>
        </p:txBody>
      </p:sp>
    </p:spTree>
    <p:extLst>
      <p:ext uri="{BB962C8B-B14F-4D97-AF65-F5344CB8AC3E}">
        <p14:creationId xmlns:p14="http://schemas.microsoft.com/office/powerpoint/2010/main" val="166442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26AAB36-835D-4A55-BED2-5C36BCF89ADD}" type="datetimeFigureOut">
              <a:rPr lang="en-GB" smtClean="0"/>
              <a:t>20/09/2010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D75ECD-846D-4A58-B071-01CFB2B9C3BF}" type="slidenum">
              <a:rPr lang="en-GB" smtClean="0"/>
              <a:t>‹#›</a:t>
            </a:fld>
            <a:endParaRPr lang="en-GB"/>
          </a:p>
        </p:txBody>
      </p:sp>
    </p:spTree>
    <p:extLst>
      <p:ext uri="{BB962C8B-B14F-4D97-AF65-F5344CB8AC3E}">
        <p14:creationId xmlns:p14="http://schemas.microsoft.com/office/powerpoint/2010/main" val="127087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AAB36-835D-4A55-BED2-5C36BCF89ADD}" type="datetimeFigureOut">
              <a:rPr lang="en-GB" smtClean="0"/>
              <a:t>20/09/2010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D75ECD-846D-4A58-B071-01CFB2B9C3BF}" type="slidenum">
              <a:rPr lang="en-GB" smtClean="0"/>
              <a:t>‹#›</a:t>
            </a:fld>
            <a:endParaRPr lang="en-GB"/>
          </a:p>
        </p:txBody>
      </p:sp>
    </p:spTree>
    <p:extLst>
      <p:ext uri="{BB962C8B-B14F-4D97-AF65-F5344CB8AC3E}">
        <p14:creationId xmlns:p14="http://schemas.microsoft.com/office/powerpoint/2010/main" val="350043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400" b="1"/>
            </a:lvl1pPr>
          </a:lstStyle>
          <a:p>
            <a:r>
              <a:rPr lang="en-US" smtClean="0"/>
              <a:t>Click to edit Master title style</a:t>
            </a:r>
            <a:endParaRPr lang="en-GB"/>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8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069341" y="6336368"/>
            <a:ext cx="7036110" cy="20712346"/>
          </a:xfrm>
        </p:spPr>
        <p:txBody>
          <a:bodyPr/>
          <a:lstStyle>
            <a:lvl1pPr marL="0" indent="0">
              <a:buNone/>
              <a:defRPr sz="4500"/>
            </a:lvl1pPr>
            <a:lvl2pPr marL="1476159" indent="0">
              <a:buNone/>
              <a:defRPr sz="3900"/>
            </a:lvl2pPr>
            <a:lvl3pPr marL="2952319" indent="0">
              <a:buNone/>
              <a:defRPr sz="3300"/>
            </a:lvl3pPr>
            <a:lvl4pPr marL="4428478" indent="0">
              <a:buNone/>
              <a:defRPr sz="2900"/>
            </a:lvl4pPr>
            <a:lvl5pPr marL="5904637" indent="0">
              <a:buNone/>
              <a:defRPr sz="2900"/>
            </a:lvl5pPr>
            <a:lvl6pPr marL="7380797" indent="0">
              <a:buNone/>
              <a:defRPr sz="2900"/>
            </a:lvl6pPr>
            <a:lvl7pPr marL="8856957" indent="0">
              <a:buNone/>
              <a:defRPr sz="2900"/>
            </a:lvl7pPr>
            <a:lvl8pPr marL="10333116" indent="0">
              <a:buNone/>
              <a:defRPr sz="2900"/>
            </a:lvl8pPr>
            <a:lvl9pPr marL="11809275"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AAB36-835D-4A55-BED2-5C36BCF89ADD}" type="datetimeFigureOut">
              <a:rPr lang="en-GB" smtClean="0"/>
              <a:t>20/09/2010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D75ECD-846D-4A58-B071-01CFB2B9C3BF}" type="slidenum">
              <a:rPr lang="en-GB" smtClean="0"/>
              <a:t>‹#›</a:t>
            </a:fld>
            <a:endParaRPr lang="en-GB"/>
          </a:p>
        </p:txBody>
      </p:sp>
    </p:spTree>
    <p:extLst>
      <p:ext uri="{BB962C8B-B14F-4D97-AF65-F5344CB8AC3E}">
        <p14:creationId xmlns:p14="http://schemas.microsoft.com/office/powerpoint/2010/main" val="336799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3" y="21195983"/>
            <a:ext cx="12832080" cy="2502306"/>
          </a:xfrm>
        </p:spPr>
        <p:txBody>
          <a:bodyPr anchor="b"/>
          <a:lstStyle>
            <a:lvl1pPr algn="l">
              <a:defRPr sz="6400" b="1"/>
            </a:lvl1pPr>
          </a:lstStyle>
          <a:p>
            <a:r>
              <a:rPr lang="en-US" smtClean="0"/>
              <a:t>Click to edit Master title style</a:t>
            </a:r>
            <a:endParaRPr lang="en-GB"/>
          </a:p>
        </p:txBody>
      </p:sp>
      <p:sp>
        <p:nvSpPr>
          <p:cNvPr id="3" name="Picture Placeholder 2"/>
          <p:cNvSpPr>
            <a:spLocks noGrp="1"/>
          </p:cNvSpPr>
          <p:nvPr>
            <p:ph type="pic" idx="1"/>
          </p:nvPr>
        </p:nvSpPr>
        <p:spPr>
          <a:xfrm>
            <a:off x="4191963" y="2705572"/>
            <a:ext cx="12832080" cy="18167985"/>
          </a:xfrm>
        </p:spPr>
        <p:txBody>
          <a:bodyPr/>
          <a:lstStyle>
            <a:lvl1pPr marL="0" indent="0">
              <a:buNone/>
              <a:defRPr sz="10300"/>
            </a:lvl1pPr>
            <a:lvl2pPr marL="1476159" indent="0">
              <a:buNone/>
              <a:defRPr sz="9000"/>
            </a:lvl2pPr>
            <a:lvl3pPr marL="2952319" indent="0">
              <a:buNone/>
              <a:defRPr sz="7800"/>
            </a:lvl3pPr>
            <a:lvl4pPr marL="4428478" indent="0">
              <a:buNone/>
              <a:defRPr sz="6400"/>
            </a:lvl4pPr>
            <a:lvl5pPr marL="5904637" indent="0">
              <a:buNone/>
              <a:defRPr sz="6400"/>
            </a:lvl5pPr>
            <a:lvl6pPr marL="7380797" indent="0">
              <a:buNone/>
              <a:defRPr sz="6400"/>
            </a:lvl6pPr>
            <a:lvl7pPr marL="8856957" indent="0">
              <a:buNone/>
              <a:defRPr sz="6400"/>
            </a:lvl7pPr>
            <a:lvl8pPr marL="10333116" indent="0">
              <a:buNone/>
              <a:defRPr sz="6400"/>
            </a:lvl8pPr>
            <a:lvl9pPr marL="11809275" indent="0">
              <a:buNone/>
              <a:defRPr sz="6400"/>
            </a:lvl9pPr>
          </a:lstStyle>
          <a:p>
            <a:endParaRPr lang="en-GB"/>
          </a:p>
        </p:txBody>
      </p:sp>
      <p:sp>
        <p:nvSpPr>
          <p:cNvPr id="4" name="Text Placeholder 3"/>
          <p:cNvSpPr>
            <a:spLocks noGrp="1"/>
          </p:cNvSpPr>
          <p:nvPr>
            <p:ph type="body" sz="half" idx="2"/>
          </p:nvPr>
        </p:nvSpPr>
        <p:spPr>
          <a:xfrm>
            <a:off x="4191963" y="23698289"/>
            <a:ext cx="12832080" cy="3553689"/>
          </a:xfrm>
        </p:spPr>
        <p:txBody>
          <a:bodyPr/>
          <a:lstStyle>
            <a:lvl1pPr marL="0" indent="0">
              <a:buNone/>
              <a:defRPr sz="4500"/>
            </a:lvl1pPr>
            <a:lvl2pPr marL="1476159" indent="0">
              <a:buNone/>
              <a:defRPr sz="3900"/>
            </a:lvl2pPr>
            <a:lvl3pPr marL="2952319" indent="0">
              <a:buNone/>
              <a:defRPr sz="3300"/>
            </a:lvl3pPr>
            <a:lvl4pPr marL="4428478" indent="0">
              <a:buNone/>
              <a:defRPr sz="2900"/>
            </a:lvl4pPr>
            <a:lvl5pPr marL="5904637" indent="0">
              <a:buNone/>
              <a:defRPr sz="2900"/>
            </a:lvl5pPr>
            <a:lvl6pPr marL="7380797" indent="0">
              <a:buNone/>
              <a:defRPr sz="2900"/>
            </a:lvl6pPr>
            <a:lvl7pPr marL="8856957" indent="0">
              <a:buNone/>
              <a:defRPr sz="2900"/>
            </a:lvl7pPr>
            <a:lvl8pPr marL="10333116" indent="0">
              <a:buNone/>
              <a:defRPr sz="2900"/>
            </a:lvl8pPr>
            <a:lvl9pPr marL="11809275"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AAB36-835D-4A55-BED2-5C36BCF89ADD}" type="datetimeFigureOut">
              <a:rPr lang="en-GB" smtClean="0"/>
              <a:t>20/09/2010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D75ECD-846D-4A58-B071-01CFB2B9C3BF}" type="slidenum">
              <a:rPr lang="en-GB" smtClean="0"/>
              <a:t>‹#›</a:t>
            </a:fld>
            <a:endParaRPr lang="en-GB"/>
          </a:p>
        </p:txBody>
      </p:sp>
    </p:spTree>
    <p:extLst>
      <p:ext uri="{BB962C8B-B14F-4D97-AF65-F5344CB8AC3E}">
        <p14:creationId xmlns:p14="http://schemas.microsoft.com/office/powerpoint/2010/main" val="130649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3"/>
            <a:ext cx="19248120" cy="5046662"/>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069340" y="28065053"/>
            <a:ext cx="4990254" cy="161212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126AAB36-835D-4A55-BED2-5C36BCF89ADD}" type="datetimeFigureOut">
              <a:rPr lang="en-GB" smtClean="0"/>
              <a:t>20/09/2010</a:t>
            </a:fld>
            <a:endParaRPr lang="en-GB"/>
          </a:p>
        </p:txBody>
      </p:sp>
      <p:sp>
        <p:nvSpPr>
          <p:cNvPr id="5" name="Footer Placeholder 4"/>
          <p:cNvSpPr>
            <a:spLocks noGrp="1"/>
          </p:cNvSpPr>
          <p:nvPr>
            <p:ph type="ftr" sz="quarter" idx="3"/>
          </p:nvPr>
        </p:nvSpPr>
        <p:spPr>
          <a:xfrm>
            <a:off x="7307157" y="28065053"/>
            <a:ext cx="6772487" cy="161212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327207" y="28065053"/>
            <a:ext cx="4990254" cy="161212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5AD75ECD-846D-4A58-B071-01CFB2B9C3BF}" type="slidenum">
              <a:rPr lang="en-GB" smtClean="0"/>
              <a:t>‹#›</a:t>
            </a:fld>
            <a:endParaRPr lang="en-GB"/>
          </a:p>
        </p:txBody>
      </p:sp>
    </p:spTree>
    <p:extLst>
      <p:ext uri="{BB962C8B-B14F-4D97-AF65-F5344CB8AC3E}">
        <p14:creationId xmlns:p14="http://schemas.microsoft.com/office/powerpoint/2010/main" val="1650900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19" rtl="0" eaLnBrk="1" latinLnBrk="0" hangingPunct="1">
        <a:spcBef>
          <a:spcPct val="0"/>
        </a:spcBef>
        <a:buNone/>
        <a:defRPr sz="14200" kern="1200">
          <a:solidFill>
            <a:schemeClr val="tx1"/>
          </a:solidFill>
          <a:latin typeface="+mj-lt"/>
          <a:ea typeface="+mj-ea"/>
          <a:cs typeface="+mj-cs"/>
        </a:defRPr>
      </a:lvl1pPr>
    </p:titleStyle>
    <p:bodyStyle>
      <a:lvl1pPr marL="1107119" indent="-1107119" algn="l" defTabSz="2952319"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59" indent="-922600" algn="l" defTabSz="2952319"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398" indent="-738080" algn="l" defTabSz="2952319" rtl="0" eaLnBrk="1" latinLnBrk="0" hangingPunct="1">
        <a:spcBef>
          <a:spcPct val="20000"/>
        </a:spcBef>
        <a:buFont typeface="Arial" pitchFamily="34" charset="0"/>
        <a:buChar char="•"/>
        <a:defRPr sz="7800" kern="1200">
          <a:solidFill>
            <a:schemeClr val="tx1"/>
          </a:solidFill>
          <a:latin typeface="+mn-lt"/>
          <a:ea typeface="+mn-ea"/>
          <a:cs typeface="+mn-cs"/>
        </a:defRPr>
      </a:lvl3pPr>
      <a:lvl4pPr marL="516655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64271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image" Target="../media/image2.png"/><Relationship Id="rId21" Type="http://schemas.openxmlformats.org/officeDocument/2006/relationships/image" Target="../media/image14.png"/><Relationship Id="rId7" Type="http://schemas.openxmlformats.org/officeDocument/2006/relationships/image" Target="../media/image6.png"/><Relationship Id="rId12" Type="http://schemas.openxmlformats.org/officeDocument/2006/relationships/image" Target="../media/image8.jpeg"/><Relationship Id="rId17" Type="http://schemas.openxmlformats.org/officeDocument/2006/relationships/image" Target="../media/image16.png"/><Relationship Id="rId25" Type="http://schemas.openxmlformats.org/officeDocument/2006/relationships/image" Target="../media/image2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1.png"/><Relationship Id="rId5" Type="http://schemas.openxmlformats.org/officeDocument/2006/relationships/image" Target="../media/image4.png"/><Relationship Id="rId15" Type="http://schemas.openxmlformats.org/officeDocument/2006/relationships/image" Target="../media/image11.png"/><Relationship Id="rId23" Type="http://schemas.openxmlformats.org/officeDocument/2006/relationships/image" Target="../media/image20.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lumMod val="91000"/>
              </a:schemeClr>
            </a:gs>
            <a:gs pos="38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1" name="Rounded Rectangle 20"/>
          <p:cNvSpPr/>
          <p:nvPr/>
        </p:nvSpPr>
        <p:spPr>
          <a:xfrm>
            <a:off x="236164" y="19028419"/>
            <a:ext cx="10313219" cy="10984235"/>
          </a:xfrm>
          <a:prstGeom prst="roundRect">
            <a:avLst>
              <a:gd name="adj" fmla="val 2369"/>
            </a:avLst>
          </a:prstGeom>
          <a:solidFill>
            <a:schemeClr val="bg1"/>
          </a:solidFill>
          <a:ln w="63500"/>
        </p:spPr>
        <p:style>
          <a:lnRef idx="2">
            <a:schemeClr val="accent1">
              <a:shade val="50000"/>
            </a:schemeClr>
          </a:lnRef>
          <a:fillRef idx="1">
            <a:schemeClr val="accent1"/>
          </a:fillRef>
          <a:effectRef idx="0">
            <a:schemeClr val="accent1"/>
          </a:effectRef>
          <a:fontRef idx="minor">
            <a:schemeClr val="lt1"/>
          </a:fontRef>
        </p:style>
        <p:txBody>
          <a:bodyPr lIns="64639" tIns="32319" rIns="64639" bIns="32319" rtlCol="0" anchor="ctr"/>
          <a:lstStyle/>
          <a:p>
            <a:pPr algn="ctr"/>
            <a:endParaRPr lang="en-GB" dirty="0"/>
          </a:p>
        </p:txBody>
      </p:sp>
      <p:sp>
        <p:nvSpPr>
          <p:cNvPr id="4" name="TextBox 3"/>
          <p:cNvSpPr txBox="1"/>
          <p:nvPr/>
        </p:nvSpPr>
        <p:spPr>
          <a:xfrm>
            <a:off x="3064493" y="521989"/>
            <a:ext cx="15257813" cy="1806920"/>
          </a:xfrm>
          <a:prstGeom prst="rect">
            <a:avLst/>
          </a:prstGeom>
          <a:noFill/>
        </p:spPr>
        <p:txBody>
          <a:bodyPr wrap="square" lIns="64639" tIns="32319" rIns="64639" bIns="32319" rtlCol="0">
            <a:spAutoFit/>
          </a:bodyPr>
          <a:lstStyle/>
          <a:p>
            <a:pPr algn="ctr"/>
            <a:r>
              <a:rPr lang="en-GB" sz="5700" b="1" dirty="0">
                <a:latin typeface="+mj-lt"/>
              </a:rPr>
              <a:t>A kinetic model for predicting MHC class I presentation of competing peptides</a:t>
            </a:r>
          </a:p>
        </p:txBody>
      </p:sp>
      <p:sp>
        <p:nvSpPr>
          <p:cNvPr id="23" name="TextBox 22"/>
          <p:cNvSpPr txBox="1"/>
          <p:nvPr/>
        </p:nvSpPr>
        <p:spPr>
          <a:xfrm>
            <a:off x="504268" y="19172435"/>
            <a:ext cx="9815863" cy="927044"/>
          </a:xfrm>
          <a:prstGeom prst="rect">
            <a:avLst/>
          </a:prstGeom>
          <a:noFill/>
        </p:spPr>
        <p:txBody>
          <a:bodyPr wrap="square" lIns="64639" tIns="32319" rIns="64639" bIns="32319" rtlCol="0">
            <a:spAutoFit/>
          </a:bodyPr>
          <a:lstStyle/>
          <a:p>
            <a:r>
              <a:rPr lang="en-GB" sz="2800" b="1" dirty="0" smtClean="0"/>
              <a:t>4. Polymorphism in MHC is explained by allele-specific rates of </a:t>
            </a:r>
            <a:r>
              <a:rPr lang="en-GB" sz="2800" b="1" dirty="0" err="1" smtClean="0"/>
              <a:t>pMHC</a:t>
            </a:r>
            <a:r>
              <a:rPr lang="en-GB" sz="2800" b="1" dirty="0" smtClean="0"/>
              <a:t> binding</a:t>
            </a:r>
            <a:endParaRPr lang="en-GB" sz="2800" b="1" dirty="0"/>
          </a:p>
        </p:txBody>
      </p:sp>
      <p:grpSp>
        <p:nvGrpSpPr>
          <p:cNvPr id="42" name="Group 41"/>
          <p:cNvGrpSpPr/>
          <p:nvPr/>
        </p:nvGrpSpPr>
        <p:grpSpPr>
          <a:xfrm>
            <a:off x="236165" y="3438688"/>
            <a:ext cx="10313218" cy="6264696"/>
            <a:chOff x="236165" y="3438688"/>
            <a:chExt cx="10313218" cy="6264696"/>
          </a:xfrm>
        </p:grpSpPr>
        <p:sp>
          <p:nvSpPr>
            <p:cNvPr id="7" name="Rounded Rectangle 6"/>
            <p:cNvSpPr/>
            <p:nvPr/>
          </p:nvSpPr>
          <p:spPr>
            <a:xfrm>
              <a:off x="236165" y="3438688"/>
              <a:ext cx="10313218" cy="6264696"/>
            </a:xfrm>
            <a:prstGeom prst="roundRect">
              <a:avLst>
                <a:gd name="adj" fmla="val 3499"/>
              </a:avLst>
            </a:prstGeom>
            <a:solidFill>
              <a:schemeClr val="bg1"/>
            </a:solidFill>
            <a:ln w="63500"/>
          </p:spPr>
          <p:style>
            <a:lnRef idx="2">
              <a:schemeClr val="accent1">
                <a:shade val="50000"/>
              </a:schemeClr>
            </a:lnRef>
            <a:fillRef idx="1">
              <a:schemeClr val="accent1"/>
            </a:fillRef>
            <a:effectRef idx="0">
              <a:schemeClr val="accent1"/>
            </a:effectRef>
            <a:fontRef idx="minor">
              <a:schemeClr val="lt1"/>
            </a:fontRef>
          </p:style>
          <p:txBody>
            <a:bodyPr lIns="64639" tIns="32319" rIns="64639" bIns="32319" rtlCol="0" anchor="ctr"/>
            <a:lstStyle/>
            <a:p>
              <a:pPr algn="ctr"/>
              <a:endParaRPr lang="en-GB"/>
            </a:p>
          </p:txBody>
        </p:sp>
        <p:grpSp>
          <p:nvGrpSpPr>
            <p:cNvPr id="15" name="Group 3759"/>
            <p:cNvGrpSpPr>
              <a:grpSpLocks noChangeAspect="1"/>
            </p:cNvGrpSpPr>
            <p:nvPr/>
          </p:nvGrpSpPr>
          <p:grpSpPr bwMode="auto">
            <a:xfrm>
              <a:off x="3996954" y="3834875"/>
              <a:ext cx="6408952" cy="5724500"/>
              <a:chOff x="-984" y="8966"/>
              <a:chExt cx="8122" cy="7244"/>
            </a:xfrm>
            <a:effectLst/>
          </p:grpSpPr>
          <p:sp>
            <p:nvSpPr>
              <p:cNvPr id="16" name="AutoShape 3758"/>
              <p:cNvSpPr>
                <a:spLocks noChangeAspect="1" noChangeArrowheads="1" noTextEdit="1"/>
              </p:cNvSpPr>
              <p:nvPr/>
            </p:nvSpPr>
            <p:spPr bwMode="auto">
              <a:xfrm>
                <a:off x="252" y="11419"/>
                <a:ext cx="6877" cy="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pic>
            <p:nvPicPr>
              <p:cNvPr id="17" name="Picture 37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 y="8966"/>
                <a:ext cx="8122" cy="5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a:xfrm>
              <a:off x="504268" y="3628951"/>
              <a:ext cx="2351020" cy="496156"/>
            </a:xfrm>
            <a:prstGeom prst="rect">
              <a:avLst/>
            </a:prstGeom>
            <a:noFill/>
          </p:spPr>
          <p:txBody>
            <a:bodyPr wrap="none" lIns="64639" tIns="32319" rIns="64639" bIns="32319" rtlCol="0">
              <a:spAutoFit/>
            </a:bodyPr>
            <a:lstStyle/>
            <a:p>
              <a:r>
                <a:rPr lang="en-GB" sz="2800" b="1" dirty="0" smtClean="0"/>
                <a:t>1. Introduction</a:t>
              </a:r>
              <a:endParaRPr lang="en-GB" sz="2800" b="1" dirty="0"/>
            </a:p>
          </p:txBody>
        </p:sp>
        <p:sp>
          <p:nvSpPr>
            <p:cNvPr id="29" name="Text Box 596"/>
            <p:cNvSpPr txBox="1">
              <a:spLocks noChangeArrowheads="1"/>
            </p:cNvSpPr>
            <p:nvPr/>
          </p:nvSpPr>
          <p:spPr bwMode="auto">
            <a:xfrm>
              <a:off x="359107" y="3762723"/>
              <a:ext cx="8570097" cy="366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39" tIns="32319" rIns="64639" bIns="32319">
              <a:spAutoFit/>
            </a:bodyPr>
            <a:lstStyle>
              <a:lvl1pPr defTabSz="4422775" eaLnBrk="0" hangingPunct="0">
                <a:defRPr sz="11600">
                  <a:solidFill>
                    <a:schemeClr val="tx1"/>
                  </a:solidFill>
                  <a:latin typeface="Times New Roman" pitchFamily="18" charset="0"/>
                </a:defRPr>
              </a:lvl1pPr>
              <a:lvl2pPr marL="742950" indent="-285750" defTabSz="4422775" eaLnBrk="0" hangingPunct="0">
                <a:defRPr sz="11600">
                  <a:solidFill>
                    <a:schemeClr val="tx1"/>
                  </a:solidFill>
                  <a:latin typeface="Times New Roman" pitchFamily="18" charset="0"/>
                </a:defRPr>
              </a:lvl2pPr>
              <a:lvl3pPr marL="1143000" indent="-228600" defTabSz="4422775" eaLnBrk="0" hangingPunct="0">
                <a:defRPr sz="11600">
                  <a:solidFill>
                    <a:schemeClr val="tx1"/>
                  </a:solidFill>
                  <a:latin typeface="Times New Roman" pitchFamily="18" charset="0"/>
                </a:defRPr>
              </a:lvl3pPr>
              <a:lvl4pPr marL="1600200" indent="-228600" defTabSz="4422775" eaLnBrk="0" hangingPunct="0">
                <a:defRPr sz="11600">
                  <a:solidFill>
                    <a:schemeClr val="tx1"/>
                  </a:solidFill>
                  <a:latin typeface="Times New Roman" pitchFamily="18" charset="0"/>
                </a:defRPr>
              </a:lvl4pPr>
              <a:lvl5pPr marL="2057400" indent="-228600" defTabSz="4422775" eaLnBrk="0" hangingPunct="0">
                <a:defRPr sz="11600">
                  <a:solidFill>
                    <a:schemeClr val="tx1"/>
                  </a:solidFill>
                  <a:latin typeface="Times New Roman" pitchFamily="18" charset="0"/>
                </a:defRPr>
              </a:lvl5pPr>
              <a:lvl6pPr marL="2514600" indent="-228600" defTabSz="4422775" eaLnBrk="0" fontAlgn="base" hangingPunct="0">
                <a:spcBef>
                  <a:spcPct val="0"/>
                </a:spcBef>
                <a:spcAft>
                  <a:spcPct val="0"/>
                </a:spcAft>
                <a:defRPr sz="11600">
                  <a:solidFill>
                    <a:schemeClr val="tx1"/>
                  </a:solidFill>
                  <a:latin typeface="Times New Roman" pitchFamily="18" charset="0"/>
                </a:defRPr>
              </a:lvl6pPr>
              <a:lvl7pPr marL="2971800" indent="-228600" defTabSz="4422775" eaLnBrk="0" fontAlgn="base" hangingPunct="0">
                <a:spcBef>
                  <a:spcPct val="0"/>
                </a:spcBef>
                <a:spcAft>
                  <a:spcPct val="0"/>
                </a:spcAft>
                <a:defRPr sz="11600">
                  <a:solidFill>
                    <a:schemeClr val="tx1"/>
                  </a:solidFill>
                  <a:latin typeface="Times New Roman" pitchFamily="18" charset="0"/>
                </a:defRPr>
              </a:lvl7pPr>
              <a:lvl8pPr marL="3429000" indent="-228600" defTabSz="4422775" eaLnBrk="0" fontAlgn="base" hangingPunct="0">
                <a:spcBef>
                  <a:spcPct val="0"/>
                </a:spcBef>
                <a:spcAft>
                  <a:spcPct val="0"/>
                </a:spcAft>
                <a:defRPr sz="11600">
                  <a:solidFill>
                    <a:schemeClr val="tx1"/>
                  </a:solidFill>
                  <a:latin typeface="Times New Roman" pitchFamily="18" charset="0"/>
                </a:defRPr>
              </a:lvl8pPr>
              <a:lvl9pPr marL="3886200" indent="-228600" defTabSz="4422775" eaLnBrk="0" fontAlgn="base" hangingPunct="0">
                <a:spcBef>
                  <a:spcPct val="0"/>
                </a:spcBef>
                <a:spcAft>
                  <a:spcPct val="0"/>
                </a:spcAft>
                <a:defRPr sz="11600">
                  <a:solidFill>
                    <a:schemeClr val="tx1"/>
                  </a:solidFill>
                  <a:latin typeface="Times New Roman" pitchFamily="18" charset="0"/>
                </a:defRPr>
              </a:lvl9pPr>
            </a:lstStyle>
            <a:p>
              <a:pPr algn="just" eaLnBrk="1" hangingPunct="1"/>
              <a:r>
                <a:rPr lang="en-GB" sz="1800" dirty="0">
                  <a:latin typeface="+mn-lt"/>
                </a:rPr>
                <a:t>	</a:t>
              </a:r>
              <a:r>
                <a:rPr lang="en-GB" sz="1800" dirty="0" smtClean="0">
                  <a:latin typeface="+mn-lt"/>
                </a:rPr>
                <a:t>Antigen </a:t>
              </a:r>
              <a:r>
                <a:rPr lang="en-GB" sz="1800" dirty="0">
                  <a:latin typeface="+mn-lt"/>
                </a:rPr>
                <a:t>processing is the means by which infections and vaccines are made ready for the T cells of our immune system to recognise.  As T cells only recognise peptide fragments of  larger protein antigens, the generation, selection and presentation of these peptides plays a major role in determining whether an immune response will be effective or not, and the ability to manipulate these events lies at the heart of new immunotherapeutic </a:t>
              </a:r>
              <a:endParaRPr lang="en-GB" sz="1800" dirty="0" smtClean="0">
                <a:latin typeface="+mn-lt"/>
              </a:endParaRPr>
            </a:p>
            <a:p>
              <a:pPr algn="just" eaLnBrk="1" hangingPunct="1"/>
              <a:r>
                <a:rPr lang="en-GB" sz="1800" dirty="0" smtClean="0">
                  <a:latin typeface="+mn-lt"/>
                </a:rPr>
                <a:t>strategies </a:t>
              </a:r>
              <a:r>
                <a:rPr lang="en-GB" sz="1800" dirty="0">
                  <a:latin typeface="+mn-lt"/>
                </a:rPr>
                <a:t>such as vaccination against </a:t>
              </a:r>
              <a:endParaRPr lang="en-GB" sz="1800" dirty="0" smtClean="0">
                <a:latin typeface="+mn-lt"/>
              </a:endParaRPr>
            </a:p>
            <a:p>
              <a:pPr algn="just" eaLnBrk="1" hangingPunct="1"/>
              <a:r>
                <a:rPr lang="en-GB" sz="1800" dirty="0" smtClean="0">
                  <a:latin typeface="+mn-lt"/>
                </a:rPr>
                <a:t>infection</a:t>
              </a:r>
              <a:r>
                <a:rPr lang="en-GB" sz="1800" dirty="0">
                  <a:latin typeface="+mn-lt"/>
                </a:rPr>
                <a:t>, autoimmunity and cancer.  </a:t>
              </a:r>
              <a:endParaRPr lang="en-GB" sz="1800" dirty="0" smtClean="0">
                <a:latin typeface="+mn-lt"/>
              </a:endParaRPr>
            </a:p>
            <a:p>
              <a:pPr algn="just" eaLnBrk="1" hangingPunct="1"/>
              <a:r>
                <a:rPr lang="en-GB" sz="1800" dirty="0" smtClean="0">
                  <a:latin typeface="+mn-lt"/>
                </a:rPr>
                <a:t>Progress </a:t>
              </a:r>
              <a:r>
                <a:rPr lang="en-GB" sz="1800" dirty="0">
                  <a:latin typeface="+mn-lt"/>
                </a:rPr>
                <a:t>in understanding the </a:t>
              </a:r>
              <a:endParaRPr lang="en-GB" sz="1800" dirty="0" smtClean="0">
                <a:latin typeface="+mn-lt"/>
              </a:endParaRPr>
            </a:p>
            <a:p>
              <a:pPr algn="just" eaLnBrk="1" hangingPunct="1"/>
              <a:r>
                <a:rPr lang="en-GB" sz="1800" dirty="0" smtClean="0">
                  <a:latin typeface="+mn-lt"/>
                </a:rPr>
                <a:t>mechanism </a:t>
              </a:r>
              <a:r>
                <a:rPr lang="en-GB" sz="1800" dirty="0">
                  <a:latin typeface="+mn-lt"/>
                </a:rPr>
                <a:t>of </a:t>
              </a:r>
              <a:r>
                <a:rPr lang="en-GB" sz="1800" dirty="0" smtClean="0">
                  <a:latin typeface="+mn-lt"/>
                </a:rPr>
                <a:t>antigen </a:t>
              </a:r>
              <a:r>
                <a:rPr lang="en-GB" sz="1800" dirty="0">
                  <a:latin typeface="+mn-lt"/>
                </a:rPr>
                <a:t>processing </a:t>
              </a:r>
              <a:endParaRPr lang="en-GB" sz="1800" dirty="0" smtClean="0">
                <a:latin typeface="+mn-lt"/>
              </a:endParaRPr>
            </a:p>
            <a:p>
              <a:pPr algn="just" eaLnBrk="1" hangingPunct="1"/>
              <a:r>
                <a:rPr lang="en-GB" sz="1800" dirty="0" smtClean="0">
                  <a:latin typeface="+mn-lt"/>
                </a:rPr>
                <a:t>at </a:t>
              </a:r>
              <a:r>
                <a:rPr lang="en-GB" sz="1800" dirty="0">
                  <a:latin typeface="+mn-lt"/>
                </a:rPr>
                <a:t>the resolution required for rational </a:t>
              </a:r>
              <a:endParaRPr lang="en-GB" sz="1800" dirty="0" smtClean="0">
                <a:latin typeface="+mn-lt"/>
              </a:endParaRPr>
            </a:p>
            <a:p>
              <a:pPr algn="just" eaLnBrk="1" hangingPunct="1"/>
              <a:r>
                <a:rPr lang="en-GB" sz="1800" dirty="0" smtClean="0">
                  <a:latin typeface="+mn-lt"/>
                </a:rPr>
                <a:t>manipulation </a:t>
              </a:r>
              <a:r>
                <a:rPr lang="en-GB" sz="1800" dirty="0">
                  <a:latin typeface="+mn-lt"/>
                </a:rPr>
                <a:t>is part </a:t>
              </a:r>
              <a:r>
                <a:rPr lang="en-GB" sz="1800" dirty="0" smtClean="0">
                  <a:latin typeface="+mn-lt"/>
                </a:rPr>
                <a:t>limited </a:t>
              </a:r>
              <a:r>
                <a:rPr lang="en-GB" sz="1800" dirty="0">
                  <a:latin typeface="+mn-lt"/>
                </a:rPr>
                <a:t>by the </a:t>
              </a:r>
              <a:endParaRPr lang="en-GB" sz="1800" dirty="0" smtClean="0">
                <a:latin typeface="+mn-lt"/>
              </a:endParaRPr>
            </a:p>
            <a:p>
              <a:pPr algn="just" eaLnBrk="1" hangingPunct="1"/>
              <a:r>
                <a:rPr lang="en-GB" sz="1800" dirty="0" smtClean="0">
                  <a:latin typeface="+mn-lt"/>
                </a:rPr>
                <a:t>lack of quantitative </a:t>
              </a:r>
              <a:r>
                <a:rPr lang="en-GB" sz="1800" dirty="0">
                  <a:latin typeface="+mn-lt"/>
                </a:rPr>
                <a:t>predictive models.</a:t>
              </a:r>
            </a:p>
          </p:txBody>
        </p:sp>
        <p:sp>
          <p:nvSpPr>
            <p:cNvPr id="30" name="Rectangle 599"/>
            <p:cNvSpPr>
              <a:spLocks noChangeArrowheads="1"/>
            </p:cNvSpPr>
            <p:nvPr/>
          </p:nvSpPr>
          <p:spPr bwMode="auto">
            <a:xfrm>
              <a:off x="359107" y="8263223"/>
              <a:ext cx="10039697" cy="135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39" tIns="32319" rIns="64639" bIns="32319" anchor="ctr">
              <a:spAutoFit/>
            </a:bodyPr>
            <a:lstStyle/>
            <a:p>
              <a:pPr algn="just"/>
              <a:r>
                <a:rPr lang="en-GB" altLang="ja-JP" sz="1400" b="1" dirty="0">
                  <a:ea typeface="ＭＳ Ｐゴシック" pitchFamily="34" charset="-128"/>
                </a:rPr>
                <a:t>Figure </a:t>
              </a:r>
              <a:r>
                <a:rPr lang="en-GB" altLang="ja-JP" sz="1400" b="1" dirty="0" smtClean="0">
                  <a:ea typeface="ＭＳ Ｐゴシック" pitchFamily="34" charset="-128"/>
                </a:rPr>
                <a:t>1 – Basic </a:t>
              </a:r>
              <a:r>
                <a:rPr lang="en-GB" altLang="ja-JP" sz="1400" b="1" dirty="0">
                  <a:ea typeface="ＭＳ Ｐゴシック" pitchFamily="34" charset="-128"/>
                </a:rPr>
                <a:t>process of MHC class I antigen </a:t>
              </a:r>
              <a:r>
                <a:rPr lang="en-GB" altLang="ja-JP" sz="1400" b="1" dirty="0" smtClean="0">
                  <a:ea typeface="ＭＳ Ｐゴシック" pitchFamily="34" charset="-128"/>
                </a:rPr>
                <a:t>presentation</a:t>
              </a:r>
            </a:p>
            <a:p>
              <a:pPr algn="just"/>
              <a:r>
                <a:rPr lang="en-GB" altLang="ja-JP" sz="1400" dirty="0" smtClean="0">
                  <a:ea typeface="ＭＳ Ｐゴシック" pitchFamily="34" charset="-128"/>
                </a:rPr>
                <a:t>Degradation </a:t>
              </a:r>
              <a:r>
                <a:rPr lang="en-GB" altLang="ja-JP" sz="1400" dirty="0">
                  <a:ea typeface="ＭＳ Ｐゴシック" pitchFamily="34" charset="-128"/>
                </a:rPr>
                <a:t>of cytosolic and nuclear proteins predominantly by the proteasome generates peptides that are actively transported into the lumen of the endoplasmic reticulum (ER). Loading and optimisation of peptide cargo on MHC class I is achieved in the peptide loading complex (PLC) resulting in optimally loaded MHC class I being released in to the Golgi and transported to the cell surface where the MHC class I peptide complex is presented to the immune system via the T-cell receptor. Known constituents of the PLC such as the transporter for antigen processing (TAP), Tapasin, ERp57, calreticulin and MHC heavy-chain together with </a:t>
              </a:r>
              <a:r>
                <a:rPr lang="en-GB" altLang="ja-JP" sz="1400" dirty="0">
                  <a:latin typeface="Symbol" pitchFamily="18" charset="2"/>
                  <a:ea typeface="ＭＳ Ｐゴシック" pitchFamily="34" charset="-128"/>
                </a:rPr>
                <a:t>b</a:t>
              </a:r>
              <a:r>
                <a:rPr lang="en-GB" altLang="ja-JP" sz="1400" baseline="-25000" dirty="0">
                  <a:ea typeface="ＭＳ Ｐゴシック" pitchFamily="34" charset="-128"/>
                </a:rPr>
                <a:t>2</a:t>
              </a:r>
              <a:r>
                <a:rPr lang="en-GB" altLang="ja-JP" sz="1400" dirty="0">
                  <a:ea typeface="ＭＳ Ｐゴシック" pitchFamily="34" charset="-128"/>
                </a:rPr>
                <a:t>m are shown explicitly.</a:t>
              </a:r>
            </a:p>
          </p:txBody>
        </p:sp>
      </p:grpSp>
      <p:grpSp>
        <p:nvGrpSpPr>
          <p:cNvPr id="36" name="Group 35"/>
          <p:cNvGrpSpPr/>
          <p:nvPr/>
        </p:nvGrpSpPr>
        <p:grpSpPr>
          <a:xfrm>
            <a:off x="236165" y="9958104"/>
            <a:ext cx="10313218" cy="2121543"/>
            <a:chOff x="236165" y="10282140"/>
            <a:chExt cx="10313218" cy="2121543"/>
          </a:xfrm>
        </p:grpSpPr>
        <p:sp>
          <p:nvSpPr>
            <p:cNvPr id="20" name="Rounded Rectangle 19"/>
            <p:cNvSpPr/>
            <p:nvPr/>
          </p:nvSpPr>
          <p:spPr>
            <a:xfrm>
              <a:off x="236165" y="10282140"/>
              <a:ext cx="10313218" cy="2121543"/>
            </a:xfrm>
            <a:prstGeom prst="roundRect">
              <a:avLst>
                <a:gd name="adj" fmla="val 7070"/>
              </a:avLst>
            </a:prstGeom>
            <a:solidFill>
              <a:schemeClr val="bg1"/>
            </a:solidFill>
            <a:ln w="63500"/>
          </p:spPr>
          <p:style>
            <a:lnRef idx="2">
              <a:schemeClr val="accent1">
                <a:shade val="50000"/>
              </a:schemeClr>
            </a:lnRef>
            <a:fillRef idx="1">
              <a:schemeClr val="accent1"/>
            </a:fillRef>
            <a:effectRef idx="0">
              <a:schemeClr val="accent1"/>
            </a:effectRef>
            <a:fontRef idx="minor">
              <a:schemeClr val="lt1"/>
            </a:fontRef>
          </p:style>
          <p:txBody>
            <a:bodyPr lIns="64639" tIns="32319" rIns="64639" bIns="32319" rtlCol="0" anchor="ctr"/>
            <a:lstStyle/>
            <a:p>
              <a:pPr algn="ctr"/>
              <a:endParaRPr lang="en-GB"/>
            </a:p>
          </p:txBody>
        </p:sp>
        <p:sp>
          <p:nvSpPr>
            <p:cNvPr id="31" name="Rectangle 3743"/>
            <p:cNvSpPr>
              <a:spLocks noChangeArrowheads="1"/>
            </p:cNvSpPr>
            <p:nvPr/>
          </p:nvSpPr>
          <p:spPr bwMode="auto">
            <a:xfrm>
              <a:off x="504268" y="10444508"/>
              <a:ext cx="5760480" cy="49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639" tIns="32319" rIns="64639" bIns="32319">
              <a:spAutoFit/>
            </a:bodyPr>
            <a:lstStyle/>
            <a:p>
              <a:pPr defTabSz="3126460"/>
              <a:r>
                <a:rPr lang="en-GB" altLang="ja-JP" sz="2800" b="1" dirty="0" smtClean="0">
                  <a:ea typeface="ＭＳ Ｐゴシック" pitchFamily="34" charset="-128"/>
                </a:rPr>
                <a:t>2. Central </a:t>
              </a:r>
              <a:r>
                <a:rPr lang="en-GB" altLang="ja-JP" sz="2800" b="1" dirty="0">
                  <a:ea typeface="ＭＳ Ｐゴシック" pitchFamily="34" charset="-128"/>
                </a:rPr>
                <a:t>dilemma of peptide loading</a:t>
              </a:r>
              <a:endParaRPr lang="en-GB" sz="2800" b="1" dirty="0"/>
            </a:p>
          </p:txBody>
        </p:sp>
        <p:sp>
          <p:nvSpPr>
            <p:cNvPr id="32" name="Rectangle 3744"/>
            <p:cNvSpPr>
              <a:spLocks noChangeArrowheads="1"/>
            </p:cNvSpPr>
            <p:nvPr/>
          </p:nvSpPr>
          <p:spPr bwMode="auto">
            <a:xfrm>
              <a:off x="360252" y="10603483"/>
              <a:ext cx="10044126"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39" tIns="0" rIns="64639" bIns="0" anchor="ctr">
              <a:spAutoFit/>
            </a:bodyPr>
            <a:lstStyle/>
            <a:p>
              <a:pPr algn="just"/>
              <a:r>
                <a:rPr lang="en-GB" altLang="ja-JP" sz="1800" dirty="0">
                  <a:ea typeface="ＭＳ Ｐゴシック" pitchFamily="34" charset="-128"/>
                </a:rPr>
                <a:t>		</a:t>
              </a:r>
              <a:r>
                <a:rPr lang="en-GB" altLang="ja-JP" sz="1800" dirty="0" smtClean="0">
                  <a:ea typeface="ＭＳ Ｐゴシック" pitchFamily="34" charset="-128"/>
                </a:rPr>
                <a:t>          Cells need </a:t>
              </a:r>
              <a:r>
                <a:rPr lang="en-GB" altLang="ja-JP" sz="1800" dirty="0">
                  <a:ea typeface="ＭＳ Ｐゴシック" pitchFamily="34" charset="-128"/>
                </a:rPr>
                <a:t>to present MHC class I peptide complexes that are stable for many hours or days in order to elicit an immune response. </a:t>
              </a:r>
              <a:r>
                <a:rPr lang="en-GB" altLang="ja-JP" sz="1800" dirty="0" smtClean="0">
                  <a:ea typeface="ＭＳ Ｐゴシック" pitchFamily="34" charset="-128"/>
                </a:rPr>
                <a:t>Therefore, peptide </a:t>
              </a:r>
              <a:r>
                <a:rPr lang="en-GB" altLang="ja-JP" sz="1800" dirty="0">
                  <a:ea typeface="ＭＳ Ｐゴシック" pitchFamily="34" charset="-128"/>
                </a:rPr>
                <a:t>off-rates </a:t>
              </a:r>
              <a:r>
                <a:rPr lang="en-GB" altLang="ja-JP" sz="1800" dirty="0" smtClean="0">
                  <a:ea typeface="ＭＳ Ｐゴシック" pitchFamily="34" charset="-128"/>
                </a:rPr>
                <a:t>must be slow. </a:t>
              </a:r>
              <a:r>
                <a:rPr lang="en-GB" altLang="ja-JP" sz="1800" dirty="0">
                  <a:ea typeface="ＭＳ Ｐゴシック" pitchFamily="34" charset="-128"/>
                </a:rPr>
                <a:t>However, MHC generation and acquisition of peptide cargo in the endoplasmic reticulum (ER) is limited to 10’s of minutes. Hence, the cell has to </a:t>
              </a:r>
              <a:r>
                <a:rPr lang="en-GB" altLang="ja-JP" sz="1800" dirty="0" smtClean="0">
                  <a:ea typeface="ＭＳ Ｐゴシック" pitchFamily="34" charset="-128"/>
                </a:rPr>
                <a:t>skew </a:t>
              </a:r>
              <a:r>
                <a:rPr lang="en-GB" altLang="ja-JP" sz="1800" dirty="0">
                  <a:ea typeface="ＭＳ Ｐゴシック" pitchFamily="34" charset="-128"/>
                </a:rPr>
                <a:t>the distribution of resulting </a:t>
              </a:r>
              <a:r>
                <a:rPr lang="en-GB" altLang="ja-JP" sz="1800" dirty="0" smtClean="0">
                  <a:ea typeface="ＭＳ Ｐゴシック" pitchFamily="34" charset="-128"/>
                </a:rPr>
                <a:t>peptide-MHC complexes to </a:t>
              </a:r>
              <a:r>
                <a:rPr lang="en-GB" altLang="ja-JP" sz="1800" dirty="0">
                  <a:ea typeface="ＭＳ Ｐゴシック" pitchFamily="34" charset="-128"/>
                </a:rPr>
                <a:t>favour </a:t>
              </a:r>
              <a:r>
                <a:rPr lang="en-GB" altLang="ja-JP" sz="1800" dirty="0" smtClean="0">
                  <a:ea typeface="ＭＳ Ｐゴシック" pitchFamily="34" charset="-128"/>
                </a:rPr>
                <a:t>slow </a:t>
              </a:r>
              <a:r>
                <a:rPr lang="en-GB" altLang="ja-JP" sz="1800" dirty="0">
                  <a:ea typeface="ＭＳ Ｐゴシック" pitchFamily="34" charset="-128"/>
                </a:rPr>
                <a:t>off-rate </a:t>
              </a:r>
              <a:r>
                <a:rPr lang="en-GB" altLang="ja-JP" sz="1800" dirty="0" smtClean="0">
                  <a:ea typeface="ＭＳ Ｐゴシック" pitchFamily="34" charset="-128"/>
                </a:rPr>
                <a:t>peptides. </a:t>
              </a:r>
              <a:r>
                <a:rPr lang="en-GB" altLang="ja-JP" sz="1800" dirty="0" err="1" smtClean="0">
                  <a:ea typeface="ＭＳ Ｐゴシック" pitchFamily="34" charset="-128"/>
                </a:rPr>
                <a:t>Tapasin</a:t>
              </a:r>
              <a:r>
                <a:rPr lang="en-GB" altLang="ja-JP" sz="1800" dirty="0" smtClean="0">
                  <a:ea typeface="ＭＳ Ｐゴシック" pitchFamily="34" charset="-128"/>
                </a:rPr>
                <a:t> is the only component of the PLC which is known to improve peptide selection in this way.</a:t>
              </a:r>
              <a:endParaRPr lang="en-GB" altLang="ja-JP" sz="1800" dirty="0">
                <a:ea typeface="ＭＳ Ｐゴシック" pitchFamily="34" charset="-128"/>
              </a:endParaRPr>
            </a:p>
          </p:txBody>
        </p:sp>
      </p:grpSp>
      <p:sp>
        <p:nvSpPr>
          <p:cNvPr id="8" name="TextBox 7"/>
          <p:cNvSpPr txBox="1"/>
          <p:nvPr/>
        </p:nvSpPr>
        <p:spPr>
          <a:xfrm>
            <a:off x="2210185" y="2423956"/>
            <a:ext cx="16913533" cy="834711"/>
          </a:xfrm>
          <a:prstGeom prst="rect">
            <a:avLst/>
          </a:prstGeom>
          <a:noFill/>
        </p:spPr>
        <p:txBody>
          <a:bodyPr wrap="none" lIns="64639" tIns="32319" rIns="64639" bIns="32319" rtlCol="0">
            <a:spAutoFit/>
          </a:bodyPr>
          <a:lstStyle/>
          <a:p>
            <a:r>
              <a:rPr lang="en-GB" sz="2500" dirty="0"/>
              <a:t>Neil Dalchau</a:t>
            </a:r>
            <a:r>
              <a:rPr lang="en-GB" sz="2500" baseline="30000" dirty="0"/>
              <a:t>1</a:t>
            </a:r>
            <a:r>
              <a:rPr lang="en-GB" sz="2500" dirty="0"/>
              <a:t>, Andrew Phillips</a:t>
            </a:r>
            <a:r>
              <a:rPr lang="en-GB" sz="2500" baseline="30000" dirty="0"/>
              <a:t>1</a:t>
            </a:r>
            <a:r>
              <a:rPr lang="en-GB" sz="2500" dirty="0"/>
              <a:t>, Leonard Goldstein</a:t>
            </a:r>
            <a:r>
              <a:rPr lang="en-GB" sz="2500" baseline="30000" dirty="0"/>
              <a:t>1</a:t>
            </a:r>
            <a:r>
              <a:rPr lang="en-GB" sz="2500" dirty="0"/>
              <a:t>, Mark Howarth</a:t>
            </a:r>
            <a:r>
              <a:rPr lang="en-GB" sz="2500" baseline="30000" dirty="0"/>
              <a:t>2</a:t>
            </a:r>
            <a:r>
              <a:rPr lang="en-GB" sz="2500" dirty="0"/>
              <a:t>, </a:t>
            </a:r>
            <a:r>
              <a:rPr lang="en-GB" sz="2500" dirty="0" smtClean="0"/>
              <a:t>Luca </a:t>
            </a:r>
            <a:r>
              <a:rPr lang="en-GB" sz="2500" dirty="0"/>
              <a:t>Cardelli</a:t>
            </a:r>
            <a:r>
              <a:rPr lang="en-GB" sz="2500" baseline="30000" dirty="0"/>
              <a:t>1</a:t>
            </a:r>
            <a:r>
              <a:rPr lang="en-GB" sz="2500" dirty="0"/>
              <a:t>, Stephen Emmott</a:t>
            </a:r>
            <a:r>
              <a:rPr lang="en-GB" sz="2500" baseline="30000" dirty="0"/>
              <a:t>1</a:t>
            </a:r>
            <a:r>
              <a:rPr lang="en-GB" sz="2500" dirty="0"/>
              <a:t>, Tim Elliott</a:t>
            </a:r>
            <a:r>
              <a:rPr lang="en-GB" sz="2500" baseline="30000" dirty="0"/>
              <a:t>2</a:t>
            </a:r>
            <a:r>
              <a:rPr lang="en-GB" sz="2500" dirty="0"/>
              <a:t>, Joern Werner</a:t>
            </a:r>
            <a:r>
              <a:rPr lang="en-GB" sz="2500" baseline="30000" dirty="0"/>
              <a:t>2</a:t>
            </a:r>
          </a:p>
          <a:p>
            <a:r>
              <a:rPr lang="en-GB" sz="2500" baseline="30000" dirty="0" smtClean="0"/>
              <a:t>	1</a:t>
            </a:r>
            <a:r>
              <a:rPr lang="en-GB" sz="2500" dirty="0" smtClean="0"/>
              <a:t>Microsoft </a:t>
            </a:r>
            <a:r>
              <a:rPr lang="en-GB" sz="2500" dirty="0"/>
              <a:t>Research, Cambridge, UK	</a:t>
            </a:r>
            <a:r>
              <a:rPr lang="en-GB" sz="2500" dirty="0" smtClean="0"/>
              <a:t>      </a:t>
            </a:r>
            <a:r>
              <a:rPr lang="en-GB" sz="2500" baseline="30000" dirty="0" smtClean="0"/>
              <a:t>2</a:t>
            </a:r>
            <a:r>
              <a:rPr lang="en-GB" sz="2500" dirty="0" smtClean="0"/>
              <a:t>University </a:t>
            </a:r>
            <a:r>
              <a:rPr lang="en-GB" sz="2500" dirty="0"/>
              <a:t>of Southampton</a:t>
            </a:r>
          </a:p>
        </p:txBody>
      </p:sp>
      <p:sp>
        <p:nvSpPr>
          <p:cNvPr id="3" name="TextBox 2"/>
          <p:cNvSpPr txBox="1"/>
          <p:nvPr/>
        </p:nvSpPr>
        <p:spPr>
          <a:xfrm>
            <a:off x="-8496732" y="19786383"/>
            <a:ext cx="4068240" cy="3416320"/>
          </a:xfrm>
          <a:prstGeom prst="rect">
            <a:avLst/>
          </a:prstGeom>
          <a:noFill/>
        </p:spPr>
        <p:txBody>
          <a:bodyPr wrap="square" rtlCol="0">
            <a:spAutoFit/>
          </a:bodyPr>
          <a:lstStyle/>
          <a:p>
            <a:r>
              <a:rPr lang="en-GB" sz="1800" dirty="0" smtClean="0"/>
              <a:t>Parameter estimation:</a:t>
            </a:r>
          </a:p>
          <a:p>
            <a:pPr marL="342900" indent="-342900">
              <a:buFont typeface="Arial" pitchFamily="34" charset="0"/>
              <a:buChar char="•"/>
            </a:pPr>
            <a:r>
              <a:rPr lang="en-GB" sz="1800" dirty="0" smtClean="0"/>
              <a:t>using Markov Chain Monte Carlo (MCMC) methods (</a:t>
            </a:r>
            <a:r>
              <a:rPr lang="en-GB" sz="1800" dirty="0" err="1" smtClean="0"/>
              <a:t>Filzbach</a:t>
            </a:r>
            <a:r>
              <a:rPr lang="en-GB" sz="1800" dirty="0" smtClean="0"/>
              <a:t> software)</a:t>
            </a:r>
          </a:p>
          <a:p>
            <a:pPr marL="342900" indent="-342900">
              <a:buFont typeface="Arial" pitchFamily="34" charset="0"/>
              <a:buChar char="•"/>
            </a:pPr>
            <a:r>
              <a:rPr lang="en-GB" sz="1800" dirty="0" smtClean="0"/>
              <a:t>able to reproduce experimental data with good accuracy</a:t>
            </a:r>
          </a:p>
          <a:p>
            <a:pPr marL="342900" indent="-342900">
              <a:buFont typeface="Arial" pitchFamily="34" charset="0"/>
              <a:buChar char="•"/>
            </a:pPr>
            <a:endParaRPr lang="en-GB" sz="1800" dirty="0" smtClean="0"/>
          </a:p>
          <a:p>
            <a:r>
              <a:rPr lang="en-GB" sz="1800" dirty="0" err="1" smtClean="0"/>
              <a:t>Multimodel</a:t>
            </a:r>
            <a:r>
              <a:rPr lang="en-GB" sz="1800" dirty="0" smtClean="0"/>
              <a:t> selection:</a:t>
            </a:r>
            <a:endParaRPr lang="en-GB" sz="1800" dirty="0"/>
          </a:p>
          <a:p>
            <a:pPr marL="342900" indent="-342900">
              <a:buFont typeface="Arial" pitchFamily="34" charset="0"/>
              <a:buChar char="•"/>
            </a:pPr>
            <a:r>
              <a:rPr lang="en-GB" sz="1800" dirty="0" smtClean="0"/>
              <a:t>Allelic variation encoded by </a:t>
            </a:r>
            <a:r>
              <a:rPr lang="en-GB" sz="1800" i="1" dirty="0" smtClean="0"/>
              <a:t>allele parameters</a:t>
            </a:r>
          </a:p>
          <a:p>
            <a:pPr marL="342900" indent="-342900">
              <a:buFont typeface="Arial" pitchFamily="34" charset="0"/>
              <a:buChar char="•"/>
            </a:pPr>
            <a:r>
              <a:rPr lang="en-GB" sz="1800" dirty="0" smtClean="0"/>
              <a:t>Bayesian model selection (BIC) used to quantify most likely allele hypothesis</a:t>
            </a:r>
          </a:p>
        </p:txBody>
      </p:sp>
      <p:sp>
        <p:nvSpPr>
          <p:cNvPr id="33" name="TextBox 32"/>
          <p:cNvSpPr txBox="1"/>
          <p:nvPr/>
        </p:nvSpPr>
        <p:spPr>
          <a:xfrm>
            <a:off x="4824748" y="26351744"/>
            <a:ext cx="5511807" cy="3477875"/>
          </a:xfrm>
          <a:prstGeom prst="rect">
            <a:avLst/>
          </a:prstGeom>
          <a:noFill/>
        </p:spPr>
        <p:txBody>
          <a:bodyPr wrap="square" rtlCol="0">
            <a:spAutoFit/>
          </a:bodyPr>
          <a:lstStyle/>
          <a:p>
            <a:pPr algn="just">
              <a:spcAft>
                <a:spcPts val="300"/>
              </a:spcAft>
            </a:pPr>
            <a:r>
              <a:rPr lang="en-GB" sz="1400" b="1" dirty="0" smtClean="0"/>
              <a:t>Figure 3 – Parameter estimation for the model of MHC class I (above)</a:t>
            </a:r>
          </a:p>
          <a:p>
            <a:pPr algn="just">
              <a:spcAft>
                <a:spcPts val="300"/>
              </a:spcAft>
            </a:pPr>
            <a:r>
              <a:rPr lang="en-GB" sz="1400" dirty="0"/>
              <a:t>The </a:t>
            </a:r>
            <a:r>
              <a:rPr lang="en-GB" sz="1400" dirty="0" smtClean="0"/>
              <a:t>basic </a:t>
            </a:r>
            <a:r>
              <a:rPr lang="en-GB" sz="1400" dirty="0"/>
              <a:t>model </a:t>
            </a:r>
            <a:r>
              <a:rPr lang="en-GB" sz="1400" dirty="0" smtClean="0"/>
              <a:t>was </a:t>
            </a:r>
            <a:r>
              <a:rPr lang="en-GB" sz="1400" dirty="0"/>
              <a:t>used to </a:t>
            </a:r>
            <a:r>
              <a:rPr lang="en-GB" sz="1400" dirty="0" smtClean="0"/>
              <a:t>simulate an experiment which shows allele-dependent peptide editing, with respect to tapasin. More stable </a:t>
            </a:r>
            <a:r>
              <a:rPr lang="en-GB" sz="1400" dirty="0" err="1" smtClean="0"/>
              <a:t>pMHC</a:t>
            </a:r>
            <a:r>
              <a:rPr lang="en-GB" sz="1400" dirty="0" smtClean="0"/>
              <a:t> complexes (stable </a:t>
            </a:r>
            <a:r>
              <a:rPr lang="en-GB" sz="1400" dirty="0"/>
              <a:t>at 50°C</a:t>
            </a:r>
            <a:r>
              <a:rPr lang="en-GB" sz="1400" dirty="0" smtClean="0"/>
              <a:t>, red points) can be observed in </a:t>
            </a:r>
            <a:r>
              <a:rPr lang="en-GB" sz="1400" dirty="0"/>
              <a:t>the presence of </a:t>
            </a:r>
            <a:r>
              <a:rPr lang="en-GB" sz="1400" dirty="0" err="1" smtClean="0"/>
              <a:t>tapasin</a:t>
            </a:r>
            <a:r>
              <a:rPr lang="en-GB" sz="1400" dirty="0" smtClean="0"/>
              <a:t>. The simulations (solid lines) used representative peptides for complexes stable at 4°C (low affinity</a:t>
            </a:r>
            <a:r>
              <a:rPr lang="en-GB" sz="1400" dirty="0"/>
              <a:t>), 37°C </a:t>
            </a:r>
            <a:r>
              <a:rPr lang="en-GB" sz="1400" dirty="0" smtClean="0"/>
              <a:t>(medium affinity) </a:t>
            </a:r>
            <a:r>
              <a:rPr lang="en-GB" sz="1400" dirty="0"/>
              <a:t>and 50°C </a:t>
            </a:r>
            <a:r>
              <a:rPr lang="en-GB" sz="1400" dirty="0" smtClean="0"/>
              <a:t>(high affinity). </a:t>
            </a:r>
          </a:p>
          <a:p>
            <a:pPr algn="just">
              <a:spcAft>
                <a:spcPts val="300"/>
              </a:spcAft>
            </a:pPr>
            <a:endParaRPr lang="en-GB" sz="1400" dirty="0"/>
          </a:p>
          <a:p>
            <a:pPr algn="just">
              <a:spcAft>
                <a:spcPts val="300"/>
              </a:spcAft>
            </a:pPr>
            <a:r>
              <a:rPr lang="en-GB" sz="1400" b="1" dirty="0" smtClean="0"/>
              <a:t>Figure 4 – </a:t>
            </a:r>
            <a:r>
              <a:rPr lang="en-GB" sz="1400" b="1" dirty="0" err="1" smtClean="0"/>
              <a:t>Multimodel</a:t>
            </a:r>
            <a:r>
              <a:rPr lang="en-GB" sz="1400" b="1" dirty="0" smtClean="0"/>
              <a:t> selection for allelic variation hypotheses (left)</a:t>
            </a:r>
          </a:p>
          <a:p>
            <a:pPr algn="just">
              <a:spcAft>
                <a:spcPts val="300"/>
              </a:spcAft>
            </a:pPr>
            <a:r>
              <a:rPr lang="en-GB" sz="1400" dirty="0"/>
              <a:t>Analysis of competing model hypotheses for allele-specific tapasin-dependency in HLA-B. The horizontal axis indicates the parameters which were allowed to vary between HLA-B alleles. </a:t>
            </a:r>
            <a:r>
              <a:rPr lang="en-GB" sz="1400" dirty="0" smtClean="0"/>
              <a:t>BIC </a:t>
            </a:r>
            <a:r>
              <a:rPr lang="en-GB" sz="1400" dirty="0"/>
              <a:t>penalises deviations of the model simulation from the experimental data, whilst also penalising models with more variable parameters, implying that low BIC values correspond to more representative models.</a:t>
            </a:r>
          </a:p>
        </p:txBody>
      </p:sp>
      <p:grpSp>
        <p:nvGrpSpPr>
          <p:cNvPr id="39" name="Group 38"/>
          <p:cNvGrpSpPr/>
          <p:nvPr/>
        </p:nvGrpSpPr>
        <p:grpSpPr>
          <a:xfrm>
            <a:off x="252240" y="12331675"/>
            <a:ext cx="10313218" cy="6458889"/>
            <a:chOff x="236165" y="13433626"/>
            <a:chExt cx="10313218" cy="6458889"/>
          </a:xfrm>
        </p:grpSpPr>
        <p:sp>
          <p:nvSpPr>
            <p:cNvPr id="34" name="Rounded Rectangle 33"/>
            <p:cNvSpPr/>
            <p:nvPr/>
          </p:nvSpPr>
          <p:spPr>
            <a:xfrm>
              <a:off x="236165" y="13433626"/>
              <a:ext cx="10313218" cy="6458889"/>
            </a:xfrm>
            <a:prstGeom prst="roundRect">
              <a:avLst>
                <a:gd name="adj" fmla="val 3656"/>
              </a:avLst>
            </a:prstGeom>
            <a:solidFill>
              <a:schemeClr val="bg1"/>
            </a:solidFill>
            <a:ln w="63500"/>
          </p:spPr>
          <p:style>
            <a:lnRef idx="2">
              <a:schemeClr val="accent1">
                <a:shade val="50000"/>
              </a:schemeClr>
            </a:lnRef>
            <a:fillRef idx="1">
              <a:schemeClr val="accent1"/>
            </a:fillRef>
            <a:effectRef idx="0">
              <a:schemeClr val="accent1"/>
            </a:effectRef>
            <a:fontRef idx="minor">
              <a:schemeClr val="lt1"/>
            </a:fontRef>
          </p:style>
          <p:txBody>
            <a:bodyPr lIns="64639" tIns="32319" rIns="64639" bIns="32319" rtlCol="0" anchor="ctr"/>
            <a:lstStyle/>
            <a:p>
              <a:pPr algn="ctr"/>
              <a:endParaRPr lang="en-GB" sz="1800" dirty="0">
                <a:solidFill>
                  <a:schemeClr val="tx1"/>
                </a:solidFill>
              </a:endParaRPr>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22903" r="2773"/>
            <a:stretch/>
          </p:blipFill>
          <p:spPr bwMode="auto">
            <a:xfrm>
              <a:off x="465419" y="14117702"/>
              <a:ext cx="4927356" cy="5389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504267" y="13649650"/>
              <a:ext cx="4047447" cy="496156"/>
            </a:xfrm>
            <a:prstGeom prst="rect">
              <a:avLst/>
            </a:prstGeom>
            <a:noFill/>
          </p:spPr>
          <p:txBody>
            <a:bodyPr wrap="none" lIns="64639" tIns="32319" rIns="64639" bIns="32319" rtlCol="0">
              <a:spAutoFit/>
            </a:bodyPr>
            <a:lstStyle/>
            <a:p>
              <a:r>
                <a:rPr lang="en-GB" sz="2800" b="1" dirty="0" smtClean="0"/>
                <a:t>3. A </a:t>
              </a:r>
              <a:r>
                <a:rPr lang="en-GB" sz="2800" b="1" dirty="0"/>
                <a:t>reaction-based model</a:t>
              </a:r>
            </a:p>
          </p:txBody>
        </p:sp>
        <p:sp>
          <p:nvSpPr>
            <p:cNvPr id="2" name="TextBox 1"/>
            <p:cNvSpPr txBox="1"/>
            <p:nvPr/>
          </p:nvSpPr>
          <p:spPr>
            <a:xfrm>
              <a:off x="5597292" y="13541638"/>
              <a:ext cx="4828005" cy="4524315"/>
            </a:xfrm>
            <a:prstGeom prst="rect">
              <a:avLst/>
            </a:prstGeom>
            <a:noFill/>
          </p:spPr>
          <p:txBody>
            <a:bodyPr wrap="square" rtlCol="0">
              <a:spAutoFit/>
            </a:bodyPr>
            <a:lstStyle/>
            <a:p>
              <a:r>
                <a:rPr lang="en-GB" sz="1800" dirty="0" smtClean="0"/>
                <a:t>A two-compartment model simulates multiple competing peptides (</a:t>
              </a:r>
              <a:r>
                <a:rPr lang="en-GB" sz="1800" i="1" dirty="0" smtClean="0"/>
                <a:t>P</a:t>
              </a:r>
              <a:r>
                <a:rPr lang="en-GB" sz="1800" i="1" baseline="-25000" dirty="0" smtClean="0"/>
                <a:t>i</a:t>
              </a:r>
              <a:r>
                <a:rPr lang="en-GB" sz="1800" dirty="0" smtClean="0"/>
                <a:t>) as they are presented at the cell surface by MHC class I molecules</a:t>
              </a:r>
            </a:p>
            <a:p>
              <a:r>
                <a:rPr lang="en-GB" sz="1800" dirty="0" smtClean="0"/>
                <a:t>Tapasin: </a:t>
              </a:r>
            </a:p>
            <a:p>
              <a:pPr marL="285750" indent="-285750">
                <a:buFont typeface="Arial" pitchFamily="34" charset="0"/>
                <a:buChar char="•"/>
              </a:pPr>
              <a:r>
                <a:rPr lang="en-GB" sz="1800" dirty="0" smtClean="0"/>
                <a:t>accelerates peptide exchange, factor </a:t>
              </a:r>
              <a:r>
                <a:rPr lang="en-GB" sz="1800" i="1" dirty="0" smtClean="0"/>
                <a:t>q</a:t>
              </a:r>
              <a:r>
                <a:rPr lang="en-GB" sz="1800" dirty="0"/>
                <a:t> </a:t>
              </a:r>
              <a:r>
                <a:rPr lang="en-GB" sz="1800" dirty="0" smtClean="0"/>
                <a:t>(&gt; 1)</a:t>
              </a:r>
            </a:p>
            <a:p>
              <a:pPr marL="285750" indent="-285750">
                <a:buFont typeface="Arial" pitchFamily="34" charset="0"/>
                <a:buChar char="•"/>
              </a:pPr>
              <a:r>
                <a:rPr lang="en-GB" sz="1800" dirty="0" smtClean="0"/>
                <a:t>increases peptide binding  to MHC class I, rate </a:t>
              </a:r>
              <a:r>
                <a:rPr lang="en-GB" sz="1800" i="1" dirty="0" smtClean="0"/>
                <a:t>c</a:t>
              </a:r>
              <a:r>
                <a:rPr lang="en-GB" sz="1800" dirty="0"/>
                <a:t> </a:t>
              </a:r>
              <a:r>
                <a:rPr lang="en-GB" sz="1800" dirty="0" smtClean="0"/>
                <a:t>(&gt; </a:t>
              </a:r>
              <a:r>
                <a:rPr lang="en-GB" sz="1800" i="1" dirty="0" smtClean="0"/>
                <a:t>a</a:t>
              </a:r>
              <a:r>
                <a:rPr lang="en-GB" sz="1800" dirty="0" smtClean="0"/>
                <a:t>)</a:t>
              </a:r>
            </a:p>
            <a:p>
              <a:pPr marL="285750" indent="-285750">
                <a:buFont typeface="Arial" pitchFamily="34" charset="0"/>
                <a:buChar char="•"/>
              </a:pPr>
              <a:r>
                <a:rPr lang="en-GB" sz="1800" dirty="0" smtClean="0"/>
                <a:t>unbinds from MHC faster in presence of peptide, factor </a:t>
              </a:r>
              <a:r>
                <a:rPr lang="en-GB" sz="1800" i="1" dirty="0" smtClean="0"/>
                <a:t>v</a:t>
              </a:r>
              <a:r>
                <a:rPr lang="en-GB" sz="1800" dirty="0" smtClean="0"/>
                <a:t> (&gt; 1)</a:t>
              </a:r>
            </a:p>
            <a:p>
              <a:r>
                <a:rPr lang="en-GB" sz="1800" dirty="0" smtClean="0"/>
                <a:t>Simulation:</a:t>
              </a:r>
            </a:p>
            <a:p>
              <a:pPr marL="285750" indent="-285750">
                <a:buFont typeface="Arial" pitchFamily="34" charset="0"/>
                <a:buChar char="•"/>
              </a:pPr>
              <a:r>
                <a:rPr lang="en-GB" sz="1800" dirty="0" smtClean="0"/>
                <a:t>Gillespie stochastic simulation algorithm (SSA)</a:t>
              </a:r>
            </a:p>
            <a:p>
              <a:pPr marL="285750" indent="-285750">
                <a:buFont typeface="Arial" pitchFamily="34" charset="0"/>
                <a:buChar char="•"/>
              </a:pPr>
              <a:r>
                <a:rPr lang="en-GB" sz="1800" dirty="0" smtClean="0"/>
                <a:t>ordinary differential equations (assuming mass action)</a:t>
              </a:r>
            </a:p>
            <a:p>
              <a:r>
                <a:rPr lang="en-GB" sz="1800" dirty="0" smtClean="0"/>
                <a:t>Kinetic rate parameters:</a:t>
              </a:r>
            </a:p>
            <a:p>
              <a:pPr marL="285750" indent="-285750">
                <a:buFont typeface="Arial" pitchFamily="34" charset="0"/>
                <a:buChar char="•"/>
              </a:pPr>
              <a:r>
                <a:rPr lang="en-GB" sz="1800" dirty="0" smtClean="0"/>
                <a:t>only partially known</a:t>
              </a:r>
            </a:p>
            <a:p>
              <a:pPr marL="285750" indent="-285750">
                <a:buFont typeface="Arial" pitchFamily="34" charset="0"/>
                <a:buChar char="•"/>
              </a:pPr>
              <a:r>
                <a:rPr lang="en-GB" sz="1800" dirty="0" smtClean="0"/>
                <a:t>likely variability between MHC alleles</a:t>
              </a:r>
            </a:p>
          </p:txBody>
        </p:sp>
        <p:sp>
          <p:nvSpPr>
            <p:cNvPr id="9" name="Rectangle 8"/>
            <p:cNvSpPr/>
            <p:nvPr/>
          </p:nvSpPr>
          <p:spPr>
            <a:xfrm>
              <a:off x="344178" y="19538421"/>
              <a:ext cx="4572508" cy="307777"/>
            </a:xfrm>
            <a:prstGeom prst="rect">
              <a:avLst/>
            </a:prstGeom>
          </p:spPr>
          <p:txBody>
            <a:bodyPr wrap="square">
              <a:spAutoFit/>
            </a:bodyPr>
            <a:lstStyle/>
            <a:p>
              <a:r>
                <a:rPr lang="en-GB" altLang="ja-JP" sz="1400" b="1" dirty="0">
                  <a:ea typeface="ＭＳ Ｐゴシック" pitchFamily="34" charset="-128"/>
                </a:rPr>
                <a:t>Figure </a:t>
              </a:r>
              <a:r>
                <a:rPr lang="en-GB" altLang="ja-JP" sz="1400" b="1" dirty="0" smtClean="0">
                  <a:ea typeface="ＭＳ Ｐゴシック" pitchFamily="34" charset="-128"/>
                </a:rPr>
                <a:t>2 – Basic model of </a:t>
              </a:r>
              <a:r>
                <a:rPr lang="en-GB" altLang="ja-JP" sz="1400" b="1" dirty="0">
                  <a:ea typeface="ＭＳ Ｐゴシック" pitchFamily="34" charset="-128"/>
                </a:rPr>
                <a:t>MHC class I antigen </a:t>
              </a:r>
              <a:r>
                <a:rPr lang="en-GB" altLang="ja-JP" sz="1400" b="1" dirty="0" smtClean="0">
                  <a:ea typeface="ＭＳ Ｐゴシック" pitchFamily="34" charset="-128"/>
                </a:rPr>
                <a:t>presentation</a:t>
              </a:r>
              <a:endParaRPr lang="en-GB" sz="1400" dirty="0"/>
            </a:p>
          </p:txBody>
        </p:sp>
      </p:grpSp>
      <p:sp>
        <p:nvSpPr>
          <p:cNvPr id="28" name="Rounded Rectangle 27"/>
          <p:cNvSpPr/>
          <p:nvPr/>
        </p:nvSpPr>
        <p:spPr>
          <a:xfrm>
            <a:off x="10837416" y="3438687"/>
            <a:ext cx="10282156" cy="8028892"/>
          </a:xfrm>
          <a:prstGeom prst="roundRect">
            <a:avLst>
              <a:gd name="adj" fmla="val 3500"/>
            </a:avLst>
          </a:prstGeom>
          <a:solidFill>
            <a:schemeClr val="bg1"/>
          </a:solidFill>
          <a:ln w="63500"/>
        </p:spPr>
        <p:style>
          <a:lnRef idx="2">
            <a:schemeClr val="accent1">
              <a:shade val="50000"/>
            </a:schemeClr>
          </a:lnRef>
          <a:fillRef idx="1">
            <a:schemeClr val="accent1"/>
          </a:fillRef>
          <a:effectRef idx="0">
            <a:schemeClr val="accent1"/>
          </a:effectRef>
          <a:fontRef idx="minor">
            <a:schemeClr val="lt1"/>
          </a:fontRef>
        </p:style>
        <p:txBody>
          <a:bodyPr lIns="64639" tIns="32319" rIns="64639" bIns="32319" rtlCol="0" anchor="ctr"/>
          <a:lstStyle/>
          <a:p>
            <a:pPr algn="ctr"/>
            <a:endParaRPr lang="en-GB" dirty="0"/>
          </a:p>
        </p:txBody>
      </p:sp>
      <p:sp>
        <p:nvSpPr>
          <p:cNvPr id="35" name="TextBox 34"/>
          <p:cNvSpPr txBox="1"/>
          <p:nvPr/>
        </p:nvSpPr>
        <p:spPr>
          <a:xfrm>
            <a:off x="11125448" y="3628951"/>
            <a:ext cx="4664474" cy="496156"/>
          </a:xfrm>
          <a:prstGeom prst="rect">
            <a:avLst/>
          </a:prstGeom>
          <a:noFill/>
        </p:spPr>
        <p:txBody>
          <a:bodyPr wrap="none" lIns="64639" tIns="32319" rIns="64639" bIns="32319" rtlCol="0">
            <a:spAutoFit/>
          </a:bodyPr>
          <a:lstStyle/>
          <a:p>
            <a:r>
              <a:rPr lang="en-GB" sz="2800" b="1" dirty="0"/>
              <a:t>5</a:t>
            </a:r>
            <a:r>
              <a:rPr lang="en-GB" sz="2800" b="1" dirty="0" smtClean="0"/>
              <a:t>. Principle of peptide filtering</a:t>
            </a:r>
            <a:endParaRPr lang="en-GB" sz="2800" b="1" dirty="0"/>
          </a:p>
        </p:txBody>
      </p:sp>
      <p:sp>
        <p:nvSpPr>
          <p:cNvPr id="10" name="TextBox 9"/>
          <p:cNvSpPr txBox="1"/>
          <p:nvPr/>
        </p:nvSpPr>
        <p:spPr>
          <a:xfrm>
            <a:off x="10967487" y="4182569"/>
            <a:ext cx="5702577" cy="4185761"/>
          </a:xfrm>
          <a:prstGeom prst="rect">
            <a:avLst/>
          </a:prstGeom>
          <a:noFill/>
        </p:spPr>
        <p:txBody>
          <a:bodyPr wrap="square" rtlCol="0">
            <a:spAutoFit/>
          </a:bodyPr>
          <a:lstStyle/>
          <a:p>
            <a:pPr>
              <a:spcAft>
                <a:spcPts val="600"/>
              </a:spcAft>
            </a:pPr>
            <a:r>
              <a:rPr lang="en-GB" sz="1800" dirty="0" smtClean="0"/>
              <a:t>To understand how tapasin improves peptide editing, we propose the principle of peptide filtering:</a:t>
            </a:r>
          </a:p>
          <a:p>
            <a:pPr marL="342900" indent="-342900">
              <a:buFont typeface="Arial" pitchFamily="34" charset="0"/>
              <a:buChar char="•"/>
            </a:pPr>
            <a:r>
              <a:rPr lang="en-GB" sz="1800" dirty="0" smtClean="0"/>
              <a:t>In absence of tapasin, </a:t>
            </a:r>
            <a:r>
              <a:rPr lang="en-GB" sz="1800" dirty="0" err="1" smtClean="0"/>
              <a:t>pMHC</a:t>
            </a:r>
            <a:r>
              <a:rPr lang="en-GB" sz="1800" dirty="0" smtClean="0"/>
              <a:t> complexes egress with probability</a:t>
            </a:r>
          </a:p>
          <a:p>
            <a:pPr marL="342900" indent="-342900">
              <a:spcAft>
                <a:spcPts val="600"/>
              </a:spcAft>
              <a:buFont typeface="Arial" pitchFamily="34" charset="0"/>
              <a:buChar char="•"/>
            </a:pPr>
            <a:endParaRPr lang="en-GB" sz="1800" dirty="0" smtClean="0"/>
          </a:p>
          <a:p>
            <a:pPr marL="342900" indent="-342900">
              <a:spcAft>
                <a:spcPts val="1200"/>
              </a:spcAft>
              <a:buFont typeface="Arial" pitchFamily="34" charset="0"/>
              <a:buChar char="•"/>
            </a:pPr>
            <a:r>
              <a:rPr lang="en-GB" sz="1800" dirty="0" smtClean="0"/>
              <a:t>+</a:t>
            </a:r>
            <a:r>
              <a:rPr lang="en-GB" sz="1800" dirty="0" err="1" smtClean="0"/>
              <a:t>tpn</a:t>
            </a:r>
            <a:r>
              <a:rPr lang="en-GB" sz="1800" dirty="0" smtClean="0"/>
              <a:t>, </a:t>
            </a:r>
            <a:r>
              <a:rPr lang="en-GB" sz="1800" dirty="0" err="1" smtClean="0"/>
              <a:t>pMHC</a:t>
            </a:r>
            <a:r>
              <a:rPr lang="en-GB" sz="1800" dirty="0" smtClean="0"/>
              <a:t> complexes first need to disassociate from tapasin, which occurs with probability</a:t>
            </a:r>
          </a:p>
          <a:p>
            <a:pPr>
              <a:spcAft>
                <a:spcPts val="1200"/>
              </a:spcAft>
            </a:pPr>
            <a:endParaRPr lang="en-GB" sz="1800" dirty="0" smtClean="0"/>
          </a:p>
          <a:p>
            <a:pPr marL="342900" indent="-342900">
              <a:spcAft>
                <a:spcPts val="1200"/>
              </a:spcAft>
              <a:buFont typeface="Arial" pitchFamily="34" charset="0"/>
              <a:buChar char="•"/>
            </a:pPr>
            <a:r>
              <a:rPr lang="en-GB" sz="1800" dirty="0" smtClean="0"/>
              <a:t>Therefore, the probability of egression becomes</a:t>
            </a:r>
          </a:p>
          <a:p>
            <a:pPr>
              <a:spcAft>
                <a:spcPts val="1200"/>
              </a:spcAft>
            </a:pPr>
            <a:endParaRPr lang="en-GB" sz="1800" dirty="0" smtClean="0"/>
          </a:p>
          <a:p>
            <a:pPr marL="342900" indent="-342900">
              <a:spcAft>
                <a:spcPts val="600"/>
              </a:spcAft>
              <a:buFont typeface="Arial" pitchFamily="34" charset="0"/>
              <a:buChar char="•"/>
            </a:pPr>
            <a:r>
              <a:rPr lang="en-GB" sz="1800" dirty="0" smtClean="0"/>
              <a:t>Steady state analysis of the (mass action) ODEs yields a similar story:</a:t>
            </a:r>
            <a:endParaRPr lang="en-GB" sz="1800" dirty="0"/>
          </a:p>
        </p:txBody>
      </p:sp>
      <mc:AlternateContent xmlns:mc="http://schemas.openxmlformats.org/markup-compatibility/2006" xmlns:a14="http://schemas.microsoft.com/office/drawing/2010/main">
        <mc:Choice Requires="a14">
          <p:sp>
            <p:nvSpPr>
              <p:cNvPr id="11" name="TextBox 10"/>
              <p:cNvSpPr txBox="1"/>
              <p:nvPr/>
            </p:nvSpPr>
            <p:spPr>
              <a:xfrm>
                <a:off x="13601838" y="5202883"/>
                <a:ext cx="1131897" cy="555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1600" i="1" smtClean="0">
                              <a:solidFill>
                                <a:srgbClr val="0070C0"/>
                              </a:solidFill>
                              <a:latin typeface="Cambria Math"/>
                            </a:rPr>
                          </m:ctrlPr>
                        </m:fPr>
                        <m:num>
                          <m:r>
                            <a:rPr lang="en-GB" sz="1600" b="0" i="1" smtClean="0">
                              <a:solidFill>
                                <a:srgbClr val="0070C0"/>
                              </a:solidFill>
                              <a:latin typeface="Cambria Math"/>
                            </a:rPr>
                            <m:t>𝑒</m:t>
                          </m:r>
                        </m:num>
                        <m:den>
                          <m:sSub>
                            <m:sSubPr>
                              <m:ctrlPr>
                                <a:rPr lang="en-GB" sz="1600" i="1" smtClean="0">
                                  <a:solidFill>
                                    <a:srgbClr val="0070C0"/>
                                  </a:solidFill>
                                  <a:latin typeface="Cambria Math"/>
                                </a:rPr>
                              </m:ctrlPr>
                            </m:sSubPr>
                            <m:e>
                              <m:r>
                                <a:rPr lang="en-GB" sz="1600" b="0" i="1" smtClean="0">
                                  <a:solidFill>
                                    <a:srgbClr val="0070C0"/>
                                  </a:solidFill>
                                  <a:latin typeface="Cambria Math"/>
                                </a:rPr>
                                <m:t>𝑢</m:t>
                              </m:r>
                            </m:e>
                            <m:sub>
                              <m:r>
                                <a:rPr lang="en-GB" sz="1600" b="0" i="1" smtClean="0">
                                  <a:solidFill>
                                    <a:srgbClr val="0070C0"/>
                                  </a:solidFill>
                                  <a:latin typeface="Cambria Math"/>
                                </a:rPr>
                                <m:t>𝑖</m:t>
                              </m:r>
                            </m:sub>
                          </m:sSub>
                          <m:r>
                            <a:rPr lang="en-GB" sz="1600" b="0" i="1" smtClean="0">
                              <a:solidFill>
                                <a:srgbClr val="0070C0"/>
                              </a:solidFill>
                              <a:latin typeface="Cambria Math"/>
                            </a:rPr>
                            <m:t>+</m:t>
                          </m:r>
                          <m:r>
                            <a:rPr lang="en-GB" sz="1600" b="0" i="1" smtClean="0">
                              <a:solidFill>
                                <a:srgbClr val="0070C0"/>
                              </a:solidFill>
                              <a:latin typeface="Cambria Math"/>
                            </a:rPr>
                            <m:t>𝑒</m:t>
                          </m:r>
                        </m:den>
                      </m:f>
                      <m:r>
                        <a:rPr lang="en-GB" sz="1600" b="0" i="0" smtClean="0">
                          <a:solidFill>
                            <a:srgbClr val="0070C0"/>
                          </a:solidFill>
                          <a:latin typeface="Cambria Math"/>
                        </a:rPr>
                        <m:t> </m:t>
                      </m:r>
                      <m:r>
                        <a:rPr lang="en-GB" sz="1600" b="0" dirty="0" smtClean="0">
                          <a:solidFill>
                            <a:srgbClr val="0070C0"/>
                          </a:solidFill>
                          <a:latin typeface="Cambria Math"/>
                          <a:ea typeface="Cambria Math"/>
                        </a:rPr>
                        <m:t>~</m:t>
                      </m:r>
                      <m:r>
                        <a:rPr lang="en-GB" sz="1600" b="0" i="1" dirty="0" smtClean="0">
                          <a:solidFill>
                            <a:srgbClr val="0070C0"/>
                          </a:solidFill>
                          <a:latin typeface="Cambria Math"/>
                          <a:ea typeface="Cambria Math"/>
                        </a:rPr>
                        <m:t> </m:t>
                      </m:r>
                      <m:f>
                        <m:fPr>
                          <m:ctrlPr>
                            <a:rPr lang="en-GB" sz="1600" i="1" dirty="0" smtClean="0">
                              <a:solidFill>
                                <a:srgbClr val="0070C0"/>
                              </a:solidFill>
                              <a:latin typeface="Cambria Math"/>
                              <a:ea typeface="Cambria Math"/>
                            </a:rPr>
                          </m:ctrlPr>
                        </m:fPr>
                        <m:num>
                          <m:r>
                            <a:rPr lang="en-GB" sz="1600" b="0" i="1" dirty="0" smtClean="0">
                              <a:solidFill>
                                <a:srgbClr val="0070C0"/>
                              </a:solidFill>
                              <a:latin typeface="Cambria Math"/>
                              <a:ea typeface="Cambria Math"/>
                            </a:rPr>
                            <m:t>𝑒</m:t>
                          </m:r>
                        </m:num>
                        <m:den>
                          <m:sSub>
                            <m:sSubPr>
                              <m:ctrlPr>
                                <a:rPr lang="en-GB" sz="1600" i="1" dirty="0" smtClean="0">
                                  <a:solidFill>
                                    <a:srgbClr val="0070C0"/>
                                  </a:solidFill>
                                  <a:latin typeface="Cambria Math"/>
                                  <a:ea typeface="Cambria Math"/>
                                </a:rPr>
                              </m:ctrlPr>
                            </m:sSubPr>
                            <m:e>
                              <m:r>
                                <a:rPr lang="en-GB" sz="1600" b="0" i="1" dirty="0" smtClean="0">
                                  <a:solidFill>
                                    <a:srgbClr val="0070C0"/>
                                  </a:solidFill>
                                  <a:latin typeface="Cambria Math"/>
                                  <a:ea typeface="Cambria Math"/>
                                </a:rPr>
                                <m:t>𝑢</m:t>
                              </m:r>
                            </m:e>
                            <m:sub>
                              <m:r>
                                <a:rPr lang="en-GB" sz="1600" b="0" i="1" dirty="0" smtClean="0">
                                  <a:solidFill>
                                    <a:srgbClr val="0070C0"/>
                                  </a:solidFill>
                                  <a:latin typeface="Cambria Math"/>
                                  <a:ea typeface="Cambria Math"/>
                                </a:rPr>
                                <m:t>𝑖</m:t>
                              </m:r>
                            </m:sub>
                          </m:sSub>
                        </m:den>
                      </m:f>
                    </m:oMath>
                  </m:oMathPara>
                </a14:m>
                <a:endParaRPr lang="en-GB" sz="1600" dirty="0">
                  <a:solidFill>
                    <a:srgbClr val="0070C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3601838" y="5202883"/>
                <a:ext cx="1131897" cy="555601"/>
              </a:xfrm>
              <a:prstGeom prst="rect">
                <a:avLst/>
              </a:prstGeom>
              <a:blipFill rotWithShape="1">
                <a:blip r:embed="rId4"/>
                <a:stretch>
                  <a:fillRect r="-10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2079554" y="6246999"/>
                <a:ext cx="4176464" cy="6455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1600" i="1" smtClean="0">
                              <a:solidFill>
                                <a:schemeClr val="accent3">
                                  <a:lumMod val="75000"/>
                                </a:schemeClr>
                              </a:solidFill>
                              <a:latin typeface="Cambria Math"/>
                            </a:rPr>
                          </m:ctrlPr>
                        </m:fPr>
                        <m:num>
                          <m:sSub>
                            <m:sSubPr>
                              <m:ctrlPr>
                                <a:rPr lang="en-GB" sz="1600" i="1">
                                  <a:solidFill>
                                    <a:schemeClr val="accent3">
                                      <a:lumMod val="75000"/>
                                    </a:schemeClr>
                                  </a:solidFill>
                                  <a:latin typeface="Cambria Math"/>
                                </a:rPr>
                              </m:ctrlPr>
                            </m:sSubPr>
                            <m:e>
                              <m:r>
                                <a:rPr lang="en-GB" sz="1600" i="1">
                                  <a:solidFill>
                                    <a:schemeClr val="accent3">
                                      <a:lumMod val="75000"/>
                                    </a:schemeClr>
                                  </a:solidFill>
                                  <a:latin typeface="Cambria Math"/>
                                </a:rPr>
                                <m:t>𝑢</m:t>
                              </m:r>
                            </m:e>
                            <m:sub>
                              <m:r>
                                <a:rPr lang="en-GB" sz="1600" i="1">
                                  <a:solidFill>
                                    <a:schemeClr val="accent3">
                                      <a:lumMod val="75000"/>
                                    </a:schemeClr>
                                  </a:solidFill>
                                  <a:latin typeface="Cambria Math"/>
                                </a:rPr>
                                <m:t>𝑇</m:t>
                              </m:r>
                            </m:sub>
                          </m:sSub>
                          <m:r>
                            <a:rPr lang="en-GB" sz="1600" i="1" smtClean="0">
                              <a:solidFill>
                                <a:schemeClr val="accent3">
                                  <a:lumMod val="75000"/>
                                </a:schemeClr>
                              </a:solidFill>
                              <a:latin typeface="Cambria Math"/>
                              <a:ea typeface="Cambria Math"/>
                            </a:rPr>
                            <m:t>∙</m:t>
                          </m:r>
                          <m:r>
                            <a:rPr lang="en-GB" sz="1600" i="1">
                              <a:solidFill>
                                <a:schemeClr val="accent3">
                                  <a:lumMod val="75000"/>
                                </a:schemeClr>
                              </a:solidFill>
                              <a:latin typeface="Cambria Math"/>
                            </a:rPr>
                            <m:t>𝑣</m:t>
                          </m:r>
                        </m:num>
                        <m:den>
                          <m:sSub>
                            <m:sSubPr>
                              <m:ctrlPr>
                                <a:rPr lang="en-GB" sz="1600" i="1">
                                  <a:solidFill>
                                    <a:schemeClr val="accent3">
                                      <a:lumMod val="75000"/>
                                    </a:schemeClr>
                                  </a:solidFill>
                                  <a:latin typeface="Cambria Math"/>
                                </a:rPr>
                              </m:ctrlPr>
                            </m:sSubPr>
                            <m:e>
                              <m:r>
                                <a:rPr lang="en-GB" sz="1600" i="1">
                                  <a:solidFill>
                                    <a:schemeClr val="accent3">
                                      <a:lumMod val="75000"/>
                                    </a:schemeClr>
                                  </a:solidFill>
                                  <a:latin typeface="Cambria Math"/>
                                </a:rPr>
                                <m:t>𝑞</m:t>
                              </m:r>
                              <m:r>
                                <a:rPr lang="en-GB" sz="1600" i="1" smtClean="0">
                                  <a:solidFill>
                                    <a:schemeClr val="accent3">
                                      <a:lumMod val="75000"/>
                                    </a:schemeClr>
                                  </a:solidFill>
                                  <a:latin typeface="Cambria Math"/>
                                  <a:ea typeface="Cambria Math"/>
                                </a:rPr>
                                <m:t>∙</m:t>
                              </m:r>
                              <m:r>
                                <a:rPr lang="en-GB" sz="1600" i="1">
                                  <a:solidFill>
                                    <a:schemeClr val="accent3">
                                      <a:lumMod val="75000"/>
                                    </a:schemeClr>
                                  </a:solidFill>
                                  <a:latin typeface="Cambria Math"/>
                                </a:rPr>
                                <m:t>𝑢</m:t>
                              </m:r>
                            </m:e>
                            <m:sub>
                              <m:r>
                                <a:rPr lang="en-GB" sz="1600" i="1">
                                  <a:solidFill>
                                    <a:schemeClr val="accent3">
                                      <a:lumMod val="75000"/>
                                    </a:schemeClr>
                                  </a:solidFill>
                                  <a:latin typeface="Cambria Math"/>
                                </a:rPr>
                                <m:t>𝑖</m:t>
                              </m:r>
                            </m:sub>
                          </m:sSub>
                          <m:r>
                            <a:rPr lang="en-GB" sz="1600" i="1">
                              <a:solidFill>
                                <a:schemeClr val="accent3">
                                  <a:lumMod val="75000"/>
                                </a:schemeClr>
                              </a:solidFill>
                              <a:latin typeface="Cambria Math"/>
                            </a:rPr>
                            <m:t>+</m:t>
                          </m:r>
                          <m:sSub>
                            <m:sSubPr>
                              <m:ctrlPr>
                                <a:rPr lang="en-GB" sz="1600" i="1">
                                  <a:solidFill>
                                    <a:schemeClr val="accent3">
                                      <a:lumMod val="75000"/>
                                    </a:schemeClr>
                                  </a:solidFill>
                                  <a:latin typeface="Cambria Math"/>
                                </a:rPr>
                              </m:ctrlPr>
                            </m:sSubPr>
                            <m:e>
                              <m:r>
                                <a:rPr lang="en-GB" sz="1600" i="1">
                                  <a:solidFill>
                                    <a:schemeClr val="accent3">
                                      <a:lumMod val="75000"/>
                                    </a:schemeClr>
                                  </a:solidFill>
                                  <a:latin typeface="Cambria Math"/>
                                </a:rPr>
                                <m:t>𝑢</m:t>
                              </m:r>
                            </m:e>
                            <m:sub>
                              <m:r>
                                <a:rPr lang="en-GB" sz="1600" i="1">
                                  <a:solidFill>
                                    <a:schemeClr val="accent3">
                                      <a:lumMod val="75000"/>
                                    </a:schemeClr>
                                  </a:solidFill>
                                  <a:latin typeface="Cambria Math"/>
                                </a:rPr>
                                <m:t>𝑇</m:t>
                              </m:r>
                            </m:sub>
                          </m:sSub>
                          <m:r>
                            <a:rPr lang="en-GB" sz="1600" i="1" smtClean="0">
                              <a:solidFill>
                                <a:schemeClr val="accent3">
                                  <a:lumMod val="75000"/>
                                </a:schemeClr>
                              </a:solidFill>
                              <a:latin typeface="Cambria Math"/>
                              <a:ea typeface="Cambria Math"/>
                            </a:rPr>
                            <m:t>∙</m:t>
                          </m:r>
                          <m:r>
                            <a:rPr lang="en-GB" sz="1600" i="1">
                              <a:solidFill>
                                <a:schemeClr val="accent3">
                                  <a:lumMod val="75000"/>
                                </a:schemeClr>
                              </a:solidFill>
                              <a:latin typeface="Cambria Math"/>
                            </a:rPr>
                            <m:t>𝑣</m:t>
                          </m:r>
                        </m:den>
                      </m:f>
                      <m:r>
                        <a:rPr lang="en-GB" sz="1600" b="0" i="1" smtClean="0">
                          <a:solidFill>
                            <a:schemeClr val="accent3">
                              <a:lumMod val="75000"/>
                            </a:schemeClr>
                          </a:solidFill>
                          <a:latin typeface="Cambria Math"/>
                        </a:rPr>
                        <m:t>=</m:t>
                      </m:r>
                      <m:f>
                        <m:fPr>
                          <m:ctrlPr>
                            <a:rPr lang="en-GB" sz="1600" i="1" smtClean="0">
                              <a:solidFill>
                                <a:schemeClr val="accent3">
                                  <a:lumMod val="75000"/>
                                </a:schemeClr>
                              </a:solidFill>
                              <a:latin typeface="Cambria Math"/>
                            </a:rPr>
                          </m:ctrlPr>
                        </m:fPr>
                        <m:num>
                          <m:r>
                            <a:rPr lang="en-GB" sz="1600" i="1">
                              <a:solidFill>
                                <a:schemeClr val="accent3">
                                  <a:lumMod val="75000"/>
                                </a:schemeClr>
                              </a:solidFill>
                              <a:latin typeface="Cambria Math"/>
                            </a:rPr>
                            <m:t>𝑥</m:t>
                          </m:r>
                        </m:num>
                        <m:den>
                          <m:sSub>
                            <m:sSubPr>
                              <m:ctrlPr>
                                <a:rPr lang="en-GB" sz="1600" i="1">
                                  <a:solidFill>
                                    <a:schemeClr val="accent3">
                                      <a:lumMod val="75000"/>
                                    </a:schemeClr>
                                  </a:solidFill>
                                  <a:latin typeface="Cambria Math"/>
                                </a:rPr>
                              </m:ctrlPr>
                            </m:sSubPr>
                            <m:e>
                              <m:r>
                                <a:rPr lang="en-GB" sz="1600" i="1">
                                  <a:solidFill>
                                    <a:schemeClr val="accent3">
                                      <a:lumMod val="75000"/>
                                    </a:schemeClr>
                                  </a:solidFill>
                                  <a:latin typeface="Cambria Math"/>
                                </a:rPr>
                                <m:t>𝑢</m:t>
                              </m:r>
                            </m:e>
                            <m:sub>
                              <m:r>
                                <a:rPr lang="en-GB" sz="1600" i="1">
                                  <a:solidFill>
                                    <a:schemeClr val="accent3">
                                      <a:lumMod val="75000"/>
                                    </a:schemeClr>
                                  </a:solidFill>
                                  <a:latin typeface="Cambria Math"/>
                                </a:rPr>
                                <m:t>𝑖</m:t>
                              </m:r>
                            </m:sub>
                          </m:sSub>
                          <m:r>
                            <a:rPr lang="en-GB" sz="1600" i="1">
                              <a:solidFill>
                                <a:schemeClr val="accent3">
                                  <a:lumMod val="75000"/>
                                </a:schemeClr>
                              </a:solidFill>
                              <a:latin typeface="Cambria Math"/>
                            </a:rPr>
                            <m:t>+</m:t>
                          </m:r>
                          <m:r>
                            <a:rPr lang="en-GB" sz="1600" i="1">
                              <a:solidFill>
                                <a:schemeClr val="accent3">
                                  <a:lumMod val="75000"/>
                                </a:schemeClr>
                              </a:solidFill>
                              <a:latin typeface="Cambria Math"/>
                            </a:rPr>
                            <m:t>𝑥</m:t>
                          </m:r>
                        </m:den>
                      </m:f>
                      <m:r>
                        <a:rPr lang="en-GB" sz="1600" b="0" i="1" smtClean="0">
                          <a:solidFill>
                            <a:schemeClr val="accent3">
                              <a:lumMod val="75000"/>
                            </a:schemeClr>
                          </a:solidFill>
                          <a:latin typeface="Cambria Math"/>
                        </a:rPr>
                        <m:t> </m:t>
                      </m:r>
                      <m:r>
                        <a:rPr lang="en-GB" sz="1600" i="1" smtClean="0">
                          <a:solidFill>
                            <a:schemeClr val="accent3">
                              <a:lumMod val="75000"/>
                            </a:schemeClr>
                          </a:solidFill>
                          <a:latin typeface="Cambria Math"/>
                          <a:ea typeface="Cambria Math"/>
                        </a:rPr>
                        <m:t>~</m:t>
                      </m:r>
                      <m:r>
                        <a:rPr lang="en-GB" sz="1600" b="0" i="1" smtClean="0">
                          <a:solidFill>
                            <a:schemeClr val="accent3">
                              <a:lumMod val="75000"/>
                            </a:schemeClr>
                          </a:solidFill>
                          <a:latin typeface="Cambria Math"/>
                          <a:ea typeface="Cambria Math"/>
                        </a:rPr>
                        <m:t> </m:t>
                      </m:r>
                      <m:f>
                        <m:fPr>
                          <m:ctrlPr>
                            <a:rPr lang="en-GB" sz="1600" i="1" smtClean="0">
                              <a:solidFill>
                                <a:schemeClr val="accent3">
                                  <a:lumMod val="75000"/>
                                </a:schemeClr>
                              </a:solidFill>
                              <a:latin typeface="Cambria Math"/>
                              <a:ea typeface="Cambria Math"/>
                            </a:rPr>
                          </m:ctrlPr>
                        </m:fPr>
                        <m:num>
                          <m:r>
                            <a:rPr lang="en-GB" sz="1600" b="0" i="1" smtClean="0">
                              <a:solidFill>
                                <a:schemeClr val="accent3">
                                  <a:lumMod val="75000"/>
                                </a:schemeClr>
                              </a:solidFill>
                              <a:latin typeface="Cambria Math"/>
                              <a:ea typeface="Cambria Math"/>
                            </a:rPr>
                            <m:t>𝑥</m:t>
                          </m:r>
                        </m:num>
                        <m:den>
                          <m:sSub>
                            <m:sSubPr>
                              <m:ctrlPr>
                                <a:rPr lang="en-GB" sz="1600" i="1" smtClean="0">
                                  <a:solidFill>
                                    <a:schemeClr val="accent3">
                                      <a:lumMod val="75000"/>
                                    </a:schemeClr>
                                  </a:solidFill>
                                  <a:latin typeface="Cambria Math"/>
                                  <a:ea typeface="Cambria Math"/>
                                </a:rPr>
                              </m:ctrlPr>
                            </m:sSubPr>
                            <m:e>
                              <m:r>
                                <a:rPr lang="en-GB" sz="1600" b="0" i="1" smtClean="0">
                                  <a:solidFill>
                                    <a:schemeClr val="accent3">
                                      <a:lumMod val="75000"/>
                                    </a:schemeClr>
                                  </a:solidFill>
                                  <a:latin typeface="Cambria Math"/>
                                  <a:ea typeface="Cambria Math"/>
                                </a:rPr>
                                <m:t>𝑢</m:t>
                              </m:r>
                            </m:e>
                            <m:sub>
                              <m:r>
                                <a:rPr lang="en-GB" sz="1600" b="0" i="1" smtClean="0">
                                  <a:solidFill>
                                    <a:schemeClr val="accent3">
                                      <a:lumMod val="75000"/>
                                    </a:schemeClr>
                                  </a:solidFill>
                                  <a:latin typeface="Cambria Math"/>
                                  <a:ea typeface="Cambria Math"/>
                                </a:rPr>
                                <m:t>𝑖</m:t>
                              </m:r>
                            </m:sub>
                          </m:sSub>
                        </m:den>
                      </m:f>
                      <m:r>
                        <a:rPr lang="en-GB" sz="1600" b="0" i="1" smtClean="0">
                          <a:latin typeface="Cambria Math"/>
                        </a:rPr>
                        <m:t>     </m:t>
                      </m:r>
                      <m:d>
                        <m:dPr>
                          <m:ctrlPr>
                            <a:rPr lang="en-GB" sz="1600" b="0" i="1" smtClean="0">
                              <a:latin typeface="Cambria Math"/>
                            </a:rPr>
                          </m:ctrlPr>
                        </m:dPr>
                        <m:e>
                          <m:r>
                            <a:rPr lang="en-GB" sz="1600" i="1">
                              <a:latin typeface="Cambria Math"/>
                            </a:rPr>
                            <m:t>𝑥</m:t>
                          </m:r>
                          <m:r>
                            <a:rPr lang="en-GB" sz="1600" i="1">
                              <a:latin typeface="Cambria Math"/>
                            </a:rPr>
                            <m:t>=</m:t>
                          </m:r>
                          <m:f>
                            <m:fPr>
                              <m:ctrlPr>
                                <a:rPr lang="en-GB" sz="1600" i="1">
                                  <a:latin typeface="Cambria Math"/>
                                </a:rPr>
                              </m:ctrlPr>
                            </m:fPr>
                            <m:num>
                              <m:sSub>
                                <m:sSubPr>
                                  <m:ctrlPr>
                                    <a:rPr lang="en-GB" sz="1600" i="1">
                                      <a:latin typeface="Cambria Math"/>
                                    </a:rPr>
                                  </m:ctrlPr>
                                </m:sSubPr>
                                <m:e>
                                  <m:r>
                                    <a:rPr lang="en-GB" sz="1600" i="1">
                                      <a:latin typeface="Cambria Math"/>
                                    </a:rPr>
                                    <m:t>𝑢</m:t>
                                  </m:r>
                                </m:e>
                                <m:sub>
                                  <m:r>
                                    <a:rPr lang="en-GB" sz="1600" i="1">
                                      <a:latin typeface="Cambria Math"/>
                                    </a:rPr>
                                    <m:t>𝑇</m:t>
                                  </m:r>
                                </m:sub>
                              </m:sSub>
                              <m:r>
                                <a:rPr lang="en-GB" sz="1600" i="1">
                                  <a:latin typeface="Cambria Math"/>
                                  <a:ea typeface="Cambria Math"/>
                                </a:rPr>
                                <m:t>∙</m:t>
                              </m:r>
                              <m:r>
                                <a:rPr lang="en-GB" sz="1600" i="1">
                                  <a:latin typeface="Cambria Math"/>
                                </a:rPr>
                                <m:t>𝑣</m:t>
                              </m:r>
                            </m:num>
                            <m:den>
                              <m:r>
                                <a:rPr lang="en-GB" sz="1600" i="1">
                                  <a:latin typeface="Cambria Math"/>
                                </a:rPr>
                                <m:t>𝑞</m:t>
                              </m:r>
                            </m:den>
                          </m:f>
                        </m:e>
                      </m:d>
                    </m:oMath>
                  </m:oMathPara>
                </a14:m>
                <a:endParaRPr lang="en-GB" sz="1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2079554" y="6246999"/>
                <a:ext cx="4176464" cy="645561"/>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13172682" y="7111095"/>
                <a:ext cx="1990209" cy="6115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1600" i="1" smtClean="0">
                              <a:solidFill>
                                <a:srgbClr val="0070C0"/>
                              </a:solidFill>
                              <a:latin typeface="Cambria Math"/>
                            </a:rPr>
                          </m:ctrlPr>
                        </m:fPr>
                        <m:num>
                          <m:r>
                            <a:rPr lang="en-GB" sz="1600" b="0" i="1" smtClean="0">
                              <a:solidFill>
                                <a:srgbClr val="0070C0"/>
                              </a:solidFill>
                              <a:latin typeface="Cambria Math"/>
                            </a:rPr>
                            <m:t>𝑒</m:t>
                          </m:r>
                        </m:num>
                        <m:den>
                          <m:sSub>
                            <m:sSubPr>
                              <m:ctrlPr>
                                <a:rPr lang="en-GB" sz="1600" i="1">
                                  <a:solidFill>
                                    <a:srgbClr val="0070C0"/>
                                  </a:solidFill>
                                  <a:latin typeface="Cambria Math"/>
                                </a:rPr>
                              </m:ctrlPr>
                            </m:sSubPr>
                            <m:e>
                              <m:r>
                                <a:rPr lang="en-GB" sz="1600" i="1">
                                  <a:solidFill>
                                    <a:srgbClr val="0070C0"/>
                                  </a:solidFill>
                                  <a:latin typeface="Cambria Math"/>
                                </a:rPr>
                                <m:t>𝑢</m:t>
                              </m:r>
                            </m:e>
                            <m:sub>
                              <m:r>
                                <a:rPr lang="en-GB" sz="1600" i="1">
                                  <a:solidFill>
                                    <a:srgbClr val="0070C0"/>
                                  </a:solidFill>
                                  <a:latin typeface="Cambria Math"/>
                                </a:rPr>
                                <m:t>𝑖</m:t>
                              </m:r>
                            </m:sub>
                          </m:sSub>
                          <m:r>
                            <a:rPr lang="en-GB" sz="1600" i="1">
                              <a:solidFill>
                                <a:srgbClr val="0070C0"/>
                              </a:solidFill>
                              <a:latin typeface="Cambria Math"/>
                            </a:rPr>
                            <m:t>+</m:t>
                          </m:r>
                          <m:r>
                            <a:rPr lang="en-GB" sz="1600" b="0" i="1" smtClean="0">
                              <a:solidFill>
                                <a:srgbClr val="0070C0"/>
                              </a:solidFill>
                              <a:latin typeface="Cambria Math"/>
                            </a:rPr>
                            <m:t>𝑒</m:t>
                          </m:r>
                        </m:den>
                      </m:f>
                      <m:r>
                        <a:rPr lang="en-GB" sz="1600" i="1">
                          <a:latin typeface="Cambria Math"/>
                          <a:ea typeface="Cambria Math"/>
                        </a:rPr>
                        <m:t>∙</m:t>
                      </m:r>
                      <m:f>
                        <m:fPr>
                          <m:ctrlPr>
                            <a:rPr lang="en-GB" sz="1600" i="1" smtClean="0">
                              <a:solidFill>
                                <a:schemeClr val="accent3">
                                  <a:lumMod val="75000"/>
                                </a:schemeClr>
                              </a:solidFill>
                              <a:latin typeface="Cambria Math"/>
                            </a:rPr>
                          </m:ctrlPr>
                        </m:fPr>
                        <m:num>
                          <m:r>
                            <a:rPr lang="en-GB" sz="1600" i="1">
                              <a:solidFill>
                                <a:schemeClr val="accent3">
                                  <a:lumMod val="75000"/>
                                </a:schemeClr>
                              </a:solidFill>
                              <a:latin typeface="Cambria Math"/>
                            </a:rPr>
                            <m:t>𝑥</m:t>
                          </m:r>
                        </m:num>
                        <m:den>
                          <m:sSub>
                            <m:sSubPr>
                              <m:ctrlPr>
                                <a:rPr lang="en-GB" sz="1600" i="1">
                                  <a:solidFill>
                                    <a:schemeClr val="accent3">
                                      <a:lumMod val="75000"/>
                                    </a:schemeClr>
                                  </a:solidFill>
                                  <a:latin typeface="Cambria Math"/>
                                </a:rPr>
                              </m:ctrlPr>
                            </m:sSubPr>
                            <m:e>
                              <m:r>
                                <a:rPr lang="en-GB" sz="1600" i="1">
                                  <a:solidFill>
                                    <a:schemeClr val="accent3">
                                      <a:lumMod val="75000"/>
                                    </a:schemeClr>
                                  </a:solidFill>
                                  <a:latin typeface="Cambria Math"/>
                                </a:rPr>
                                <m:t>𝑢</m:t>
                              </m:r>
                            </m:e>
                            <m:sub>
                              <m:r>
                                <a:rPr lang="en-GB" sz="1600" i="1">
                                  <a:solidFill>
                                    <a:schemeClr val="accent3">
                                      <a:lumMod val="75000"/>
                                    </a:schemeClr>
                                  </a:solidFill>
                                  <a:latin typeface="Cambria Math"/>
                                </a:rPr>
                                <m:t>𝑖</m:t>
                              </m:r>
                            </m:sub>
                          </m:sSub>
                          <m:r>
                            <a:rPr lang="en-GB" sz="1600" i="1">
                              <a:solidFill>
                                <a:schemeClr val="accent3">
                                  <a:lumMod val="75000"/>
                                </a:schemeClr>
                              </a:solidFill>
                              <a:latin typeface="Cambria Math"/>
                            </a:rPr>
                            <m:t>+</m:t>
                          </m:r>
                          <m:r>
                            <a:rPr lang="en-GB" sz="1600" i="1">
                              <a:solidFill>
                                <a:schemeClr val="accent3">
                                  <a:lumMod val="75000"/>
                                </a:schemeClr>
                              </a:solidFill>
                              <a:latin typeface="Cambria Math"/>
                            </a:rPr>
                            <m:t>𝑥</m:t>
                          </m:r>
                        </m:den>
                      </m:f>
                      <m:r>
                        <a:rPr lang="en-GB" sz="1600" b="0" i="1" smtClean="0">
                          <a:solidFill>
                            <a:schemeClr val="accent3">
                              <a:lumMod val="75000"/>
                            </a:schemeClr>
                          </a:solidFill>
                          <a:latin typeface="Cambria Math"/>
                        </a:rPr>
                        <m:t> </m:t>
                      </m:r>
                      <m:r>
                        <a:rPr lang="en-GB" sz="1600" i="1" smtClean="0">
                          <a:latin typeface="Cambria Math"/>
                          <a:ea typeface="Cambria Math"/>
                        </a:rPr>
                        <m:t>~</m:t>
                      </m:r>
                      <m:r>
                        <a:rPr lang="en-GB" sz="1600" b="0" i="1" smtClean="0">
                          <a:latin typeface="Cambria Math"/>
                          <a:ea typeface="Cambria Math"/>
                        </a:rPr>
                        <m:t> </m:t>
                      </m:r>
                      <m:f>
                        <m:fPr>
                          <m:ctrlPr>
                            <a:rPr lang="en-GB" sz="1600" i="1" smtClean="0">
                              <a:latin typeface="Cambria Math"/>
                              <a:ea typeface="Cambria Math"/>
                            </a:rPr>
                          </m:ctrlPr>
                        </m:fPr>
                        <m:num>
                          <m:r>
                            <a:rPr lang="en-GB" sz="1600" b="0" i="1" smtClean="0">
                              <a:latin typeface="Cambria Math"/>
                              <a:ea typeface="Cambria Math"/>
                            </a:rPr>
                            <m:t>1</m:t>
                          </m:r>
                        </m:num>
                        <m:den>
                          <m:sSup>
                            <m:sSupPr>
                              <m:ctrlPr>
                                <a:rPr lang="en-GB" sz="1600" i="1" smtClean="0">
                                  <a:latin typeface="Cambria Math"/>
                                  <a:ea typeface="Cambria Math"/>
                                </a:rPr>
                              </m:ctrlPr>
                            </m:sSupPr>
                            <m:e>
                              <m:sSubSup>
                                <m:sSubSupPr>
                                  <m:ctrlPr>
                                    <a:rPr lang="en-GB" sz="1600" i="1">
                                      <a:latin typeface="Cambria Math"/>
                                      <a:ea typeface="Cambria Math"/>
                                    </a:rPr>
                                  </m:ctrlPr>
                                </m:sSubSupPr>
                                <m:e>
                                  <m:r>
                                    <a:rPr lang="en-GB" sz="1600" i="1">
                                      <a:latin typeface="Cambria Math"/>
                                      <a:ea typeface="Cambria Math"/>
                                    </a:rPr>
                                    <m:t>𝑢</m:t>
                                  </m:r>
                                </m:e>
                                <m:sub>
                                  <m:r>
                                    <a:rPr lang="en-GB" sz="1600" i="1">
                                      <a:latin typeface="Cambria Math"/>
                                      <a:ea typeface="Cambria Math"/>
                                    </a:rPr>
                                    <m:t>𝑖</m:t>
                                  </m:r>
                                </m:sub>
                                <m:sup/>
                              </m:sSubSup>
                            </m:e>
                            <m:sup>
                              <m:r>
                                <a:rPr lang="en-GB" sz="1600" b="0" i="1" smtClean="0">
                                  <a:latin typeface="Cambria Math"/>
                                  <a:ea typeface="Cambria Math"/>
                                </a:rPr>
                                <m:t>2</m:t>
                              </m:r>
                            </m:sup>
                          </m:sSup>
                        </m:den>
                      </m:f>
                    </m:oMath>
                  </m:oMathPara>
                </a14:m>
                <a:endParaRPr lang="en-GB" sz="1600" dirty="0">
                  <a:solidFill>
                    <a:schemeClr val="bg1"/>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13172682" y="7111095"/>
                <a:ext cx="1990209" cy="611578"/>
              </a:xfrm>
              <a:prstGeom prst="rect">
                <a:avLst/>
              </a:prstGeom>
              <a:blipFill rotWithShape="1">
                <a:blip r:embed="rId6"/>
                <a:stretch>
                  <a:fillRect/>
                </a:stretch>
              </a:blipFill>
            </p:spPr>
            <p:txBody>
              <a:bodyPr/>
              <a:lstStyle/>
              <a:p>
                <a:r>
                  <a:rPr lang="en-GB">
                    <a:noFill/>
                  </a:rPr>
                  <a:t> </a:t>
                </a:r>
              </a:p>
            </p:txBody>
          </p:sp>
        </mc:Fallback>
      </mc:AlternateContent>
      <p:pic>
        <p:nvPicPr>
          <p:cNvPr id="38" name="Picture 4"/>
          <p:cNvPicPr>
            <a:picLocks noChangeAspect="1" noChangeArrowheads="1"/>
          </p:cNvPicPr>
          <p:nvPr/>
        </p:nvPicPr>
        <p:blipFill>
          <a:blip r:embed="rId7" cstate="print"/>
          <a:srcRect/>
          <a:stretch>
            <a:fillRect/>
          </a:stretch>
        </p:blipFill>
        <p:spPr bwMode="auto">
          <a:xfrm>
            <a:off x="17240846" y="3772008"/>
            <a:ext cx="3407578" cy="725524"/>
          </a:xfrm>
          <a:prstGeom prst="rect">
            <a:avLst/>
          </a:prstGeom>
          <a:noFill/>
          <a:ln w="12700">
            <a:noFill/>
            <a:miter lim="800000"/>
            <a:headEnd/>
            <a:tailEnd/>
          </a:ln>
        </p:spPr>
      </p:pic>
      <p:pic>
        <p:nvPicPr>
          <p:cNvPr id="41" name="Picture 5"/>
          <p:cNvPicPr>
            <a:picLocks noChangeAspect="1" noChangeArrowheads="1"/>
          </p:cNvPicPr>
          <p:nvPr/>
        </p:nvPicPr>
        <p:blipFill>
          <a:blip r:embed="rId8" cstate="print"/>
          <a:srcRect/>
          <a:stretch>
            <a:fillRect/>
          </a:stretch>
        </p:blipFill>
        <p:spPr bwMode="auto">
          <a:xfrm>
            <a:off x="17199291" y="4862903"/>
            <a:ext cx="3490689" cy="189081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46" name="Rectangle 45"/>
              <p:cNvSpPr/>
              <p:nvPr/>
            </p:nvSpPr>
            <p:spPr>
              <a:xfrm>
                <a:off x="16598056" y="9991415"/>
                <a:ext cx="4349916" cy="1384995"/>
              </a:xfrm>
              <a:prstGeom prst="rect">
                <a:avLst/>
              </a:prstGeom>
            </p:spPr>
            <p:txBody>
              <a:bodyPr wrap="square">
                <a:spAutoFit/>
              </a:bodyPr>
              <a:lstStyle/>
              <a:p>
                <a:pPr algn="just"/>
                <a:r>
                  <a:rPr lang="en-GB" altLang="ja-JP" sz="1400" b="1" dirty="0" smtClean="0">
                    <a:ea typeface="ＭＳ Ｐゴシック" pitchFamily="34" charset="-128"/>
                  </a:rPr>
                  <a:t>Figure 5 – Peptide filter</a:t>
                </a:r>
                <a:r>
                  <a:rPr lang="en-GB" altLang="ja-JP" sz="1400" b="1" dirty="0" smtClean="0"/>
                  <a:t>ing</a:t>
                </a:r>
              </a:p>
              <a:p>
                <a:pPr algn="just"/>
                <a:r>
                  <a:rPr lang="en-GB" altLang="ja-JP" sz="1400" dirty="0" smtClean="0">
                    <a:ea typeface="ＭＳ Ｐゴシック" pitchFamily="34" charset="-128"/>
                  </a:rPr>
                  <a:t>Equilibrium peptide-MHC presentation varies as a function of the peptide off-rate. Panel C shows a comparison of the model (solid line +</a:t>
                </a:r>
                <a:r>
                  <a:rPr lang="en-GB" altLang="ja-JP" sz="1400" dirty="0" err="1" smtClean="0">
                    <a:ea typeface="ＭＳ Ｐゴシック" pitchFamily="34" charset="-128"/>
                  </a:rPr>
                  <a:t>tpn</a:t>
                </a:r>
                <a:r>
                  <a:rPr lang="en-GB" altLang="ja-JP" sz="1400" dirty="0" smtClean="0">
                    <a:ea typeface="ＭＳ Ｐゴシック" pitchFamily="34" charset="-128"/>
                  </a:rPr>
                  <a:t>, dashed line –</a:t>
                </a:r>
                <a:r>
                  <a:rPr lang="en-GB" altLang="ja-JP" sz="1400" dirty="0" err="1" smtClean="0">
                    <a:ea typeface="ＭＳ Ｐゴシック" pitchFamily="34" charset="-128"/>
                  </a:rPr>
                  <a:t>tpn</a:t>
                </a:r>
                <a:r>
                  <a:rPr lang="en-GB" altLang="ja-JP" sz="1400" dirty="0" smtClean="0">
                    <a:ea typeface="ＭＳ Ｐゴシック" pitchFamily="34" charset="-128"/>
                  </a:rPr>
                  <a:t>) with experimental data, which illustrates the quantitative improvement by tapasin as a function of </a:t>
                </a:r>
                <a14:m>
                  <m:oMath xmlns:m="http://schemas.openxmlformats.org/officeDocument/2006/math">
                    <m:sSub>
                      <m:sSubPr>
                        <m:ctrlPr>
                          <a:rPr lang="en-GB" altLang="ja-JP" sz="1400" i="1" smtClean="0">
                            <a:latin typeface="Cambria Math"/>
                            <a:ea typeface="ＭＳ Ｐゴシック" pitchFamily="34" charset="-128"/>
                          </a:rPr>
                        </m:ctrlPr>
                      </m:sSubPr>
                      <m:e>
                        <m:r>
                          <a:rPr lang="en-GB" altLang="ja-JP" sz="1400" b="0" i="1" smtClean="0">
                            <a:latin typeface="Cambria Math"/>
                            <a:ea typeface="ＭＳ Ｐゴシック" pitchFamily="34" charset="-128"/>
                          </a:rPr>
                          <m:t>𝑢</m:t>
                        </m:r>
                      </m:e>
                      <m:sub>
                        <m:r>
                          <a:rPr lang="en-GB" altLang="ja-JP" sz="1400" b="0" i="1" smtClean="0">
                            <a:latin typeface="Cambria Math"/>
                            <a:ea typeface="ＭＳ Ｐゴシック" pitchFamily="34" charset="-128"/>
                          </a:rPr>
                          <m:t>𝑖</m:t>
                        </m:r>
                      </m:sub>
                    </m:sSub>
                  </m:oMath>
                </a14:m>
                <a:endParaRPr lang="en-GB" altLang="ja-JP" sz="1400" dirty="0" smtClean="0">
                  <a:ea typeface="ＭＳ Ｐゴシック" pitchFamily="34" charset="-128"/>
                </a:endParaRPr>
              </a:p>
            </p:txBody>
          </p:sp>
        </mc:Choice>
        <mc:Fallback xmlns="">
          <p:sp>
            <p:nvSpPr>
              <p:cNvPr id="46" name="Rectangle 45"/>
              <p:cNvSpPr>
                <a:spLocks noRot="1" noChangeAspect="1" noMove="1" noResize="1" noEditPoints="1" noAdjustHandles="1" noChangeArrowheads="1" noChangeShapeType="1" noTextEdit="1"/>
              </p:cNvSpPr>
              <p:nvPr/>
            </p:nvSpPr>
            <p:spPr>
              <a:xfrm>
                <a:off x="16598056" y="9991415"/>
                <a:ext cx="4349916" cy="1384995"/>
              </a:xfrm>
              <a:prstGeom prst="rect">
                <a:avLst/>
              </a:prstGeom>
              <a:blipFill rotWithShape="1">
                <a:blip r:embed="rId9"/>
                <a:stretch>
                  <a:fillRect l="-421" t="-441" r="-421" b="-3524"/>
                </a:stretch>
              </a:blipFill>
            </p:spPr>
            <p:txBody>
              <a:bodyPr/>
              <a:lstStyle/>
              <a:p>
                <a:r>
                  <a:rPr lang="en-GB">
                    <a:noFill/>
                  </a:rPr>
                  <a:t> </a:t>
                </a:r>
              </a:p>
            </p:txBody>
          </p:sp>
        </mc:Fallback>
      </mc:AlternateContent>
      <p:sp>
        <p:nvSpPr>
          <p:cNvPr id="12" name="TextBox 11"/>
          <p:cNvSpPr txBox="1"/>
          <p:nvPr/>
        </p:nvSpPr>
        <p:spPr>
          <a:xfrm>
            <a:off x="16814081" y="3582703"/>
            <a:ext cx="402674" cy="523220"/>
          </a:xfrm>
          <a:prstGeom prst="rect">
            <a:avLst/>
          </a:prstGeom>
          <a:noFill/>
        </p:spPr>
        <p:txBody>
          <a:bodyPr wrap="none" rtlCol="0">
            <a:spAutoFit/>
          </a:bodyPr>
          <a:lstStyle/>
          <a:p>
            <a:r>
              <a:rPr lang="en-GB" sz="2800" b="1" dirty="0" smtClean="0"/>
              <a:t>A</a:t>
            </a:r>
            <a:endParaRPr lang="en-GB" sz="2800" b="1" dirty="0"/>
          </a:p>
        </p:txBody>
      </p:sp>
      <p:sp>
        <p:nvSpPr>
          <p:cNvPr id="48" name="TextBox 47"/>
          <p:cNvSpPr txBox="1"/>
          <p:nvPr/>
        </p:nvSpPr>
        <p:spPr>
          <a:xfrm>
            <a:off x="16814081" y="4692031"/>
            <a:ext cx="386644" cy="523220"/>
          </a:xfrm>
          <a:prstGeom prst="rect">
            <a:avLst/>
          </a:prstGeom>
          <a:noFill/>
        </p:spPr>
        <p:txBody>
          <a:bodyPr wrap="none" rtlCol="0">
            <a:spAutoFit/>
          </a:bodyPr>
          <a:lstStyle/>
          <a:p>
            <a:r>
              <a:rPr lang="en-GB" sz="2800" b="1" dirty="0" smtClean="0"/>
              <a:t>B</a:t>
            </a:r>
            <a:endParaRPr lang="en-GB" sz="2800" b="1" dirty="0"/>
          </a:p>
        </p:txBody>
      </p:sp>
      <p:grpSp>
        <p:nvGrpSpPr>
          <p:cNvPr id="47" name="Group 46"/>
          <p:cNvGrpSpPr/>
          <p:nvPr/>
        </p:nvGrpSpPr>
        <p:grpSpPr>
          <a:xfrm>
            <a:off x="11593500" y="8155211"/>
            <a:ext cx="5148572" cy="1168781"/>
            <a:chOff x="11809524" y="8155211"/>
            <a:chExt cx="5148572" cy="1168781"/>
          </a:xfrm>
        </p:grpSpPr>
        <mc:AlternateContent xmlns:mc="http://schemas.openxmlformats.org/markup-compatibility/2006" xmlns:a14="http://schemas.microsoft.com/office/drawing/2010/main">
          <mc:Choice Requires="a14">
            <p:sp>
              <p:nvSpPr>
                <p:cNvPr id="45" name="TextBox 44"/>
                <p:cNvSpPr txBox="1"/>
                <p:nvPr/>
              </p:nvSpPr>
              <p:spPr>
                <a:xfrm>
                  <a:off x="11809524" y="8155211"/>
                  <a:ext cx="5148572" cy="6455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1600" i="1" smtClean="0">
                                <a:latin typeface="Cambria Math"/>
                              </a:rPr>
                            </m:ctrlPr>
                          </m:sSupPr>
                          <m:e>
                            <m:d>
                              <m:dPr>
                                <m:begChr m:val="["/>
                                <m:endChr m:val="]"/>
                                <m:ctrlPr>
                                  <a:rPr lang="en-GB" sz="1600" i="1">
                                    <a:latin typeface="Cambria Math"/>
                                  </a:rPr>
                                </m:ctrlPr>
                              </m:dPr>
                              <m:e>
                                <m:r>
                                  <a:rPr lang="en-GB" sz="1600" b="0" i="1" smtClean="0">
                                    <a:latin typeface="Cambria Math"/>
                                  </a:rPr>
                                  <m:t>𝑀𝑒</m:t>
                                </m:r>
                                <m:sSub>
                                  <m:sSubPr>
                                    <m:ctrlPr>
                                      <a:rPr lang="en-GB" sz="1600" i="1">
                                        <a:latin typeface="Cambria Math"/>
                                      </a:rPr>
                                    </m:ctrlPr>
                                  </m:sSubPr>
                                  <m:e>
                                    <m:r>
                                      <a:rPr lang="en-GB" sz="1600" i="1">
                                        <a:latin typeface="Cambria Math"/>
                                      </a:rPr>
                                      <m:t>𝑃</m:t>
                                    </m:r>
                                  </m:e>
                                  <m:sub>
                                    <m:r>
                                      <a:rPr lang="en-GB" sz="1600" i="1">
                                        <a:latin typeface="Cambria Math"/>
                                      </a:rPr>
                                      <m:t>𝑖</m:t>
                                    </m:r>
                                  </m:sub>
                                </m:sSub>
                              </m:e>
                            </m:d>
                          </m:e>
                          <m:sup>
                            <m:r>
                              <a:rPr lang="en-GB" sz="1600" b="0" i="1" smtClean="0">
                                <a:latin typeface="Cambria Math"/>
                              </a:rPr>
                              <m:t>∗</m:t>
                            </m:r>
                          </m:sup>
                        </m:sSup>
                        <m:r>
                          <a:rPr lang="en-GB" sz="1600" b="0" i="1" smtClean="0">
                            <a:latin typeface="Cambria Math"/>
                            <a:ea typeface="Cambria Math"/>
                          </a:rPr>
                          <m:t>≈</m:t>
                        </m:r>
                        <m:r>
                          <a:rPr lang="en-GB" sz="1600" b="0" i="1" smtClean="0">
                            <a:latin typeface="Cambria Math"/>
                          </a:rPr>
                          <m:t>𝐶</m:t>
                        </m:r>
                        <m:f>
                          <m:fPr>
                            <m:ctrlPr>
                              <a:rPr lang="en-GB" sz="1600" i="1" smtClean="0">
                                <a:solidFill>
                                  <a:srgbClr val="FF0000"/>
                                </a:solidFill>
                                <a:latin typeface="Cambria Math"/>
                              </a:rPr>
                            </m:ctrlPr>
                          </m:fPr>
                          <m:num>
                            <m:r>
                              <a:rPr lang="en-GB" sz="1600" b="0" i="1" smtClean="0">
                                <a:solidFill>
                                  <a:srgbClr val="FF0000"/>
                                </a:solidFill>
                                <a:latin typeface="Cambria Math"/>
                              </a:rPr>
                              <m:t>1</m:t>
                            </m:r>
                          </m:num>
                          <m:den>
                            <m:sSub>
                              <m:sSubPr>
                                <m:ctrlPr>
                                  <a:rPr lang="en-GB" sz="1600" i="1" smtClean="0">
                                    <a:solidFill>
                                      <a:srgbClr val="FF0000"/>
                                    </a:solidFill>
                                    <a:latin typeface="Cambria Math"/>
                                  </a:rPr>
                                </m:ctrlPr>
                              </m:sSubPr>
                              <m:e>
                                <m:r>
                                  <a:rPr lang="en-GB" sz="1600" b="0" i="1" smtClean="0">
                                    <a:solidFill>
                                      <a:srgbClr val="FF0000"/>
                                    </a:solidFill>
                                    <a:latin typeface="Cambria Math"/>
                                  </a:rPr>
                                  <m:t>𝑢</m:t>
                                </m:r>
                              </m:e>
                              <m:sub>
                                <m:r>
                                  <a:rPr lang="en-GB" sz="1600" b="0" i="1" smtClean="0">
                                    <a:solidFill>
                                      <a:srgbClr val="FF0000"/>
                                    </a:solidFill>
                                    <a:latin typeface="Cambria Math"/>
                                  </a:rPr>
                                  <m:t>𝑖</m:t>
                                </m:r>
                              </m:sub>
                            </m:sSub>
                          </m:den>
                        </m:f>
                        <m:r>
                          <a:rPr lang="en-GB" sz="1600" b="0" i="1" smtClean="0">
                            <a:latin typeface="Cambria Math"/>
                            <a:ea typeface="Cambria Math"/>
                          </a:rPr>
                          <m:t>∙</m:t>
                        </m:r>
                        <m:f>
                          <m:fPr>
                            <m:ctrlPr>
                              <a:rPr lang="en-GB" sz="1600" i="1" smtClean="0">
                                <a:solidFill>
                                  <a:srgbClr val="0070C0"/>
                                </a:solidFill>
                                <a:latin typeface="Cambria Math"/>
                              </a:rPr>
                            </m:ctrlPr>
                          </m:fPr>
                          <m:num>
                            <m:r>
                              <a:rPr lang="en-GB" sz="1600" b="0" i="1" smtClean="0">
                                <a:solidFill>
                                  <a:srgbClr val="0070C0"/>
                                </a:solidFill>
                                <a:latin typeface="Cambria Math"/>
                              </a:rPr>
                              <m:t>𝑒</m:t>
                            </m:r>
                          </m:num>
                          <m:den>
                            <m:sSub>
                              <m:sSubPr>
                                <m:ctrlPr>
                                  <a:rPr lang="en-GB" sz="1600" i="1" smtClean="0">
                                    <a:solidFill>
                                      <a:srgbClr val="0070C0"/>
                                    </a:solidFill>
                                    <a:latin typeface="Cambria Math"/>
                                  </a:rPr>
                                </m:ctrlPr>
                              </m:sSubPr>
                              <m:e>
                                <m:r>
                                  <a:rPr lang="en-GB" sz="1600" b="0" i="1" smtClean="0">
                                    <a:solidFill>
                                      <a:srgbClr val="0070C0"/>
                                    </a:solidFill>
                                    <a:latin typeface="Cambria Math"/>
                                  </a:rPr>
                                  <m:t>𝑢</m:t>
                                </m:r>
                              </m:e>
                              <m:sub>
                                <m:r>
                                  <a:rPr lang="en-GB" sz="1600" b="0" i="1" smtClean="0">
                                    <a:solidFill>
                                      <a:srgbClr val="0070C0"/>
                                    </a:solidFill>
                                    <a:latin typeface="Cambria Math"/>
                                  </a:rPr>
                                  <m:t>𝑖</m:t>
                                </m:r>
                              </m:sub>
                            </m:sSub>
                            <m:r>
                              <a:rPr lang="en-GB" sz="1600" b="0" i="1" smtClean="0">
                                <a:solidFill>
                                  <a:srgbClr val="0070C0"/>
                                </a:solidFill>
                                <a:latin typeface="Cambria Math"/>
                              </a:rPr>
                              <m:t>+</m:t>
                            </m:r>
                            <m:r>
                              <a:rPr lang="en-GB" sz="1600" b="0" i="1" smtClean="0">
                                <a:solidFill>
                                  <a:srgbClr val="0070C0"/>
                                </a:solidFill>
                                <a:latin typeface="Cambria Math"/>
                              </a:rPr>
                              <m:t>𝑒</m:t>
                            </m:r>
                          </m:den>
                        </m:f>
                        <m:r>
                          <a:rPr lang="en-GB" sz="1600" i="1" smtClean="0">
                            <a:latin typeface="Cambria Math"/>
                            <a:ea typeface="Cambria Math"/>
                          </a:rPr>
                          <m:t>∙</m:t>
                        </m:r>
                        <m:d>
                          <m:dPr>
                            <m:ctrlPr>
                              <a:rPr lang="en-GB" sz="1600" i="1" smtClean="0">
                                <a:latin typeface="Cambria Math"/>
                              </a:rPr>
                            </m:ctrlPr>
                          </m:dPr>
                          <m:e>
                            <m:r>
                              <a:rPr lang="en-GB" sz="1600" b="0" i="1" smtClean="0">
                                <a:latin typeface="Cambria Math"/>
                              </a:rPr>
                              <m:t>𝑏</m:t>
                            </m:r>
                            <m:sSup>
                              <m:sSupPr>
                                <m:ctrlPr>
                                  <a:rPr lang="en-GB" sz="1600" i="1" smtClean="0">
                                    <a:latin typeface="Cambria Math"/>
                                  </a:rPr>
                                </m:ctrlPr>
                              </m:sSupPr>
                              <m:e>
                                <m:d>
                                  <m:dPr>
                                    <m:begChr m:val="["/>
                                    <m:endChr m:val="]"/>
                                    <m:ctrlPr>
                                      <a:rPr lang="en-GB" sz="1600" i="1" smtClean="0">
                                        <a:latin typeface="Cambria Math"/>
                                      </a:rPr>
                                    </m:ctrlPr>
                                  </m:dPr>
                                  <m:e>
                                    <m:r>
                                      <a:rPr lang="en-GB" sz="1600" b="0" i="1" smtClean="0">
                                        <a:latin typeface="Cambria Math"/>
                                      </a:rPr>
                                      <m:t>𝑀</m:t>
                                    </m:r>
                                  </m:e>
                                </m:d>
                              </m:e>
                              <m:sup>
                                <m:r>
                                  <a:rPr lang="en-GB" sz="1600" b="0" i="1" smtClean="0">
                                    <a:latin typeface="Cambria Math"/>
                                  </a:rPr>
                                  <m:t>∗</m:t>
                                </m:r>
                              </m:sup>
                            </m:sSup>
                            <m:r>
                              <a:rPr lang="en-GB" sz="1600" b="0" i="1" smtClean="0">
                                <a:latin typeface="Cambria Math"/>
                              </a:rPr>
                              <m:t>+</m:t>
                            </m:r>
                            <m:r>
                              <a:rPr lang="en-GB" sz="1600" b="0" i="1" smtClean="0">
                                <a:latin typeface="Cambria Math"/>
                              </a:rPr>
                              <m:t>𝑐</m:t>
                            </m:r>
                            <m:f>
                              <m:fPr>
                                <m:ctrlPr>
                                  <a:rPr lang="en-GB" sz="1600" i="1" smtClean="0">
                                    <a:solidFill>
                                      <a:schemeClr val="accent3">
                                        <a:lumMod val="75000"/>
                                      </a:schemeClr>
                                    </a:solidFill>
                                    <a:latin typeface="Cambria Math"/>
                                  </a:rPr>
                                </m:ctrlPr>
                              </m:fPr>
                              <m:num>
                                <m:r>
                                  <a:rPr lang="en-GB" sz="1600" b="0" i="1">
                                    <a:solidFill>
                                      <a:schemeClr val="accent3">
                                        <a:lumMod val="75000"/>
                                      </a:schemeClr>
                                    </a:solidFill>
                                    <a:latin typeface="Cambria Math"/>
                                  </a:rPr>
                                  <m:t>𝑥</m:t>
                                </m:r>
                              </m:num>
                              <m:den>
                                <m:sSub>
                                  <m:sSubPr>
                                    <m:ctrlPr>
                                      <a:rPr lang="en-GB" sz="1600" i="1">
                                        <a:solidFill>
                                          <a:schemeClr val="accent3">
                                            <a:lumMod val="75000"/>
                                          </a:schemeClr>
                                        </a:solidFill>
                                        <a:latin typeface="Cambria Math"/>
                                      </a:rPr>
                                    </m:ctrlPr>
                                  </m:sSubPr>
                                  <m:e>
                                    <m:r>
                                      <a:rPr lang="en-GB" sz="1600" b="0" i="1">
                                        <a:solidFill>
                                          <a:schemeClr val="accent3">
                                            <a:lumMod val="75000"/>
                                          </a:schemeClr>
                                        </a:solidFill>
                                        <a:latin typeface="Cambria Math"/>
                                      </a:rPr>
                                      <m:t>𝑢</m:t>
                                    </m:r>
                                  </m:e>
                                  <m:sub>
                                    <m:r>
                                      <a:rPr lang="en-GB" sz="1600" b="0" i="1">
                                        <a:solidFill>
                                          <a:schemeClr val="accent3">
                                            <a:lumMod val="75000"/>
                                          </a:schemeClr>
                                        </a:solidFill>
                                        <a:latin typeface="Cambria Math"/>
                                      </a:rPr>
                                      <m:t>𝑖</m:t>
                                    </m:r>
                                  </m:sub>
                                </m:sSub>
                                <m:r>
                                  <a:rPr lang="en-GB" sz="1600" b="0" i="1">
                                    <a:solidFill>
                                      <a:schemeClr val="accent3">
                                        <a:lumMod val="75000"/>
                                      </a:schemeClr>
                                    </a:solidFill>
                                    <a:latin typeface="Cambria Math"/>
                                  </a:rPr>
                                  <m:t>+</m:t>
                                </m:r>
                                <m:r>
                                  <a:rPr lang="en-GB" sz="1600" b="0" i="1">
                                    <a:solidFill>
                                      <a:schemeClr val="accent3">
                                        <a:lumMod val="75000"/>
                                      </a:schemeClr>
                                    </a:solidFill>
                                    <a:latin typeface="Cambria Math"/>
                                  </a:rPr>
                                  <m:t>𝑥</m:t>
                                </m:r>
                              </m:den>
                            </m:f>
                            <m:sSup>
                              <m:sSupPr>
                                <m:ctrlPr>
                                  <a:rPr lang="en-GB" sz="1600" i="1" smtClean="0">
                                    <a:latin typeface="Cambria Math"/>
                                  </a:rPr>
                                </m:ctrlPr>
                              </m:sSupPr>
                              <m:e>
                                <m:d>
                                  <m:dPr>
                                    <m:begChr m:val="["/>
                                    <m:endChr m:val="]"/>
                                    <m:ctrlPr>
                                      <a:rPr lang="en-GB" sz="1600" i="1" smtClean="0">
                                        <a:latin typeface="Cambria Math"/>
                                      </a:rPr>
                                    </m:ctrlPr>
                                  </m:dPr>
                                  <m:e>
                                    <m:r>
                                      <a:rPr lang="en-GB" sz="1600" b="0" i="1" smtClean="0">
                                        <a:latin typeface="Cambria Math"/>
                                      </a:rPr>
                                      <m:t>𝑇𝑀</m:t>
                                    </m:r>
                                  </m:e>
                                </m:d>
                              </m:e>
                              <m:sup>
                                <m:r>
                                  <a:rPr lang="en-GB" sz="1600" b="0" i="1" smtClean="0">
                                    <a:latin typeface="Cambria Math"/>
                                  </a:rPr>
                                  <m:t>∗</m:t>
                                </m:r>
                              </m:sup>
                            </m:sSup>
                          </m:e>
                        </m:d>
                        <m:r>
                          <a:rPr lang="en-GB" sz="1600" i="1" smtClean="0">
                            <a:latin typeface="Cambria Math"/>
                            <a:ea typeface="Cambria Math"/>
                          </a:rPr>
                          <m:t>∙</m:t>
                        </m:r>
                        <m:sSup>
                          <m:sSupPr>
                            <m:ctrlPr>
                              <a:rPr lang="en-GB" sz="1600" i="1" smtClean="0">
                                <a:latin typeface="Cambria Math"/>
                              </a:rPr>
                            </m:ctrlPr>
                          </m:sSupPr>
                          <m:e>
                            <m:d>
                              <m:dPr>
                                <m:begChr m:val="["/>
                                <m:endChr m:val="]"/>
                                <m:ctrlPr>
                                  <a:rPr lang="en-GB" sz="1600" i="1" smtClean="0">
                                    <a:latin typeface="Cambria Math"/>
                                  </a:rPr>
                                </m:ctrlPr>
                              </m:dPr>
                              <m:e>
                                <m:sSub>
                                  <m:sSubPr>
                                    <m:ctrlPr>
                                      <a:rPr lang="en-GB" sz="1600" i="1" smtClean="0">
                                        <a:latin typeface="Cambria Math"/>
                                      </a:rPr>
                                    </m:ctrlPr>
                                  </m:sSubPr>
                                  <m:e>
                                    <m:r>
                                      <a:rPr lang="en-GB" sz="1600" b="0" i="1" smtClean="0">
                                        <a:latin typeface="Cambria Math"/>
                                      </a:rPr>
                                      <m:t>𝑃</m:t>
                                    </m:r>
                                  </m:e>
                                  <m:sub>
                                    <m:r>
                                      <a:rPr lang="en-GB" sz="1600" b="0" i="1" smtClean="0">
                                        <a:latin typeface="Cambria Math"/>
                                      </a:rPr>
                                      <m:t>𝑖</m:t>
                                    </m:r>
                                  </m:sub>
                                </m:sSub>
                              </m:e>
                            </m:d>
                          </m:e>
                          <m:sup>
                            <m:r>
                              <a:rPr lang="en-GB" sz="1600" b="0" i="1" smtClean="0">
                                <a:latin typeface="Cambria Math"/>
                              </a:rPr>
                              <m:t>∗</m:t>
                            </m:r>
                          </m:sup>
                        </m:sSup>
                      </m:oMath>
                    </m:oMathPara>
                  </a14:m>
                  <a:endParaRPr lang="en-GB" sz="1600" dirty="0">
                    <a:solidFill>
                      <a:schemeClr val="bg1"/>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11809524" y="8155211"/>
                  <a:ext cx="5148572" cy="645561"/>
                </a:xfrm>
                <a:prstGeom prst="rect">
                  <a:avLst/>
                </a:prstGeom>
                <a:blipFill rotWithShape="1">
                  <a:blip r:embed="rId10"/>
                  <a:stretch>
                    <a:fillRect/>
                  </a:stretch>
                </a:blipFill>
              </p:spPr>
              <p:txBody>
                <a:bodyPr/>
                <a:lstStyle/>
                <a:p>
                  <a:r>
                    <a:rPr lang="en-GB">
                      <a:noFill/>
                    </a:rPr>
                    <a:t> </a:t>
                  </a:r>
                </a:p>
              </p:txBody>
            </p:sp>
          </mc:Fallback>
        </mc:AlternateContent>
        <p:sp>
          <p:nvSpPr>
            <p:cNvPr id="14" name="TextBox 13"/>
            <p:cNvSpPr txBox="1"/>
            <p:nvPr/>
          </p:nvSpPr>
          <p:spPr>
            <a:xfrm>
              <a:off x="12385588" y="8800772"/>
              <a:ext cx="1116124" cy="523220"/>
            </a:xfrm>
            <a:prstGeom prst="rect">
              <a:avLst/>
            </a:prstGeom>
            <a:noFill/>
          </p:spPr>
          <p:txBody>
            <a:bodyPr wrap="square" rtlCol="0">
              <a:spAutoFit/>
            </a:bodyPr>
            <a:lstStyle/>
            <a:p>
              <a:pPr algn="ctr"/>
              <a:r>
                <a:rPr lang="en-GB" sz="1400" dirty="0" smtClean="0">
                  <a:solidFill>
                    <a:srgbClr val="FF0000"/>
                  </a:solidFill>
                </a:rPr>
                <a:t>Cell surface filter</a:t>
              </a:r>
              <a:endParaRPr lang="en-GB" sz="1400" dirty="0">
                <a:solidFill>
                  <a:srgbClr val="FF0000"/>
                </a:solidFill>
              </a:endParaRPr>
            </a:p>
          </p:txBody>
        </p:sp>
        <p:sp>
          <p:nvSpPr>
            <p:cNvPr id="51" name="TextBox 50"/>
            <p:cNvSpPr txBox="1"/>
            <p:nvPr/>
          </p:nvSpPr>
          <p:spPr>
            <a:xfrm>
              <a:off x="13321692" y="8800772"/>
              <a:ext cx="869593" cy="523220"/>
            </a:xfrm>
            <a:prstGeom prst="rect">
              <a:avLst/>
            </a:prstGeom>
            <a:noFill/>
          </p:spPr>
          <p:txBody>
            <a:bodyPr wrap="square" rtlCol="0">
              <a:spAutoFit/>
            </a:bodyPr>
            <a:lstStyle/>
            <a:p>
              <a:pPr algn="ctr"/>
              <a:r>
                <a:rPr lang="en-GB" sz="1400" dirty="0" smtClean="0">
                  <a:solidFill>
                    <a:srgbClr val="0070C0"/>
                  </a:solidFill>
                </a:rPr>
                <a:t>Egress filter</a:t>
              </a:r>
              <a:endParaRPr lang="en-GB" sz="1400" dirty="0">
                <a:solidFill>
                  <a:srgbClr val="0070C0"/>
                </a:solidFill>
              </a:endParaRPr>
            </a:p>
          </p:txBody>
        </p:sp>
        <p:sp>
          <p:nvSpPr>
            <p:cNvPr id="52" name="TextBox 51"/>
            <p:cNvSpPr txBox="1"/>
            <p:nvPr/>
          </p:nvSpPr>
          <p:spPr>
            <a:xfrm>
              <a:off x="14905868" y="8800772"/>
              <a:ext cx="852439" cy="523220"/>
            </a:xfrm>
            <a:prstGeom prst="rect">
              <a:avLst/>
            </a:prstGeom>
            <a:noFill/>
          </p:spPr>
          <p:txBody>
            <a:bodyPr wrap="square" rtlCol="0">
              <a:spAutoFit/>
            </a:bodyPr>
            <a:lstStyle/>
            <a:p>
              <a:pPr algn="ctr"/>
              <a:r>
                <a:rPr lang="en-GB" sz="1400" dirty="0" smtClean="0">
                  <a:solidFill>
                    <a:schemeClr val="accent3">
                      <a:lumMod val="75000"/>
                    </a:schemeClr>
                  </a:solidFill>
                </a:rPr>
                <a:t>Tapasin filter</a:t>
              </a:r>
              <a:endParaRPr lang="en-GB" sz="1400" dirty="0">
                <a:solidFill>
                  <a:schemeClr val="accent3">
                    <a:lumMod val="75000"/>
                  </a:schemeClr>
                </a:solidFill>
              </a:endParaRPr>
            </a:p>
          </p:txBody>
        </p:sp>
      </p:grpSp>
      <mc:AlternateContent xmlns:mc="http://schemas.openxmlformats.org/markup-compatibility/2006" xmlns:a14="http://schemas.microsoft.com/office/drawing/2010/main">
        <mc:Choice Requires="a14">
          <p:sp>
            <p:nvSpPr>
              <p:cNvPr id="18" name="TextBox 17"/>
              <p:cNvSpPr txBox="1"/>
              <p:nvPr/>
            </p:nvSpPr>
            <p:spPr>
              <a:xfrm>
                <a:off x="11449484" y="9830287"/>
                <a:ext cx="4574796" cy="52116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GB" sz="1800" i="1" dirty="0" smtClean="0"/>
                  <a:t>Tapasin improves filtering to</a:t>
                </a:r>
                <a:r>
                  <a:rPr lang="en-GB" sz="1800" dirty="0" smtClean="0"/>
                  <a:t> </a:t>
                </a:r>
                <a14:m>
                  <m:oMath xmlns:m="http://schemas.openxmlformats.org/officeDocument/2006/math">
                    <m:f>
                      <m:fPr>
                        <m:ctrlPr>
                          <a:rPr lang="en-GB" sz="1800" i="1" smtClean="0">
                            <a:latin typeface="Cambria Math"/>
                          </a:rPr>
                        </m:ctrlPr>
                      </m:fPr>
                      <m:num>
                        <m:r>
                          <a:rPr lang="en-GB" sz="1800" b="0" i="1" smtClean="0">
                            <a:latin typeface="Cambria Math"/>
                          </a:rPr>
                          <m:t>1</m:t>
                        </m:r>
                      </m:num>
                      <m:den>
                        <m:sSup>
                          <m:sSupPr>
                            <m:ctrlPr>
                              <a:rPr lang="en-GB" sz="1800" i="1" smtClean="0">
                                <a:latin typeface="Cambria Math"/>
                              </a:rPr>
                            </m:ctrlPr>
                          </m:sSupPr>
                          <m:e>
                            <m:sSub>
                              <m:sSubPr>
                                <m:ctrlPr>
                                  <a:rPr lang="en-GB" sz="1800" i="1" smtClean="0">
                                    <a:latin typeface="Cambria Math"/>
                                  </a:rPr>
                                </m:ctrlPr>
                              </m:sSubPr>
                              <m:e>
                                <m:r>
                                  <a:rPr lang="en-GB" sz="1800" b="0" i="1" smtClean="0">
                                    <a:latin typeface="Cambria Math"/>
                                  </a:rPr>
                                  <m:t>𝑢</m:t>
                                </m:r>
                              </m:e>
                              <m:sub>
                                <m:r>
                                  <a:rPr lang="en-GB" sz="1800" b="0" i="1" smtClean="0">
                                    <a:latin typeface="Cambria Math"/>
                                  </a:rPr>
                                  <m:t>𝑖</m:t>
                                </m:r>
                              </m:sub>
                            </m:sSub>
                          </m:e>
                          <m:sup>
                            <m:r>
                              <a:rPr lang="en-GB" sz="1800" b="0" i="1" smtClean="0">
                                <a:latin typeface="Cambria Math"/>
                              </a:rPr>
                              <m:t>3</m:t>
                            </m:r>
                          </m:sup>
                        </m:sSup>
                      </m:den>
                    </m:f>
                  </m:oMath>
                </a14:m>
                <a:r>
                  <a:rPr lang="en-GB" sz="1800" dirty="0" smtClean="0"/>
                  <a:t> </a:t>
                </a:r>
                <a:r>
                  <a:rPr lang="en-GB" sz="1800" i="1" dirty="0" smtClean="0"/>
                  <a:t>rather than </a:t>
                </a:r>
                <a14:m>
                  <m:oMath xmlns:m="http://schemas.openxmlformats.org/officeDocument/2006/math">
                    <m:f>
                      <m:fPr>
                        <m:ctrlPr>
                          <a:rPr lang="en-GB" sz="1800" i="1">
                            <a:latin typeface="Cambria Math"/>
                          </a:rPr>
                        </m:ctrlPr>
                      </m:fPr>
                      <m:num>
                        <m:r>
                          <a:rPr lang="en-GB" sz="1800" b="0" i="1">
                            <a:latin typeface="Cambria Math"/>
                          </a:rPr>
                          <m:t>1</m:t>
                        </m:r>
                      </m:num>
                      <m:den>
                        <m:sSup>
                          <m:sSupPr>
                            <m:ctrlPr>
                              <a:rPr lang="en-GB" sz="1800" i="1">
                                <a:latin typeface="Cambria Math"/>
                              </a:rPr>
                            </m:ctrlPr>
                          </m:sSupPr>
                          <m:e>
                            <m:sSub>
                              <m:sSubPr>
                                <m:ctrlPr>
                                  <a:rPr lang="en-GB" sz="1800" i="1">
                                    <a:latin typeface="Cambria Math"/>
                                  </a:rPr>
                                </m:ctrlPr>
                              </m:sSubPr>
                              <m:e>
                                <m:r>
                                  <a:rPr lang="en-GB" sz="1800" b="0" i="1">
                                    <a:latin typeface="Cambria Math"/>
                                  </a:rPr>
                                  <m:t>𝑢</m:t>
                                </m:r>
                              </m:e>
                              <m:sub>
                                <m:r>
                                  <a:rPr lang="en-GB" sz="1800" b="0" i="1">
                                    <a:latin typeface="Cambria Math"/>
                                  </a:rPr>
                                  <m:t>𝑖</m:t>
                                </m:r>
                              </m:sub>
                            </m:sSub>
                          </m:e>
                          <m:sup>
                            <m:r>
                              <a:rPr lang="en-GB" sz="1800" b="0" i="1" smtClean="0">
                                <a:latin typeface="Cambria Math"/>
                              </a:rPr>
                              <m:t>2</m:t>
                            </m:r>
                          </m:sup>
                        </m:sSup>
                      </m:den>
                    </m:f>
                  </m:oMath>
                </a14:m>
                <a:endParaRPr lang="en-GB" sz="1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1449484" y="9830287"/>
                <a:ext cx="4574796" cy="521168"/>
              </a:xfrm>
              <a:prstGeom prst="rect">
                <a:avLst/>
              </a:prstGeom>
              <a:blipFill rotWithShape="1">
                <a:blip r:embed="rId11"/>
                <a:stretch>
                  <a:fillRect l="-795"/>
                </a:stretch>
              </a:blipFill>
              <a:ln/>
            </p:spPr>
            <p:txBody>
              <a:bodyPr/>
              <a:lstStyle/>
              <a:p>
                <a:r>
                  <a:rPr lang="en-GB">
                    <a:noFill/>
                  </a:rPr>
                  <a:t> </a:t>
                </a:r>
              </a:p>
            </p:txBody>
          </p:sp>
        </mc:Fallback>
      </mc:AlternateContent>
      <p:pic>
        <p:nvPicPr>
          <p:cNvPr id="25" name="Picture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0252" y="1212486"/>
            <a:ext cx="1498333" cy="2046181"/>
          </a:xfrm>
          <a:prstGeom prst="rect">
            <a:avLst/>
          </a:prstGeom>
        </p:spPr>
      </p:pic>
      <p:grpSp>
        <p:nvGrpSpPr>
          <p:cNvPr id="49" name="Group 48"/>
          <p:cNvGrpSpPr/>
          <p:nvPr/>
        </p:nvGrpSpPr>
        <p:grpSpPr>
          <a:xfrm>
            <a:off x="10837416" y="11719607"/>
            <a:ext cx="10282156" cy="6804756"/>
            <a:chOff x="10837416" y="11143543"/>
            <a:chExt cx="10282156" cy="6804756"/>
          </a:xfrm>
        </p:grpSpPr>
        <p:sp>
          <p:nvSpPr>
            <p:cNvPr id="26" name="Rounded Rectangle 25"/>
            <p:cNvSpPr/>
            <p:nvPr/>
          </p:nvSpPr>
          <p:spPr>
            <a:xfrm>
              <a:off x="10837416" y="11143543"/>
              <a:ext cx="10282156" cy="6804756"/>
            </a:xfrm>
            <a:prstGeom prst="roundRect">
              <a:avLst>
                <a:gd name="adj" fmla="val 2827"/>
              </a:avLst>
            </a:prstGeom>
            <a:solidFill>
              <a:schemeClr val="bg1"/>
            </a:solidFill>
            <a:ln w="63500"/>
          </p:spPr>
          <p:style>
            <a:lnRef idx="2">
              <a:schemeClr val="accent1">
                <a:shade val="50000"/>
              </a:schemeClr>
            </a:lnRef>
            <a:fillRef idx="1">
              <a:schemeClr val="accent1"/>
            </a:fillRef>
            <a:effectRef idx="0">
              <a:schemeClr val="accent1"/>
            </a:effectRef>
            <a:fontRef idx="minor">
              <a:schemeClr val="lt1"/>
            </a:fontRef>
          </p:style>
          <p:txBody>
            <a:bodyPr lIns="64639" tIns="32319" rIns="64639" bIns="32319" rtlCol="0" anchor="ctr"/>
            <a:lstStyle/>
            <a:p>
              <a:pPr algn="ctr"/>
              <a:endParaRPr lang="en-GB" dirty="0"/>
            </a:p>
          </p:txBody>
        </p:sp>
        <mc:AlternateContent xmlns:mc="http://schemas.openxmlformats.org/markup-compatibility/2006" xmlns:a14="http://schemas.microsoft.com/office/drawing/2010/main">
          <mc:Choice Requires="a14">
            <p:sp>
              <p:nvSpPr>
                <p:cNvPr id="58" name="Rectangle 3744"/>
                <p:cNvSpPr>
                  <a:spLocks noChangeArrowheads="1"/>
                </p:cNvSpPr>
                <p:nvPr/>
              </p:nvSpPr>
              <p:spPr bwMode="auto">
                <a:xfrm>
                  <a:off x="10946417" y="11982903"/>
                  <a:ext cx="10062748" cy="9608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4639" tIns="0" rIns="64639" bIns="0" anchor="ctr">
                  <a:spAutoFit/>
                </a:bodyPr>
                <a:lstStyle/>
                <a:p>
                  <a:pPr marL="342900" indent="-342900" algn="just">
                    <a:buFont typeface="Arial" pitchFamily="34" charset="0"/>
                    <a:buChar char="•"/>
                  </a:pPr>
                  <a:r>
                    <a:rPr lang="en-GB" altLang="ja-JP" sz="1800" dirty="0" smtClean="0">
                      <a:ea typeface="ＭＳ Ｐゴシック" pitchFamily="34" charset="-128"/>
                    </a:rPr>
                    <a:t>Our analysis shows </a:t>
                  </a:r>
                  <a:r>
                    <a:rPr lang="en-GB" altLang="ja-JP" sz="1800" dirty="0" err="1" smtClean="0">
                      <a:ea typeface="ＭＳ Ｐゴシック" pitchFamily="34" charset="-128"/>
                    </a:rPr>
                    <a:t>tapasin</a:t>
                  </a:r>
                  <a:r>
                    <a:rPr lang="en-GB" altLang="ja-JP" sz="1800" dirty="0" smtClean="0">
                      <a:ea typeface="ＭＳ Ｐゴシック" pitchFamily="34" charset="-128"/>
                    </a:rPr>
                    <a:t> improves peptide selection providing peptides are mostly loaded onto tapasin-bound MHC class I molecules (</a:t>
                  </a:r>
                  <a14:m>
                    <m:oMath xmlns:m="http://schemas.openxmlformats.org/officeDocument/2006/math">
                      <m:r>
                        <a:rPr lang="en-GB" sz="1800" i="1">
                          <a:latin typeface="Cambria Math"/>
                        </a:rPr>
                        <m:t>𝑐</m:t>
                      </m:r>
                      <m:f>
                        <m:fPr>
                          <m:ctrlPr>
                            <a:rPr lang="en-GB" sz="1800" i="1" smtClean="0">
                              <a:solidFill>
                                <a:schemeClr val="tx1"/>
                              </a:solidFill>
                              <a:latin typeface="Cambria Math"/>
                            </a:rPr>
                          </m:ctrlPr>
                        </m:fPr>
                        <m:num>
                          <m:r>
                            <a:rPr lang="en-GB" sz="1800" i="1">
                              <a:solidFill>
                                <a:schemeClr val="tx1"/>
                              </a:solidFill>
                              <a:latin typeface="Cambria Math"/>
                            </a:rPr>
                            <m:t>𝑥</m:t>
                          </m:r>
                        </m:num>
                        <m:den>
                          <m:sSub>
                            <m:sSubPr>
                              <m:ctrlPr>
                                <a:rPr lang="en-GB" sz="1800" i="1">
                                  <a:solidFill>
                                    <a:schemeClr val="tx1"/>
                                  </a:solidFill>
                                  <a:latin typeface="Cambria Math"/>
                                </a:rPr>
                              </m:ctrlPr>
                            </m:sSubPr>
                            <m:e>
                              <m:r>
                                <a:rPr lang="en-GB" sz="1800" i="1">
                                  <a:solidFill>
                                    <a:schemeClr val="tx1"/>
                                  </a:solidFill>
                                  <a:latin typeface="Cambria Math"/>
                                </a:rPr>
                                <m:t>𝑢</m:t>
                              </m:r>
                            </m:e>
                            <m:sub>
                              <m:r>
                                <a:rPr lang="en-GB" sz="1800" i="1">
                                  <a:solidFill>
                                    <a:schemeClr val="tx1"/>
                                  </a:solidFill>
                                  <a:latin typeface="Cambria Math"/>
                                </a:rPr>
                                <m:t>𝑖</m:t>
                              </m:r>
                            </m:sub>
                          </m:sSub>
                          <m:r>
                            <a:rPr lang="en-GB" sz="1800" i="1">
                              <a:solidFill>
                                <a:schemeClr val="tx1"/>
                              </a:solidFill>
                              <a:latin typeface="Cambria Math"/>
                            </a:rPr>
                            <m:t>+</m:t>
                          </m:r>
                          <m:r>
                            <a:rPr lang="en-GB" sz="1800" i="1">
                              <a:solidFill>
                                <a:schemeClr val="tx1"/>
                              </a:solidFill>
                              <a:latin typeface="Cambria Math"/>
                            </a:rPr>
                            <m:t>𝑥</m:t>
                          </m:r>
                        </m:den>
                      </m:f>
                      <m:sSup>
                        <m:sSupPr>
                          <m:ctrlPr>
                            <a:rPr lang="en-GB" sz="1800" i="1">
                              <a:latin typeface="Cambria Math"/>
                            </a:rPr>
                          </m:ctrlPr>
                        </m:sSupPr>
                        <m:e>
                          <m:d>
                            <m:dPr>
                              <m:begChr m:val="["/>
                              <m:endChr m:val="]"/>
                              <m:ctrlPr>
                                <a:rPr lang="en-GB" sz="1800" i="1">
                                  <a:latin typeface="Cambria Math"/>
                                </a:rPr>
                              </m:ctrlPr>
                            </m:dPr>
                            <m:e>
                              <m:r>
                                <a:rPr lang="en-GB" sz="1800" i="1">
                                  <a:latin typeface="Cambria Math"/>
                                </a:rPr>
                                <m:t>𝑇𝑀</m:t>
                              </m:r>
                            </m:e>
                          </m:d>
                        </m:e>
                        <m:sup>
                          <m:r>
                            <a:rPr lang="en-GB" sz="1800" i="1">
                              <a:latin typeface="Cambria Math"/>
                            </a:rPr>
                            <m:t>∗</m:t>
                          </m:r>
                        </m:sup>
                      </m:sSup>
                      <m:r>
                        <a:rPr lang="en-GB" sz="1800" b="0" i="1" smtClean="0">
                          <a:latin typeface="Cambria Math"/>
                        </a:rPr>
                        <m:t>&gt;</m:t>
                      </m:r>
                      <m:r>
                        <a:rPr lang="en-GB" sz="1800" i="1">
                          <a:latin typeface="Cambria Math"/>
                        </a:rPr>
                        <m:t>𝑏</m:t>
                      </m:r>
                      <m:sSup>
                        <m:sSupPr>
                          <m:ctrlPr>
                            <a:rPr lang="en-GB" sz="1800" i="1">
                              <a:latin typeface="Cambria Math"/>
                            </a:rPr>
                          </m:ctrlPr>
                        </m:sSupPr>
                        <m:e>
                          <m:d>
                            <m:dPr>
                              <m:begChr m:val="["/>
                              <m:endChr m:val="]"/>
                              <m:ctrlPr>
                                <a:rPr lang="en-GB" sz="1800" i="1">
                                  <a:latin typeface="Cambria Math"/>
                                </a:rPr>
                              </m:ctrlPr>
                            </m:dPr>
                            <m:e>
                              <m:r>
                                <a:rPr lang="en-GB" sz="1800" i="1">
                                  <a:latin typeface="Cambria Math"/>
                                </a:rPr>
                                <m:t>𝑀</m:t>
                              </m:r>
                            </m:e>
                          </m:d>
                        </m:e>
                        <m:sup>
                          <m:r>
                            <a:rPr lang="en-GB" sz="1800" i="1">
                              <a:latin typeface="Cambria Math"/>
                            </a:rPr>
                            <m:t>∗</m:t>
                          </m:r>
                        </m:sup>
                      </m:sSup>
                    </m:oMath>
                  </a14:m>
                  <a:r>
                    <a:rPr lang="en-GB" altLang="ja-JP" sz="1800" dirty="0" smtClean="0">
                      <a:ea typeface="ＭＳ Ｐゴシック" pitchFamily="34" charset="-128"/>
                    </a:rPr>
                    <a:t>), and the auxiliary quantity </a:t>
                  </a:r>
                  <a14:m>
                    <m:oMath xmlns:m="http://schemas.openxmlformats.org/officeDocument/2006/math">
                      <m:r>
                        <a:rPr lang="en-GB" altLang="ja-JP" sz="1800" i="1">
                          <a:latin typeface="Cambria Math"/>
                          <a:ea typeface="ＭＳ Ｐゴシック" pitchFamily="34" charset="-128"/>
                        </a:rPr>
                        <m:t>𝑥</m:t>
                      </m:r>
                    </m:oMath>
                  </a14:m>
                  <a:r>
                    <a:rPr lang="en-GB" altLang="ja-JP" sz="1800" dirty="0" smtClean="0">
                      <a:ea typeface="ＭＳ Ｐゴシック" pitchFamily="34" charset="-128"/>
                    </a:rPr>
                    <a:t> is small (</a:t>
                  </a:r>
                  <a14:m>
                    <m:oMath xmlns:m="http://schemas.openxmlformats.org/officeDocument/2006/math">
                      <m:sSub>
                        <m:sSubPr>
                          <m:ctrlPr>
                            <a:rPr lang="en-GB" altLang="ja-JP" sz="1800" i="1" smtClean="0">
                              <a:latin typeface="Cambria Math"/>
                              <a:ea typeface="ＭＳ Ｐゴシック" pitchFamily="34" charset="-128"/>
                            </a:rPr>
                          </m:ctrlPr>
                        </m:sSubPr>
                        <m:e>
                          <m:r>
                            <a:rPr lang="en-GB" altLang="ja-JP" sz="1800" b="0" i="1" smtClean="0">
                              <a:latin typeface="Cambria Math"/>
                              <a:ea typeface="ＭＳ Ｐゴシック" pitchFamily="34" charset="-128"/>
                            </a:rPr>
                            <m:t>𝑢</m:t>
                          </m:r>
                        </m:e>
                        <m:sub>
                          <m:r>
                            <a:rPr lang="en-GB" altLang="ja-JP" sz="1800" b="0" i="1" smtClean="0">
                              <a:latin typeface="Cambria Math"/>
                              <a:ea typeface="ＭＳ Ｐゴシック" pitchFamily="34" charset="-128"/>
                            </a:rPr>
                            <m:t>𝑇</m:t>
                          </m:r>
                        </m:sub>
                      </m:sSub>
                      <m:r>
                        <a:rPr lang="en-GB" altLang="ja-JP" sz="1800" b="0" i="1" smtClean="0">
                          <a:latin typeface="Cambria Math"/>
                          <a:ea typeface="ＭＳ Ｐゴシック" pitchFamily="34" charset="-128"/>
                        </a:rPr>
                        <m:t>𝑣</m:t>
                      </m:r>
                      <m:r>
                        <a:rPr lang="en-GB" altLang="ja-JP" sz="1800" b="0" i="1" smtClean="0">
                          <a:latin typeface="Cambria Math"/>
                          <a:ea typeface="ＭＳ Ｐゴシック" pitchFamily="34" charset="-128"/>
                        </a:rPr>
                        <m:t>&lt;</m:t>
                      </m:r>
                      <m:r>
                        <a:rPr lang="en-GB" altLang="ja-JP" sz="1800" b="0" i="1" smtClean="0">
                          <a:latin typeface="Cambria Math"/>
                          <a:ea typeface="ＭＳ Ｐゴシック" pitchFamily="34" charset="-128"/>
                        </a:rPr>
                        <m:t>𝑞</m:t>
                      </m:r>
                    </m:oMath>
                  </a14:m>
                  <a:r>
                    <a:rPr lang="en-GB" altLang="ja-JP" sz="1800" dirty="0" smtClean="0">
                      <a:ea typeface="ＭＳ Ｐゴシック" pitchFamily="34" charset="-128"/>
                    </a:rPr>
                    <a:t>)</a:t>
                  </a:r>
                </a:p>
              </p:txBody>
            </p:sp>
          </mc:Choice>
          <mc:Fallback xmlns="">
            <p:sp>
              <p:nvSpPr>
                <p:cNvPr id="58" name="Rectangle 3744"/>
                <p:cNvSpPr>
                  <a:spLocks noRot="1" noChangeAspect="1" noMove="1" noResize="1" noEditPoints="1" noAdjustHandles="1" noChangeArrowheads="1" noChangeShapeType="1" noTextEdit="1"/>
                </p:cNvSpPr>
                <p:nvPr/>
              </p:nvSpPr>
              <p:spPr bwMode="auto">
                <a:xfrm>
                  <a:off x="10946417" y="11982903"/>
                  <a:ext cx="10062748" cy="960840"/>
                </a:xfrm>
                <a:prstGeom prst="rect">
                  <a:avLst/>
                </a:prstGeom>
                <a:blipFill rotWithShape="1">
                  <a:blip r:embed="rId14"/>
                  <a:stretch>
                    <a:fillRect l="-667" t="-7595" r="-788" b="-139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
          <p:nvSpPr>
            <p:cNvPr id="59" name="Rectangle 3743"/>
            <p:cNvSpPr>
              <a:spLocks noChangeArrowheads="1"/>
            </p:cNvSpPr>
            <p:nvPr/>
          </p:nvSpPr>
          <p:spPr bwMode="auto">
            <a:xfrm>
              <a:off x="11125448" y="11331463"/>
              <a:ext cx="8578879" cy="49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639" tIns="32319" rIns="64639" bIns="32319">
              <a:spAutoFit/>
            </a:bodyPr>
            <a:lstStyle/>
            <a:p>
              <a:pPr defTabSz="3126460"/>
              <a:r>
                <a:rPr lang="en-GB" altLang="ja-JP" sz="2800" b="1" dirty="0">
                  <a:ea typeface="ＭＳ Ｐゴシック" pitchFamily="34" charset="-128"/>
                </a:rPr>
                <a:t>6</a:t>
              </a:r>
              <a:r>
                <a:rPr lang="en-GB" altLang="ja-JP" sz="2800" b="1" dirty="0" smtClean="0">
                  <a:ea typeface="ＭＳ Ｐゴシック" pitchFamily="34" charset="-128"/>
                </a:rPr>
                <a:t>. Understanding tapasin-dependent </a:t>
              </a:r>
              <a:r>
                <a:rPr lang="en-GB" altLang="ja-JP" sz="2800" b="1" dirty="0" err="1" smtClean="0">
                  <a:ea typeface="ＭＳ Ｐゴシック" pitchFamily="34" charset="-128"/>
                </a:rPr>
                <a:t>pMHC</a:t>
              </a:r>
              <a:r>
                <a:rPr lang="en-GB" altLang="ja-JP" sz="2800" b="1" dirty="0" smtClean="0">
                  <a:ea typeface="ＭＳ Ｐゴシック" pitchFamily="34" charset="-128"/>
                </a:rPr>
                <a:t> optimisation</a:t>
              </a:r>
              <a:endParaRPr lang="en-GB" sz="2800" b="1" dirty="0"/>
            </a:p>
          </p:txBody>
        </p:sp>
        <p:pic>
          <p:nvPicPr>
            <p:cNvPr id="1026" name="Picture 2"/>
            <p:cNvPicPr>
              <a:picLocks noChangeAspect="1" noChangeArrowheads="1"/>
            </p:cNvPicPr>
            <p:nvPr/>
          </p:nvPicPr>
          <p:blipFill rotWithShape="1">
            <a:blip r:embed="rId15">
              <a:extLst>
                <a:ext uri="{28A0092B-C50C-407E-A947-70E740481C1C}">
                  <a14:useLocalDpi xmlns:a14="http://schemas.microsoft.com/office/drawing/2010/main" val="0"/>
                </a:ext>
              </a:extLst>
            </a:blip>
            <a:srcRect l="1659" t="52181" r="7162" b="3535"/>
            <a:stretch/>
          </p:blipFill>
          <p:spPr bwMode="auto">
            <a:xfrm>
              <a:off x="15414887" y="12703187"/>
              <a:ext cx="5605093" cy="3264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4" name="Rectangle 23"/>
                <p:cNvSpPr/>
                <p:nvPr/>
              </p:nvSpPr>
              <p:spPr>
                <a:xfrm>
                  <a:off x="10926458" y="13159767"/>
                  <a:ext cx="4488429" cy="4524315"/>
                </a:xfrm>
                <a:prstGeom prst="rect">
                  <a:avLst/>
                </a:prstGeom>
              </p:spPr>
              <p:txBody>
                <a:bodyPr wrap="square">
                  <a:spAutoFit/>
                </a:bodyPr>
                <a:lstStyle/>
                <a:p>
                  <a:pPr marL="342900" indent="-342900" algn="just">
                    <a:buFont typeface="Arial" pitchFamily="34" charset="0"/>
                    <a:buChar char="•"/>
                  </a:pPr>
                  <a:r>
                    <a:rPr lang="en-GB" altLang="ja-JP" sz="1800" dirty="0">
                      <a:ea typeface="ＭＳ Ｐゴシック" pitchFamily="34" charset="-128"/>
                    </a:rPr>
                    <a:t>Hypothesis 1: </a:t>
                  </a:r>
                  <a14:m>
                    <m:oMath xmlns:m="http://schemas.openxmlformats.org/officeDocument/2006/math">
                      <m:sSub>
                        <m:sSubPr>
                          <m:ctrlPr>
                            <a:rPr lang="en-GB" altLang="ja-JP" sz="1800" i="1">
                              <a:latin typeface="Cambria Math"/>
                              <a:ea typeface="ＭＳ Ｐゴシック" pitchFamily="34" charset="-128"/>
                            </a:rPr>
                          </m:ctrlPr>
                        </m:sSubPr>
                        <m:e>
                          <m:r>
                            <a:rPr lang="en-GB" altLang="ja-JP" sz="1800" i="1">
                              <a:latin typeface="Cambria Math"/>
                              <a:ea typeface="ＭＳ Ｐゴシック" pitchFamily="34" charset="-128"/>
                            </a:rPr>
                            <m:t>𝑢</m:t>
                          </m:r>
                        </m:e>
                        <m:sub>
                          <m:r>
                            <a:rPr lang="en-GB" altLang="ja-JP" sz="1800" i="1">
                              <a:latin typeface="Cambria Math"/>
                              <a:ea typeface="ＭＳ Ｐゴシック" pitchFamily="34" charset="-128"/>
                            </a:rPr>
                            <m:t>𝑇</m:t>
                          </m:r>
                        </m:sub>
                      </m:sSub>
                      <m:r>
                        <a:rPr lang="en-GB" altLang="ja-JP" sz="1800" i="1">
                          <a:latin typeface="Cambria Math"/>
                          <a:ea typeface="ＭＳ Ｐゴシック" pitchFamily="34" charset="-128"/>
                        </a:rPr>
                        <m:t>𝑣</m:t>
                      </m:r>
                    </m:oMath>
                  </a14:m>
                  <a:r>
                    <a:rPr lang="en-GB" altLang="ja-JP" sz="1800" dirty="0">
                      <a:ea typeface="ＭＳ Ｐゴシック" pitchFamily="34" charset="-128"/>
                    </a:rPr>
                    <a:t> low (retaining MHC in the ER for longer, enabling more peptide exchange)</a:t>
                  </a:r>
                </a:p>
                <a:p>
                  <a:pPr marL="342900" indent="-342900" algn="just">
                    <a:buFont typeface="Arial" pitchFamily="34" charset="0"/>
                    <a:buChar char="•"/>
                  </a:pPr>
                  <a:r>
                    <a:rPr lang="en-GB" altLang="ja-JP" sz="1800" dirty="0">
                      <a:ea typeface="ＭＳ Ｐゴシック" pitchFamily="34" charset="-128"/>
                    </a:rPr>
                    <a:t>Hypothesis 2: </a:t>
                  </a:r>
                  <a14:m>
                    <m:oMath xmlns:m="http://schemas.openxmlformats.org/officeDocument/2006/math">
                      <m:r>
                        <a:rPr lang="en-GB" altLang="ja-JP" sz="1800" i="1">
                          <a:latin typeface="Cambria Math"/>
                          <a:ea typeface="ＭＳ Ｐゴシック" pitchFamily="34" charset="-128"/>
                        </a:rPr>
                        <m:t>𝑞</m:t>
                      </m:r>
                    </m:oMath>
                  </a14:m>
                  <a:r>
                    <a:rPr lang="en-GB" altLang="ja-JP" sz="1800" dirty="0">
                      <a:ea typeface="ＭＳ Ｐゴシック" pitchFamily="34" charset="-128"/>
                    </a:rPr>
                    <a:t> high (accelerating the rate of peptide exchange) </a:t>
                  </a:r>
                </a:p>
                <a:p>
                  <a:pPr marL="342900" indent="-342900" algn="just">
                    <a:buFont typeface="Arial" pitchFamily="34" charset="0"/>
                    <a:buChar char="•"/>
                  </a:pPr>
                  <a:r>
                    <a:rPr lang="en-GB" altLang="ja-JP" sz="1800" dirty="0">
                      <a:ea typeface="ＭＳ Ｐゴシック" pitchFamily="34" charset="-128"/>
                    </a:rPr>
                    <a:t>Experimental evidence suggests </a:t>
                  </a:r>
                  <a14:m>
                    <m:oMath xmlns:m="http://schemas.openxmlformats.org/officeDocument/2006/math">
                      <m:r>
                        <a:rPr lang="en-GB" altLang="ja-JP" sz="1800" i="1">
                          <a:latin typeface="Cambria Math"/>
                          <a:ea typeface="ＭＳ Ｐゴシック" pitchFamily="34" charset="-128"/>
                        </a:rPr>
                        <m:t>𝑞</m:t>
                      </m:r>
                      <m:r>
                        <a:rPr lang="en-GB" altLang="ja-JP" sz="1800" i="1">
                          <a:latin typeface="Cambria Math"/>
                          <a:ea typeface="ＭＳ Ｐゴシック" pitchFamily="34" charset="-128"/>
                        </a:rPr>
                        <m:t>&gt;1</m:t>
                      </m:r>
                    </m:oMath>
                  </a14:m>
                  <a:r>
                    <a:rPr lang="en-GB" altLang="ja-JP" sz="1800" dirty="0">
                      <a:ea typeface="ＭＳ Ｐゴシック" pitchFamily="34" charset="-128"/>
                    </a:rPr>
                    <a:t> and </a:t>
                  </a:r>
                  <a14:m>
                    <m:oMath xmlns:m="http://schemas.openxmlformats.org/officeDocument/2006/math">
                      <m:r>
                        <a:rPr lang="en-GB" altLang="ja-JP" sz="1800" i="1">
                          <a:latin typeface="Cambria Math"/>
                          <a:ea typeface="ＭＳ Ｐゴシック" pitchFamily="34" charset="-128"/>
                        </a:rPr>
                        <m:t>𝑣</m:t>
                      </m:r>
                      <m:r>
                        <a:rPr lang="en-GB" altLang="ja-JP" sz="1800" i="1">
                          <a:latin typeface="Cambria Math"/>
                          <a:ea typeface="ＭＳ Ｐゴシック" pitchFamily="34" charset="-128"/>
                        </a:rPr>
                        <m:t>&gt;1</m:t>
                      </m:r>
                    </m:oMath>
                  </a14:m>
                  <a:r>
                    <a:rPr lang="en-GB" altLang="ja-JP" sz="1800" dirty="0">
                      <a:ea typeface="ＭＳ Ｐゴシック" pitchFamily="34" charset="-128"/>
                    </a:rPr>
                    <a:t>; our parameter estimation in Section 4 agrees with these constraints</a:t>
                  </a:r>
                </a:p>
                <a:p>
                  <a:pPr marL="342900" indent="-342900" algn="just">
                    <a:buFont typeface="Arial" pitchFamily="34" charset="0"/>
                    <a:buChar char="•"/>
                  </a:pPr>
                  <a:r>
                    <a:rPr lang="en-GB" altLang="ja-JP" sz="1800" dirty="0" smtClean="0">
                      <a:ea typeface="ＭＳ Ｐゴシック" pitchFamily="34" charset="-128"/>
                    </a:rPr>
                    <a:t>Why has evolution </a:t>
                  </a:r>
                  <a:r>
                    <a:rPr lang="en-GB" altLang="ja-JP" sz="1800" dirty="0">
                      <a:ea typeface="ＭＳ Ｐゴシック" pitchFamily="34" charset="-128"/>
                    </a:rPr>
                    <a:t>has selected an accelerated exchange mechanism rather than an ER retention </a:t>
                  </a:r>
                  <a:r>
                    <a:rPr lang="en-GB" altLang="ja-JP" sz="1800" dirty="0" smtClean="0">
                      <a:ea typeface="ＭＳ Ｐゴシック" pitchFamily="34" charset="-128"/>
                    </a:rPr>
                    <a:t>mechanism? </a:t>
                  </a:r>
                </a:p>
                <a:p>
                  <a:pPr marL="342900" indent="-342900" algn="just">
                    <a:buFont typeface="Arial" pitchFamily="34" charset="0"/>
                    <a:buChar char="•"/>
                  </a:pPr>
                  <a:r>
                    <a:rPr lang="en-GB" altLang="ja-JP" sz="1800" dirty="0" smtClean="0">
                      <a:ea typeface="ＭＳ Ｐゴシック" pitchFamily="34" charset="-128"/>
                    </a:rPr>
                    <a:t>We hypothesised </a:t>
                  </a:r>
                  <a:r>
                    <a:rPr lang="en-GB" altLang="ja-JP" sz="1800" dirty="0">
                      <a:ea typeface="ＭＳ Ｐゴシック" pitchFamily="34" charset="-128"/>
                    </a:rPr>
                    <a:t>that while both mechanisms could achieve an equivalently optimised equilibrium state, the rate at which it converges toward this equilibrium might differ</a:t>
                  </a:r>
                </a:p>
              </p:txBody>
            </p:sp>
          </mc:Choice>
          <mc:Fallback xmlns="">
            <p:sp>
              <p:nvSpPr>
                <p:cNvPr id="24" name="Rectangle 23"/>
                <p:cNvSpPr>
                  <a:spLocks noRot="1" noChangeAspect="1" noMove="1" noResize="1" noEditPoints="1" noAdjustHandles="1" noChangeArrowheads="1" noChangeShapeType="1" noTextEdit="1"/>
                </p:cNvSpPr>
                <p:nvPr/>
              </p:nvSpPr>
              <p:spPr>
                <a:xfrm>
                  <a:off x="10926458" y="13159767"/>
                  <a:ext cx="4488429" cy="4524315"/>
                </a:xfrm>
                <a:prstGeom prst="rect">
                  <a:avLst/>
                </a:prstGeom>
                <a:blipFill rotWithShape="1">
                  <a:blip r:embed="rId16"/>
                  <a:stretch>
                    <a:fillRect l="-814" t="-674" r="-1085" b="-12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Rectangle 599"/>
                <p:cNvSpPr>
                  <a:spLocks noChangeArrowheads="1"/>
                </p:cNvSpPr>
                <p:nvPr/>
              </p:nvSpPr>
              <p:spPr bwMode="auto">
                <a:xfrm>
                  <a:off x="15542284" y="16159191"/>
                  <a:ext cx="5477696" cy="15733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4639" tIns="32319" rIns="64639" bIns="32319" anchor="ctr">
                  <a:spAutoFit/>
                </a:bodyPr>
                <a:lstStyle/>
                <a:p>
                  <a:pPr algn="just"/>
                  <a:r>
                    <a:rPr lang="en-GB" altLang="ja-JP" sz="1400" b="1" dirty="0" smtClean="0">
                      <a:ea typeface="ＭＳ Ｐゴシック" pitchFamily="34" charset="-128"/>
                    </a:rPr>
                    <a:t>Figure 6 – Optimization proceeds faster when accelerating </a:t>
                  </a:r>
                  <a:r>
                    <a:rPr lang="en-GB" altLang="ja-JP" sz="1400" b="1" dirty="0" err="1" smtClean="0">
                      <a:ea typeface="ＭＳ Ｐゴシック" pitchFamily="34" charset="-128"/>
                    </a:rPr>
                    <a:t>pMHC</a:t>
                  </a:r>
                  <a:r>
                    <a:rPr lang="en-GB" altLang="ja-JP" sz="1400" b="1" dirty="0" smtClean="0">
                      <a:ea typeface="ＭＳ Ｐゴシック" pitchFamily="34" charset="-128"/>
                    </a:rPr>
                    <a:t> disassociation</a:t>
                  </a:r>
                </a:p>
                <a:p>
                  <a:pPr algn="just"/>
                  <a:r>
                    <a:rPr lang="en-GB" altLang="ja-JP" sz="1400" dirty="0" smtClean="0">
                      <a:ea typeface="ＭＳ Ｐゴシック" pitchFamily="34" charset="-128"/>
                    </a:rPr>
                    <a:t>Model simulated with competing high and low affinity peptides, over a range of altered parameters such that the factor </a:t>
                  </a:r>
                  <a14:m>
                    <m:oMath xmlns:m="http://schemas.openxmlformats.org/officeDocument/2006/math">
                      <m:r>
                        <a:rPr lang="en-GB" altLang="ja-JP" sz="1400" b="0" i="1" smtClean="0">
                          <a:latin typeface="Cambria Math"/>
                          <a:ea typeface="ＭＳ Ｐゴシック" pitchFamily="34" charset="-128"/>
                        </a:rPr>
                        <m:t>𝑥</m:t>
                      </m:r>
                    </m:oMath>
                  </a14:m>
                  <a:r>
                    <a:rPr lang="en-GB" altLang="ja-JP" sz="1400" dirty="0" smtClean="0">
                      <a:ea typeface="ＭＳ Ｐゴシック" pitchFamily="34" charset="-128"/>
                    </a:rPr>
                    <a:t> remains constant (either </a:t>
                  </a:r>
                  <a14:m>
                    <m:oMath xmlns:m="http://schemas.openxmlformats.org/officeDocument/2006/math">
                      <m:r>
                        <a:rPr lang="en-GB" altLang="ja-JP" sz="1400" b="0" i="1" smtClean="0">
                          <a:latin typeface="Cambria Math"/>
                          <a:ea typeface="ＭＳ Ｐゴシック" pitchFamily="34" charset="-128"/>
                        </a:rPr>
                        <m:t>𝑞</m:t>
                      </m:r>
                    </m:oMath>
                  </a14:m>
                  <a:r>
                    <a:rPr lang="en-GB" altLang="ja-JP" sz="1400" dirty="0" smtClean="0">
                      <a:ea typeface="ＭＳ Ｐゴシック" pitchFamily="34" charset="-128"/>
                    </a:rPr>
                    <a:t> and </a:t>
                  </a:r>
                  <a14:m>
                    <m:oMath xmlns:m="http://schemas.openxmlformats.org/officeDocument/2006/math">
                      <m:r>
                        <a:rPr lang="en-GB" altLang="ja-JP" sz="1400" b="0" i="1" smtClean="0">
                          <a:latin typeface="Cambria Math"/>
                          <a:ea typeface="ＭＳ Ｐゴシック" pitchFamily="34" charset="-128"/>
                        </a:rPr>
                        <m:t>𝑣</m:t>
                      </m:r>
                    </m:oMath>
                  </a14:m>
                  <a:r>
                    <a:rPr lang="en-GB" altLang="ja-JP" sz="1400" dirty="0" smtClean="0">
                      <a:ea typeface="ＭＳ Ｐゴシック" pitchFamily="34" charset="-128"/>
                    </a:rPr>
                    <a:t>, blue, or </a:t>
                  </a:r>
                  <a14:m>
                    <m:oMath xmlns:m="http://schemas.openxmlformats.org/officeDocument/2006/math">
                      <m:r>
                        <a:rPr lang="en-GB" altLang="ja-JP" sz="1400" i="1">
                          <a:latin typeface="Cambria Math"/>
                          <a:ea typeface="ＭＳ Ｐゴシック" pitchFamily="34" charset="-128"/>
                        </a:rPr>
                        <m:t>𝑞</m:t>
                      </m:r>
                    </m:oMath>
                  </a14:m>
                  <a:r>
                    <a:rPr lang="en-GB" altLang="ja-JP" sz="1400" dirty="0">
                      <a:ea typeface="ＭＳ Ｐゴシック" pitchFamily="34" charset="-128"/>
                    </a:rPr>
                    <a:t> and </a:t>
                  </a:r>
                  <a14:m>
                    <m:oMath xmlns:m="http://schemas.openxmlformats.org/officeDocument/2006/math">
                      <m:sSub>
                        <m:sSubPr>
                          <m:ctrlPr>
                            <a:rPr lang="en-GB" altLang="ja-JP" sz="1400" i="1" smtClean="0">
                              <a:latin typeface="Cambria Math"/>
                              <a:ea typeface="ＭＳ Ｐゴシック" pitchFamily="34" charset="-128"/>
                            </a:rPr>
                          </m:ctrlPr>
                        </m:sSubPr>
                        <m:e>
                          <m:r>
                            <a:rPr lang="en-GB" altLang="ja-JP" sz="1400" b="0" i="1" smtClean="0">
                              <a:latin typeface="Cambria Math"/>
                              <a:ea typeface="ＭＳ Ｐゴシック" pitchFamily="34" charset="-128"/>
                            </a:rPr>
                            <m:t>𝑢</m:t>
                          </m:r>
                        </m:e>
                        <m:sub>
                          <m:r>
                            <a:rPr lang="en-GB" altLang="ja-JP" sz="1400" b="0" i="1" smtClean="0">
                              <a:latin typeface="Cambria Math"/>
                              <a:ea typeface="ＭＳ Ｐゴシック" pitchFamily="34" charset="-128"/>
                            </a:rPr>
                            <m:t>𝑇</m:t>
                          </m:r>
                        </m:sub>
                      </m:sSub>
                    </m:oMath>
                  </a14:m>
                  <a:r>
                    <a:rPr lang="en-GB" altLang="ja-JP" sz="1400" dirty="0" smtClean="0">
                      <a:ea typeface="ＭＳ Ｐゴシック" pitchFamily="34" charset="-128"/>
                    </a:rPr>
                    <a:t>, green). Half-time of optimisation is the time required to reach 50% of the equilibrium degree of </a:t>
                  </a:r>
                  <a:r>
                    <a:rPr lang="en-GB" altLang="ja-JP" sz="1400" dirty="0">
                      <a:ea typeface="ＭＳ Ｐゴシック" pitchFamily="34" charset="-128"/>
                    </a:rPr>
                    <a:t>optimisation </a:t>
                  </a:r>
                  <a:r>
                    <a:rPr lang="en-GB" altLang="ja-JP" sz="1400" dirty="0" smtClean="0">
                      <a:ea typeface="ＭＳ Ｐゴシック" pitchFamily="34" charset="-128"/>
                    </a:rPr>
                    <a:t>(proportion </a:t>
                  </a:r>
                  <a:r>
                    <a:rPr lang="en-GB" altLang="ja-JP" sz="1400" dirty="0">
                      <a:ea typeface="ＭＳ Ｐゴシック" pitchFamily="34" charset="-128"/>
                    </a:rPr>
                    <a:t>of cell surface MHC bound to </a:t>
                  </a:r>
                  <a:r>
                    <a:rPr lang="en-GB" altLang="ja-JP" sz="1400" dirty="0" smtClean="0">
                      <a:ea typeface="ＭＳ Ｐゴシック" pitchFamily="34" charset="-128"/>
                    </a:rPr>
                    <a:t>high </a:t>
                  </a:r>
                  <a:r>
                    <a:rPr lang="en-GB" altLang="ja-JP" sz="1400" dirty="0">
                      <a:ea typeface="ＭＳ Ｐゴシック" pitchFamily="34" charset="-128"/>
                    </a:rPr>
                    <a:t>affinity </a:t>
                  </a:r>
                  <a:r>
                    <a:rPr lang="en-GB" altLang="ja-JP" sz="1400" dirty="0" smtClean="0">
                      <a:ea typeface="ＭＳ Ｐゴシック" pitchFamily="34" charset="-128"/>
                    </a:rPr>
                    <a:t>peptide).</a:t>
                  </a:r>
                  <a:endParaRPr lang="en-GB" altLang="ja-JP" sz="1400" dirty="0">
                    <a:ea typeface="ＭＳ Ｐゴシック" pitchFamily="34" charset="-128"/>
                  </a:endParaRPr>
                </a:p>
              </p:txBody>
            </p:sp>
          </mc:Choice>
          <mc:Fallback xmlns="">
            <p:sp>
              <p:nvSpPr>
                <p:cNvPr id="53" name="Rectangle 599"/>
                <p:cNvSpPr>
                  <a:spLocks noRot="1" noChangeAspect="1" noMove="1" noResize="1" noEditPoints="1" noAdjustHandles="1" noChangeArrowheads="1" noChangeShapeType="1" noTextEdit="1"/>
                </p:cNvSpPr>
                <p:nvPr/>
              </p:nvSpPr>
              <p:spPr bwMode="auto">
                <a:xfrm>
                  <a:off x="15542284" y="16159191"/>
                  <a:ext cx="5477696" cy="1573374"/>
                </a:xfrm>
                <a:prstGeom prst="rect">
                  <a:avLst/>
                </a:prstGeom>
                <a:blipFill rotWithShape="1">
                  <a:blip r:embed="rId17"/>
                  <a:stretch>
                    <a:fillRect l="-780" t="-775" r="-891" b="-42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grpSp>
      <p:sp>
        <p:nvSpPr>
          <p:cNvPr id="27" name="Rounded Rectangle 26"/>
          <p:cNvSpPr/>
          <p:nvPr/>
        </p:nvSpPr>
        <p:spPr>
          <a:xfrm>
            <a:off x="10837416" y="18776391"/>
            <a:ext cx="10282156" cy="6948772"/>
          </a:xfrm>
          <a:prstGeom prst="roundRect">
            <a:avLst>
              <a:gd name="adj" fmla="val 3500"/>
            </a:avLst>
          </a:prstGeom>
          <a:solidFill>
            <a:schemeClr val="bg1"/>
          </a:solidFill>
          <a:ln w="63500"/>
        </p:spPr>
        <p:style>
          <a:lnRef idx="2">
            <a:schemeClr val="accent1">
              <a:shade val="50000"/>
            </a:schemeClr>
          </a:lnRef>
          <a:fillRef idx="1">
            <a:schemeClr val="accent1"/>
          </a:fillRef>
          <a:effectRef idx="0">
            <a:schemeClr val="accent1"/>
          </a:effectRef>
          <a:fontRef idx="minor">
            <a:schemeClr val="lt1"/>
          </a:fontRef>
        </p:style>
        <p:txBody>
          <a:bodyPr lIns="64639" tIns="32319" rIns="64639" bIns="32319" rtlCol="0" anchor="ctr"/>
          <a:lstStyle/>
          <a:p>
            <a:pPr algn="ctr"/>
            <a:endParaRPr lang="en-GB"/>
          </a:p>
        </p:txBody>
      </p:sp>
      <p:pic>
        <p:nvPicPr>
          <p:cNvPr id="1034"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947822" y="21494543"/>
            <a:ext cx="10061343" cy="412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tangle 3743"/>
          <p:cNvSpPr>
            <a:spLocks noChangeArrowheads="1"/>
          </p:cNvSpPr>
          <p:nvPr/>
        </p:nvSpPr>
        <p:spPr bwMode="auto">
          <a:xfrm>
            <a:off x="11125448" y="18928307"/>
            <a:ext cx="8988799" cy="49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639" tIns="32319" rIns="64639" bIns="32319">
            <a:spAutoFit/>
          </a:bodyPr>
          <a:lstStyle/>
          <a:p>
            <a:pPr defTabSz="3126460"/>
            <a:r>
              <a:rPr lang="en-GB" altLang="ja-JP" sz="2800" b="1" dirty="0" smtClean="0">
                <a:ea typeface="ＭＳ Ｐゴシック" pitchFamily="34" charset="-128"/>
              </a:rPr>
              <a:t>7. Simulating virus-infected cells: HIV-1 Gag-Pol </a:t>
            </a:r>
            <a:r>
              <a:rPr lang="en-GB" altLang="ja-JP" sz="2800" b="1" dirty="0" err="1" smtClean="0">
                <a:ea typeface="ＭＳ Ｐゴシック" pitchFamily="34" charset="-128"/>
              </a:rPr>
              <a:t>polyprotein</a:t>
            </a:r>
            <a:endParaRPr lang="en-GB" sz="2800" b="1" dirty="0"/>
          </a:p>
        </p:txBody>
      </p:sp>
      <p:sp>
        <p:nvSpPr>
          <p:cNvPr id="55" name="TextBox 54"/>
          <p:cNvSpPr txBox="1"/>
          <p:nvPr/>
        </p:nvSpPr>
        <p:spPr>
          <a:xfrm>
            <a:off x="11133039" y="19409362"/>
            <a:ext cx="9785497" cy="2031325"/>
          </a:xfrm>
          <a:prstGeom prst="rect">
            <a:avLst/>
          </a:prstGeom>
          <a:noFill/>
        </p:spPr>
        <p:txBody>
          <a:bodyPr wrap="square" rtlCol="0">
            <a:spAutoFit/>
          </a:bodyPr>
          <a:lstStyle/>
          <a:p>
            <a:pPr marL="342900" indent="-342900">
              <a:buFont typeface="Arial" pitchFamily="34" charset="0"/>
              <a:buChar char="•"/>
            </a:pPr>
            <a:r>
              <a:rPr lang="en-GB" sz="1800" dirty="0" smtClean="0"/>
              <a:t>Viral epitopes derived from protein sequences</a:t>
            </a:r>
          </a:p>
          <a:p>
            <a:pPr marL="342900" indent="-342900">
              <a:buFont typeface="Arial" pitchFamily="34" charset="0"/>
              <a:buChar char="•"/>
            </a:pPr>
            <a:r>
              <a:rPr lang="en-GB" sz="1800" dirty="0" err="1" smtClean="0"/>
              <a:t>pMHC</a:t>
            </a:r>
            <a:r>
              <a:rPr lang="en-GB" sz="1800" dirty="0" smtClean="0"/>
              <a:t> disassociation rates can be predicted from the peptide sequence using peptide binding prediction algorithms (BIMAS, </a:t>
            </a:r>
            <a:r>
              <a:rPr lang="en-GB" sz="1800" dirty="0" err="1" smtClean="0"/>
              <a:t>NetMHC</a:t>
            </a:r>
            <a:r>
              <a:rPr lang="en-GB" sz="1800" dirty="0" smtClean="0"/>
              <a:t>, etc.)</a:t>
            </a:r>
          </a:p>
          <a:p>
            <a:pPr marL="342900" indent="-342900">
              <a:buFont typeface="Arial" pitchFamily="34" charset="0"/>
              <a:buChar char="•"/>
            </a:pPr>
            <a:r>
              <a:rPr lang="en-GB" sz="1800" dirty="0" smtClean="0"/>
              <a:t>Assuming something about the generation of different peptides, we can simulate any number of competing viral/host peptides</a:t>
            </a:r>
          </a:p>
          <a:p>
            <a:pPr marL="342900" indent="-342900">
              <a:buFont typeface="Arial" pitchFamily="34" charset="0"/>
              <a:buChar char="•"/>
            </a:pPr>
            <a:r>
              <a:rPr lang="en-GB" sz="1800" dirty="0" smtClean="0"/>
              <a:t>Can predict presentation of known epitopes for specific MHC alleles (KRWIILGLNK is </a:t>
            </a:r>
            <a:r>
              <a:rPr lang="en-GB" sz="1800" dirty="0" err="1" smtClean="0"/>
              <a:t>immunodominant</a:t>
            </a:r>
            <a:r>
              <a:rPr lang="en-GB" sz="1800" dirty="0" smtClean="0"/>
              <a:t> in patients expressing HLA-B2705)</a:t>
            </a:r>
          </a:p>
        </p:txBody>
      </p:sp>
      <mc:AlternateContent xmlns:mc="http://schemas.openxmlformats.org/markup-compatibility/2006" xmlns:a14="http://schemas.microsoft.com/office/drawing/2010/main">
        <mc:Choice Requires="a14">
          <p:sp>
            <p:nvSpPr>
              <p:cNvPr id="60" name="TextBox 59"/>
              <p:cNvSpPr txBox="1"/>
              <p:nvPr/>
            </p:nvSpPr>
            <p:spPr>
              <a:xfrm>
                <a:off x="405869" y="19748499"/>
                <a:ext cx="9992935" cy="1200329"/>
              </a:xfrm>
              <a:prstGeom prst="rect">
                <a:avLst/>
              </a:prstGeom>
              <a:noFill/>
            </p:spPr>
            <p:txBody>
              <a:bodyPr wrap="square" rtlCol="0">
                <a:spAutoFit/>
              </a:bodyPr>
              <a:lstStyle/>
              <a:p>
                <a:r>
                  <a:rPr lang="en-GB" sz="1800" dirty="0" smtClean="0"/>
                  <a:t>	Experiments have shown that tapasin skews the repertoire of presented </a:t>
                </a:r>
                <a:r>
                  <a:rPr lang="en-GB" sz="1800" dirty="0" err="1" smtClean="0"/>
                  <a:t>pMHC</a:t>
                </a:r>
                <a:r>
                  <a:rPr lang="en-GB" sz="1800" dirty="0" smtClean="0"/>
                  <a:t> complexes in favour of high affinity complexes. Further experimentation has suggested this relies on an acceleration of the </a:t>
                </a:r>
                <a:r>
                  <a:rPr lang="en-GB" sz="1800" dirty="0" err="1" smtClean="0"/>
                  <a:t>pMHC</a:t>
                </a:r>
                <a:r>
                  <a:rPr lang="en-GB" sz="1800" dirty="0" smtClean="0"/>
                  <a:t> off-rate in the ER (</a:t>
                </a:r>
                <a14:m>
                  <m:oMath xmlns:m="http://schemas.openxmlformats.org/officeDocument/2006/math">
                    <m:sSub>
                      <m:sSubPr>
                        <m:ctrlPr>
                          <a:rPr lang="en-GB" sz="1800" i="1" smtClean="0">
                            <a:latin typeface="Cambria Math"/>
                          </a:rPr>
                        </m:ctrlPr>
                      </m:sSubPr>
                      <m:e>
                        <m:r>
                          <a:rPr lang="en-GB" sz="1800" b="0" i="1" smtClean="0">
                            <a:latin typeface="Cambria Math"/>
                          </a:rPr>
                          <m:t>𝑢</m:t>
                        </m:r>
                      </m:e>
                      <m:sub>
                        <m:r>
                          <a:rPr lang="en-GB" sz="1800" b="0" i="1" smtClean="0">
                            <a:latin typeface="Cambria Math"/>
                          </a:rPr>
                          <m:t>𝑖</m:t>
                        </m:r>
                      </m:sub>
                    </m:sSub>
                  </m:oMath>
                </a14:m>
                <a:r>
                  <a:rPr lang="en-GB" sz="1800" dirty="0" smtClean="0"/>
                  <a:t>). We sought to understand how this is achieved, and why different MHC alleles display varying tapasin-dependency within the context of our model.</a:t>
                </a:r>
              </a:p>
            </p:txBody>
          </p:sp>
        </mc:Choice>
        <mc:Fallback xmlns="">
          <p:sp>
            <p:nvSpPr>
              <p:cNvPr id="60" name="TextBox 59"/>
              <p:cNvSpPr txBox="1">
                <a:spLocks noRot="1" noChangeAspect="1" noMove="1" noResize="1" noEditPoints="1" noAdjustHandles="1" noChangeArrowheads="1" noChangeShapeType="1" noTextEdit="1"/>
              </p:cNvSpPr>
              <p:nvPr/>
            </p:nvSpPr>
            <p:spPr>
              <a:xfrm>
                <a:off x="405869" y="19748499"/>
                <a:ext cx="9992935" cy="1200329"/>
              </a:xfrm>
              <a:prstGeom prst="rect">
                <a:avLst/>
              </a:prstGeom>
              <a:blipFill rotWithShape="1">
                <a:blip r:embed="rId19"/>
                <a:stretch>
                  <a:fillRect l="-549" t="-2551" b="-7653"/>
                </a:stretch>
              </a:blipFill>
            </p:spPr>
            <p:txBody>
              <a:bodyPr/>
              <a:lstStyle/>
              <a:p>
                <a:r>
                  <a:rPr lang="en-GB">
                    <a:noFill/>
                  </a:rPr>
                  <a:t> </a:t>
                </a:r>
              </a:p>
            </p:txBody>
          </p:sp>
        </mc:Fallback>
      </mc:AlternateContent>
      <p:sp>
        <p:nvSpPr>
          <p:cNvPr id="62" name="Rounded Rectangle 61"/>
          <p:cNvSpPr/>
          <p:nvPr/>
        </p:nvSpPr>
        <p:spPr>
          <a:xfrm>
            <a:off x="10837416" y="26013195"/>
            <a:ext cx="10313219" cy="3999460"/>
          </a:xfrm>
          <a:prstGeom prst="roundRect">
            <a:avLst>
              <a:gd name="adj" fmla="val 6741"/>
            </a:avLst>
          </a:prstGeom>
          <a:solidFill>
            <a:schemeClr val="bg1"/>
          </a:solidFill>
          <a:ln w="63500"/>
        </p:spPr>
        <p:style>
          <a:lnRef idx="2">
            <a:schemeClr val="accent1">
              <a:shade val="50000"/>
            </a:schemeClr>
          </a:lnRef>
          <a:fillRef idx="1">
            <a:schemeClr val="accent1"/>
          </a:fillRef>
          <a:effectRef idx="0">
            <a:schemeClr val="accent1"/>
          </a:effectRef>
          <a:fontRef idx="minor">
            <a:schemeClr val="lt1"/>
          </a:fontRef>
        </p:style>
        <p:txBody>
          <a:bodyPr lIns="64639" tIns="32319" rIns="64639" bIns="32319" rtlCol="0" anchor="ctr"/>
          <a:lstStyle/>
          <a:p>
            <a:pPr algn="ctr"/>
            <a:endParaRPr lang="en-GB" dirty="0"/>
          </a:p>
        </p:txBody>
      </p:sp>
      <p:sp>
        <p:nvSpPr>
          <p:cNvPr id="63" name="Rectangle 3743"/>
          <p:cNvSpPr>
            <a:spLocks noChangeArrowheads="1"/>
          </p:cNvSpPr>
          <p:nvPr/>
        </p:nvSpPr>
        <p:spPr bwMode="auto">
          <a:xfrm>
            <a:off x="11209640" y="26201115"/>
            <a:ext cx="2256122" cy="49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639" tIns="32319" rIns="64639" bIns="32319">
            <a:spAutoFit/>
          </a:bodyPr>
          <a:lstStyle/>
          <a:p>
            <a:pPr defTabSz="3126460"/>
            <a:r>
              <a:rPr lang="en-GB" altLang="ja-JP" sz="2800" b="1" dirty="0">
                <a:ea typeface="ＭＳ Ｐゴシック" pitchFamily="34" charset="-128"/>
              </a:rPr>
              <a:t>8</a:t>
            </a:r>
            <a:r>
              <a:rPr lang="en-GB" altLang="ja-JP" sz="2800" b="1" dirty="0" smtClean="0">
                <a:ea typeface="ＭＳ Ｐゴシック" pitchFamily="34" charset="-128"/>
              </a:rPr>
              <a:t>. Conclusions</a:t>
            </a:r>
            <a:endParaRPr lang="en-GB" sz="2800" b="1" dirty="0"/>
          </a:p>
        </p:txBody>
      </p:sp>
      <mc:AlternateContent xmlns:mc="http://schemas.openxmlformats.org/markup-compatibility/2006" xmlns:a14="http://schemas.microsoft.com/office/drawing/2010/main">
        <mc:Choice Requires="a14">
          <p:sp>
            <p:nvSpPr>
              <p:cNvPr id="64" name="TextBox 63"/>
              <p:cNvSpPr txBox="1"/>
              <p:nvPr/>
            </p:nvSpPr>
            <p:spPr>
              <a:xfrm>
                <a:off x="11075731" y="26661267"/>
                <a:ext cx="9785497" cy="3251018"/>
              </a:xfrm>
              <a:prstGeom prst="rect">
                <a:avLst/>
              </a:prstGeom>
              <a:noFill/>
            </p:spPr>
            <p:txBody>
              <a:bodyPr wrap="square" rtlCol="0">
                <a:spAutoFit/>
              </a:bodyPr>
              <a:lstStyle/>
              <a:p>
                <a:pPr marL="342900" indent="-342900">
                  <a:buFont typeface="Arial" pitchFamily="34" charset="0"/>
                  <a:buChar char="•"/>
                </a:pPr>
                <a:r>
                  <a:rPr lang="en-GB" sz="1800" dirty="0" smtClean="0"/>
                  <a:t>Derived first model of multiple antigen processing and presentation by MHC class I</a:t>
                </a:r>
              </a:p>
              <a:p>
                <a:pPr marL="342900" indent="-342900">
                  <a:buFont typeface="Arial" pitchFamily="34" charset="0"/>
                  <a:buChar char="•"/>
                </a:pPr>
                <a:r>
                  <a:rPr lang="en-GB" sz="1800" dirty="0" smtClean="0"/>
                  <a:t>Action of </a:t>
                </a:r>
                <a:r>
                  <a:rPr lang="en-GB" sz="1800" dirty="0" err="1" smtClean="0"/>
                  <a:t>tapasin</a:t>
                </a:r>
                <a:r>
                  <a:rPr lang="en-GB" sz="1800" dirty="0" smtClean="0"/>
                  <a:t> includes accelerated peptide off-rate and accelerated peptide on-rate</a:t>
                </a:r>
              </a:p>
              <a:p>
                <a:pPr marL="342900" indent="-342900">
                  <a:buFont typeface="Arial" pitchFamily="34" charset="0"/>
                  <a:buChar char="•"/>
                </a:pPr>
                <a:r>
                  <a:rPr lang="en-GB" sz="1800" dirty="0" smtClean="0"/>
                  <a:t>Allelic variation in MHC class I molecules is explained by variations in the on-rate of peptide to MHC class I molecules not bound to </a:t>
                </a:r>
                <a:r>
                  <a:rPr lang="en-GB" sz="1800" dirty="0" err="1" smtClean="0"/>
                  <a:t>tapasin</a:t>
                </a:r>
                <a:endParaRPr lang="en-GB" sz="1800" dirty="0" smtClean="0"/>
              </a:p>
              <a:p>
                <a:pPr marL="342900" indent="-342900">
                  <a:buFont typeface="Arial" pitchFamily="34" charset="0"/>
                  <a:buChar char="•"/>
                </a:pPr>
                <a:r>
                  <a:rPr lang="en-GB" sz="1800" dirty="0" smtClean="0"/>
                  <a:t>Principle of peptide filtering predicts equilibrium cell surface presentation varies with </a:t>
                </a:r>
                <a14:m>
                  <m:oMath xmlns:m="http://schemas.openxmlformats.org/officeDocument/2006/math">
                    <m:f>
                      <m:fPr>
                        <m:type m:val="skw"/>
                        <m:ctrlPr>
                          <a:rPr lang="en-GB" sz="1800" i="1" smtClean="0">
                            <a:latin typeface="Cambria Math"/>
                          </a:rPr>
                        </m:ctrlPr>
                      </m:fPr>
                      <m:num>
                        <m:r>
                          <a:rPr lang="en-GB" sz="1800" b="0" i="1" smtClean="0">
                            <a:latin typeface="Cambria Math"/>
                          </a:rPr>
                          <m:t>1</m:t>
                        </m:r>
                      </m:num>
                      <m:den>
                        <m:sSup>
                          <m:sSupPr>
                            <m:ctrlPr>
                              <a:rPr lang="en-GB" sz="1800" i="1" smtClean="0">
                                <a:latin typeface="Cambria Math"/>
                              </a:rPr>
                            </m:ctrlPr>
                          </m:sSupPr>
                          <m:e>
                            <m:sSub>
                              <m:sSubPr>
                                <m:ctrlPr>
                                  <a:rPr lang="en-GB" sz="1800" i="1" smtClean="0">
                                    <a:latin typeface="Cambria Math"/>
                                  </a:rPr>
                                </m:ctrlPr>
                              </m:sSubPr>
                              <m:e>
                                <m:r>
                                  <a:rPr lang="en-GB" sz="1800" b="0" i="1" smtClean="0">
                                    <a:latin typeface="Cambria Math"/>
                                  </a:rPr>
                                  <m:t>𝑢</m:t>
                                </m:r>
                              </m:e>
                              <m:sub>
                                <m:r>
                                  <a:rPr lang="en-GB" sz="1800" b="0" i="1" smtClean="0">
                                    <a:latin typeface="Cambria Math"/>
                                  </a:rPr>
                                  <m:t>𝑖</m:t>
                                </m:r>
                              </m:sub>
                            </m:sSub>
                          </m:e>
                          <m:sup>
                            <m:r>
                              <a:rPr lang="en-GB" sz="1800" b="0" i="1" smtClean="0">
                                <a:latin typeface="Cambria Math"/>
                              </a:rPr>
                              <m:t>3</m:t>
                            </m:r>
                          </m:sup>
                        </m:sSup>
                      </m:den>
                    </m:f>
                  </m:oMath>
                </a14:m>
                <a:r>
                  <a:rPr lang="en-GB" sz="1800" dirty="0" smtClean="0"/>
                  <a:t> with </a:t>
                </a:r>
                <a:r>
                  <a:rPr lang="en-GB" sz="1800" dirty="0" err="1" smtClean="0"/>
                  <a:t>tapasin</a:t>
                </a:r>
                <a:r>
                  <a:rPr lang="en-GB" sz="1800" dirty="0" smtClean="0"/>
                  <a:t> and </a:t>
                </a:r>
                <a14:m>
                  <m:oMath xmlns:m="http://schemas.openxmlformats.org/officeDocument/2006/math">
                    <m:f>
                      <m:fPr>
                        <m:type m:val="skw"/>
                        <m:ctrlPr>
                          <a:rPr lang="en-GB" sz="1800" i="1">
                            <a:latin typeface="Cambria Math"/>
                          </a:rPr>
                        </m:ctrlPr>
                      </m:fPr>
                      <m:num>
                        <m:r>
                          <a:rPr lang="en-GB" sz="1800" i="1">
                            <a:latin typeface="Cambria Math"/>
                          </a:rPr>
                          <m:t>1</m:t>
                        </m:r>
                      </m:num>
                      <m:den>
                        <m:sSup>
                          <m:sSupPr>
                            <m:ctrlPr>
                              <a:rPr lang="en-GB" sz="1800" i="1">
                                <a:latin typeface="Cambria Math"/>
                              </a:rPr>
                            </m:ctrlPr>
                          </m:sSupPr>
                          <m:e>
                            <m:sSub>
                              <m:sSubPr>
                                <m:ctrlPr>
                                  <a:rPr lang="en-GB" sz="1800" i="1">
                                    <a:latin typeface="Cambria Math"/>
                                  </a:rPr>
                                </m:ctrlPr>
                              </m:sSubPr>
                              <m:e>
                                <m:r>
                                  <a:rPr lang="en-GB" sz="1800" i="1">
                                    <a:latin typeface="Cambria Math"/>
                                  </a:rPr>
                                  <m:t>𝑢</m:t>
                                </m:r>
                              </m:e>
                              <m:sub>
                                <m:r>
                                  <a:rPr lang="en-GB" sz="1800" i="1">
                                    <a:latin typeface="Cambria Math"/>
                                  </a:rPr>
                                  <m:t>𝑖</m:t>
                                </m:r>
                              </m:sub>
                            </m:sSub>
                          </m:e>
                          <m:sup>
                            <m:r>
                              <a:rPr lang="en-GB" sz="1800" b="0" i="1" smtClean="0">
                                <a:latin typeface="Cambria Math"/>
                              </a:rPr>
                              <m:t>2</m:t>
                            </m:r>
                          </m:sup>
                        </m:sSup>
                      </m:den>
                    </m:f>
                  </m:oMath>
                </a14:m>
                <a:r>
                  <a:rPr lang="en-GB" sz="1800" dirty="0" smtClean="0"/>
                  <a:t> without </a:t>
                </a:r>
                <a:r>
                  <a:rPr lang="en-GB" sz="1800" dirty="0" err="1" smtClean="0"/>
                  <a:t>tapasin</a:t>
                </a:r>
                <a:r>
                  <a:rPr lang="en-GB" sz="1800" dirty="0" smtClean="0"/>
                  <a:t>, as long as </a:t>
                </a:r>
                <a14:m>
                  <m:oMath xmlns:m="http://schemas.openxmlformats.org/officeDocument/2006/math">
                    <m:r>
                      <a:rPr lang="en-GB" sz="1800" i="1">
                        <a:latin typeface="Cambria Math"/>
                      </a:rPr>
                      <m:t>𝑥</m:t>
                    </m:r>
                    <m:d>
                      <m:dPr>
                        <m:ctrlPr>
                          <a:rPr lang="en-GB" sz="1800" b="0" i="1" smtClean="0">
                            <a:latin typeface="Cambria Math"/>
                          </a:rPr>
                        </m:ctrlPr>
                      </m:dPr>
                      <m:e>
                        <m:r>
                          <a:rPr lang="en-GB" sz="1800" b="0" i="1" smtClean="0">
                            <a:latin typeface="Cambria Math"/>
                          </a:rPr>
                          <m:t>=</m:t>
                        </m:r>
                        <m:f>
                          <m:fPr>
                            <m:type m:val="skw"/>
                            <m:ctrlPr>
                              <a:rPr lang="en-GB" sz="1800" i="1">
                                <a:latin typeface="Cambria Math"/>
                              </a:rPr>
                            </m:ctrlPr>
                          </m:fPr>
                          <m:num>
                            <m:sSub>
                              <m:sSubPr>
                                <m:ctrlPr>
                                  <a:rPr lang="en-GB" sz="1800" i="1">
                                    <a:latin typeface="Cambria Math"/>
                                  </a:rPr>
                                </m:ctrlPr>
                              </m:sSubPr>
                              <m:e>
                                <m:r>
                                  <a:rPr lang="en-GB" sz="1800" i="1">
                                    <a:latin typeface="Cambria Math"/>
                                  </a:rPr>
                                  <m:t>𝑢</m:t>
                                </m:r>
                              </m:e>
                              <m:sub>
                                <m:r>
                                  <a:rPr lang="en-GB" sz="1800" i="1">
                                    <a:latin typeface="Cambria Math"/>
                                  </a:rPr>
                                  <m:t>𝑇</m:t>
                                </m:r>
                              </m:sub>
                            </m:sSub>
                            <m:r>
                              <a:rPr lang="en-GB" sz="1800" i="1">
                                <a:latin typeface="Cambria Math"/>
                              </a:rPr>
                              <m:t>𝑣</m:t>
                            </m:r>
                          </m:num>
                          <m:den>
                            <m:r>
                              <a:rPr lang="en-GB" sz="1800" i="1">
                                <a:latin typeface="Cambria Math"/>
                              </a:rPr>
                              <m:t>𝑞</m:t>
                            </m:r>
                          </m:den>
                        </m:f>
                      </m:e>
                    </m:d>
                  </m:oMath>
                </a14:m>
                <a:r>
                  <a:rPr lang="en-GB" sz="1800" dirty="0" smtClean="0"/>
                  <a:t> is small</a:t>
                </a:r>
              </a:p>
              <a:p>
                <a:pPr marL="342900" indent="-342900">
                  <a:buFont typeface="Arial" pitchFamily="34" charset="0"/>
                  <a:buChar char="•"/>
                </a:pPr>
                <a14:m>
                  <m:oMath xmlns:m="http://schemas.openxmlformats.org/officeDocument/2006/math">
                    <m:r>
                      <a:rPr lang="en-GB" sz="1800" b="0" i="1" smtClean="0">
                        <a:latin typeface="Cambria Math"/>
                      </a:rPr>
                      <m:t>𝑥</m:t>
                    </m:r>
                  </m:oMath>
                </a14:m>
                <a:r>
                  <a:rPr lang="en-GB" sz="1800" dirty="0" smtClean="0"/>
                  <a:t> is held low by high </a:t>
                </a:r>
                <a14:m>
                  <m:oMath xmlns:m="http://schemas.openxmlformats.org/officeDocument/2006/math">
                    <m:r>
                      <a:rPr lang="en-GB" sz="1800" b="0" i="1" smtClean="0">
                        <a:latin typeface="Cambria Math"/>
                      </a:rPr>
                      <m:t>𝑞</m:t>
                    </m:r>
                  </m:oMath>
                </a14:m>
                <a:r>
                  <a:rPr lang="en-GB" sz="1800" dirty="0" smtClean="0"/>
                  <a:t>, not low </a:t>
                </a:r>
                <a14:m>
                  <m:oMath xmlns:m="http://schemas.openxmlformats.org/officeDocument/2006/math">
                    <m:sSub>
                      <m:sSubPr>
                        <m:ctrlPr>
                          <a:rPr lang="en-GB" sz="1800" i="1" smtClean="0">
                            <a:latin typeface="Cambria Math"/>
                          </a:rPr>
                        </m:ctrlPr>
                      </m:sSubPr>
                      <m:e>
                        <m:r>
                          <a:rPr lang="en-GB" sz="1800" b="0" i="1" smtClean="0">
                            <a:latin typeface="Cambria Math"/>
                          </a:rPr>
                          <m:t>𝑢</m:t>
                        </m:r>
                      </m:e>
                      <m:sub>
                        <m:r>
                          <a:rPr lang="en-GB" sz="1800" b="0" i="1" smtClean="0">
                            <a:latin typeface="Cambria Math"/>
                          </a:rPr>
                          <m:t>𝑇</m:t>
                        </m:r>
                      </m:sub>
                    </m:sSub>
                    <m:r>
                      <a:rPr lang="en-GB" sz="1800" b="0" i="1" smtClean="0">
                        <a:latin typeface="Cambria Math"/>
                      </a:rPr>
                      <m:t>𝑣</m:t>
                    </m:r>
                  </m:oMath>
                </a14:m>
                <a:r>
                  <a:rPr lang="en-GB" sz="1800" dirty="0" smtClean="0"/>
                  <a:t>, so that peptide optimisation occurs rapidly</a:t>
                </a:r>
              </a:p>
              <a:p>
                <a:pPr marL="342900" indent="-342900">
                  <a:buFont typeface="Arial" pitchFamily="34" charset="0"/>
                  <a:buChar char="•"/>
                </a:pPr>
                <a:r>
                  <a:rPr lang="en-GB" sz="1800" dirty="0" smtClean="0"/>
                  <a:t>Simulation of HIV-1 Gag-Pol </a:t>
                </a:r>
                <a:r>
                  <a:rPr lang="en-GB" sz="1800" dirty="0" err="1" smtClean="0"/>
                  <a:t>polyprotein</a:t>
                </a:r>
                <a:r>
                  <a:rPr lang="en-GB" sz="1800" dirty="0" smtClean="0"/>
                  <a:t> illustrates the general applicability of the multiple-peptide model, as entire sequences may be simulated</a:t>
                </a:r>
              </a:p>
              <a:p>
                <a:pPr marL="342900" indent="-342900">
                  <a:buFont typeface="Arial" pitchFamily="34" charset="0"/>
                  <a:buChar char="•"/>
                </a:pPr>
                <a:r>
                  <a:rPr lang="en-GB" sz="1800" dirty="0"/>
                  <a:t>Provides a framework for a dynamic model of the complete pathway of intracellular antigen recognition by the immune </a:t>
                </a:r>
                <a:r>
                  <a:rPr lang="en-GB" sz="1800" dirty="0" smtClean="0"/>
                  <a:t>system</a:t>
                </a:r>
                <a:endParaRPr lang="en-GB" sz="1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11075731" y="26661267"/>
                <a:ext cx="9785497" cy="3251018"/>
              </a:xfrm>
              <a:prstGeom prst="rect">
                <a:avLst/>
              </a:prstGeom>
              <a:blipFill rotWithShape="1">
                <a:blip r:embed="rId20"/>
                <a:stretch>
                  <a:fillRect l="-436" t="-938" r="-748" b="-2064"/>
                </a:stretch>
              </a:blipFill>
            </p:spPr>
            <p:txBody>
              <a:bodyPr/>
              <a:lstStyle/>
              <a:p>
                <a:r>
                  <a:rPr lang="en-GB">
                    <a:noFill/>
                  </a:rPr>
                  <a:t> </a:t>
                </a:r>
              </a:p>
            </p:txBody>
          </p:sp>
        </mc:Fallback>
      </mc:AlternateContent>
      <p:pic>
        <p:nvPicPr>
          <p:cNvPr id="1031" name="Picture 7"/>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0253" y="26321508"/>
            <a:ext cx="4311745" cy="3580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998563" y="7003083"/>
            <a:ext cx="3862665" cy="297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16814081" y="6751055"/>
            <a:ext cx="375424" cy="523220"/>
          </a:xfrm>
          <a:prstGeom prst="rect">
            <a:avLst/>
          </a:prstGeom>
          <a:noFill/>
        </p:spPr>
        <p:txBody>
          <a:bodyPr wrap="none" rtlCol="0">
            <a:spAutoFit/>
          </a:bodyPr>
          <a:lstStyle/>
          <a:p>
            <a:r>
              <a:rPr lang="en-GB" sz="2800" b="1" dirty="0" smtClean="0"/>
              <a:t>C</a:t>
            </a:r>
            <a:endParaRPr lang="en-GB" sz="2800" b="1" dirty="0"/>
          </a:p>
        </p:txBody>
      </p:sp>
      <p:pic>
        <p:nvPicPr>
          <p:cNvPr id="72"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0116" b="77078"/>
          <a:stretch/>
        </p:blipFill>
        <p:spPr bwMode="auto">
          <a:xfrm>
            <a:off x="4879773" y="16904183"/>
            <a:ext cx="5021539" cy="1766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7" name="Group 56"/>
          <p:cNvGrpSpPr/>
          <p:nvPr/>
        </p:nvGrpSpPr>
        <p:grpSpPr>
          <a:xfrm>
            <a:off x="1116336" y="20936631"/>
            <a:ext cx="8406092" cy="5300335"/>
            <a:chOff x="1116336" y="21000892"/>
            <a:chExt cx="8406092" cy="5300335"/>
          </a:xfrm>
        </p:grpSpPr>
        <p:pic>
          <p:nvPicPr>
            <p:cNvPr id="1032" name="Picture 8"/>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b="42206"/>
            <a:stretch/>
          </p:blipFill>
          <p:spPr bwMode="auto">
            <a:xfrm>
              <a:off x="1116336" y="21000892"/>
              <a:ext cx="8406092" cy="4256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Picture 8"/>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t="84633" b="364"/>
            <a:stretch/>
          </p:blipFill>
          <p:spPr bwMode="auto">
            <a:xfrm>
              <a:off x="1116336" y="25196327"/>
              <a:ext cx="8406092"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7" name="Group 36"/>
          <p:cNvGrpSpPr/>
          <p:nvPr/>
        </p:nvGrpSpPr>
        <p:grpSpPr>
          <a:xfrm>
            <a:off x="17240846" y="0"/>
            <a:ext cx="4141004" cy="1350455"/>
            <a:chOff x="17240846" y="0"/>
            <a:chExt cx="4141004" cy="1350455"/>
          </a:xfrm>
        </p:grpSpPr>
        <p:sp>
          <p:nvSpPr>
            <p:cNvPr id="13" name="Rectangle 12"/>
            <p:cNvSpPr/>
            <p:nvPr/>
          </p:nvSpPr>
          <p:spPr>
            <a:xfrm>
              <a:off x="17240846" y="0"/>
              <a:ext cx="4141004" cy="1350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2"/>
            <p:cNvPicPr>
              <a:picLocks noChangeAspect="1" noChangeArrowheads="1"/>
            </p:cNvPicPr>
            <p:nvPr/>
          </p:nvPicPr>
          <p:blipFill rotWithShape="1">
            <a:blip r:embed="rId24">
              <a:extLst>
                <a:ext uri="{28A0092B-C50C-407E-A947-70E740481C1C}">
                  <a14:useLocalDpi xmlns:a14="http://schemas.microsoft.com/office/drawing/2010/main" val="0"/>
                </a:ext>
              </a:extLst>
            </a:blip>
            <a:srcRect t="85265" r="65593"/>
            <a:stretch/>
          </p:blipFill>
          <p:spPr bwMode="auto">
            <a:xfrm>
              <a:off x="17354140" y="29958"/>
              <a:ext cx="4005298" cy="121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0" name="Picture 6" descr="C:\Users\ndalchau\Documents\MHC\Logos\Research_bL.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8225" y="90315"/>
            <a:ext cx="3708412" cy="103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448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1088</TotalTime>
  <Words>1280</Words>
  <Application>Microsoft Office PowerPoint</Application>
  <PresentationFormat>Custom</PresentationFormat>
  <Paragraphs>87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Dalchau</dc:creator>
  <cp:lastModifiedBy>Neil Dalchau</cp:lastModifiedBy>
  <cp:revision>60</cp:revision>
  <dcterms:created xsi:type="dcterms:W3CDTF">2010-09-09T13:48:18Z</dcterms:created>
  <dcterms:modified xsi:type="dcterms:W3CDTF">2010-09-20T08:13:39Z</dcterms:modified>
</cp:coreProperties>
</file>