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624375" cy="29303663"/>
  <p:notesSz cx="6858000" cy="9144000"/>
  <p:defaultTextStyle>
    <a:defPPr>
      <a:defRPr lang="en-US"/>
    </a:defPPr>
    <a:lvl1pPr marL="0" algn="l" defTabSz="3452500" rtl="0" eaLnBrk="1" latinLnBrk="0" hangingPunct="1">
      <a:defRPr sz="6796" kern="1200">
        <a:solidFill>
          <a:schemeClr val="tx1"/>
        </a:solidFill>
        <a:latin typeface="+mn-lt"/>
        <a:ea typeface="+mn-ea"/>
        <a:cs typeface="+mn-cs"/>
      </a:defRPr>
    </a:lvl1pPr>
    <a:lvl2pPr marL="1726250" algn="l" defTabSz="3452500" rtl="0" eaLnBrk="1" latinLnBrk="0" hangingPunct="1">
      <a:defRPr sz="6796" kern="1200">
        <a:solidFill>
          <a:schemeClr val="tx1"/>
        </a:solidFill>
        <a:latin typeface="+mn-lt"/>
        <a:ea typeface="+mn-ea"/>
        <a:cs typeface="+mn-cs"/>
      </a:defRPr>
    </a:lvl2pPr>
    <a:lvl3pPr marL="3452500" algn="l" defTabSz="3452500" rtl="0" eaLnBrk="1" latinLnBrk="0" hangingPunct="1">
      <a:defRPr sz="6796" kern="1200">
        <a:solidFill>
          <a:schemeClr val="tx1"/>
        </a:solidFill>
        <a:latin typeface="+mn-lt"/>
        <a:ea typeface="+mn-ea"/>
        <a:cs typeface="+mn-cs"/>
      </a:defRPr>
    </a:lvl3pPr>
    <a:lvl4pPr marL="5178750" algn="l" defTabSz="3452500" rtl="0" eaLnBrk="1" latinLnBrk="0" hangingPunct="1">
      <a:defRPr sz="6796" kern="1200">
        <a:solidFill>
          <a:schemeClr val="tx1"/>
        </a:solidFill>
        <a:latin typeface="+mn-lt"/>
        <a:ea typeface="+mn-ea"/>
        <a:cs typeface="+mn-cs"/>
      </a:defRPr>
    </a:lvl4pPr>
    <a:lvl5pPr marL="6905000" algn="l" defTabSz="3452500" rtl="0" eaLnBrk="1" latinLnBrk="0" hangingPunct="1">
      <a:defRPr sz="6796" kern="1200">
        <a:solidFill>
          <a:schemeClr val="tx1"/>
        </a:solidFill>
        <a:latin typeface="+mn-lt"/>
        <a:ea typeface="+mn-ea"/>
        <a:cs typeface="+mn-cs"/>
      </a:defRPr>
    </a:lvl5pPr>
    <a:lvl6pPr marL="8631250" algn="l" defTabSz="3452500" rtl="0" eaLnBrk="1" latinLnBrk="0" hangingPunct="1">
      <a:defRPr sz="6796" kern="1200">
        <a:solidFill>
          <a:schemeClr val="tx1"/>
        </a:solidFill>
        <a:latin typeface="+mn-lt"/>
        <a:ea typeface="+mn-ea"/>
        <a:cs typeface="+mn-cs"/>
      </a:defRPr>
    </a:lvl6pPr>
    <a:lvl7pPr marL="10357500" algn="l" defTabSz="3452500" rtl="0" eaLnBrk="1" latinLnBrk="0" hangingPunct="1">
      <a:defRPr sz="6796" kern="1200">
        <a:solidFill>
          <a:schemeClr val="tx1"/>
        </a:solidFill>
        <a:latin typeface="+mn-lt"/>
        <a:ea typeface="+mn-ea"/>
        <a:cs typeface="+mn-cs"/>
      </a:defRPr>
    </a:lvl7pPr>
    <a:lvl8pPr marL="12083750" algn="l" defTabSz="3452500" rtl="0" eaLnBrk="1" latinLnBrk="0" hangingPunct="1">
      <a:defRPr sz="6796" kern="1200">
        <a:solidFill>
          <a:schemeClr val="tx1"/>
        </a:solidFill>
        <a:latin typeface="+mn-lt"/>
        <a:ea typeface="+mn-ea"/>
        <a:cs typeface="+mn-cs"/>
      </a:defRPr>
    </a:lvl8pPr>
    <a:lvl9pPr marL="13810000" algn="l" defTabSz="3452500" rtl="0" eaLnBrk="1" latinLnBrk="0" hangingPunct="1">
      <a:defRPr sz="67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29"/>
    <a:srgbClr val="00F5AD"/>
    <a:srgbClr val="F40CC2"/>
    <a:srgbClr val="B04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49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6828" y="4795764"/>
            <a:ext cx="36230719" cy="10202016"/>
          </a:xfrm>
        </p:spPr>
        <p:txBody>
          <a:bodyPr anchor="b"/>
          <a:lstStyle>
            <a:lvl1pPr algn="ctr">
              <a:defRPr sz="256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8047" y="15391209"/>
            <a:ext cx="31968281" cy="7074933"/>
          </a:xfrm>
        </p:spPr>
        <p:txBody>
          <a:bodyPr/>
          <a:lstStyle>
            <a:lvl1pPr marL="0" indent="0" algn="ctr">
              <a:buNone/>
              <a:defRPr sz="10255"/>
            </a:lvl1pPr>
            <a:lvl2pPr marL="1953570" indent="0" algn="ctr">
              <a:buNone/>
              <a:defRPr sz="8546"/>
            </a:lvl2pPr>
            <a:lvl3pPr marL="3907140" indent="0" algn="ctr">
              <a:buNone/>
              <a:defRPr sz="7691"/>
            </a:lvl3pPr>
            <a:lvl4pPr marL="5860710" indent="0" algn="ctr">
              <a:buNone/>
              <a:defRPr sz="6837"/>
            </a:lvl4pPr>
            <a:lvl5pPr marL="7814280" indent="0" algn="ctr">
              <a:buNone/>
              <a:defRPr sz="6837"/>
            </a:lvl5pPr>
            <a:lvl6pPr marL="9767849" indent="0" algn="ctr">
              <a:buNone/>
              <a:defRPr sz="6837"/>
            </a:lvl6pPr>
            <a:lvl7pPr marL="11721419" indent="0" algn="ctr">
              <a:buNone/>
              <a:defRPr sz="6837"/>
            </a:lvl7pPr>
            <a:lvl8pPr marL="13674989" indent="0" algn="ctr">
              <a:buNone/>
              <a:defRPr sz="6837"/>
            </a:lvl8pPr>
            <a:lvl9pPr marL="15628559" indent="0" algn="ctr">
              <a:buNone/>
              <a:defRPr sz="683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3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03071" y="1560149"/>
            <a:ext cx="9190881" cy="24833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0428" y="1560149"/>
            <a:ext cx="27039838" cy="24833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4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95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228" y="7305574"/>
            <a:ext cx="36763523" cy="12189508"/>
          </a:xfrm>
        </p:spPr>
        <p:txBody>
          <a:bodyPr anchor="b"/>
          <a:lstStyle>
            <a:lvl1pPr>
              <a:defRPr sz="256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8228" y="19610400"/>
            <a:ext cx="36763523" cy="6410174"/>
          </a:xfrm>
        </p:spPr>
        <p:txBody>
          <a:bodyPr/>
          <a:lstStyle>
            <a:lvl1pPr marL="0" indent="0">
              <a:buNone/>
              <a:defRPr sz="10255">
                <a:solidFill>
                  <a:schemeClr val="tx1"/>
                </a:solidFill>
              </a:defRPr>
            </a:lvl1pPr>
            <a:lvl2pPr marL="1953570" indent="0">
              <a:buNone/>
              <a:defRPr sz="8546">
                <a:solidFill>
                  <a:schemeClr val="tx1">
                    <a:tint val="75000"/>
                  </a:schemeClr>
                </a:solidFill>
              </a:defRPr>
            </a:lvl2pPr>
            <a:lvl3pPr marL="3907140" indent="0">
              <a:buNone/>
              <a:defRPr sz="7691">
                <a:solidFill>
                  <a:schemeClr val="tx1">
                    <a:tint val="75000"/>
                  </a:schemeClr>
                </a:solidFill>
              </a:defRPr>
            </a:lvl3pPr>
            <a:lvl4pPr marL="5860710" indent="0">
              <a:buNone/>
              <a:defRPr sz="6837">
                <a:solidFill>
                  <a:schemeClr val="tx1">
                    <a:tint val="75000"/>
                  </a:schemeClr>
                </a:solidFill>
              </a:defRPr>
            </a:lvl4pPr>
            <a:lvl5pPr marL="7814280" indent="0">
              <a:buNone/>
              <a:defRPr sz="6837">
                <a:solidFill>
                  <a:schemeClr val="tx1">
                    <a:tint val="75000"/>
                  </a:schemeClr>
                </a:solidFill>
              </a:defRPr>
            </a:lvl5pPr>
            <a:lvl6pPr marL="9767849" indent="0">
              <a:buNone/>
              <a:defRPr sz="6837">
                <a:solidFill>
                  <a:schemeClr val="tx1">
                    <a:tint val="75000"/>
                  </a:schemeClr>
                </a:solidFill>
              </a:defRPr>
            </a:lvl6pPr>
            <a:lvl7pPr marL="11721419" indent="0">
              <a:buNone/>
              <a:defRPr sz="6837">
                <a:solidFill>
                  <a:schemeClr val="tx1">
                    <a:tint val="75000"/>
                  </a:schemeClr>
                </a:solidFill>
              </a:defRPr>
            </a:lvl7pPr>
            <a:lvl8pPr marL="13674989" indent="0">
              <a:buNone/>
              <a:defRPr sz="6837">
                <a:solidFill>
                  <a:schemeClr val="tx1">
                    <a:tint val="75000"/>
                  </a:schemeClr>
                </a:solidFill>
              </a:defRPr>
            </a:lvl8pPr>
            <a:lvl9pPr marL="15628559" indent="0">
              <a:buNone/>
              <a:defRPr sz="6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4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0426" y="7800744"/>
            <a:ext cx="18115359" cy="18592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8590" y="7800744"/>
            <a:ext cx="18115359" cy="18592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978" y="1560155"/>
            <a:ext cx="36763523" cy="5664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5982" y="7183470"/>
            <a:ext cx="18032106" cy="3520507"/>
          </a:xfrm>
        </p:spPr>
        <p:txBody>
          <a:bodyPr anchor="b"/>
          <a:lstStyle>
            <a:lvl1pPr marL="0" indent="0">
              <a:buNone/>
              <a:defRPr sz="10255" b="1"/>
            </a:lvl1pPr>
            <a:lvl2pPr marL="1953570" indent="0">
              <a:buNone/>
              <a:defRPr sz="8546" b="1"/>
            </a:lvl2pPr>
            <a:lvl3pPr marL="3907140" indent="0">
              <a:buNone/>
              <a:defRPr sz="7691" b="1"/>
            </a:lvl3pPr>
            <a:lvl4pPr marL="5860710" indent="0">
              <a:buNone/>
              <a:defRPr sz="6837" b="1"/>
            </a:lvl4pPr>
            <a:lvl5pPr marL="7814280" indent="0">
              <a:buNone/>
              <a:defRPr sz="6837" b="1"/>
            </a:lvl5pPr>
            <a:lvl6pPr marL="9767849" indent="0">
              <a:buNone/>
              <a:defRPr sz="6837" b="1"/>
            </a:lvl6pPr>
            <a:lvl7pPr marL="11721419" indent="0">
              <a:buNone/>
              <a:defRPr sz="6837" b="1"/>
            </a:lvl7pPr>
            <a:lvl8pPr marL="13674989" indent="0">
              <a:buNone/>
              <a:defRPr sz="6837" b="1"/>
            </a:lvl8pPr>
            <a:lvl9pPr marL="15628559" indent="0">
              <a:buNone/>
              <a:defRPr sz="68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5982" y="10703977"/>
            <a:ext cx="18032106" cy="1574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78592" y="7183470"/>
            <a:ext cx="18120911" cy="3520507"/>
          </a:xfrm>
        </p:spPr>
        <p:txBody>
          <a:bodyPr anchor="b"/>
          <a:lstStyle>
            <a:lvl1pPr marL="0" indent="0">
              <a:buNone/>
              <a:defRPr sz="10255" b="1"/>
            </a:lvl1pPr>
            <a:lvl2pPr marL="1953570" indent="0">
              <a:buNone/>
              <a:defRPr sz="8546" b="1"/>
            </a:lvl2pPr>
            <a:lvl3pPr marL="3907140" indent="0">
              <a:buNone/>
              <a:defRPr sz="7691" b="1"/>
            </a:lvl3pPr>
            <a:lvl4pPr marL="5860710" indent="0">
              <a:buNone/>
              <a:defRPr sz="6837" b="1"/>
            </a:lvl4pPr>
            <a:lvl5pPr marL="7814280" indent="0">
              <a:buNone/>
              <a:defRPr sz="6837" b="1"/>
            </a:lvl5pPr>
            <a:lvl6pPr marL="9767849" indent="0">
              <a:buNone/>
              <a:defRPr sz="6837" b="1"/>
            </a:lvl6pPr>
            <a:lvl7pPr marL="11721419" indent="0">
              <a:buNone/>
              <a:defRPr sz="6837" b="1"/>
            </a:lvl7pPr>
            <a:lvl8pPr marL="13674989" indent="0">
              <a:buNone/>
              <a:defRPr sz="6837" b="1"/>
            </a:lvl8pPr>
            <a:lvl9pPr marL="15628559" indent="0">
              <a:buNone/>
              <a:defRPr sz="68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78592" y="10703977"/>
            <a:ext cx="18120911" cy="1574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9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2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2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978" y="1953578"/>
            <a:ext cx="13747470" cy="6837521"/>
          </a:xfrm>
        </p:spPr>
        <p:txBody>
          <a:bodyPr anchor="b"/>
          <a:lstStyle>
            <a:lvl1pPr>
              <a:defRPr sz="136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0911" y="4219191"/>
            <a:ext cx="21578590" cy="20824594"/>
          </a:xfrm>
        </p:spPr>
        <p:txBody>
          <a:bodyPr/>
          <a:lstStyle>
            <a:lvl1pPr>
              <a:defRPr sz="13673"/>
            </a:lvl1pPr>
            <a:lvl2pPr>
              <a:defRPr sz="11964"/>
            </a:lvl2pPr>
            <a:lvl3pPr>
              <a:defRPr sz="10255"/>
            </a:lvl3pPr>
            <a:lvl4pPr>
              <a:defRPr sz="8546"/>
            </a:lvl4pPr>
            <a:lvl5pPr>
              <a:defRPr sz="8546"/>
            </a:lvl5pPr>
            <a:lvl6pPr>
              <a:defRPr sz="8546"/>
            </a:lvl6pPr>
            <a:lvl7pPr>
              <a:defRPr sz="8546"/>
            </a:lvl7pPr>
            <a:lvl8pPr>
              <a:defRPr sz="8546"/>
            </a:lvl8pPr>
            <a:lvl9pPr>
              <a:defRPr sz="85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5978" y="8791099"/>
            <a:ext cx="13747470" cy="16286598"/>
          </a:xfrm>
        </p:spPr>
        <p:txBody>
          <a:bodyPr/>
          <a:lstStyle>
            <a:lvl1pPr marL="0" indent="0">
              <a:buNone/>
              <a:defRPr sz="6837"/>
            </a:lvl1pPr>
            <a:lvl2pPr marL="1953570" indent="0">
              <a:buNone/>
              <a:defRPr sz="5982"/>
            </a:lvl2pPr>
            <a:lvl3pPr marL="3907140" indent="0">
              <a:buNone/>
              <a:defRPr sz="5127"/>
            </a:lvl3pPr>
            <a:lvl4pPr marL="5860710" indent="0">
              <a:buNone/>
              <a:defRPr sz="4273"/>
            </a:lvl4pPr>
            <a:lvl5pPr marL="7814280" indent="0">
              <a:buNone/>
              <a:defRPr sz="4273"/>
            </a:lvl5pPr>
            <a:lvl6pPr marL="9767849" indent="0">
              <a:buNone/>
              <a:defRPr sz="4273"/>
            </a:lvl6pPr>
            <a:lvl7pPr marL="11721419" indent="0">
              <a:buNone/>
              <a:defRPr sz="4273"/>
            </a:lvl7pPr>
            <a:lvl8pPr marL="13674989" indent="0">
              <a:buNone/>
              <a:defRPr sz="4273"/>
            </a:lvl8pPr>
            <a:lvl9pPr marL="15628559" indent="0">
              <a:buNone/>
              <a:defRPr sz="42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978" y="1953578"/>
            <a:ext cx="13747470" cy="6837521"/>
          </a:xfrm>
        </p:spPr>
        <p:txBody>
          <a:bodyPr anchor="b"/>
          <a:lstStyle>
            <a:lvl1pPr>
              <a:defRPr sz="136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20911" y="4219191"/>
            <a:ext cx="21578590" cy="20824594"/>
          </a:xfrm>
        </p:spPr>
        <p:txBody>
          <a:bodyPr anchor="t"/>
          <a:lstStyle>
            <a:lvl1pPr marL="0" indent="0">
              <a:buNone/>
              <a:defRPr sz="13673"/>
            </a:lvl1pPr>
            <a:lvl2pPr marL="1953570" indent="0">
              <a:buNone/>
              <a:defRPr sz="11964"/>
            </a:lvl2pPr>
            <a:lvl3pPr marL="3907140" indent="0">
              <a:buNone/>
              <a:defRPr sz="10255"/>
            </a:lvl3pPr>
            <a:lvl4pPr marL="5860710" indent="0">
              <a:buNone/>
              <a:defRPr sz="8546"/>
            </a:lvl4pPr>
            <a:lvl5pPr marL="7814280" indent="0">
              <a:buNone/>
              <a:defRPr sz="8546"/>
            </a:lvl5pPr>
            <a:lvl6pPr marL="9767849" indent="0">
              <a:buNone/>
              <a:defRPr sz="8546"/>
            </a:lvl6pPr>
            <a:lvl7pPr marL="11721419" indent="0">
              <a:buNone/>
              <a:defRPr sz="8546"/>
            </a:lvl7pPr>
            <a:lvl8pPr marL="13674989" indent="0">
              <a:buNone/>
              <a:defRPr sz="8546"/>
            </a:lvl8pPr>
            <a:lvl9pPr marL="15628559" indent="0">
              <a:buNone/>
              <a:defRPr sz="854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5978" y="8791099"/>
            <a:ext cx="13747470" cy="16286598"/>
          </a:xfrm>
        </p:spPr>
        <p:txBody>
          <a:bodyPr/>
          <a:lstStyle>
            <a:lvl1pPr marL="0" indent="0">
              <a:buNone/>
              <a:defRPr sz="6837"/>
            </a:lvl1pPr>
            <a:lvl2pPr marL="1953570" indent="0">
              <a:buNone/>
              <a:defRPr sz="5982"/>
            </a:lvl2pPr>
            <a:lvl3pPr marL="3907140" indent="0">
              <a:buNone/>
              <a:defRPr sz="5127"/>
            </a:lvl3pPr>
            <a:lvl4pPr marL="5860710" indent="0">
              <a:buNone/>
              <a:defRPr sz="4273"/>
            </a:lvl4pPr>
            <a:lvl5pPr marL="7814280" indent="0">
              <a:buNone/>
              <a:defRPr sz="4273"/>
            </a:lvl5pPr>
            <a:lvl6pPr marL="9767849" indent="0">
              <a:buNone/>
              <a:defRPr sz="4273"/>
            </a:lvl6pPr>
            <a:lvl7pPr marL="11721419" indent="0">
              <a:buNone/>
              <a:defRPr sz="4273"/>
            </a:lvl7pPr>
            <a:lvl8pPr marL="13674989" indent="0">
              <a:buNone/>
              <a:defRPr sz="4273"/>
            </a:lvl8pPr>
            <a:lvl9pPr marL="15628559" indent="0">
              <a:buNone/>
              <a:defRPr sz="42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4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0426" y="1560155"/>
            <a:ext cx="36763523" cy="5664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426" y="7800744"/>
            <a:ext cx="36763523" cy="1859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0426" y="27160161"/>
            <a:ext cx="9590484" cy="1560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5F1B7-1424-4FB8-9AED-83AA3D114003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19324" y="27160161"/>
            <a:ext cx="14385727" cy="1560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03465" y="27160161"/>
            <a:ext cx="9590484" cy="1560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4C31-91B7-46E9-AA49-F5ED1BA52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6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07140" rtl="0" eaLnBrk="1" latinLnBrk="0" hangingPunct="1">
        <a:lnSpc>
          <a:spcPct val="90000"/>
        </a:lnSpc>
        <a:spcBef>
          <a:spcPct val="0"/>
        </a:spcBef>
        <a:buNone/>
        <a:defRPr sz="188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6785" indent="-976785" algn="l" defTabSz="3907140" rtl="0" eaLnBrk="1" latinLnBrk="0" hangingPunct="1">
        <a:lnSpc>
          <a:spcPct val="90000"/>
        </a:lnSpc>
        <a:spcBef>
          <a:spcPts val="4273"/>
        </a:spcBef>
        <a:buFont typeface="Arial" panose="020B0604020202020204" pitchFamily="34" charset="0"/>
        <a:buChar char="•"/>
        <a:defRPr sz="11964" kern="1200">
          <a:solidFill>
            <a:schemeClr val="tx1"/>
          </a:solidFill>
          <a:latin typeface="+mn-lt"/>
          <a:ea typeface="+mn-ea"/>
          <a:cs typeface="+mn-cs"/>
        </a:defRPr>
      </a:lvl1pPr>
      <a:lvl2pPr marL="2930355" indent="-976785" algn="l" defTabSz="3907140" rtl="0" eaLnBrk="1" latinLnBrk="0" hangingPunct="1">
        <a:lnSpc>
          <a:spcPct val="90000"/>
        </a:lnSpc>
        <a:spcBef>
          <a:spcPts val="2136"/>
        </a:spcBef>
        <a:buFont typeface="Arial" panose="020B0604020202020204" pitchFamily="34" charset="0"/>
        <a:buChar char="•"/>
        <a:defRPr sz="10255" kern="1200">
          <a:solidFill>
            <a:schemeClr val="tx1"/>
          </a:solidFill>
          <a:latin typeface="+mn-lt"/>
          <a:ea typeface="+mn-ea"/>
          <a:cs typeface="+mn-cs"/>
        </a:defRPr>
      </a:lvl2pPr>
      <a:lvl3pPr marL="4883925" indent="-976785" algn="l" defTabSz="3907140" rtl="0" eaLnBrk="1" latinLnBrk="0" hangingPunct="1">
        <a:lnSpc>
          <a:spcPct val="90000"/>
        </a:lnSpc>
        <a:spcBef>
          <a:spcPts val="2136"/>
        </a:spcBef>
        <a:buFont typeface="Arial" panose="020B0604020202020204" pitchFamily="34" charset="0"/>
        <a:buChar char="•"/>
        <a:defRPr sz="8546" kern="1200">
          <a:solidFill>
            <a:schemeClr val="tx1"/>
          </a:solidFill>
          <a:latin typeface="+mn-lt"/>
          <a:ea typeface="+mn-ea"/>
          <a:cs typeface="+mn-cs"/>
        </a:defRPr>
      </a:lvl3pPr>
      <a:lvl4pPr marL="6837495" indent="-976785" algn="l" defTabSz="3907140" rtl="0" eaLnBrk="1" latinLnBrk="0" hangingPunct="1">
        <a:lnSpc>
          <a:spcPct val="90000"/>
        </a:lnSpc>
        <a:spcBef>
          <a:spcPts val="2136"/>
        </a:spcBef>
        <a:buFont typeface="Arial" panose="020B0604020202020204" pitchFamily="34" charset="0"/>
        <a:buChar char="•"/>
        <a:defRPr sz="7691" kern="1200">
          <a:solidFill>
            <a:schemeClr val="tx1"/>
          </a:solidFill>
          <a:latin typeface="+mn-lt"/>
          <a:ea typeface="+mn-ea"/>
          <a:cs typeface="+mn-cs"/>
        </a:defRPr>
      </a:lvl4pPr>
      <a:lvl5pPr marL="8791064" indent="-976785" algn="l" defTabSz="3907140" rtl="0" eaLnBrk="1" latinLnBrk="0" hangingPunct="1">
        <a:lnSpc>
          <a:spcPct val="90000"/>
        </a:lnSpc>
        <a:spcBef>
          <a:spcPts val="2136"/>
        </a:spcBef>
        <a:buFont typeface="Arial" panose="020B0604020202020204" pitchFamily="34" charset="0"/>
        <a:buChar char="•"/>
        <a:defRPr sz="7691" kern="1200">
          <a:solidFill>
            <a:schemeClr val="tx1"/>
          </a:solidFill>
          <a:latin typeface="+mn-lt"/>
          <a:ea typeface="+mn-ea"/>
          <a:cs typeface="+mn-cs"/>
        </a:defRPr>
      </a:lvl5pPr>
      <a:lvl6pPr marL="10744634" indent="-976785" algn="l" defTabSz="3907140" rtl="0" eaLnBrk="1" latinLnBrk="0" hangingPunct="1">
        <a:lnSpc>
          <a:spcPct val="90000"/>
        </a:lnSpc>
        <a:spcBef>
          <a:spcPts val="2136"/>
        </a:spcBef>
        <a:buFont typeface="Arial" panose="020B0604020202020204" pitchFamily="34" charset="0"/>
        <a:buChar char="•"/>
        <a:defRPr sz="7691" kern="1200">
          <a:solidFill>
            <a:schemeClr val="tx1"/>
          </a:solidFill>
          <a:latin typeface="+mn-lt"/>
          <a:ea typeface="+mn-ea"/>
          <a:cs typeface="+mn-cs"/>
        </a:defRPr>
      </a:lvl6pPr>
      <a:lvl7pPr marL="12698204" indent="-976785" algn="l" defTabSz="3907140" rtl="0" eaLnBrk="1" latinLnBrk="0" hangingPunct="1">
        <a:lnSpc>
          <a:spcPct val="90000"/>
        </a:lnSpc>
        <a:spcBef>
          <a:spcPts val="2136"/>
        </a:spcBef>
        <a:buFont typeface="Arial" panose="020B0604020202020204" pitchFamily="34" charset="0"/>
        <a:buChar char="•"/>
        <a:defRPr sz="7691" kern="1200">
          <a:solidFill>
            <a:schemeClr val="tx1"/>
          </a:solidFill>
          <a:latin typeface="+mn-lt"/>
          <a:ea typeface="+mn-ea"/>
          <a:cs typeface="+mn-cs"/>
        </a:defRPr>
      </a:lvl7pPr>
      <a:lvl8pPr marL="14651774" indent="-976785" algn="l" defTabSz="3907140" rtl="0" eaLnBrk="1" latinLnBrk="0" hangingPunct="1">
        <a:lnSpc>
          <a:spcPct val="90000"/>
        </a:lnSpc>
        <a:spcBef>
          <a:spcPts val="2136"/>
        </a:spcBef>
        <a:buFont typeface="Arial" panose="020B0604020202020204" pitchFamily="34" charset="0"/>
        <a:buChar char="•"/>
        <a:defRPr sz="7691" kern="1200">
          <a:solidFill>
            <a:schemeClr val="tx1"/>
          </a:solidFill>
          <a:latin typeface="+mn-lt"/>
          <a:ea typeface="+mn-ea"/>
          <a:cs typeface="+mn-cs"/>
        </a:defRPr>
      </a:lvl8pPr>
      <a:lvl9pPr marL="16605344" indent="-976785" algn="l" defTabSz="3907140" rtl="0" eaLnBrk="1" latinLnBrk="0" hangingPunct="1">
        <a:lnSpc>
          <a:spcPct val="90000"/>
        </a:lnSpc>
        <a:spcBef>
          <a:spcPts val="2136"/>
        </a:spcBef>
        <a:buFont typeface="Arial" panose="020B0604020202020204" pitchFamily="34" charset="0"/>
        <a:buChar char="•"/>
        <a:defRPr sz="76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7140" rtl="0" eaLnBrk="1" latinLnBrk="0" hangingPunct="1">
        <a:defRPr sz="7691" kern="1200">
          <a:solidFill>
            <a:schemeClr val="tx1"/>
          </a:solidFill>
          <a:latin typeface="+mn-lt"/>
          <a:ea typeface="+mn-ea"/>
          <a:cs typeface="+mn-cs"/>
        </a:defRPr>
      </a:lvl1pPr>
      <a:lvl2pPr marL="1953570" algn="l" defTabSz="3907140" rtl="0" eaLnBrk="1" latinLnBrk="0" hangingPunct="1">
        <a:defRPr sz="7691" kern="1200">
          <a:solidFill>
            <a:schemeClr val="tx1"/>
          </a:solidFill>
          <a:latin typeface="+mn-lt"/>
          <a:ea typeface="+mn-ea"/>
          <a:cs typeface="+mn-cs"/>
        </a:defRPr>
      </a:lvl2pPr>
      <a:lvl3pPr marL="3907140" algn="l" defTabSz="3907140" rtl="0" eaLnBrk="1" latinLnBrk="0" hangingPunct="1">
        <a:defRPr sz="7691" kern="1200">
          <a:solidFill>
            <a:schemeClr val="tx1"/>
          </a:solidFill>
          <a:latin typeface="+mn-lt"/>
          <a:ea typeface="+mn-ea"/>
          <a:cs typeface="+mn-cs"/>
        </a:defRPr>
      </a:lvl3pPr>
      <a:lvl4pPr marL="5860710" algn="l" defTabSz="3907140" rtl="0" eaLnBrk="1" latinLnBrk="0" hangingPunct="1">
        <a:defRPr sz="7691" kern="1200">
          <a:solidFill>
            <a:schemeClr val="tx1"/>
          </a:solidFill>
          <a:latin typeface="+mn-lt"/>
          <a:ea typeface="+mn-ea"/>
          <a:cs typeface="+mn-cs"/>
        </a:defRPr>
      </a:lvl4pPr>
      <a:lvl5pPr marL="7814280" algn="l" defTabSz="3907140" rtl="0" eaLnBrk="1" latinLnBrk="0" hangingPunct="1">
        <a:defRPr sz="7691" kern="1200">
          <a:solidFill>
            <a:schemeClr val="tx1"/>
          </a:solidFill>
          <a:latin typeface="+mn-lt"/>
          <a:ea typeface="+mn-ea"/>
          <a:cs typeface="+mn-cs"/>
        </a:defRPr>
      </a:lvl5pPr>
      <a:lvl6pPr marL="9767849" algn="l" defTabSz="3907140" rtl="0" eaLnBrk="1" latinLnBrk="0" hangingPunct="1">
        <a:defRPr sz="7691" kern="1200">
          <a:solidFill>
            <a:schemeClr val="tx1"/>
          </a:solidFill>
          <a:latin typeface="+mn-lt"/>
          <a:ea typeface="+mn-ea"/>
          <a:cs typeface="+mn-cs"/>
        </a:defRPr>
      </a:lvl6pPr>
      <a:lvl7pPr marL="11721419" algn="l" defTabSz="3907140" rtl="0" eaLnBrk="1" latinLnBrk="0" hangingPunct="1">
        <a:defRPr sz="7691" kern="1200">
          <a:solidFill>
            <a:schemeClr val="tx1"/>
          </a:solidFill>
          <a:latin typeface="+mn-lt"/>
          <a:ea typeface="+mn-ea"/>
          <a:cs typeface="+mn-cs"/>
        </a:defRPr>
      </a:lvl7pPr>
      <a:lvl8pPr marL="13674989" algn="l" defTabSz="3907140" rtl="0" eaLnBrk="1" latinLnBrk="0" hangingPunct="1">
        <a:defRPr sz="7691" kern="1200">
          <a:solidFill>
            <a:schemeClr val="tx1"/>
          </a:solidFill>
          <a:latin typeface="+mn-lt"/>
          <a:ea typeface="+mn-ea"/>
          <a:cs typeface="+mn-cs"/>
        </a:defRPr>
      </a:lvl8pPr>
      <a:lvl9pPr marL="15628559" algn="l" defTabSz="3907140" rtl="0" eaLnBrk="1" latinLnBrk="0" hangingPunct="1">
        <a:defRPr sz="7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0319" y="4123717"/>
            <a:ext cx="129135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400" dirty="0" smtClean="0"/>
              <a:t>Introduction</a:t>
            </a:r>
          </a:p>
          <a:p>
            <a:pPr algn="just"/>
            <a:r>
              <a:rPr lang="en-GB" sz="3200" dirty="0"/>
              <a:t>The progression rates of infection from human immunodeﬁciency virus (HIV-1) to acquired immune deﬁciency syndrome (AIDS) varies between </a:t>
            </a:r>
            <a:r>
              <a:rPr lang="en-GB" sz="3200" dirty="0" smtClean="0"/>
              <a:t>individuals, and </a:t>
            </a:r>
            <a:r>
              <a:rPr lang="en-GB" sz="3200" dirty="0"/>
              <a:t>is inﬂuenced by a part of the human genome known as the </a:t>
            </a:r>
            <a:r>
              <a:rPr lang="en-GB" sz="3200" dirty="0" smtClean="0"/>
              <a:t>Major </a:t>
            </a:r>
            <a:r>
              <a:rPr lang="en-GB" sz="3200" dirty="0" err="1" smtClean="0"/>
              <a:t>Histocompatability</a:t>
            </a:r>
            <a:r>
              <a:rPr lang="en-GB" sz="3200" dirty="0" smtClean="0"/>
              <a:t> Complex </a:t>
            </a:r>
            <a:r>
              <a:rPr lang="en-GB" sz="3200" dirty="0"/>
              <a:t>(MHC). </a:t>
            </a:r>
            <a:r>
              <a:rPr lang="en-GB" sz="3200" dirty="0" smtClean="0"/>
              <a:t>The MHC proteins allow </a:t>
            </a:r>
            <a:r>
              <a:rPr lang="en-GB" sz="3200" dirty="0"/>
              <a:t>the immune system to survey the protein content of cells by presenting small fragments of these proteins, known as </a:t>
            </a:r>
            <a:r>
              <a:rPr lang="en-GB" sz="3200" dirty="0" smtClean="0"/>
              <a:t>peptides, </a:t>
            </a:r>
            <a:r>
              <a:rPr lang="en-GB" sz="3200" dirty="0"/>
              <a:t>on the cell surface. </a:t>
            </a:r>
            <a:r>
              <a:rPr lang="en-GB" sz="3200" dirty="0" smtClean="0"/>
              <a:t>Here we </a:t>
            </a:r>
            <a:r>
              <a:rPr lang="en-GB" sz="3200" dirty="0" smtClean="0"/>
              <a:t>show how a </a:t>
            </a:r>
            <a:r>
              <a:rPr lang="en-GB" sz="3200" dirty="0" smtClean="0"/>
              <a:t>mathematical model of HIV antigen presentation </a:t>
            </a:r>
            <a:r>
              <a:rPr lang="en-GB" sz="3200" dirty="0" smtClean="0"/>
              <a:t>can be used to explain how immune responses to HIV depend on MHC-peptide </a:t>
            </a:r>
            <a:r>
              <a:rPr lang="en-GB" sz="3200" dirty="0"/>
              <a:t>binding and </a:t>
            </a:r>
            <a:r>
              <a:rPr lang="en-GB" sz="3200" dirty="0" smtClean="0"/>
              <a:t>the efficienc</a:t>
            </a:r>
            <a:r>
              <a:rPr lang="en-GB" sz="3200" dirty="0" smtClean="0"/>
              <a:t>y of </a:t>
            </a:r>
            <a:r>
              <a:rPr lang="en-GB" sz="3200" dirty="0" smtClean="0"/>
              <a:t>peptide </a:t>
            </a:r>
            <a:r>
              <a:rPr lang="en-GB" sz="3200" dirty="0" smtClean="0"/>
              <a:t>processing for different amino acid sequences.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10319" y="10173294"/>
            <a:ext cx="12829267" cy="107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400" dirty="0" smtClean="0"/>
              <a:t>Modelling presentation of HIV peptides</a:t>
            </a:r>
            <a:endParaRPr lang="en-GB" sz="5400" dirty="0" smtClean="0"/>
          </a:p>
          <a:p>
            <a:pPr algn="just"/>
            <a:r>
              <a:rPr lang="en-GB" altLang="en-US" sz="3200" dirty="0" smtClean="0">
                <a:cs typeface="Arial" panose="020B0604020202020204" pitchFamily="34" charset="0"/>
              </a:rPr>
              <a:t>Viral peptides are </a:t>
            </a:r>
            <a:r>
              <a:rPr lang="en-GB" altLang="en-US" sz="3200" dirty="0" smtClean="0">
                <a:cs typeface="Arial" panose="020B0604020202020204" pitchFamily="34" charset="0"/>
              </a:rPr>
              <a:t>thought to be produced in a mostly analogous way to non-viral peptides, via intracellular protein degradation. Viral </a:t>
            </a:r>
            <a:r>
              <a:rPr lang="en-GB" altLang="en-US" sz="3200" dirty="0" smtClean="0">
                <a:cs typeface="Arial" panose="020B0604020202020204" pitchFamily="34" charset="0"/>
              </a:rPr>
              <a:t>proteins can either come from the entry of the </a:t>
            </a:r>
            <a:r>
              <a:rPr lang="en-GB" altLang="en-US" sz="3200" dirty="0" err="1" smtClean="0">
                <a:cs typeface="Arial" panose="020B0604020202020204" pitchFamily="34" charset="0"/>
              </a:rPr>
              <a:t>virion</a:t>
            </a:r>
            <a:r>
              <a:rPr lang="en-GB" altLang="en-US" sz="3200" dirty="0" smtClean="0">
                <a:cs typeface="Arial" panose="020B0604020202020204" pitchFamily="34" charset="0"/>
              </a:rPr>
              <a:t> in to the cell, or be synthesised by the host cell. </a:t>
            </a:r>
            <a:r>
              <a:rPr lang="en-GB" altLang="en-US" sz="3200" dirty="0" smtClean="0">
                <a:cs typeface="Arial" panose="020B0604020202020204" pitchFamily="34" charset="0"/>
              </a:rPr>
              <a:t>Peptides are transported from the cytoplasm to </a:t>
            </a:r>
            <a:r>
              <a:rPr lang="en-GB" altLang="en-US" sz="3200" dirty="0">
                <a:cs typeface="Arial" panose="020B0604020202020204" pitchFamily="34" charset="0"/>
              </a:rPr>
              <a:t>the Endoplasmic Reticulum via the transporter associated with antigen processing (TAP) where it can bind with MHC molecules and egress to the cell surface. </a:t>
            </a:r>
            <a:r>
              <a:rPr lang="en-GB" altLang="en-US" sz="3200" dirty="0" smtClean="0">
                <a:cs typeface="Arial" panose="020B0604020202020204" pitchFamily="34" charset="0"/>
              </a:rPr>
              <a:t>Peptides are then selected based on their stability for MHC class I molecules, prior to eventual egression </a:t>
            </a:r>
            <a:r>
              <a:rPr lang="en-GB" altLang="en-US" sz="3200" dirty="0">
                <a:cs typeface="Arial" panose="020B0604020202020204" pitchFamily="34" charset="0"/>
              </a:rPr>
              <a:t>to the cell </a:t>
            </a:r>
            <a:r>
              <a:rPr lang="en-GB" altLang="en-US" sz="3200" dirty="0" smtClean="0">
                <a:cs typeface="Arial" panose="020B0604020202020204" pitchFamily="34" charset="0"/>
              </a:rPr>
              <a:t>surface. Cell </a:t>
            </a:r>
            <a:r>
              <a:rPr lang="en-GB" altLang="en-US" sz="3200" dirty="0">
                <a:cs typeface="Arial" panose="020B0604020202020204" pitchFamily="34" charset="0"/>
              </a:rPr>
              <a:t>surface abundance thus depends on </a:t>
            </a:r>
            <a:r>
              <a:rPr lang="en-GB" altLang="en-US" sz="3200" dirty="0" smtClean="0">
                <a:cs typeface="Arial" panose="020B0604020202020204" pitchFamily="34" charset="0"/>
              </a:rPr>
              <a:t>intracellular abundance, ER transport and MHC affinity. </a:t>
            </a:r>
          </a:p>
          <a:p>
            <a:pPr algn="just"/>
            <a:r>
              <a:rPr lang="en-GB" altLang="en-US" sz="3200" dirty="0" smtClean="0">
                <a:cs typeface="Arial" panose="020B0604020202020204" pitchFamily="34" charset="0"/>
              </a:rPr>
              <a:t>    To quantify how each of these factors contributes to viral peptide presentation, we combined an existing model </a:t>
            </a:r>
            <a:r>
              <a:rPr lang="en-GB" altLang="en-US" sz="3200" dirty="0" smtClean="0">
                <a:cs typeface="Arial" panose="020B0604020202020204" pitchFamily="34" charset="0"/>
              </a:rPr>
              <a:t>of HIV intracellular kinetics  </a:t>
            </a:r>
            <a:r>
              <a:rPr lang="en-GB" altLang="en-US" sz="3200" dirty="0" smtClean="0">
                <a:cs typeface="Arial" panose="020B0604020202020204" pitchFamily="34" charset="0"/>
              </a:rPr>
              <a:t>with </a:t>
            </a:r>
            <a:r>
              <a:rPr lang="en-GB" altLang="en-US" sz="3200" dirty="0">
                <a:cs typeface="Arial" panose="020B0604020202020204" pitchFamily="34" charset="0"/>
              </a:rPr>
              <a:t>a model of peptide </a:t>
            </a:r>
            <a:r>
              <a:rPr lang="en-GB" altLang="en-US" sz="3200" dirty="0" smtClean="0">
                <a:cs typeface="Arial" panose="020B0604020202020204" pitchFamily="34" charset="0"/>
              </a:rPr>
              <a:t>presentation. Biochemical </a:t>
            </a:r>
            <a:r>
              <a:rPr lang="en-GB" altLang="en-US" sz="3200" dirty="0">
                <a:cs typeface="Arial" panose="020B0604020202020204" pitchFamily="34" charset="0"/>
              </a:rPr>
              <a:t>interactions were modelled by a system of ordinary differential </a:t>
            </a:r>
            <a:r>
              <a:rPr lang="en-GB" altLang="en-US" sz="3200" dirty="0" smtClean="0">
                <a:cs typeface="Arial" panose="020B0604020202020204" pitchFamily="34" charset="0"/>
              </a:rPr>
              <a:t>equations. The </a:t>
            </a:r>
            <a:r>
              <a:rPr lang="en-GB" altLang="en-US" sz="3200" dirty="0">
                <a:cs typeface="Arial" panose="020B0604020202020204" pitchFamily="34" charset="0"/>
              </a:rPr>
              <a:t>main interactions </a:t>
            </a:r>
            <a:r>
              <a:rPr lang="en-GB" altLang="en-US" sz="3200" dirty="0" smtClean="0">
                <a:cs typeface="Arial" panose="020B0604020202020204" pitchFamily="34" charset="0"/>
              </a:rPr>
              <a:t>are </a:t>
            </a:r>
            <a:r>
              <a:rPr lang="en-GB" altLang="en-US" sz="3200" dirty="0">
                <a:cs typeface="Arial" panose="020B0604020202020204" pitchFamily="34" charset="0"/>
              </a:rPr>
              <a:t>illustrated in </a:t>
            </a:r>
            <a:r>
              <a:rPr lang="en-GB" altLang="en-US" sz="3200" dirty="0" smtClean="0">
                <a:cs typeface="Arial" panose="020B0604020202020204" pitchFamily="34" charset="0"/>
              </a:rPr>
              <a:t>Figure </a:t>
            </a:r>
            <a:r>
              <a:rPr lang="en-GB" altLang="en-US" sz="3200" dirty="0">
                <a:cs typeface="Arial" panose="020B0604020202020204" pitchFamily="34" charset="0"/>
              </a:rPr>
              <a:t>1</a:t>
            </a:r>
            <a:r>
              <a:rPr lang="en-GB" altLang="en-US" sz="3200" dirty="0" smtClean="0">
                <a:cs typeface="Arial" panose="020B0604020202020204" pitchFamily="34" charset="0"/>
              </a:rPr>
              <a:t>. </a:t>
            </a:r>
            <a:r>
              <a:rPr lang="en-GB" sz="3200" dirty="0" smtClean="0">
                <a:cs typeface="Arial" panose="020B0604020202020204" pitchFamily="34" charset="0"/>
              </a:rPr>
              <a:t>The HIV genome encodes </a:t>
            </a:r>
            <a:r>
              <a:rPr lang="en-GB" sz="3200" dirty="0">
                <a:cs typeface="Arial" panose="020B0604020202020204" pitchFamily="34" charset="0"/>
              </a:rPr>
              <a:t>9 </a:t>
            </a:r>
            <a:r>
              <a:rPr lang="en-GB" sz="3200" dirty="0" smtClean="0">
                <a:cs typeface="Arial" panose="020B0604020202020204" pitchFamily="34" charset="0"/>
              </a:rPr>
              <a:t>proteins: </a:t>
            </a:r>
            <a:r>
              <a:rPr lang="en-GB" sz="3200" dirty="0">
                <a:cs typeface="Arial" panose="020B0604020202020204" pitchFamily="34" charset="0"/>
              </a:rPr>
              <a:t>three </a:t>
            </a:r>
            <a:r>
              <a:rPr lang="en-GB" sz="3200" dirty="0" smtClean="0">
                <a:cs typeface="Arial" panose="020B0604020202020204" pitchFamily="34" charset="0"/>
              </a:rPr>
              <a:t>structural </a:t>
            </a:r>
            <a:r>
              <a:rPr lang="en-GB" sz="3200" dirty="0">
                <a:cs typeface="Arial" panose="020B0604020202020204" pitchFamily="34" charset="0"/>
              </a:rPr>
              <a:t>proteins, </a:t>
            </a:r>
            <a:r>
              <a:rPr lang="en-GB" sz="3200" dirty="0" err="1">
                <a:cs typeface="Arial" panose="020B0604020202020204" pitchFamily="34" charset="0"/>
              </a:rPr>
              <a:t>Env</a:t>
            </a:r>
            <a:r>
              <a:rPr lang="en-GB" sz="3200" dirty="0">
                <a:cs typeface="Arial" panose="020B0604020202020204" pitchFamily="34" charset="0"/>
              </a:rPr>
              <a:t> Gag and Pol, two regulatory genes Tat and Rev, and four accessory proteins, </a:t>
            </a:r>
            <a:r>
              <a:rPr lang="en-GB" sz="3200" dirty="0" err="1">
                <a:cs typeface="Arial" panose="020B0604020202020204" pitchFamily="34" charset="0"/>
              </a:rPr>
              <a:t>Vif</a:t>
            </a:r>
            <a:r>
              <a:rPr lang="en-GB" sz="3200" dirty="0">
                <a:cs typeface="Arial" panose="020B0604020202020204" pitchFamily="34" charset="0"/>
              </a:rPr>
              <a:t>, </a:t>
            </a:r>
            <a:r>
              <a:rPr lang="en-GB" sz="3200" dirty="0" err="1">
                <a:cs typeface="Arial" panose="020B0604020202020204" pitchFamily="34" charset="0"/>
              </a:rPr>
              <a:t>Vpu</a:t>
            </a:r>
            <a:r>
              <a:rPr lang="en-GB" sz="3200" dirty="0">
                <a:cs typeface="Arial" panose="020B0604020202020204" pitchFamily="34" charset="0"/>
              </a:rPr>
              <a:t>, </a:t>
            </a:r>
            <a:r>
              <a:rPr lang="en-GB" sz="3200" dirty="0" err="1">
                <a:cs typeface="Arial" panose="020B0604020202020204" pitchFamily="34" charset="0"/>
              </a:rPr>
              <a:t>Vpr</a:t>
            </a:r>
            <a:r>
              <a:rPr lang="en-GB" sz="3200" dirty="0">
                <a:cs typeface="Arial" panose="020B0604020202020204" pitchFamily="34" charset="0"/>
              </a:rPr>
              <a:t> and </a:t>
            </a:r>
            <a:r>
              <a:rPr lang="en-GB" sz="3200" dirty="0" err="1" smtClean="0">
                <a:cs typeface="Arial" panose="020B0604020202020204" pitchFamily="34" charset="0"/>
              </a:rPr>
              <a:t>Nef</a:t>
            </a:r>
            <a:r>
              <a:rPr lang="en-GB" sz="3200" dirty="0" smtClean="0">
                <a:cs typeface="Arial" panose="020B0604020202020204" pitchFamily="34" charset="0"/>
              </a:rPr>
              <a:t>. The amino acid sequences of these proteins were used to predict which peptides would be produced</a:t>
            </a:r>
            <a:r>
              <a:rPr lang="en-GB" sz="3200" dirty="0" smtClean="0"/>
              <a:t> </a:t>
            </a:r>
            <a:r>
              <a:rPr lang="en-GB" sz="3200" dirty="0"/>
              <a:t>using existing machine learning algorithms, which predict the affinity of peptides to HLA alleles, as well as their </a:t>
            </a:r>
            <a:r>
              <a:rPr lang="en-GB" sz="3200" dirty="0" err="1"/>
              <a:t>proteasomal</a:t>
            </a:r>
            <a:r>
              <a:rPr lang="en-GB" sz="3200" dirty="0"/>
              <a:t> cleavage probabilities</a:t>
            </a:r>
            <a:r>
              <a:rPr lang="en-GB" sz="3200" dirty="0" smtClean="0"/>
              <a:t>. </a:t>
            </a:r>
            <a:endParaRPr lang="en-GB" altLang="en-US" sz="3200" b="1" dirty="0"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953110"/>
            <a:ext cx="10588130" cy="608838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-49789"/>
            <a:ext cx="42624375" cy="3512124"/>
            <a:chOff x="0" y="-49789"/>
            <a:chExt cx="42624375" cy="351212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5046" y="-49789"/>
              <a:ext cx="18369329" cy="351212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1"/>
              <a:ext cx="24255046" cy="3462334"/>
            </a:xfrm>
            <a:prstGeom prst="rect">
              <a:avLst/>
            </a:prstGeom>
            <a:solidFill>
              <a:srgbClr val="00F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09598" y="4123717"/>
            <a:ext cx="13092995" cy="568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29762" y="10140411"/>
            <a:ext cx="13072831" cy="18391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/>
          <p:cNvGrpSpPr/>
          <p:nvPr/>
        </p:nvGrpSpPr>
        <p:grpSpPr>
          <a:xfrm>
            <a:off x="28457258" y="26871883"/>
            <a:ext cx="13395862" cy="1562979"/>
            <a:chOff x="29143569" y="27130988"/>
            <a:chExt cx="12667762" cy="1478027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9143569" y="27250415"/>
              <a:ext cx="9740778" cy="1358600"/>
              <a:chOff x="15295958" y="18862381"/>
              <a:chExt cx="19353027" cy="2940095"/>
            </a:xfrm>
          </p:grpSpPr>
          <p:pic>
            <p:nvPicPr>
              <p:cNvPr id="41" name="Picture 40" descr="http://1.bp.blogspot.com/_BDqXMi2p5qc/S_KOMS-L1WI/AAAAAAAAAYg/SoivGdXn-I8/s1600/mrc.g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95958" y="18862381"/>
                <a:ext cx="4629775" cy="2817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4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81039" y="18925406"/>
                <a:ext cx="3247946" cy="2754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4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08846" y="18925406"/>
                <a:ext cx="3595934" cy="2754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7383" y="18925408"/>
                <a:ext cx="3941226" cy="2754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5244" y="18862381"/>
                <a:ext cx="3143741" cy="2940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0" name="Picture 39" descr="http://upload.wikimedia.org/wikipedia/en/b/b3/Microsoft_Research_logo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6856" y="27130988"/>
              <a:ext cx="278447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Rectangle 45"/>
          <p:cNvSpPr/>
          <p:nvPr/>
        </p:nvSpPr>
        <p:spPr>
          <a:xfrm>
            <a:off x="28422440" y="23867698"/>
            <a:ext cx="13388891" cy="2801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8550240" y="23987980"/>
            <a:ext cx="13097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References</a:t>
            </a:r>
          </a:p>
          <a:p>
            <a:r>
              <a:rPr lang="en-GB" sz="2400" dirty="0"/>
              <a:t>[1</a:t>
            </a:r>
            <a:r>
              <a:rPr lang="en-GB" sz="2400" dirty="0" smtClean="0"/>
              <a:t>] </a:t>
            </a:r>
            <a:r>
              <a:rPr lang="en-GB" sz="2400" b="1" dirty="0" err="1" smtClean="0"/>
              <a:t>Kloverpris</a:t>
            </a:r>
            <a:r>
              <a:rPr lang="en-GB" sz="2400" b="1" dirty="0" smtClean="0"/>
              <a:t> H N, et al. </a:t>
            </a:r>
            <a:r>
              <a:rPr lang="en-GB" sz="2400" dirty="0" smtClean="0"/>
              <a:t>2012. HLA-B*57 </a:t>
            </a:r>
            <a:r>
              <a:rPr lang="en-GB" sz="2400" dirty="0" err="1"/>
              <a:t>Micropolymorphism</a:t>
            </a:r>
            <a:r>
              <a:rPr lang="en-GB" sz="2400" dirty="0"/>
              <a:t> Shapes HLA Allele-Speciﬁc Epitope Immunogenicity, Selection Pressure, and HIV Immune Control. Journal of Virology, 86(2):</a:t>
            </a:r>
            <a:r>
              <a:rPr lang="en-GB" sz="2400" dirty="0" smtClean="0"/>
              <a:t>919–929.</a:t>
            </a:r>
          </a:p>
          <a:p>
            <a:r>
              <a:rPr lang="en-GB" sz="2400" dirty="0" smtClean="0"/>
              <a:t>[2] </a:t>
            </a:r>
            <a:r>
              <a:rPr lang="en-GB" sz="2400" b="1" dirty="0" smtClean="0"/>
              <a:t>Matthews P C, et al. </a:t>
            </a:r>
            <a:r>
              <a:rPr lang="en-GB" sz="2400" dirty="0" smtClean="0"/>
              <a:t>2012. Differential Clade-Specific HLA-B*3501 Associations with HIV-1 Disease Outcome Is Linked to Immunogenicity of a Single Gag Epitope. Journal of Virology, 86(23):12643-12654.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575246" y="21856171"/>
            <a:ext cx="13072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smtClean="0"/>
              <a:t>Figure 3</a:t>
            </a:r>
            <a:r>
              <a:rPr lang="en-GB" sz="2400" dirty="0" smtClean="0"/>
              <a:t>: a) The recognition of 15 HIV peptides was tested in IFN-</a:t>
            </a:r>
            <a:r>
              <a:rPr lang="el-GR" sz="2400" dirty="0" smtClean="0"/>
              <a:t>γ</a:t>
            </a:r>
            <a:r>
              <a:rPr lang="en-GB" sz="2400" dirty="0" smtClean="0"/>
              <a:t> ELISPOT assays and represented as the percent of subjects who recognised the peptide. The data plotted is presented in </a:t>
            </a:r>
            <a:r>
              <a:rPr lang="en-GB" sz="2400" dirty="0" err="1" smtClean="0"/>
              <a:t>Kloverpris</a:t>
            </a:r>
            <a:r>
              <a:rPr lang="en-GB" sz="2400" dirty="0" smtClean="0"/>
              <a:t> et al. 2012 [1]. b) The predicted cell surface abundance of the 15 HIV peptides at 72 hours post infection by the three HLA alleles B*57:02, B*57:03 and B*58:01.   </a:t>
            </a:r>
            <a:endParaRPr lang="en-GB" sz="2400" dirty="0"/>
          </a:p>
        </p:txBody>
      </p:sp>
      <p:sp>
        <p:nvSpPr>
          <p:cNvPr id="50" name="TextBox 11"/>
          <p:cNvSpPr txBox="1">
            <a:spLocks noChangeArrowheads="1"/>
          </p:cNvSpPr>
          <p:nvPr/>
        </p:nvSpPr>
        <p:spPr bwMode="auto">
          <a:xfrm rot="10800000" flipV="1">
            <a:off x="710318" y="27174507"/>
            <a:ext cx="129424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GB" altLang="en-US" sz="2400" b="1" dirty="0">
                <a:latin typeface="+mn-lt"/>
              </a:rPr>
              <a:t>Figure 1</a:t>
            </a:r>
            <a:r>
              <a:rPr lang="en-GB" altLang="en-US" sz="2400" dirty="0">
                <a:latin typeface="+mn-lt"/>
              </a:rPr>
              <a:t>: Main components required to model peptide </a:t>
            </a:r>
            <a:r>
              <a:rPr lang="en-GB" altLang="en-US" sz="2400" dirty="0" smtClean="0">
                <a:latin typeface="+mn-lt"/>
              </a:rPr>
              <a:t>presentation. Viral peptides originate from the cytoplasmic degradation of both </a:t>
            </a:r>
            <a:r>
              <a:rPr lang="en-GB" altLang="en-US" sz="2400" dirty="0" err="1" smtClean="0">
                <a:latin typeface="+mn-lt"/>
              </a:rPr>
              <a:t>virion</a:t>
            </a:r>
            <a:r>
              <a:rPr lang="en-GB" altLang="en-US" sz="2400" dirty="0" smtClean="0">
                <a:latin typeface="+mn-lt"/>
              </a:rPr>
              <a:t> associated and host-synthesised viral proteins. Once transported in to the ER peptides can bind to MHC molecules and be presented on the cell surface.</a:t>
            </a:r>
            <a:endParaRPr lang="en-GB" altLang="en-US" sz="2400" dirty="0">
              <a:latin typeface="+mn-lt"/>
            </a:endParaRPr>
          </a:p>
        </p:txBody>
      </p:sp>
      <p:sp>
        <p:nvSpPr>
          <p:cNvPr id="54" name="TextBox 2048"/>
          <p:cNvSpPr txBox="1">
            <a:spLocks noChangeArrowheads="1"/>
          </p:cNvSpPr>
          <p:nvPr/>
        </p:nvSpPr>
        <p:spPr bwMode="auto">
          <a:xfrm>
            <a:off x="9792020" y="3032356"/>
            <a:ext cx="22334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alt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1. </a:t>
            </a:r>
            <a:r>
              <a:rPr lang="en-GB" altLang="en-US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CoMPLEX</a:t>
            </a:r>
            <a:r>
              <a:rPr lang="en-GB" alt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, UCL, </a:t>
            </a:r>
            <a:r>
              <a:rPr lang="en-GB" altLang="en-US" sz="2800" b="1" dirty="0">
                <a:solidFill>
                  <a:schemeClr val="bg1"/>
                </a:solidFill>
              </a:rPr>
              <a:t>Gower St,  WC1E 6BT, 2. Microsoft Research , 21 Station Rd,, CB1 2FB 3.Department of Chemistry, UCL, Gower St,  WC1E 6BT  </a:t>
            </a:r>
            <a:endParaRPr lang="en-GB" alt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11575835" y="2201437"/>
            <a:ext cx="16992600" cy="83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8" tIns="45681" rIns="91358" bIns="4568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u="sng" dirty="0">
                <a:solidFill>
                  <a:schemeClr val="bg1"/>
                </a:solidFill>
              </a:rPr>
              <a:t>Ruth Charlotte Eccleston</a:t>
            </a:r>
            <a:r>
              <a:rPr lang="en-US" altLang="en-US" sz="4800" b="1" u="sng" baseline="30000" dirty="0">
                <a:solidFill>
                  <a:schemeClr val="bg1"/>
                </a:solidFill>
              </a:rPr>
              <a:t>1</a:t>
            </a:r>
            <a:r>
              <a:rPr lang="en-US" altLang="en-US" sz="4800" b="1" dirty="0">
                <a:solidFill>
                  <a:schemeClr val="bg1"/>
                </a:solidFill>
              </a:rPr>
              <a:t>, Neil Dalchau</a:t>
            </a:r>
            <a:r>
              <a:rPr lang="en-US" altLang="en-US" sz="4800" b="1" baseline="30000" dirty="0">
                <a:solidFill>
                  <a:schemeClr val="bg1"/>
                </a:solidFill>
              </a:rPr>
              <a:t>2</a:t>
            </a:r>
            <a:r>
              <a:rPr lang="en-US" altLang="en-US" sz="4800" b="1" dirty="0">
                <a:solidFill>
                  <a:schemeClr val="bg1"/>
                </a:solidFill>
              </a:rPr>
              <a:t>, Peter Coveney</a:t>
            </a:r>
            <a:r>
              <a:rPr lang="en-US" altLang="en-US" sz="4800" b="1" baseline="30000" dirty="0">
                <a:solidFill>
                  <a:schemeClr val="bg1"/>
                </a:solidFill>
              </a:rPr>
              <a:t>3</a:t>
            </a:r>
            <a:endParaRPr lang="en-US" altLang="en-US" sz="4800" baseline="30000" dirty="0">
              <a:solidFill>
                <a:schemeClr val="bg1"/>
              </a:solidFill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5441827" y="-46252"/>
            <a:ext cx="283686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8" tIns="45681" rIns="91358" bIns="4568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7400" b="1" dirty="0">
                <a:solidFill>
                  <a:srgbClr val="FFFFFF"/>
                </a:solidFill>
                <a:latin typeface="Arial" panose="020B0604020202020204" pitchFamily="34" charset="0"/>
              </a:rPr>
              <a:t>Predicting the Cell Surface Presentation of Viral Peptides by MHC Class-I Molecules</a:t>
            </a:r>
            <a:endParaRPr lang="en-US" altLang="en-US" dirty="0">
              <a:solidFill>
                <a:srgbClr val="FFFFF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247415" y="11453776"/>
            <a:ext cx="10730834" cy="10224739"/>
            <a:chOff x="12282483" y="11671150"/>
            <a:chExt cx="15791212" cy="15046456"/>
          </a:xfrm>
        </p:grpSpPr>
        <p:grpSp>
          <p:nvGrpSpPr>
            <p:cNvPr id="25" name="Group 24"/>
            <p:cNvGrpSpPr/>
            <p:nvPr/>
          </p:nvGrpSpPr>
          <p:grpSpPr>
            <a:xfrm>
              <a:off x="12282483" y="11671150"/>
              <a:ext cx="15791212" cy="15046456"/>
              <a:chOff x="9723120" y="13603701"/>
              <a:chExt cx="10110977" cy="96341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9408" y="13603701"/>
                <a:ext cx="10058400" cy="490813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5697" y="18329685"/>
                <a:ext cx="10058400" cy="4908132"/>
              </a:xfrm>
              <a:prstGeom prst="rect">
                <a:avLst/>
              </a:prstGeom>
            </p:spPr>
          </p:pic>
          <p:sp>
            <p:nvSpPr>
              <p:cNvPr id="8" name="5-Point Star 7"/>
              <p:cNvSpPr/>
              <p:nvPr/>
            </p:nvSpPr>
            <p:spPr>
              <a:xfrm>
                <a:off x="9966960" y="16398240"/>
                <a:ext cx="121920" cy="1219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5-Point Star 9"/>
              <p:cNvSpPr/>
              <p:nvPr/>
            </p:nvSpPr>
            <p:spPr>
              <a:xfrm>
                <a:off x="9906000" y="15422880"/>
                <a:ext cx="121920" cy="1219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5-Point Star 10"/>
              <p:cNvSpPr/>
              <p:nvPr/>
            </p:nvSpPr>
            <p:spPr>
              <a:xfrm>
                <a:off x="9814560" y="16672560"/>
                <a:ext cx="121920" cy="1219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5-Point Star 11"/>
              <p:cNvSpPr/>
              <p:nvPr/>
            </p:nvSpPr>
            <p:spPr>
              <a:xfrm>
                <a:off x="9723120" y="15148560"/>
                <a:ext cx="121920" cy="1219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5-Point Star 13"/>
              <p:cNvSpPr/>
              <p:nvPr/>
            </p:nvSpPr>
            <p:spPr>
              <a:xfrm>
                <a:off x="9974870" y="14896810"/>
                <a:ext cx="121920" cy="121920"/>
              </a:xfrm>
              <a:prstGeom prst="star5">
                <a:avLst/>
              </a:prstGeom>
              <a:solidFill>
                <a:srgbClr val="FF8A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9918922" y="14401030"/>
                <a:ext cx="121920" cy="121920"/>
              </a:xfrm>
              <a:prstGeom prst="star5">
                <a:avLst/>
              </a:prstGeom>
              <a:solidFill>
                <a:srgbClr val="FF8A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5-Point Star 15"/>
              <p:cNvSpPr/>
              <p:nvPr/>
            </p:nvSpPr>
            <p:spPr>
              <a:xfrm>
                <a:off x="9872626" y="15651091"/>
                <a:ext cx="121920" cy="121920"/>
              </a:xfrm>
              <a:prstGeom prst="star5">
                <a:avLst/>
              </a:prstGeom>
              <a:solidFill>
                <a:srgbClr val="FF8A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5-Point Star 16"/>
              <p:cNvSpPr/>
              <p:nvPr/>
            </p:nvSpPr>
            <p:spPr>
              <a:xfrm>
                <a:off x="10092545" y="15905733"/>
                <a:ext cx="121920" cy="121920"/>
              </a:xfrm>
              <a:prstGeom prst="star5">
                <a:avLst/>
              </a:prstGeom>
              <a:solidFill>
                <a:srgbClr val="FF8A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5-Point Star 17"/>
              <p:cNvSpPr/>
              <p:nvPr/>
            </p:nvSpPr>
            <p:spPr>
              <a:xfrm>
                <a:off x="9999949" y="16148808"/>
                <a:ext cx="121920" cy="121920"/>
              </a:xfrm>
              <a:prstGeom prst="star5">
                <a:avLst/>
              </a:prstGeom>
              <a:solidFill>
                <a:srgbClr val="FF8A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5-Point Star 18"/>
              <p:cNvSpPr/>
              <p:nvPr/>
            </p:nvSpPr>
            <p:spPr>
              <a:xfrm>
                <a:off x="9780020" y="17653513"/>
                <a:ext cx="121920" cy="121920"/>
              </a:xfrm>
              <a:prstGeom prst="star5">
                <a:avLst/>
              </a:prstGeom>
              <a:solidFill>
                <a:srgbClr val="FF8A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5-Point Star 19"/>
              <p:cNvSpPr/>
              <p:nvPr/>
            </p:nvSpPr>
            <p:spPr>
              <a:xfrm>
                <a:off x="10023097" y="14655665"/>
                <a:ext cx="121920" cy="121920"/>
              </a:xfrm>
              <a:prstGeom prst="star5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5-Point Star 20"/>
              <p:cNvSpPr/>
              <p:nvPr/>
            </p:nvSpPr>
            <p:spPr>
              <a:xfrm>
                <a:off x="9886127" y="17412371"/>
                <a:ext cx="121920" cy="121920"/>
              </a:xfrm>
              <a:prstGeom prst="star5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5-Point Star 21"/>
              <p:cNvSpPr/>
              <p:nvPr/>
            </p:nvSpPr>
            <p:spPr>
              <a:xfrm>
                <a:off x="9886127" y="17157730"/>
                <a:ext cx="121920" cy="121920"/>
              </a:xfrm>
              <a:prstGeom prst="star5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5-Point Star 22"/>
              <p:cNvSpPr/>
              <p:nvPr/>
            </p:nvSpPr>
            <p:spPr>
              <a:xfrm>
                <a:off x="9886127" y="16914663"/>
                <a:ext cx="121920" cy="121920"/>
              </a:xfrm>
              <a:prstGeom prst="star5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0" name="5-Point Star 59"/>
            <p:cNvSpPr/>
            <p:nvPr/>
          </p:nvSpPr>
          <p:spPr>
            <a:xfrm>
              <a:off x="12764241" y="12518912"/>
              <a:ext cx="190413" cy="190413"/>
            </a:xfrm>
            <a:prstGeom prst="star5">
              <a:avLst/>
            </a:prstGeom>
            <a:solidFill>
              <a:srgbClr val="FF8A29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8550240" y="4101343"/>
            <a:ext cx="13097725" cy="773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400" dirty="0" smtClean="0"/>
              <a:t>Results 2: Cell </a:t>
            </a:r>
            <a:r>
              <a:rPr lang="en-GB" sz="5400" dirty="0" smtClean="0"/>
              <a:t>surface </a:t>
            </a:r>
            <a:r>
              <a:rPr lang="en-GB" sz="5400" dirty="0"/>
              <a:t>a</a:t>
            </a:r>
            <a:r>
              <a:rPr lang="en-GB" sz="5400" dirty="0" smtClean="0"/>
              <a:t>bundance </a:t>
            </a:r>
            <a:r>
              <a:rPr lang="en-GB" sz="5400" dirty="0" smtClean="0"/>
              <a:t>vs T-Cell </a:t>
            </a:r>
            <a:r>
              <a:rPr lang="en-GB" sz="5400" dirty="0" smtClean="0"/>
              <a:t>response</a:t>
            </a:r>
            <a:endParaRPr lang="en-GB" sz="5400" dirty="0" smtClean="0"/>
          </a:p>
          <a:p>
            <a:pPr algn="just"/>
            <a:r>
              <a:rPr lang="en-GB" sz="3200" dirty="0" smtClean="0"/>
              <a:t>The alleles </a:t>
            </a:r>
            <a:r>
              <a:rPr lang="en-GB" sz="3200" dirty="0"/>
              <a:t>HLA-B*57:02, -B*57:03 </a:t>
            </a:r>
            <a:r>
              <a:rPr lang="en-GB" sz="3200" dirty="0" smtClean="0"/>
              <a:t>and –B*58:01 are all associated with HIV control, however </a:t>
            </a:r>
            <a:r>
              <a:rPr lang="en-GB" sz="3200" dirty="0"/>
              <a:t>HLA-B*57:03 is associated with a significantly lower viral load than the other two alleles [1].</a:t>
            </a:r>
            <a:r>
              <a:rPr lang="en-GB" sz="3200" dirty="0" smtClean="0"/>
              <a:t> Comparison between the T-cell response to 15 HIV peptides (measured in </a:t>
            </a:r>
            <a:r>
              <a:rPr lang="en-GB" sz="3200" dirty="0" err="1" smtClean="0"/>
              <a:t>Kloverpris</a:t>
            </a:r>
            <a:r>
              <a:rPr lang="en-GB" sz="3200" dirty="0" smtClean="0"/>
              <a:t> et al [1]) with the simulated abundance found that the </a:t>
            </a:r>
            <a:r>
              <a:rPr lang="en-GB" sz="3200" dirty="0"/>
              <a:t>rank order of abundance can directly explain the order of percent recognition for </a:t>
            </a:r>
            <a:r>
              <a:rPr lang="en-GB" sz="3200" dirty="0" smtClean="0"/>
              <a:t>4 peptides </a:t>
            </a:r>
            <a:r>
              <a:rPr lang="en-GB" sz="3200" dirty="0"/>
              <a:t>(those marked by a     ), whilst a general positive correlation between abundance and response is observed for </a:t>
            </a:r>
            <a:r>
              <a:rPr lang="en-GB" sz="3200" dirty="0" smtClean="0"/>
              <a:t>6 other </a:t>
            </a:r>
            <a:r>
              <a:rPr lang="en-GB" sz="3200" dirty="0"/>
              <a:t>peptides (those marked by a   </a:t>
            </a:r>
            <a:r>
              <a:rPr lang="en-GB" sz="3200" dirty="0" smtClean="0"/>
              <a:t>). </a:t>
            </a:r>
            <a:r>
              <a:rPr lang="en-GB" sz="3200" dirty="0"/>
              <a:t>The percent response for the remaining 5 peptides could not be explained by the predicted abundance (those marked by a     ). </a:t>
            </a:r>
            <a:r>
              <a:rPr lang="en-GB" sz="3200" dirty="0" smtClean="0"/>
              <a:t> This is particularly important with regards to KF11 Gag and ISW9 Gag which are presented in highest abundance by B*57:03 and are also associated with the highest percent recognition. </a:t>
            </a:r>
            <a:endParaRPr lang="en-GB" sz="3200" dirty="0"/>
          </a:p>
        </p:txBody>
      </p:sp>
      <p:sp>
        <p:nvSpPr>
          <p:cNvPr id="63" name="Rectangle 62"/>
          <p:cNvSpPr/>
          <p:nvPr/>
        </p:nvSpPr>
        <p:spPr>
          <a:xfrm>
            <a:off x="28422440" y="4123716"/>
            <a:ext cx="13388891" cy="19459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4336338" y="23164651"/>
            <a:ext cx="13469223" cy="536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5-Point Star 69"/>
          <p:cNvSpPr/>
          <p:nvPr/>
        </p:nvSpPr>
        <p:spPr>
          <a:xfrm>
            <a:off x="39433409" y="8270318"/>
            <a:ext cx="443070" cy="40649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5-Point Star 70"/>
          <p:cNvSpPr/>
          <p:nvPr/>
        </p:nvSpPr>
        <p:spPr>
          <a:xfrm>
            <a:off x="35408966" y="9262456"/>
            <a:ext cx="455004" cy="387839"/>
          </a:xfrm>
          <a:prstGeom prst="star5">
            <a:avLst/>
          </a:prstGeom>
          <a:solidFill>
            <a:srgbClr val="FF8A2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5-Point Star 71"/>
          <p:cNvSpPr/>
          <p:nvPr/>
        </p:nvSpPr>
        <p:spPr>
          <a:xfrm>
            <a:off x="32080079" y="10223635"/>
            <a:ext cx="434630" cy="392551"/>
          </a:xfrm>
          <a:prstGeom prst="star5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/>
          <p:cNvGrpSpPr/>
          <p:nvPr/>
        </p:nvGrpSpPr>
        <p:grpSpPr>
          <a:xfrm>
            <a:off x="14372668" y="4086930"/>
            <a:ext cx="14306517" cy="24433033"/>
            <a:chOff x="14232278" y="4101257"/>
            <a:chExt cx="14306517" cy="24433033"/>
          </a:xfrm>
        </p:grpSpPr>
        <p:grpSp>
          <p:nvGrpSpPr>
            <p:cNvPr id="64" name="Group 63"/>
            <p:cNvGrpSpPr/>
            <p:nvPr/>
          </p:nvGrpSpPr>
          <p:grpSpPr>
            <a:xfrm>
              <a:off x="14232278" y="4101257"/>
              <a:ext cx="14306517" cy="18889356"/>
              <a:chOff x="13129845" y="4061289"/>
              <a:chExt cx="14306517" cy="1888935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3129845" y="4061289"/>
                <a:ext cx="143065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dirty="0" smtClean="0"/>
                  <a:t>Results 1: Controllers vs </a:t>
                </a:r>
                <a:r>
                  <a:rPr lang="en-GB" sz="5400" dirty="0" smtClean="0"/>
                  <a:t>non-controllers</a:t>
                </a:r>
                <a:endParaRPr lang="en-GB" sz="5400" dirty="0" smtClean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129845" y="4098075"/>
                <a:ext cx="13432893" cy="1885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3234412" y="4922190"/>
                <a:ext cx="13121936" cy="649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3200" dirty="0" smtClean="0"/>
                  <a:t>Comparison between the predicted presentation of HIV peptides by HLA alleles associated with control vs alleles associated with progression of the disease suggests that: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Controlling alleles, such as B*58:01, present peptides in much higher abundance than non controlling alleles, such as B*35:01 (Figure 2). </a:t>
                </a:r>
                <a:endParaRPr lang="en-GB" sz="3200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The cell surface distribution of controlling alleles is dominated by a wide range of Gag peptides at high </a:t>
                </a:r>
                <a:r>
                  <a:rPr lang="en-GB" sz="3200" dirty="0" smtClean="0"/>
                  <a:t>abundance, </a:t>
                </a:r>
                <a:r>
                  <a:rPr lang="en-GB" sz="3200" dirty="0" smtClean="0"/>
                  <a:t>whereas the non-controlling alleles also presented peptides from other HIV proteins, such as </a:t>
                </a:r>
                <a:r>
                  <a:rPr lang="en-GB" sz="3200" dirty="0" smtClean="0"/>
                  <a:t>Pol, </a:t>
                </a:r>
                <a:r>
                  <a:rPr lang="en-GB" sz="3200" dirty="0" smtClean="0"/>
                  <a:t>in high abundance. The presentation of a wide range of Gag peptides is known to be associated with control of HIV [2]. </a:t>
                </a:r>
                <a:endParaRPr lang="en-GB" sz="3200" dirty="0"/>
              </a:p>
              <a:p>
                <a:pPr algn="just"/>
                <a:r>
                  <a:rPr lang="en-GB" sz="3200" dirty="0" smtClean="0"/>
                  <a:t>Furthermore, the </a:t>
                </a:r>
                <a:r>
                  <a:rPr lang="en-GB" sz="3200" dirty="0"/>
                  <a:t>model predicted the presentation of known epitopes, such as KF11 (KAFSPEVIPMF) Gag, and IW9 (IAMESIVIW) </a:t>
                </a:r>
                <a:r>
                  <a:rPr lang="en-GB" sz="3200" dirty="0" smtClean="0"/>
                  <a:t>Pol, </a:t>
                </a:r>
                <a:r>
                  <a:rPr lang="en-GB" sz="3200" dirty="0"/>
                  <a:t>which are known epitopes of </a:t>
                </a:r>
                <a:r>
                  <a:rPr lang="en-GB" sz="3200" dirty="0" smtClean="0"/>
                  <a:t>B*58:01 [1].</a:t>
                </a: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4286488" y="23178978"/>
              <a:ext cx="13220921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5400" dirty="0" smtClean="0"/>
                <a:t>Conclusions</a:t>
              </a:r>
            </a:p>
            <a:p>
              <a:pPr algn="just"/>
              <a:r>
                <a:rPr lang="en-GB" sz="3200" dirty="0" smtClean="0"/>
                <a:t>It is well known that Gag peptides are associated with control of HIV [2]. The model predicts that controlling alleles present HIV peptides at higher abundance than non-controlling alleles, and that the majority of these high abundance peptides originate from Gag. </a:t>
              </a:r>
              <a:r>
                <a:rPr lang="en-GB" sz="3200" dirty="0"/>
                <a:t>The comparison between the simulated abundances and the percent recognition data suggests that the a high cell surface abundance increases the likelihood of an immune response</a:t>
              </a:r>
              <a:r>
                <a:rPr lang="en-GB" sz="3200" dirty="0" smtClean="0"/>
                <a:t>. However, exceptions to this rule, such as TW10 Gag, suggests that other </a:t>
              </a:r>
              <a:r>
                <a:rPr lang="en-GB" sz="3200" dirty="0"/>
                <a:t>factors influence T-cell response, such as the allele which is presenting the peptide.</a:t>
              </a:r>
              <a:r>
                <a:rPr lang="en-GB" sz="3200" dirty="0" smtClean="0"/>
                <a:t>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349550" y="21695691"/>
              <a:ext cx="132209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400" b="1" dirty="0" smtClean="0"/>
                <a:t>Figure 2</a:t>
              </a:r>
              <a:r>
                <a:rPr lang="en-GB" sz="2400" dirty="0" smtClean="0"/>
                <a:t>: The presentation kinetics of HIV peptides was simulated using a model combining HIV intracellular kinetics and MHC presentation and online machine learning algorithms. Example simulations are shown for a) B*58:01, a controlling allele and b) B*35:01, a non-controlling allele. </a:t>
              </a:r>
              <a:endParaRPr lang="en-GB" sz="24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4781999" y="11327648"/>
              <a:ext cx="11155498" cy="10389968"/>
              <a:chOff x="15582801" y="11566169"/>
              <a:chExt cx="10058400" cy="9641850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82801" y="11566169"/>
                <a:ext cx="10058400" cy="4908132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82801" y="16299887"/>
                <a:ext cx="10058400" cy="49081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3590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1075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Charlotte Eccleston</dc:creator>
  <cp:lastModifiedBy>Neil Dalchau</cp:lastModifiedBy>
  <cp:revision>70</cp:revision>
  <dcterms:created xsi:type="dcterms:W3CDTF">2015-06-12T14:54:24Z</dcterms:created>
  <dcterms:modified xsi:type="dcterms:W3CDTF">2015-06-18T13:17:26Z</dcterms:modified>
</cp:coreProperties>
</file>