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2624375" cy="29303663"/>
  <p:notesSz cx="6858000" cy="9144000"/>
  <p:defaultTextStyle>
    <a:defPPr>
      <a:defRPr lang="en-US"/>
    </a:defPPr>
    <a:lvl1pPr marL="0" algn="l" defTabSz="3452500" rtl="0" eaLnBrk="1" latinLnBrk="0" hangingPunct="1">
      <a:defRPr sz="6796" kern="1200">
        <a:solidFill>
          <a:schemeClr val="tx1"/>
        </a:solidFill>
        <a:latin typeface="+mn-lt"/>
        <a:ea typeface="+mn-ea"/>
        <a:cs typeface="+mn-cs"/>
      </a:defRPr>
    </a:lvl1pPr>
    <a:lvl2pPr marL="1726250" algn="l" defTabSz="3452500" rtl="0" eaLnBrk="1" latinLnBrk="0" hangingPunct="1">
      <a:defRPr sz="6796" kern="1200">
        <a:solidFill>
          <a:schemeClr val="tx1"/>
        </a:solidFill>
        <a:latin typeface="+mn-lt"/>
        <a:ea typeface="+mn-ea"/>
        <a:cs typeface="+mn-cs"/>
      </a:defRPr>
    </a:lvl2pPr>
    <a:lvl3pPr marL="3452500" algn="l" defTabSz="3452500" rtl="0" eaLnBrk="1" latinLnBrk="0" hangingPunct="1">
      <a:defRPr sz="6796" kern="1200">
        <a:solidFill>
          <a:schemeClr val="tx1"/>
        </a:solidFill>
        <a:latin typeface="+mn-lt"/>
        <a:ea typeface="+mn-ea"/>
        <a:cs typeface="+mn-cs"/>
      </a:defRPr>
    </a:lvl3pPr>
    <a:lvl4pPr marL="5178750" algn="l" defTabSz="3452500" rtl="0" eaLnBrk="1" latinLnBrk="0" hangingPunct="1">
      <a:defRPr sz="6796" kern="1200">
        <a:solidFill>
          <a:schemeClr val="tx1"/>
        </a:solidFill>
        <a:latin typeface="+mn-lt"/>
        <a:ea typeface="+mn-ea"/>
        <a:cs typeface="+mn-cs"/>
      </a:defRPr>
    </a:lvl4pPr>
    <a:lvl5pPr marL="6905000" algn="l" defTabSz="3452500" rtl="0" eaLnBrk="1" latinLnBrk="0" hangingPunct="1">
      <a:defRPr sz="6796" kern="1200">
        <a:solidFill>
          <a:schemeClr val="tx1"/>
        </a:solidFill>
        <a:latin typeface="+mn-lt"/>
        <a:ea typeface="+mn-ea"/>
        <a:cs typeface="+mn-cs"/>
      </a:defRPr>
    </a:lvl5pPr>
    <a:lvl6pPr marL="8631250" algn="l" defTabSz="3452500" rtl="0" eaLnBrk="1" latinLnBrk="0" hangingPunct="1">
      <a:defRPr sz="6796" kern="1200">
        <a:solidFill>
          <a:schemeClr val="tx1"/>
        </a:solidFill>
        <a:latin typeface="+mn-lt"/>
        <a:ea typeface="+mn-ea"/>
        <a:cs typeface="+mn-cs"/>
      </a:defRPr>
    </a:lvl6pPr>
    <a:lvl7pPr marL="10357500" algn="l" defTabSz="3452500" rtl="0" eaLnBrk="1" latinLnBrk="0" hangingPunct="1">
      <a:defRPr sz="6796" kern="1200">
        <a:solidFill>
          <a:schemeClr val="tx1"/>
        </a:solidFill>
        <a:latin typeface="+mn-lt"/>
        <a:ea typeface="+mn-ea"/>
        <a:cs typeface="+mn-cs"/>
      </a:defRPr>
    </a:lvl7pPr>
    <a:lvl8pPr marL="12083750" algn="l" defTabSz="3452500" rtl="0" eaLnBrk="1" latinLnBrk="0" hangingPunct="1">
      <a:defRPr sz="6796" kern="1200">
        <a:solidFill>
          <a:schemeClr val="tx1"/>
        </a:solidFill>
        <a:latin typeface="+mn-lt"/>
        <a:ea typeface="+mn-ea"/>
        <a:cs typeface="+mn-cs"/>
      </a:defRPr>
    </a:lvl8pPr>
    <a:lvl9pPr marL="13810000" algn="l" defTabSz="3452500" rtl="0" eaLnBrk="1" latinLnBrk="0" hangingPunct="1">
      <a:defRPr sz="6796"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29"/>
    <a:srgbClr val="00F5AD"/>
    <a:srgbClr val="F40CC2"/>
    <a:srgbClr val="B045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2" d="100"/>
          <a:sy n="22" d="100"/>
        </p:scale>
        <p:origin x="94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96828" y="4795764"/>
            <a:ext cx="36230719" cy="10202016"/>
          </a:xfrm>
        </p:spPr>
        <p:txBody>
          <a:bodyPr anchor="b"/>
          <a:lstStyle>
            <a:lvl1pPr algn="ctr">
              <a:defRPr sz="25637"/>
            </a:lvl1pPr>
          </a:lstStyle>
          <a:p>
            <a:r>
              <a:rPr lang="en-US" smtClean="0"/>
              <a:t>Click to edit Master title style</a:t>
            </a:r>
            <a:endParaRPr lang="en-US" dirty="0"/>
          </a:p>
        </p:txBody>
      </p:sp>
      <p:sp>
        <p:nvSpPr>
          <p:cNvPr id="3" name="Subtitle 2"/>
          <p:cNvSpPr>
            <a:spLocks noGrp="1"/>
          </p:cNvSpPr>
          <p:nvPr>
            <p:ph type="subTitle" idx="1"/>
          </p:nvPr>
        </p:nvSpPr>
        <p:spPr>
          <a:xfrm>
            <a:off x="5328047" y="15391209"/>
            <a:ext cx="31968281" cy="7074933"/>
          </a:xfrm>
        </p:spPr>
        <p:txBody>
          <a:bodyPr/>
          <a:lstStyle>
            <a:lvl1pPr marL="0" indent="0" algn="ctr">
              <a:buNone/>
              <a:defRPr sz="10255"/>
            </a:lvl1pPr>
            <a:lvl2pPr marL="1953570" indent="0" algn="ctr">
              <a:buNone/>
              <a:defRPr sz="8546"/>
            </a:lvl2pPr>
            <a:lvl3pPr marL="3907140" indent="0" algn="ctr">
              <a:buNone/>
              <a:defRPr sz="7691"/>
            </a:lvl3pPr>
            <a:lvl4pPr marL="5860710" indent="0" algn="ctr">
              <a:buNone/>
              <a:defRPr sz="6837"/>
            </a:lvl4pPr>
            <a:lvl5pPr marL="7814280" indent="0" algn="ctr">
              <a:buNone/>
              <a:defRPr sz="6837"/>
            </a:lvl5pPr>
            <a:lvl6pPr marL="9767849" indent="0" algn="ctr">
              <a:buNone/>
              <a:defRPr sz="6837"/>
            </a:lvl6pPr>
            <a:lvl7pPr marL="11721419" indent="0" algn="ctr">
              <a:buNone/>
              <a:defRPr sz="6837"/>
            </a:lvl7pPr>
            <a:lvl8pPr marL="13674989" indent="0" algn="ctr">
              <a:buNone/>
              <a:defRPr sz="6837"/>
            </a:lvl8pPr>
            <a:lvl9pPr marL="15628559" indent="0" algn="ctr">
              <a:buNone/>
              <a:defRPr sz="6837"/>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271234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861713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503071" y="1560149"/>
            <a:ext cx="9190881" cy="248335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0428" y="1560149"/>
            <a:ext cx="27039838" cy="248335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359546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4030955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8228" y="7305574"/>
            <a:ext cx="36763523" cy="12189508"/>
          </a:xfrm>
        </p:spPr>
        <p:txBody>
          <a:bodyPr anchor="b"/>
          <a:lstStyle>
            <a:lvl1pPr>
              <a:defRPr sz="25637"/>
            </a:lvl1pPr>
          </a:lstStyle>
          <a:p>
            <a:r>
              <a:rPr lang="en-US" smtClean="0"/>
              <a:t>Click to edit Master title style</a:t>
            </a:r>
            <a:endParaRPr lang="en-US" dirty="0"/>
          </a:p>
        </p:txBody>
      </p:sp>
      <p:sp>
        <p:nvSpPr>
          <p:cNvPr id="3" name="Text Placeholder 2"/>
          <p:cNvSpPr>
            <a:spLocks noGrp="1"/>
          </p:cNvSpPr>
          <p:nvPr>
            <p:ph type="body" idx="1"/>
          </p:nvPr>
        </p:nvSpPr>
        <p:spPr>
          <a:xfrm>
            <a:off x="2908228" y="19610400"/>
            <a:ext cx="36763523" cy="6410174"/>
          </a:xfrm>
        </p:spPr>
        <p:txBody>
          <a:bodyPr/>
          <a:lstStyle>
            <a:lvl1pPr marL="0" indent="0">
              <a:buNone/>
              <a:defRPr sz="10255">
                <a:solidFill>
                  <a:schemeClr val="tx1"/>
                </a:solidFill>
              </a:defRPr>
            </a:lvl1pPr>
            <a:lvl2pPr marL="1953570" indent="0">
              <a:buNone/>
              <a:defRPr sz="8546">
                <a:solidFill>
                  <a:schemeClr val="tx1">
                    <a:tint val="75000"/>
                  </a:schemeClr>
                </a:solidFill>
              </a:defRPr>
            </a:lvl2pPr>
            <a:lvl3pPr marL="3907140" indent="0">
              <a:buNone/>
              <a:defRPr sz="7691">
                <a:solidFill>
                  <a:schemeClr val="tx1">
                    <a:tint val="75000"/>
                  </a:schemeClr>
                </a:solidFill>
              </a:defRPr>
            </a:lvl3pPr>
            <a:lvl4pPr marL="5860710" indent="0">
              <a:buNone/>
              <a:defRPr sz="6837">
                <a:solidFill>
                  <a:schemeClr val="tx1">
                    <a:tint val="75000"/>
                  </a:schemeClr>
                </a:solidFill>
              </a:defRPr>
            </a:lvl4pPr>
            <a:lvl5pPr marL="7814280" indent="0">
              <a:buNone/>
              <a:defRPr sz="6837">
                <a:solidFill>
                  <a:schemeClr val="tx1">
                    <a:tint val="75000"/>
                  </a:schemeClr>
                </a:solidFill>
              </a:defRPr>
            </a:lvl5pPr>
            <a:lvl6pPr marL="9767849" indent="0">
              <a:buNone/>
              <a:defRPr sz="6837">
                <a:solidFill>
                  <a:schemeClr val="tx1">
                    <a:tint val="75000"/>
                  </a:schemeClr>
                </a:solidFill>
              </a:defRPr>
            </a:lvl6pPr>
            <a:lvl7pPr marL="11721419" indent="0">
              <a:buNone/>
              <a:defRPr sz="6837">
                <a:solidFill>
                  <a:schemeClr val="tx1">
                    <a:tint val="75000"/>
                  </a:schemeClr>
                </a:solidFill>
              </a:defRPr>
            </a:lvl7pPr>
            <a:lvl8pPr marL="13674989" indent="0">
              <a:buNone/>
              <a:defRPr sz="6837">
                <a:solidFill>
                  <a:schemeClr val="tx1">
                    <a:tint val="75000"/>
                  </a:schemeClr>
                </a:solidFill>
              </a:defRPr>
            </a:lvl8pPr>
            <a:lvl9pPr marL="15628559" indent="0">
              <a:buNone/>
              <a:defRPr sz="683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A5F1B7-1424-4FB8-9AED-83AA3D114003}" type="datetimeFigureOut">
              <a:rPr lang="en-GB" smtClean="0"/>
              <a:t>17/06/2015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1508044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0426" y="7800744"/>
            <a:ext cx="18115359" cy="185929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21578590" y="7800744"/>
            <a:ext cx="18115359" cy="1859290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A5F1B7-1424-4FB8-9AED-83AA3D114003}"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27881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560155"/>
            <a:ext cx="36763523" cy="566402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5982" y="7183470"/>
            <a:ext cx="18032106" cy="3520507"/>
          </a:xfrm>
        </p:spPr>
        <p:txBody>
          <a:bodyPr anchor="b"/>
          <a:lstStyle>
            <a:lvl1pPr marL="0" indent="0">
              <a:buNone/>
              <a:defRPr sz="10255" b="1"/>
            </a:lvl1pPr>
            <a:lvl2pPr marL="1953570" indent="0">
              <a:buNone/>
              <a:defRPr sz="8546" b="1"/>
            </a:lvl2pPr>
            <a:lvl3pPr marL="3907140" indent="0">
              <a:buNone/>
              <a:defRPr sz="7691" b="1"/>
            </a:lvl3pPr>
            <a:lvl4pPr marL="5860710" indent="0">
              <a:buNone/>
              <a:defRPr sz="6837" b="1"/>
            </a:lvl4pPr>
            <a:lvl5pPr marL="7814280" indent="0">
              <a:buNone/>
              <a:defRPr sz="6837" b="1"/>
            </a:lvl5pPr>
            <a:lvl6pPr marL="9767849" indent="0">
              <a:buNone/>
              <a:defRPr sz="6837" b="1"/>
            </a:lvl6pPr>
            <a:lvl7pPr marL="11721419" indent="0">
              <a:buNone/>
              <a:defRPr sz="6837" b="1"/>
            </a:lvl7pPr>
            <a:lvl8pPr marL="13674989" indent="0">
              <a:buNone/>
              <a:defRPr sz="6837" b="1"/>
            </a:lvl8pPr>
            <a:lvl9pPr marL="15628559" indent="0">
              <a:buNone/>
              <a:defRPr sz="6837" b="1"/>
            </a:lvl9pPr>
          </a:lstStyle>
          <a:p>
            <a:pPr lvl="0"/>
            <a:r>
              <a:rPr lang="en-US" smtClean="0"/>
              <a:t>Click to edit Master text styles</a:t>
            </a:r>
          </a:p>
        </p:txBody>
      </p:sp>
      <p:sp>
        <p:nvSpPr>
          <p:cNvPr id="4" name="Content Placeholder 3"/>
          <p:cNvSpPr>
            <a:spLocks noGrp="1"/>
          </p:cNvSpPr>
          <p:nvPr>
            <p:ph sz="half" idx="2"/>
          </p:nvPr>
        </p:nvSpPr>
        <p:spPr>
          <a:xfrm>
            <a:off x="2935982" y="10703977"/>
            <a:ext cx="18032106" cy="1574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21578592" y="7183470"/>
            <a:ext cx="18120911" cy="3520507"/>
          </a:xfrm>
        </p:spPr>
        <p:txBody>
          <a:bodyPr anchor="b"/>
          <a:lstStyle>
            <a:lvl1pPr marL="0" indent="0">
              <a:buNone/>
              <a:defRPr sz="10255" b="1"/>
            </a:lvl1pPr>
            <a:lvl2pPr marL="1953570" indent="0">
              <a:buNone/>
              <a:defRPr sz="8546" b="1"/>
            </a:lvl2pPr>
            <a:lvl3pPr marL="3907140" indent="0">
              <a:buNone/>
              <a:defRPr sz="7691" b="1"/>
            </a:lvl3pPr>
            <a:lvl4pPr marL="5860710" indent="0">
              <a:buNone/>
              <a:defRPr sz="6837" b="1"/>
            </a:lvl4pPr>
            <a:lvl5pPr marL="7814280" indent="0">
              <a:buNone/>
              <a:defRPr sz="6837" b="1"/>
            </a:lvl5pPr>
            <a:lvl6pPr marL="9767849" indent="0">
              <a:buNone/>
              <a:defRPr sz="6837" b="1"/>
            </a:lvl6pPr>
            <a:lvl7pPr marL="11721419" indent="0">
              <a:buNone/>
              <a:defRPr sz="6837" b="1"/>
            </a:lvl7pPr>
            <a:lvl8pPr marL="13674989" indent="0">
              <a:buNone/>
              <a:defRPr sz="6837" b="1"/>
            </a:lvl8pPr>
            <a:lvl9pPr marL="15628559" indent="0">
              <a:buNone/>
              <a:defRPr sz="6837" b="1"/>
            </a:lvl9pPr>
          </a:lstStyle>
          <a:p>
            <a:pPr lvl="0"/>
            <a:r>
              <a:rPr lang="en-US" smtClean="0"/>
              <a:t>Click to edit Master text styles</a:t>
            </a:r>
          </a:p>
        </p:txBody>
      </p:sp>
      <p:sp>
        <p:nvSpPr>
          <p:cNvPr id="6" name="Content Placeholder 5"/>
          <p:cNvSpPr>
            <a:spLocks noGrp="1"/>
          </p:cNvSpPr>
          <p:nvPr>
            <p:ph sz="quarter" idx="4"/>
          </p:nvPr>
        </p:nvSpPr>
        <p:spPr>
          <a:xfrm>
            <a:off x="21578592" y="10703977"/>
            <a:ext cx="18120911" cy="157439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A5F1B7-1424-4FB8-9AED-83AA3D114003}" type="datetimeFigureOut">
              <a:rPr lang="en-GB" smtClean="0"/>
              <a:t>17/06/2015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467095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A5F1B7-1424-4FB8-9AED-83AA3D114003}" type="datetimeFigureOut">
              <a:rPr lang="en-GB" smtClean="0"/>
              <a:t>17/06/2015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68652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5F1B7-1424-4FB8-9AED-83AA3D114003}" type="datetimeFigureOut">
              <a:rPr lang="en-GB" smtClean="0"/>
              <a:t>17/06/2015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9572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953578"/>
            <a:ext cx="13747470" cy="6837521"/>
          </a:xfrm>
        </p:spPr>
        <p:txBody>
          <a:bodyPr anchor="b"/>
          <a:lstStyle>
            <a:lvl1pPr>
              <a:defRPr sz="13673"/>
            </a:lvl1pPr>
          </a:lstStyle>
          <a:p>
            <a:r>
              <a:rPr lang="en-US" smtClean="0"/>
              <a:t>Click to edit Master title style</a:t>
            </a:r>
            <a:endParaRPr lang="en-US" dirty="0"/>
          </a:p>
        </p:txBody>
      </p:sp>
      <p:sp>
        <p:nvSpPr>
          <p:cNvPr id="3" name="Content Placeholder 2"/>
          <p:cNvSpPr>
            <a:spLocks noGrp="1"/>
          </p:cNvSpPr>
          <p:nvPr>
            <p:ph idx="1"/>
          </p:nvPr>
        </p:nvSpPr>
        <p:spPr>
          <a:xfrm>
            <a:off x="18120911" y="4219191"/>
            <a:ext cx="21578590" cy="20824594"/>
          </a:xfrm>
        </p:spPr>
        <p:txBody>
          <a:bodyPr/>
          <a:lstStyle>
            <a:lvl1pPr>
              <a:defRPr sz="13673"/>
            </a:lvl1pPr>
            <a:lvl2pPr>
              <a:defRPr sz="11964"/>
            </a:lvl2pPr>
            <a:lvl3pPr>
              <a:defRPr sz="10255"/>
            </a:lvl3pPr>
            <a:lvl4pPr>
              <a:defRPr sz="8546"/>
            </a:lvl4pPr>
            <a:lvl5pPr>
              <a:defRPr sz="8546"/>
            </a:lvl5pPr>
            <a:lvl6pPr>
              <a:defRPr sz="8546"/>
            </a:lvl6pPr>
            <a:lvl7pPr>
              <a:defRPr sz="8546"/>
            </a:lvl7pPr>
            <a:lvl8pPr>
              <a:defRPr sz="8546"/>
            </a:lvl8pPr>
            <a:lvl9pPr>
              <a:defRPr sz="8546"/>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935978" y="8791099"/>
            <a:ext cx="13747470" cy="16286598"/>
          </a:xfrm>
        </p:spPr>
        <p:txBody>
          <a:bodyPr/>
          <a:lstStyle>
            <a:lvl1pPr marL="0" indent="0">
              <a:buNone/>
              <a:defRPr sz="6837"/>
            </a:lvl1pPr>
            <a:lvl2pPr marL="1953570" indent="0">
              <a:buNone/>
              <a:defRPr sz="5982"/>
            </a:lvl2pPr>
            <a:lvl3pPr marL="3907140" indent="0">
              <a:buNone/>
              <a:defRPr sz="5127"/>
            </a:lvl3pPr>
            <a:lvl4pPr marL="5860710" indent="0">
              <a:buNone/>
              <a:defRPr sz="4273"/>
            </a:lvl4pPr>
            <a:lvl5pPr marL="7814280" indent="0">
              <a:buNone/>
              <a:defRPr sz="4273"/>
            </a:lvl5pPr>
            <a:lvl6pPr marL="9767849" indent="0">
              <a:buNone/>
              <a:defRPr sz="4273"/>
            </a:lvl6pPr>
            <a:lvl7pPr marL="11721419" indent="0">
              <a:buNone/>
              <a:defRPr sz="4273"/>
            </a:lvl7pPr>
            <a:lvl8pPr marL="13674989" indent="0">
              <a:buNone/>
              <a:defRPr sz="4273"/>
            </a:lvl8pPr>
            <a:lvl9pPr marL="15628559" indent="0">
              <a:buNone/>
              <a:defRPr sz="42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5F1B7-1424-4FB8-9AED-83AA3D114003}"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2184839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35978" y="1953578"/>
            <a:ext cx="13747470" cy="6837521"/>
          </a:xfrm>
        </p:spPr>
        <p:txBody>
          <a:bodyPr anchor="b"/>
          <a:lstStyle>
            <a:lvl1pPr>
              <a:defRPr sz="13673"/>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8120911" y="4219191"/>
            <a:ext cx="21578590" cy="20824594"/>
          </a:xfrm>
        </p:spPr>
        <p:txBody>
          <a:bodyPr anchor="t"/>
          <a:lstStyle>
            <a:lvl1pPr marL="0" indent="0">
              <a:buNone/>
              <a:defRPr sz="13673"/>
            </a:lvl1pPr>
            <a:lvl2pPr marL="1953570" indent="0">
              <a:buNone/>
              <a:defRPr sz="11964"/>
            </a:lvl2pPr>
            <a:lvl3pPr marL="3907140" indent="0">
              <a:buNone/>
              <a:defRPr sz="10255"/>
            </a:lvl3pPr>
            <a:lvl4pPr marL="5860710" indent="0">
              <a:buNone/>
              <a:defRPr sz="8546"/>
            </a:lvl4pPr>
            <a:lvl5pPr marL="7814280" indent="0">
              <a:buNone/>
              <a:defRPr sz="8546"/>
            </a:lvl5pPr>
            <a:lvl6pPr marL="9767849" indent="0">
              <a:buNone/>
              <a:defRPr sz="8546"/>
            </a:lvl6pPr>
            <a:lvl7pPr marL="11721419" indent="0">
              <a:buNone/>
              <a:defRPr sz="8546"/>
            </a:lvl7pPr>
            <a:lvl8pPr marL="13674989" indent="0">
              <a:buNone/>
              <a:defRPr sz="8546"/>
            </a:lvl8pPr>
            <a:lvl9pPr marL="15628559" indent="0">
              <a:buNone/>
              <a:defRPr sz="8546"/>
            </a:lvl9pPr>
          </a:lstStyle>
          <a:p>
            <a:r>
              <a:rPr lang="en-US" smtClean="0"/>
              <a:t>Click icon to add picture</a:t>
            </a:r>
            <a:endParaRPr lang="en-US" dirty="0"/>
          </a:p>
        </p:txBody>
      </p:sp>
      <p:sp>
        <p:nvSpPr>
          <p:cNvPr id="4" name="Text Placeholder 3"/>
          <p:cNvSpPr>
            <a:spLocks noGrp="1"/>
          </p:cNvSpPr>
          <p:nvPr>
            <p:ph type="body" sz="half" idx="2"/>
          </p:nvPr>
        </p:nvSpPr>
        <p:spPr>
          <a:xfrm>
            <a:off x="2935978" y="8791099"/>
            <a:ext cx="13747470" cy="16286598"/>
          </a:xfrm>
        </p:spPr>
        <p:txBody>
          <a:bodyPr/>
          <a:lstStyle>
            <a:lvl1pPr marL="0" indent="0">
              <a:buNone/>
              <a:defRPr sz="6837"/>
            </a:lvl1pPr>
            <a:lvl2pPr marL="1953570" indent="0">
              <a:buNone/>
              <a:defRPr sz="5982"/>
            </a:lvl2pPr>
            <a:lvl3pPr marL="3907140" indent="0">
              <a:buNone/>
              <a:defRPr sz="5127"/>
            </a:lvl3pPr>
            <a:lvl4pPr marL="5860710" indent="0">
              <a:buNone/>
              <a:defRPr sz="4273"/>
            </a:lvl4pPr>
            <a:lvl5pPr marL="7814280" indent="0">
              <a:buNone/>
              <a:defRPr sz="4273"/>
            </a:lvl5pPr>
            <a:lvl6pPr marL="9767849" indent="0">
              <a:buNone/>
              <a:defRPr sz="4273"/>
            </a:lvl6pPr>
            <a:lvl7pPr marL="11721419" indent="0">
              <a:buNone/>
              <a:defRPr sz="4273"/>
            </a:lvl7pPr>
            <a:lvl8pPr marL="13674989" indent="0">
              <a:buNone/>
              <a:defRPr sz="4273"/>
            </a:lvl8pPr>
            <a:lvl9pPr marL="15628559" indent="0">
              <a:buNone/>
              <a:defRPr sz="4273"/>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3A5F1B7-1424-4FB8-9AED-83AA3D114003}" type="datetimeFigureOut">
              <a:rPr lang="en-GB" smtClean="0"/>
              <a:t>17/06/2015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9E84C31-91B7-46E9-AA49-F5ED1BA5296A}" type="slidenum">
              <a:rPr lang="en-GB" smtClean="0"/>
              <a:t>‹#›</a:t>
            </a:fld>
            <a:endParaRPr lang="en-GB"/>
          </a:p>
        </p:txBody>
      </p:sp>
    </p:spTree>
    <p:extLst>
      <p:ext uri="{BB962C8B-B14F-4D97-AF65-F5344CB8AC3E}">
        <p14:creationId xmlns:p14="http://schemas.microsoft.com/office/powerpoint/2010/main" val="301144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30426" y="1560155"/>
            <a:ext cx="36763523" cy="566402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0426" y="7800744"/>
            <a:ext cx="36763523" cy="1859290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930426" y="27160161"/>
            <a:ext cx="9590484" cy="1560149"/>
          </a:xfrm>
          <a:prstGeom prst="rect">
            <a:avLst/>
          </a:prstGeom>
        </p:spPr>
        <p:txBody>
          <a:bodyPr vert="horz" lIns="91440" tIns="45720" rIns="91440" bIns="45720" rtlCol="0" anchor="ctr"/>
          <a:lstStyle>
            <a:lvl1pPr algn="l">
              <a:defRPr sz="5127">
                <a:solidFill>
                  <a:schemeClr val="tx1">
                    <a:tint val="75000"/>
                  </a:schemeClr>
                </a:solidFill>
              </a:defRPr>
            </a:lvl1pPr>
          </a:lstStyle>
          <a:p>
            <a:fld id="{53A5F1B7-1424-4FB8-9AED-83AA3D114003}" type="datetimeFigureOut">
              <a:rPr lang="en-GB" smtClean="0"/>
              <a:t>17/06/2015</a:t>
            </a:fld>
            <a:endParaRPr lang="en-GB"/>
          </a:p>
        </p:txBody>
      </p:sp>
      <p:sp>
        <p:nvSpPr>
          <p:cNvPr id="5" name="Footer Placeholder 4"/>
          <p:cNvSpPr>
            <a:spLocks noGrp="1"/>
          </p:cNvSpPr>
          <p:nvPr>
            <p:ph type="ftr" sz="quarter" idx="3"/>
          </p:nvPr>
        </p:nvSpPr>
        <p:spPr>
          <a:xfrm>
            <a:off x="14119324" y="27160161"/>
            <a:ext cx="14385727" cy="1560149"/>
          </a:xfrm>
          <a:prstGeom prst="rect">
            <a:avLst/>
          </a:prstGeom>
        </p:spPr>
        <p:txBody>
          <a:bodyPr vert="horz" lIns="91440" tIns="45720" rIns="91440" bIns="45720" rtlCol="0" anchor="ctr"/>
          <a:lstStyle>
            <a:lvl1pPr algn="ctr">
              <a:defRPr sz="5127">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30103465" y="27160161"/>
            <a:ext cx="9590484" cy="1560149"/>
          </a:xfrm>
          <a:prstGeom prst="rect">
            <a:avLst/>
          </a:prstGeom>
        </p:spPr>
        <p:txBody>
          <a:bodyPr vert="horz" lIns="91440" tIns="45720" rIns="91440" bIns="45720" rtlCol="0" anchor="ctr"/>
          <a:lstStyle>
            <a:lvl1pPr algn="r">
              <a:defRPr sz="5127">
                <a:solidFill>
                  <a:schemeClr val="tx1">
                    <a:tint val="75000"/>
                  </a:schemeClr>
                </a:solidFill>
              </a:defRPr>
            </a:lvl1pPr>
          </a:lstStyle>
          <a:p>
            <a:fld id="{A9E84C31-91B7-46E9-AA49-F5ED1BA5296A}" type="slidenum">
              <a:rPr lang="en-GB" smtClean="0"/>
              <a:t>‹#›</a:t>
            </a:fld>
            <a:endParaRPr lang="en-GB"/>
          </a:p>
        </p:txBody>
      </p:sp>
    </p:spTree>
    <p:extLst>
      <p:ext uri="{BB962C8B-B14F-4D97-AF65-F5344CB8AC3E}">
        <p14:creationId xmlns:p14="http://schemas.microsoft.com/office/powerpoint/2010/main" val="3933660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907140" rtl="0" eaLnBrk="1" latinLnBrk="0" hangingPunct="1">
        <a:lnSpc>
          <a:spcPct val="90000"/>
        </a:lnSpc>
        <a:spcBef>
          <a:spcPct val="0"/>
        </a:spcBef>
        <a:buNone/>
        <a:defRPr sz="18801" kern="1200">
          <a:solidFill>
            <a:schemeClr val="tx1"/>
          </a:solidFill>
          <a:latin typeface="+mj-lt"/>
          <a:ea typeface="+mj-ea"/>
          <a:cs typeface="+mj-cs"/>
        </a:defRPr>
      </a:lvl1pPr>
    </p:titleStyle>
    <p:bodyStyle>
      <a:lvl1pPr marL="976785" indent="-976785" algn="l" defTabSz="3907140" rtl="0" eaLnBrk="1" latinLnBrk="0" hangingPunct="1">
        <a:lnSpc>
          <a:spcPct val="90000"/>
        </a:lnSpc>
        <a:spcBef>
          <a:spcPts val="4273"/>
        </a:spcBef>
        <a:buFont typeface="Arial" panose="020B0604020202020204" pitchFamily="34" charset="0"/>
        <a:buChar char="•"/>
        <a:defRPr sz="11964" kern="1200">
          <a:solidFill>
            <a:schemeClr val="tx1"/>
          </a:solidFill>
          <a:latin typeface="+mn-lt"/>
          <a:ea typeface="+mn-ea"/>
          <a:cs typeface="+mn-cs"/>
        </a:defRPr>
      </a:lvl1pPr>
      <a:lvl2pPr marL="2930355" indent="-976785" algn="l" defTabSz="3907140" rtl="0" eaLnBrk="1" latinLnBrk="0" hangingPunct="1">
        <a:lnSpc>
          <a:spcPct val="90000"/>
        </a:lnSpc>
        <a:spcBef>
          <a:spcPts val="2136"/>
        </a:spcBef>
        <a:buFont typeface="Arial" panose="020B0604020202020204" pitchFamily="34" charset="0"/>
        <a:buChar char="•"/>
        <a:defRPr sz="10255" kern="1200">
          <a:solidFill>
            <a:schemeClr val="tx1"/>
          </a:solidFill>
          <a:latin typeface="+mn-lt"/>
          <a:ea typeface="+mn-ea"/>
          <a:cs typeface="+mn-cs"/>
        </a:defRPr>
      </a:lvl2pPr>
      <a:lvl3pPr marL="4883925" indent="-976785" algn="l" defTabSz="3907140" rtl="0" eaLnBrk="1" latinLnBrk="0" hangingPunct="1">
        <a:lnSpc>
          <a:spcPct val="90000"/>
        </a:lnSpc>
        <a:spcBef>
          <a:spcPts val="2136"/>
        </a:spcBef>
        <a:buFont typeface="Arial" panose="020B0604020202020204" pitchFamily="34" charset="0"/>
        <a:buChar char="•"/>
        <a:defRPr sz="8546" kern="1200">
          <a:solidFill>
            <a:schemeClr val="tx1"/>
          </a:solidFill>
          <a:latin typeface="+mn-lt"/>
          <a:ea typeface="+mn-ea"/>
          <a:cs typeface="+mn-cs"/>
        </a:defRPr>
      </a:lvl3pPr>
      <a:lvl4pPr marL="6837495"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4pPr>
      <a:lvl5pPr marL="879106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5pPr>
      <a:lvl6pPr marL="1074463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6pPr>
      <a:lvl7pPr marL="1269820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7pPr>
      <a:lvl8pPr marL="1465177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8pPr>
      <a:lvl9pPr marL="16605344" indent="-976785" algn="l" defTabSz="3907140" rtl="0" eaLnBrk="1" latinLnBrk="0" hangingPunct="1">
        <a:lnSpc>
          <a:spcPct val="90000"/>
        </a:lnSpc>
        <a:spcBef>
          <a:spcPts val="2136"/>
        </a:spcBef>
        <a:buFont typeface="Arial" panose="020B0604020202020204" pitchFamily="34" charset="0"/>
        <a:buChar char="•"/>
        <a:defRPr sz="7691" kern="1200">
          <a:solidFill>
            <a:schemeClr val="tx1"/>
          </a:solidFill>
          <a:latin typeface="+mn-lt"/>
          <a:ea typeface="+mn-ea"/>
          <a:cs typeface="+mn-cs"/>
        </a:defRPr>
      </a:lvl9pPr>
    </p:bodyStyle>
    <p:otherStyle>
      <a:defPPr>
        <a:defRPr lang="en-US"/>
      </a:defPPr>
      <a:lvl1pPr marL="0" algn="l" defTabSz="3907140" rtl="0" eaLnBrk="1" latinLnBrk="0" hangingPunct="1">
        <a:defRPr sz="7691" kern="1200">
          <a:solidFill>
            <a:schemeClr val="tx1"/>
          </a:solidFill>
          <a:latin typeface="+mn-lt"/>
          <a:ea typeface="+mn-ea"/>
          <a:cs typeface="+mn-cs"/>
        </a:defRPr>
      </a:lvl1pPr>
      <a:lvl2pPr marL="1953570" algn="l" defTabSz="3907140" rtl="0" eaLnBrk="1" latinLnBrk="0" hangingPunct="1">
        <a:defRPr sz="7691" kern="1200">
          <a:solidFill>
            <a:schemeClr val="tx1"/>
          </a:solidFill>
          <a:latin typeface="+mn-lt"/>
          <a:ea typeface="+mn-ea"/>
          <a:cs typeface="+mn-cs"/>
        </a:defRPr>
      </a:lvl2pPr>
      <a:lvl3pPr marL="3907140" algn="l" defTabSz="3907140" rtl="0" eaLnBrk="1" latinLnBrk="0" hangingPunct="1">
        <a:defRPr sz="7691" kern="1200">
          <a:solidFill>
            <a:schemeClr val="tx1"/>
          </a:solidFill>
          <a:latin typeface="+mn-lt"/>
          <a:ea typeface="+mn-ea"/>
          <a:cs typeface="+mn-cs"/>
        </a:defRPr>
      </a:lvl3pPr>
      <a:lvl4pPr marL="5860710" algn="l" defTabSz="3907140" rtl="0" eaLnBrk="1" latinLnBrk="0" hangingPunct="1">
        <a:defRPr sz="7691" kern="1200">
          <a:solidFill>
            <a:schemeClr val="tx1"/>
          </a:solidFill>
          <a:latin typeface="+mn-lt"/>
          <a:ea typeface="+mn-ea"/>
          <a:cs typeface="+mn-cs"/>
        </a:defRPr>
      </a:lvl4pPr>
      <a:lvl5pPr marL="7814280" algn="l" defTabSz="3907140" rtl="0" eaLnBrk="1" latinLnBrk="0" hangingPunct="1">
        <a:defRPr sz="7691" kern="1200">
          <a:solidFill>
            <a:schemeClr val="tx1"/>
          </a:solidFill>
          <a:latin typeface="+mn-lt"/>
          <a:ea typeface="+mn-ea"/>
          <a:cs typeface="+mn-cs"/>
        </a:defRPr>
      </a:lvl5pPr>
      <a:lvl6pPr marL="9767849" algn="l" defTabSz="3907140" rtl="0" eaLnBrk="1" latinLnBrk="0" hangingPunct="1">
        <a:defRPr sz="7691" kern="1200">
          <a:solidFill>
            <a:schemeClr val="tx1"/>
          </a:solidFill>
          <a:latin typeface="+mn-lt"/>
          <a:ea typeface="+mn-ea"/>
          <a:cs typeface="+mn-cs"/>
        </a:defRPr>
      </a:lvl6pPr>
      <a:lvl7pPr marL="11721419" algn="l" defTabSz="3907140" rtl="0" eaLnBrk="1" latinLnBrk="0" hangingPunct="1">
        <a:defRPr sz="7691" kern="1200">
          <a:solidFill>
            <a:schemeClr val="tx1"/>
          </a:solidFill>
          <a:latin typeface="+mn-lt"/>
          <a:ea typeface="+mn-ea"/>
          <a:cs typeface="+mn-cs"/>
        </a:defRPr>
      </a:lvl7pPr>
      <a:lvl8pPr marL="13674989" algn="l" defTabSz="3907140" rtl="0" eaLnBrk="1" latinLnBrk="0" hangingPunct="1">
        <a:defRPr sz="7691" kern="1200">
          <a:solidFill>
            <a:schemeClr val="tx1"/>
          </a:solidFill>
          <a:latin typeface="+mn-lt"/>
          <a:ea typeface="+mn-ea"/>
          <a:cs typeface="+mn-cs"/>
        </a:defRPr>
      </a:lvl8pPr>
      <a:lvl9pPr marL="15628559" algn="l" defTabSz="3907140" rtl="0" eaLnBrk="1" latinLnBrk="0" hangingPunct="1">
        <a:defRPr sz="769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g"/><Relationship Id="rId3" Type="http://schemas.openxmlformats.org/officeDocument/2006/relationships/image" Target="../media/image2.wmf"/><Relationship Id="rId7" Type="http://schemas.openxmlformats.org/officeDocument/2006/relationships/image" Target="../media/image6.png"/><Relationship Id="rId12"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11" Type="http://schemas.openxmlformats.org/officeDocument/2006/relationships/image" Target="../media/image10.jp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0319" y="4123717"/>
            <a:ext cx="12913510" cy="5355312"/>
          </a:xfrm>
          <a:prstGeom prst="rect">
            <a:avLst/>
          </a:prstGeom>
          <a:noFill/>
        </p:spPr>
        <p:txBody>
          <a:bodyPr wrap="square" rtlCol="0">
            <a:spAutoFit/>
          </a:bodyPr>
          <a:lstStyle/>
          <a:p>
            <a:r>
              <a:rPr lang="en-GB" sz="5400" dirty="0" smtClean="0"/>
              <a:t>Introduction</a:t>
            </a:r>
          </a:p>
          <a:p>
            <a:r>
              <a:rPr lang="en-GB" sz="3200" dirty="0"/>
              <a:t>The progression rates of infection from human immunodeﬁciency virus (HIV-1) to acquired immune deﬁciency syndrome (AIDS) varies between </a:t>
            </a:r>
            <a:r>
              <a:rPr lang="en-GB" sz="3200" dirty="0" smtClean="0"/>
              <a:t>individuals, and </a:t>
            </a:r>
            <a:r>
              <a:rPr lang="en-GB" sz="3200" dirty="0"/>
              <a:t>is inﬂuenced by a part of the human genome known as the </a:t>
            </a:r>
            <a:r>
              <a:rPr lang="en-GB" sz="3200" dirty="0" smtClean="0"/>
              <a:t>Major </a:t>
            </a:r>
            <a:r>
              <a:rPr lang="en-GB" sz="3200" dirty="0" err="1" smtClean="0"/>
              <a:t>Histocompatability</a:t>
            </a:r>
            <a:r>
              <a:rPr lang="en-GB" sz="3200" dirty="0" smtClean="0"/>
              <a:t> Complex </a:t>
            </a:r>
            <a:r>
              <a:rPr lang="en-GB" sz="3200" dirty="0"/>
              <a:t>(MHC). </a:t>
            </a:r>
            <a:r>
              <a:rPr lang="en-GB" sz="3200" dirty="0" smtClean="0"/>
              <a:t>The MHC proteins allow </a:t>
            </a:r>
            <a:r>
              <a:rPr lang="en-GB" sz="3200" dirty="0"/>
              <a:t>the immune system to survey the protein content of cells by presenting small fragments of these proteins, known as </a:t>
            </a:r>
            <a:r>
              <a:rPr lang="en-GB" sz="3200" dirty="0" smtClean="0"/>
              <a:t>peptides, </a:t>
            </a:r>
            <a:r>
              <a:rPr lang="en-GB" sz="3200" dirty="0"/>
              <a:t>on the cell surface. </a:t>
            </a:r>
            <a:r>
              <a:rPr lang="en-GB" sz="3200" dirty="0" smtClean="0"/>
              <a:t>Here we create a mathematical model of HIV antigen presentation </a:t>
            </a:r>
            <a:r>
              <a:rPr lang="en-GB" sz="3200" dirty="0"/>
              <a:t>by combining a model of HIV intracellular kinetics with a model for MHC-peptide binding and cell surface egression. </a:t>
            </a:r>
            <a:endParaRPr lang="en-GB" sz="3200" dirty="0"/>
          </a:p>
        </p:txBody>
      </p:sp>
      <p:sp>
        <p:nvSpPr>
          <p:cNvPr id="7" name="TextBox 6"/>
          <p:cNvSpPr txBox="1"/>
          <p:nvPr/>
        </p:nvSpPr>
        <p:spPr>
          <a:xfrm>
            <a:off x="642594" y="10047170"/>
            <a:ext cx="12981235" cy="12371977"/>
          </a:xfrm>
          <a:prstGeom prst="rect">
            <a:avLst/>
          </a:prstGeom>
          <a:noFill/>
        </p:spPr>
        <p:txBody>
          <a:bodyPr wrap="square" rtlCol="0">
            <a:spAutoFit/>
          </a:bodyPr>
          <a:lstStyle/>
          <a:p>
            <a:r>
              <a:rPr lang="en-GB" sz="5400" dirty="0" smtClean="0"/>
              <a:t>Methods</a:t>
            </a:r>
          </a:p>
          <a:p>
            <a:r>
              <a:rPr lang="en-GB" altLang="en-US" sz="3200" dirty="0" smtClean="0">
                <a:cs typeface="Arial" panose="020B0604020202020204" pitchFamily="34" charset="0"/>
              </a:rPr>
              <a:t>Viral peptides are produced when viral proteins are degraded in the cytoplasm. Viral proteins can either come from the entry of the </a:t>
            </a:r>
            <a:r>
              <a:rPr lang="en-GB" altLang="en-US" sz="3200" dirty="0" err="1" smtClean="0">
                <a:cs typeface="Arial" panose="020B0604020202020204" pitchFamily="34" charset="0"/>
              </a:rPr>
              <a:t>virion</a:t>
            </a:r>
            <a:r>
              <a:rPr lang="en-GB" altLang="en-US" sz="3200" dirty="0" smtClean="0">
                <a:cs typeface="Arial" panose="020B0604020202020204" pitchFamily="34" charset="0"/>
              </a:rPr>
              <a:t> in to the cell, or be synthesised by the host cell. </a:t>
            </a:r>
            <a:r>
              <a:rPr lang="en-GB" altLang="en-US" sz="3200" dirty="0" smtClean="0">
                <a:cs typeface="Arial" panose="020B0604020202020204" pitchFamily="34" charset="0"/>
              </a:rPr>
              <a:t>Once </a:t>
            </a:r>
            <a:r>
              <a:rPr lang="en-GB" altLang="en-US" sz="3200" dirty="0">
                <a:cs typeface="Arial" panose="020B0604020202020204" pitchFamily="34" charset="0"/>
              </a:rPr>
              <a:t>a peptide is produced in the cytoplasm it is transported to the Endoplasmic Reticulum via the transporter associated with antigen processing (TAP) where it can bind with MHC molecules and egress to the cell surface. Only peptides whose unbinding rate to the MHC molecules is less than the rate of egression to the cell surface will be presented. Its cell surface abundance thus depends on its abundance in the cytoplasm, the rate of transport to the ER and its affinity with the MHC allele it is binding to. </a:t>
            </a:r>
            <a:r>
              <a:rPr lang="en-GB" altLang="en-US" sz="3200" dirty="0" smtClean="0">
                <a:cs typeface="Arial" panose="020B0604020202020204" pitchFamily="34" charset="0"/>
              </a:rPr>
              <a:t>Therefore</a:t>
            </a:r>
            <a:r>
              <a:rPr lang="en-GB" altLang="en-US" sz="3200" dirty="0" smtClean="0">
                <a:cs typeface="Arial" panose="020B0604020202020204" pitchFamily="34" charset="0"/>
              </a:rPr>
              <a:t>, an existing model of HIV intracellular kinetics </a:t>
            </a:r>
            <a:r>
              <a:rPr lang="en-GB" altLang="en-US" sz="3200" dirty="0" smtClean="0">
                <a:cs typeface="Arial" panose="020B0604020202020204" pitchFamily="34" charset="0"/>
              </a:rPr>
              <a:t> </a:t>
            </a:r>
            <a:r>
              <a:rPr lang="en-GB" altLang="en-US" sz="3200" dirty="0">
                <a:cs typeface="Arial" panose="020B0604020202020204" pitchFamily="34" charset="0"/>
              </a:rPr>
              <a:t>model of </a:t>
            </a:r>
            <a:r>
              <a:rPr lang="en-GB" altLang="en-US" sz="3200" dirty="0" smtClean="0">
                <a:cs typeface="Arial" panose="020B0604020202020204" pitchFamily="34" charset="0"/>
              </a:rPr>
              <a:t>intracellular </a:t>
            </a:r>
            <a:r>
              <a:rPr lang="en-GB" altLang="en-US" sz="3200" dirty="0">
                <a:cs typeface="Arial" panose="020B0604020202020204" pitchFamily="34" charset="0"/>
              </a:rPr>
              <a:t>kinetics </a:t>
            </a:r>
            <a:r>
              <a:rPr lang="en-GB" altLang="en-US" sz="3200" dirty="0" smtClean="0">
                <a:cs typeface="Arial" panose="020B0604020202020204" pitchFamily="34" charset="0"/>
              </a:rPr>
              <a:t>was </a:t>
            </a:r>
            <a:r>
              <a:rPr lang="en-GB" altLang="en-US" sz="3200" dirty="0">
                <a:cs typeface="Arial" panose="020B0604020202020204" pitchFamily="34" charset="0"/>
              </a:rPr>
              <a:t>combined with a model of peptide presentation in order to capture these effects. The biochemical interactions were modelled by a system of ordinary differential equations and the main interactions with their kinetic rates are illustrated in </a:t>
            </a:r>
            <a:r>
              <a:rPr lang="en-GB" altLang="en-US" sz="3200" dirty="0" smtClean="0">
                <a:cs typeface="Arial" panose="020B0604020202020204" pitchFamily="34" charset="0"/>
              </a:rPr>
              <a:t>Figure </a:t>
            </a:r>
            <a:r>
              <a:rPr lang="en-GB" altLang="en-US" sz="3200" dirty="0">
                <a:cs typeface="Arial" panose="020B0604020202020204" pitchFamily="34" charset="0"/>
              </a:rPr>
              <a:t>1</a:t>
            </a:r>
            <a:r>
              <a:rPr lang="en-GB" altLang="en-US" sz="3200" dirty="0" smtClean="0">
                <a:cs typeface="Arial" panose="020B0604020202020204" pitchFamily="34" charset="0"/>
              </a:rPr>
              <a:t>. </a:t>
            </a:r>
            <a:r>
              <a:rPr lang="en-GB" sz="3200" dirty="0" smtClean="0">
                <a:cs typeface="Arial" panose="020B0604020202020204" pitchFamily="34" charset="0"/>
              </a:rPr>
              <a:t>The HIV genome encodes </a:t>
            </a:r>
            <a:r>
              <a:rPr lang="en-GB" sz="3200" dirty="0">
                <a:cs typeface="Arial" panose="020B0604020202020204" pitchFamily="34" charset="0"/>
              </a:rPr>
              <a:t>9 </a:t>
            </a:r>
            <a:r>
              <a:rPr lang="en-GB" sz="3200" dirty="0" smtClean="0">
                <a:cs typeface="Arial" panose="020B0604020202020204" pitchFamily="34" charset="0"/>
              </a:rPr>
              <a:t>proteins: </a:t>
            </a:r>
            <a:r>
              <a:rPr lang="en-GB" sz="3200" dirty="0">
                <a:cs typeface="Arial" panose="020B0604020202020204" pitchFamily="34" charset="0"/>
              </a:rPr>
              <a:t>three </a:t>
            </a:r>
            <a:r>
              <a:rPr lang="en-GB" sz="3200" dirty="0" smtClean="0">
                <a:cs typeface="Arial" panose="020B0604020202020204" pitchFamily="34" charset="0"/>
              </a:rPr>
              <a:t>structural </a:t>
            </a:r>
            <a:r>
              <a:rPr lang="en-GB" sz="3200" dirty="0">
                <a:cs typeface="Arial" panose="020B0604020202020204" pitchFamily="34" charset="0"/>
              </a:rPr>
              <a:t>proteins, </a:t>
            </a:r>
            <a:r>
              <a:rPr lang="en-GB" sz="3200" dirty="0" err="1">
                <a:cs typeface="Arial" panose="020B0604020202020204" pitchFamily="34" charset="0"/>
              </a:rPr>
              <a:t>Env</a:t>
            </a:r>
            <a:r>
              <a:rPr lang="en-GB" sz="3200" dirty="0">
                <a:cs typeface="Arial" panose="020B0604020202020204" pitchFamily="34" charset="0"/>
              </a:rPr>
              <a:t> Gag and Pol, two regulatory genes Tat and Rev, and four accessory proteins, </a:t>
            </a:r>
            <a:r>
              <a:rPr lang="en-GB" sz="3200" dirty="0" err="1">
                <a:cs typeface="Arial" panose="020B0604020202020204" pitchFamily="34" charset="0"/>
              </a:rPr>
              <a:t>Vif</a:t>
            </a:r>
            <a:r>
              <a:rPr lang="en-GB" sz="3200" dirty="0">
                <a:cs typeface="Arial" panose="020B0604020202020204" pitchFamily="34" charset="0"/>
              </a:rPr>
              <a:t>, </a:t>
            </a:r>
            <a:r>
              <a:rPr lang="en-GB" sz="3200" dirty="0" err="1">
                <a:cs typeface="Arial" panose="020B0604020202020204" pitchFamily="34" charset="0"/>
              </a:rPr>
              <a:t>Vpu</a:t>
            </a:r>
            <a:r>
              <a:rPr lang="en-GB" sz="3200" dirty="0">
                <a:cs typeface="Arial" panose="020B0604020202020204" pitchFamily="34" charset="0"/>
              </a:rPr>
              <a:t>, </a:t>
            </a:r>
            <a:r>
              <a:rPr lang="en-GB" sz="3200" dirty="0" err="1">
                <a:cs typeface="Arial" panose="020B0604020202020204" pitchFamily="34" charset="0"/>
              </a:rPr>
              <a:t>Vpr</a:t>
            </a:r>
            <a:r>
              <a:rPr lang="en-GB" sz="3200" dirty="0">
                <a:cs typeface="Arial" panose="020B0604020202020204" pitchFamily="34" charset="0"/>
              </a:rPr>
              <a:t> and </a:t>
            </a:r>
            <a:r>
              <a:rPr lang="en-GB" sz="3200" dirty="0" err="1" smtClean="0">
                <a:cs typeface="Arial" panose="020B0604020202020204" pitchFamily="34" charset="0"/>
              </a:rPr>
              <a:t>Nef</a:t>
            </a:r>
            <a:r>
              <a:rPr lang="en-GB" sz="3200" dirty="0" smtClean="0">
                <a:cs typeface="Arial" panose="020B0604020202020204" pitchFamily="34" charset="0"/>
              </a:rPr>
              <a:t>. The amino acid sequences of these proteins were used to predict which peptides would be produced</a:t>
            </a:r>
            <a:r>
              <a:rPr lang="en-GB" sz="3200" dirty="0" smtClean="0"/>
              <a:t> </a:t>
            </a:r>
            <a:r>
              <a:rPr lang="en-GB" sz="3200" dirty="0"/>
              <a:t>using existing machine learning algorithms, which predict the affinity of peptides to HLA alleles, as well as their </a:t>
            </a:r>
            <a:r>
              <a:rPr lang="en-GB" sz="3200" dirty="0" err="1"/>
              <a:t>proteasomal</a:t>
            </a:r>
            <a:r>
              <a:rPr lang="en-GB" sz="3200" dirty="0"/>
              <a:t> cleavage probabilities</a:t>
            </a:r>
            <a:r>
              <a:rPr lang="en-GB" sz="3200" dirty="0" smtClean="0"/>
              <a:t>. </a:t>
            </a:r>
            <a:endParaRPr lang="en-GB" altLang="en-US" sz="3200" b="1" dirty="0">
              <a:cs typeface="Arial" panose="020B0604020202020204" pitchFamily="34" charset="0"/>
            </a:endParaRPr>
          </a:p>
          <a:p>
            <a:endParaRPr lang="en-GB" sz="3600" dirty="0" smtClean="0"/>
          </a:p>
          <a:p>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258" y="20899119"/>
            <a:ext cx="10736858" cy="6173911"/>
          </a:xfrm>
          <a:prstGeom prst="rect">
            <a:avLst/>
          </a:prstGeom>
        </p:spPr>
      </p:pic>
      <p:grpSp>
        <p:nvGrpSpPr>
          <p:cNvPr id="2" name="Group 1"/>
          <p:cNvGrpSpPr/>
          <p:nvPr/>
        </p:nvGrpSpPr>
        <p:grpSpPr>
          <a:xfrm>
            <a:off x="0" y="-49789"/>
            <a:ext cx="42624375" cy="3512124"/>
            <a:chOff x="0" y="-49789"/>
            <a:chExt cx="42624375" cy="3512124"/>
          </a:xfrm>
        </p:grpSpPr>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55046" y="-49789"/>
              <a:ext cx="18369329" cy="3512123"/>
            </a:xfrm>
            <a:prstGeom prst="rect">
              <a:avLst/>
            </a:prstGeom>
          </p:spPr>
        </p:pic>
        <p:sp>
          <p:nvSpPr>
            <p:cNvPr id="31" name="Rectangle 30"/>
            <p:cNvSpPr/>
            <p:nvPr/>
          </p:nvSpPr>
          <p:spPr>
            <a:xfrm>
              <a:off x="0" y="1"/>
              <a:ext cx="24255046" cy="3462334"/>
            </a:xfrm>
            <a:prstGeom prst="rect">
              <a:avLst/>
            </a:prstGeom>
            <a:solidFill>
              <a:srgbClr val="00F5A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4" name="Rectangle 33"/>
          <p:cNvSpPr/>
          <p:nvPr/>
        </p:nvSpPr>
        <p:spPr>
          <a:xfrm>
            <a:off x="609598" y="4123717"/>
            <a:ext cx="13092995" cy="56852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p:cNvSpPr/>
          <p:nvPr/>
        </p:nvSpPr>
        <p:spPr>
          <a:xfrm>
            <a:off x="629762" y="10140411"/>
            <a:ext cx="13072831" cy="183917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6" name="Group 65"/>
          <p:cNvGrpSpPr/>
          <p:nvPr/>
        </p:nvGrpSpPr>
        <p:grpSpPr>
          <a:xfrm>
            <a:off x="28457258" y="26871883"/>
            <a:ext cx="13395862" cy="1562979"/>
            <a:chOff x="29143569" y="27130988"/>
            <a:chExt cx="12667762" cy="1478027"/>
          </a:xfrm>
        </p:grpSpPr>
        <p:grpSp>
          <p:nvGrpSpPr>
            <p:cNvPr id="39" name="Group 38"/>
            <p:cNvGrpSpPr>
              <a:grpSpLocks/>
            </p:cNvGrpSpPr>
            <p:nvPr/>
          </p:nvGrpSpPr>
          <p:grpSpPr bwMode="auto">
            <a:xfrm>
              <a:off x="29143569" y="27250415"/>
              <a:ext cx="9740778" cy="1358600"/>
              <a:chOff x="15295958" y="18862381"/>
              <a:chExt cx="19353027" cy="2940095"/>
            </a:xfrm>
          </p:grpSpPr>
          <p:pic>
            <p:nvPicPr>
              <p:cNvPr id="41" name="Picture 40" descr="http://1.bp.blogspot.com/_BDqXMi2p5qc/S_KOMS-L1WI/AAAAAAAAAYg/SoivGdXn-I8/s1600/mrc.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95958" y="18862381"/>
                <a:ext cx="4629775" cy="2817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081039" y="18925406"/>
                <a:ext cx="3247946"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Picture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08846" y="18925406"/>
                <a:ext cx="3595934"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Picture 43"/>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187383" y="18925408"/>
                <a:ext cx="3941226" cy="2754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Picture 4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505244" y="18862381"/>
                <a:ext cx="3143741" cy="2940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0" name="Picture 39" descr="http://upload.wikimedia.org/wikipedia/en/b/b3/Microsoft_Research_logo.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026856" y="27130988"/>
              <a:ext cx="278447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6" name="Rectangle 45"/>
          <p:cNvSpPr/>
          <p:nvPr/>
        </p:nvSpPr>
        <p:spPr>
          <a:xfrm>
            <a:off x="28422440" y="23867698"/>
            <a:ext cx="13388891" cy="2801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p:cNvSpPr txBox="1"/>
          <p:nvPr/>
        </p:nvSpPr>
        <p:spPr>
          <a:xfrm>
            <a:off x="28457258" y="23899489"/>
            <a:ext cx="13823622" cy="2308324"/>
          </a:xfrm>
          <a:prstGeom prst="rect">
            <a:avLst/>
          </a:prstGeom>
          <a:noFill/>
        </p:spPr>
        <p:txBody>
          <a:bodyPr wrap="square" rtlCol="0">
            <a:spAutoFit/>
          </a:bodyPr>
          <a:lstStyle/>
          <a:p>
            <a:r>
              <a:rPr lang="en-GB" sz="4800" dirty="0" smtClean="0"/>
              <a:t>References</a:t>
            </a:r>
          </a:p>
          <a:p>
            <a:r>
              <a:rPr lang="en-GB" sz="2400" dirty="0"/>
              <a:t>[1</a:t>
            </a:r>
            <a:r>
              <a:rPr lang="en-GB" sz="2400" dirty="0" smtClean="0"/>
              <a:t>] </a:t>
            </a:r>
            <a:r>
              <a:rPr lang="en-GB" sz="2400" b="1" dirty="0" err="1" smtClean="0"/>
              <a:t>Kloverpris</a:t>
            </a:r>
            <a:r>
              <a:rPr lang="en-GB" sz="2400" b="1" dirty="0" smtClean="0"/>
              <a:t> H N, et al. </a:t>
            </a:r>
            <a:r>
              <a:rPr lang="en-GB" sz="2400" dirty="0" smtClean="0"/>
              <a:t>2012. HLA-B*57 </a:t>
            </a:r>
            <a:r>
              <a:rPr lang="en-GB" sz="2400" dirty="0" err="1"/>
              <a:t>Micropolymorphism</a:t>
            </a:r>
            <a:r>
              <a:rPr lang="en-GB" sz="2400" dirty="0"/>
              <a:t> Shapes HLA Allele-Speciﬁc Epitope Immunogenicity, Selection Pressure, and HIV Immune Control. Journal of Virology, 86(2):</a:t>
            </a:r>
            <a:r>
              <a:rPr lang="en-GB" sz="2400" dirty="0" smtClean="0"/>
              <a:t>919–929.</a:t>
            </a:r>
          </a:p>
          <a:p>
            <a:r>
              <a:rPr lang="en-GB" sz="2400" dirty="0" smtClean="0"/>
              <a:t>[2] </a:t>
            </a:r>
            <a:r>
              <a:rPr lang="en-GB" sz="2400" b="1" dirty="0" smtClean="0"/>
              <a:t>Matthews P C, et al. </a:t>
            </a:r>
            <a:r>
              <a:rPr lang="en-GB" sz="2400" dirty="0" smtClean="0"/>
              <a:t>2012. Differential Clade-Specific HLA-B*3501 Associations with HIV-1 Disease Outcome Is Linked to Immunogenicity of a Single Gag Epitope. Journal of Virology, 86(23):12643-12654.</a:t>
            </a:r>
            <a:endParaRPr lang="en-GB" sz="2400" dirty="0"/>
          </a:p>
        </p:txBody>
      </p:sp>
      <p:sp>
        <p:nvSpPr>
          <p:cNvPr id="3" name="TextBox 2"/>
          <p:cNvSpPr txBox="1"/>
          <p:nvPr/>
        </p:nvSpPr>
        <p:spPr>
          <a:xfrm>
            <a:off x="28457258" y="21856171"/>
            <a:ext cx="13072719" cy="1569660"/>
          </a:xfrm>
          <a:prstGeom prst="rect">
            <a:avLst/>
          </a:prstGeom>
          <a:noFill/>
        </p:spPr>
        <p:txBody>
          <a:bodyPr wrap="square" rtlCol="0">
            <a:spAutoFit/>
          </a:bodyPr>
          <a:lstStyle/>
          <a:p>
            <a:r>
              <a:rPr lang="en-GB" sz="2400" dirty="0" smtClean="0"/>
              <a:t>Figure </a:t>
            </a:r>
            <a:r>
              <a:rPr lang="en-GB" sz="2400" dirty="0" smtClean="0"/>
              <a:t>3: </a:t>
            </a:r>
            <a:r>
              <a:rPr lang="en-GB" sz="2400" dirty="0" smtClean="0"/>
              <a:t>a) The recognition of 15 HIV peptides was tested in IFN-</a:t>
            </a:r>
            <a:r>
              <a:rPr lang="el-GR" sz="2400" dirty="0" smtClean="0"/>
              <a:t>γ</a:t>
            </a:r>
            <a:r>
              <a:rPr lang="en-GB" sz="2400" dirty="0" smtClean="0"/>
              <a:t> ELISPOT assays and represented as the percent of subjects who recognised the peptide. The data plotted is presented in </a:t>
            </a:r>
            <a:r>
              <a:rPr lang="en-GB" sz="2400" dirty="0" err="1" smtClean="0"/>
              <a:t>Kloverpris</a:t>
            </a:r>
            <a:r>
              <a:rPr lang="en-GB" sz="2400" dirty="0" smtClean="0"/>
              <a:t> et al. 2012 [1]. b) The predicted cell surface abundance of the 15 HIV peptides at 72 hours post infection by the three HLA alleles B*57:02, B*57:03 and B*58:01.   </a:t>
            </a:r>
            <a:endParaRPr lang="en-GB" sz="2400" dirty="0"/>
          </a:p>
        </p:txBody>
      </p:sp>
      <p:sp>
        <p:nvSpPr>
          <p:cNvPr id="50" name="TextBox 11"/>
          <p:cNvSpPr txBox="1">
            <a:spLocks noChangeArrowheads="1"/>
          </p:cNvSpPr>
          <p:nvPr/>
        </p:nvSpPr>
        <p:spPr bwMode="auto">
          <a:xfrm rot="10800000" flipV="1">
            <a:off x="642594" y="27174507"/>
            <a:ext cx="1301018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600">
                <a:solidFill>
                  <a:schemeClr val="tx1"/>
                </a:solidFill>
                <a:latin typeface="Times" panose="02020603050405020304" pitchFamily="18" charset="0"/>
                <a:ea typeface="MS PGothic" panose="020B0600070205080204" pitchFamily="34" charset="-128"/>
              </a:defRPr>
            </a:lvl1pPr>
            <a:lvl2pPr marL="742950" indent="-285750">
              <a:defRPr sz="2600">
                <a:solidFill>
                  <a:schemeClr val="tx1"/>
                </a:solidFill>
                <a:latin typeface="Times" panose="02020603050405020304" pitchFamily="18" charset="0"/>
                <a:ea typeface="MS PGothic" panose="020B0600070205080204" pitchFamily="34" charset="-128"/>
              </a:defRPr>
            </a:lvl2pPr>
            <a:lvl3pPr marL="1143000" indent="-228600">
              <a:defRPr sz="2600">
                <a:solidFill>
                  <a:schemeClr val="tx1"/>
                </a:solidFill>
                <a:latin typeface="Times" panose="02020603050405020304" pitchFamily="18" charset="0"/>
                <a:ea typeface="MS PGothic" panose="020B0600070205080204" pitchFamily="34" charset="-128"/>
              </a:defRPr>
            </a:lvl3pPr>
            <a:lvl4pPr marL="1600200" indent="-228600">
              <a:defRPr sz="2600">
                <a:solidFill>
                  <a:schemeClr val="tx1"/>
                </a:solidFill>
                <a:latin typeface="Times" panose="02020603050405020304" pitchFamily="18" charset="0"/>
                <a:ea typeface="MS PGothic" panose="020B0600070205080204" pitchFamily="34" charset="-128"/>
              </a:defRPr>
            </a:lvl4pPr>
            <a:lvl5pPr marL="2057400" indent="-228600">
              <a:defRPr sz="2600">
                <a:solidFill>
                  <a:schemeClr val="tx1"/>
                </a:solidFill>
                <a:latin typeface="Times"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600">
                <a:solidFill>
                  <a:schemeClr val="tx1"/>
                </a:solidFill>
                <a:latin typeface="Times" panose="02020603050405020304" pitchFamily="18" charset="0"/>
                <a:ea typeface="MS PGothic" panose="020B0600070205080204" pitchFamily="34" charset="-128"/>
              </a:defRPr>
            </a:lvl9pPr>
          </a:lstStyle>
          <a:p>
            <a:r>
              <a:rPr lang="en-GB" altLang="en-US" sz="2400" dirty="0">
                <a:latin typeface="+mn-lt"/>
              </a:rPr>
              <a:t>Figure 1: Main components required to model peptide </a:t>
            </a:r>
            <a:r>
              <a:rPr lang="en-GB" altLang="en-US" sz="2400" dirty="0" smtClean="0">
                <a:latin typeface="+mn-lt"/>
              </a:rPr>
              <a:t>presentation. Viral peptides originate from the cytoplasmic degradation of both </a:t>
            </a:r>
            <a:r>
              <a:rPr lang="en-GB" altLang="en-US" sz="2400" dirty="0" err="1" smtClean="0">
                <a:latin typeface="+mn-lt"/>
              </a:rPr>
              <a:t>virion</a:t>
            </a:r>
            <a:r>
              <a:rPr lang="en-GB" altLang="en-US" sz="2400" dirty="0" smtClean="0">
                <a:latin typeface="+mn-lt"/>
              </a:rPr>
              <a:t> associated and host-synthesised viral proteins. Once transported in to the ER peptides can bind to MHC molecules and be presented on the cell surface.</a:t>
            </a:r>
            <a:endParaRPr lang="en-GB" altLang="en-US" sz="2400" dirty="0">
              <a:latin typeface="+mn-lt"/>
            </a:endParaRPr>
          </a:p>
        </p:txBody>
      </p:sp>
      <p:sp>
        <p:nvSpPr>
          <p:cNvPr id="54" name="TextBox 2048"/>
          <p:cNvSpPr txBox="1">
            <a:spLocks noChangeArrowheads="1"/>
          </p:cNvSpPr>
          <p:nvPr/>
        </p:nvSpPr>
        <p:spPr bwMode="auto">
          <a:xfrm>
            <a:off x="9792020" y="3032356"/>
            <a:ext cx="2233409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GB" altLang="en-US" sz="2800" b="1" dirty="0">
                <a:solidFill>
                  <a:schemeClr val="bg1"/>
                </a:solidFill>
                <a:cs typeface="Arial" panose="020B0604020202020204" pitchFamily="34" charset="0"/>
              </a:rPr>
              <a:t>1. </a:t>
            </a:r>
            <a:r>
              <a:rPr lang="en-GB" altLang="en-US" sz="2800" b="1" dirty="0" err="1">
                <a:solidFill>
                  <a:schemeClr val="bg1"/>
                </a:solidFill>
                <a:cs typeface="Arial" panose="020B0604020202020204" pitchFamily="34" charset="0"/>
              </a:rPr>
              <a:t>CoMPLEX</a:t>
            </a:r>
            <a:r>
              <a:rPr lang="en-GB" altLang="en-US" sz="2800" b="1" dirty="0">
                <a:solidFill>
                  <a:schemeClr val="bg1"/>
                </a:solidFill>
                <a:cs typeface="Arial" panose="020B0604020202020204" pitchFamily="34" charset="0"/>
              </a:rPr>
              <a:t>, UCL, </a:t>
            </a:r>
            <a:r>
              <a:rPr lang="en-GB" altLang="en-US" sz="2800" b="1" dirty="0">
                <a:solidFill>
                  <a:schemeClr val="bg1"/>
                </a:solidFill>
              </a:rPr>
              <a:t>Gower St,  WC1E 6BT, 2. Microsoft Research , 21 Station Rd,, CB1 2FB 3.Department of Chemistry, UCL, Gower St,  WC1E 6BT  </a:t>
            </a:r>
            <a:endParaRPr lang="en-GB" altLang="en-US" sz="2800" b="1" dirty="0">
              <a:solidFill>
                <a:schemeClr val="bg1"/>
              </a:solidFill>
              <a:cs typeface="Arial" panose="020B0604020202020204" pitchFamily="34" charset="0"/>
            </a:endParaRPr>
          </a:p>
        </p:txBody>
      </p:sp>
      <p:sp>
        <p:nvSpPr>
          <p:cNvPr id="56" name="Text Box 7"/>
          <p:cNvSpPr txBox="1">
            <a:spLocks noChangeArrowheads="1"/>
          </p:cNvSpPr>
          <p:nvPr/>
        </p:nvSpPr>
        <p:spPr bwMode="auto">
          <a:xfrm>
            <a:off x="11575835" y="2201437"/>
            <a:ext cx="16992600" cy="830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8" tIns="45681" rIns="91358" bIns="45681">
            <a:spAutoFit/>
          </a:bodyPr>
          <a:lstStyle/>
          <a:p>
            <a:pPr algn="ctr">
              <a:spcBef>
                <a:spcPct val="50000"/>
              </a:spcBef>
            </a:pPr>
            <a:r>
              <a:rPr lang="en-US" altLang="en-US" sz="4800" b="1" u="sng" dirty="0">
                <a:solidFill>
                  <a:schemeClr val="bg1"/>
                </a:solidFill>
              </a:rPr>
              <a:t>Ruth Charlotte Eccleston</a:t>
            </a:r>
            <a:r>
              <a:rPr lang="en-US" altLang="en-US" sz="4800" b="1" u="sng" baseline="30000" dirty="0">
                <a:solidFill>
                  <a:schemeClr val="bg1"/>
                </a:solidFill>
              </a:rPr>
              <a:t>1</a:t>
            </a:r>
            <a:r>
              <a:rPr lang="en-US" altLang="en-US" sz="4800" b="1" dirty="0">
                <a:solidFill>
                  <a:schemeClr val="bg1"/>
                </a:solidFill>
              </a:rPr>
              <a:t>, Neil Dalchau</a:t>
            </a:r>
            <a:r>
              <a:rPr lang="en-US" altLang="en-US" sz="4800" b="1" baseline="30000" dirty="0">
                <a:solidFill>
                  <a:schemeClr val="bg1"/>
                </a:solidFill>
              </a:rPr>
              <a:t>2</a:t>
            </a:r>
            <a:r>
              <a:rPr lang="en-US" altLang="en-US" sz="4800" b="1" dirty="0">
                <a:solidFill>
                  <a:schemeClr val="bg1"/>
                </a:solidFill>
              </a:rPr>
              <a:t>, Peter Coveney</a:t>
            </a:r>
            <a:r>
              <a:rPr lang="en-US" altLang="en-US" sz="4800" b="1" baseline="30000" dirty="0">
                <a:solidFill>
                  <a:schemeClr val="bg1"/>
                </a:solidFill>
              </a:rPr>
              <a:t>3</a:t>
            </a:r>
            <a:endParaRPr lang="en-US" altLang="en-US" sz="4800" baseline="30000" dirty="0">
              <a:solidFill>
                <a:schemeClr val="bg1"/>
              </a:solidFill>
            </a:endParaRPr>
          </a:p>
        </p:txBody>
      </p:sp>
      <p:sp>
        <p:nvSpPr>
          <p:cNvPr id="58" name="Text Box 6"/>
          <p:cNvSpPr txBox="1">
            <a:spLocks noChangeArrowheads="1"/>
          </p:cNvSpPr>
          <p:nvPr/>
        </p:nvSpPr>
        <p:spPr bwMode="auto">
          <a:xfrm>
            <a:off x="5441827" y="-46252"/>
            <a:ext cx="283686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58" tIns="45681" rIns="91358" bIns="45681">
            <a:spAutoFit/>
          </a:bodyPr>
          <a:lstStyle/>
          <a:p>
            <a:pPr algn="ctr">
              <a:spcBef>
                <a:spcPct val="50000"/>
              </a:spcBef>
            </a:pPr>
            <a:r>
              <a:rPr lang="en-US" altLang="en-US" sz="7400" b="1" dirty="0">
                <a:solidFill>
                  <a:srgbClr val="FFFFFF"/>
                </a:solidFill>
                <a:latin typeface="Arial" panose="020B0604020202020204" pitchFamily="34" charset="0"/>
              </a:rPr>
              <a:t>Predicting the Cell Surface Presentation of Viral Peptides by MHC Class-I Molecules</a:t>
            </a:r>
            <a:endParaRPr lang="en-US" altLang="en-US" dirty="0">
              <a:solidFill>
                <a:srgbClr val="FFFFFF"/>
              </a:solidFill>
            </a:endParaRPr>
          </a:p>
        </p:txBody>
      </p:sp>
      <p:grpSp>
        <p:nvGrpSpPr>
          <p:cNvPr id="28" name="Group 27"/>
          <p:cNvGrpSpPr/>
          <p:nvPr/>
        </p:nvGrpSpPr>
        <p:grpSpPr>
          <a:xfrm>
            <a:off x="30247415" y="11453776"/>
            <a:ext cx="10730834" cy="10224739"/>
            <a:chOff x="12282483" y="11671150"/>
            <a:chExt cx="15791212" cy="15046456"/>
          </a:xfrm>
        </p:grpSpPr>
        <p:grpSp>
          <p:nvGrpSpPr>
            <p:cNvPr id="25" name="Group 24"/>
            <p:cNvGrpSpPr/>
            <p:nvPr/>
          </p:nvGrpSpPr>
          <p:grpSpPr>
            <a:xfrm>
              <a:off x="12282483" y="11671150"/>
              <a:ext cx="15791212" cy="15046456"/>
              <a:chOff x="9723120" y="13603701"/>
              <a:chExt cx="10110977" cy="9634116"/>
            </a:xfrm>
          </p:grpSpPr>
          <p:pic>
            <p:nvPicPr>
              <p:cNvPr id="4" name="Picture 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749408" y="13603701"/>
                <a:ext cx="10058400" cy="4908132"/>
              </a:xfrm>
              <a:prstGeom prst="rect">
                <a:avLst/>
              </a:prstGeom>
            </p:spPr>
          </p:pic>
          <p:pic>
            <p:nvPicPr>
              <p:cNvPr id="6" name="Picture 5"/>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75697" y="18329685"/>
                <a:ext cx="10058400" cy="4908132"/>
              </a:xfrm>
              <a:prstGeom prst="rect">
                <a:avLst/>
              </a:prstGeom>
            </p:spPr>
          </p:pic>
          <p:sp>
            <p:nvSpPr>
              <p:cNvPr id="8" name="5-Point Star 7"/>
              <p:cNvSpPr/>
              <p:nvPr/>
            </p:nvSpPr>
            <p:spPr>
              <a:xfrm>
                <a:off x="9966960" y="1639824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0" name="5-Point Star 9"/>
              <p:cNvSpPr/>
              <p:nvPr/>
            </p:nvSpPr>
            <p:spPr>
              <a:xfrm>
                <a:off x="9906000" y="1542288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1" name="5-Point Star 10"/>
              <p:cNvSpPr/>
              <p:nvPr/>
            </p:nvSpPr>
            <p:spPr>
              <a:xfrm>
                <a:off x="9814560" y="1667256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5-Point Star 11"/>
              <p:cNvSpPr/>
              <p:nvPr/>
            </p:nvSpPr>
            <p:spPr>
              <a:xfrm>
                <a:off x="9723120" y="15148560"/>
                <a:ext cx="121920" cy="121920"/>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4" name="5-Point Star 13"/>
              <p:cNvSpPr/>
              <p:nvPr/>
            </p:nvSpPr>
            <p:spPr>
              <a:xfrm>
                <a:off x="9974870" y="14896810"/>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5" name="5-Point Star 14"/>
              <p:cNvSpPr/>
              <p:nvPr/>
            </p:nvSpPr>
            <p:spPr>
              <a:xfrm>
                <a:off x="9918922" y="14401030"/>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6" name="5-Point Star 15"/>
              <p:cNvSpPr/>
              <p:nvPr/>
            </p:nvSpPr>
            <p:spPr>
              <a:xfrm>
                <a:off x="9872626" y="15651091"/>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7" name="5-Point Star 16"/>
              <p:cNvSpPr/>
              <p:nvPr/>
            </p:nvSpPr>
            <p:spPr>
              <a:xfrm>
                <a:off x="10092545" y="15905733"/>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8" name="5-Point Star 17"/>
              <p:cNvSpPr/>
              <p:nvPr/>
            </p:nvSpPr>
            <p:spPr>
              <a:xfrm>
                <a:off x="9999949" y="16148808"/>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9" name="5-Point Star 18"/>
              <p:cNvSpPr/>
              <p:nvPr/>
            </p:nvSpPr>
            <p:spPr>
              <a:xfrm>
                <a:off x="9780020" y="17653513"/>
                <a:ext cx="121920" cy="121920"/>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0" name="5-Point Star 19"/>
              <p:cNvSpPr/>
              <p:nvPr/>
            </p:nvSpPr>
            <p:spPr>
              <a:xfrm>
                <a:off x="10023097" y="14655665"/>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1" name="5-Point Star 20"/>
              <p:cNvSpPr/>
              <p:nvPr/>
            </p:nvSpPr>
            <p:spPr>
              <a:xfrm>
                <a:off x="9886127" y="17412371"/>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2" name="5-Point Star 21"/>
              <p:cNvSpPr/>
              <p:nvPr/>
            </p:nvSpPr>
            <p:spPr>
              <a:xfrm>
                <a:off x="9886127" y="17157730"/>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3" name="5-Point Star 22"/>
              <p:cNvSpPr/>
              <p:nvPr/>
            </p:nvSpPr>
            <p:spPr>
              <a:xfrm>
                <a:off x="9886127" y="16914663"/>
                <a:ext cx="121920" cy="121920"/>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sp>
          <p:nvSpPr>
            <p:cNvPr id="60" name="5-Point Star 59"/>
            <p:cNvSpPr/>
            <p:nvPr/>
          </p:nvSpPr>
          <p:spPr>
            <a:xfrm>
              <a:off x="12764241" y="12518912"/>
              <a:ext cx="190413" cy="190413"/>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sp>
        <p:nvSpPr>
          <p:cNvPr id="29" name="TextBox 28"/>
          <p:cNvSpPr txBox="1"/>
          <p:nvPr/>
        </p:nvSpPr>
        <p:spPr>
          <a:xfrm>
            <a:off x="28432252" y="3983355"/>
            <a:ext cx="12983965" cy="7732362"/>
          </a:xfrm>
          <a:prstGeom prst="rect">
            <a:avLst/>
          </a:prstGeom>
          <a:noFill/>
        </p:spPr>
        <p:txBody>
          <a:bodyPr wrap="square" rtlCol="0">
            <a:spAutoFit/>
          </a:bodyPr>
          <a:lstStyle/>
          <a:p>
            <a:r>
              <a:rPr lang="en-GB" sz="5400" dirty="0" smtClean="0"/>
              <a:t>Results 2: Cell Surface Abundance vs T-Cell Response</a:t>
            </a:r>
          </a:p>
          <a:p>
            <a:r>
              <a:rPr lang="en-GB" sz="3200" dirty="0" smtClean="0"/>
              <a:t>The alleles </a:t>
            </a:r>
            <a:r>
              <a:rPr lang="en-GB" sz="3200" dirty="0"/>
              <a:t>HLA-B*57:02, -B*57:03 </a:t>
            </a:r>
            <a:r>
              <a:rPr lang="en-GB" sz="3200" dirty="0" smtClean="0"/>
              <a:t>and –B*58:01 are all associated with HIV control, however </a:t>
            </a:r>
            <a:r>
              <a:rPr lang="en-GB" sz="3200" dirty="0"/>
              <a:t>HLA-B*57:03 is associated with a significantly lower viral load than the other two alleles [1].</a:t>
            </a:r>
            <a:r>
              <a:rPr lang="en-GB" sz="3200" dirty="0" smtClean="0"/>
              <a:t> Comparison between the T-cell response to 15 HIV peptides (measured in </a:t>
            </a:r>
            <a:r>
              <a:rPr lang="en-GB" sz="3200" dirty="0" err="1" smtClean="0"/>
              <a:t>Kloverpris</a:t>
            </a:r>
            <a:r>
              <a:rPr lang="en-GB" sz="3200" dirty="0" smtClean="0"/>
              <a:t> et al [1]) with the simulated abundance found that the </a:t>
            </a:r>
            <a:r>
              <a:rPr lang="en-GB" sz="3200" dirty="0"/>
              <a:t>rank order of abundance can directly explain the order of percent recognition for </a:t>
            </a:r>
            <a:r>
              <a:rPr lang="en-GB" sz="3200" dirty="0" smtClean="0"/>
              <a:t>4 peptides </a:t>
            </a:r>
            <a:r>
              <a:rPr lang="en-GB" sz="3200" dirty="0"/>
              <a:t>(those marked by a     ), whilst a general positive correlation between abundance and response is observed for </a:t>
            </a:r>
            <a:r>
              <a:rPr lang="en-GB" sz="3200" dirty="0" smtClean="0"/>
              <a:t>6 other </a:t>
            </a:r>
            <a:r>
              <a:rPr lang="en-GB" sz="3200" dirty="0"/>
              <a:t>peptides (those marked by a     ). The percent response for the remaining 5 peptides could not be explained by the predicted abundance (those marked by a     ). </a:t>
            </a:r>
            <a:r>
              <a:rPr lang="en-GB" sz="3200" dirty="0" smtClean="0"/>
              <a:t> This is particularly important with regards to KF11 Gag and ISW9 Gag which are presented in highest abundance by B*57:03 and are also associated with the highest percent recognition. </a:t>
            </a:r>
            <a:endParaRPr lang="en-GB" sz="3200" dirty="0"/>
          </a:p>
        </p:txBody>
      </p:sp>
      <p:sp>
        <p:nvSpPr>
          <p:cNvPr id="63" name="Rectangle 62"/>
          <p:cNvSpPr/>
          <p:nvPr/>
        </p:nvSpPr>
        <p:spPr>
          <a:xfrm>
            <a:off x="28422440" y="4123716"/>
            <a:ext cx="13388891" cy="194594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Rectangle 67"/>
          <p:cNvSpPr/>
          <p:nvPr/>
        </p:nvSpPr>
        <p:spPr>
          <a:xfrm>
            <a:off x="14336338" y="23375815"/>
            <a:ext cx="13469223" cy="51563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0" name="5-Point Star 69"/>
          <p:cNvSpPr/>
          <p:nvPr/>
        </p:nvSpPr>
        <p:spPr>
          <a:xfrm>
            <a:off x="38843473" y="8118576"/>
            <a:ext cx="443070" cy="406498"/>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1" name="5-Point Star 70"/>
          <p:cNvSpPr/>
          <p:nvPr/>
        </p:nvSpPr>
        <p:spPr>
          <a:xfrm>
            <a:off x="35113996" y="9114971"/>
            <a:ext cx="455004" cy="387839"/>
          </a:xfrm>
          <a:prstGeom prst="star5">
            <a:avLst/>
          </a:prstGeom>
          <a:solidFill>
            <a:srgbClr val="FF8A29"/>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2" name="5-Point Star 71"/>
          <p:cNvSpPr/>
          <p:nvPr/>
        </p:nvSpPr>
        <p:spPr>
          <a:xfrm>
            <a:off x="31703059" y="10087725"/>
            <a:ext cx="434630" cy="392551"/>
          </a:xfrm>
          <a:prstGeom prst="star5">
            <a:avLst/>
          </a:prstGeom>
          <a:solidFill>
            <a:srgbClr val="7030A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nvGrpSpPr>
          <p:cNvPr id="76" name="Group 75"/>
          <p:cNvGrpSpPr/>
          <p:nvPr/>
        </p:nvGrpSpPr>
        <p:grpSpPr>
          <a:xfrm>
            <a:off x="14372668" y="4086930"/>
            <a:ext cx="14306517" cy="25390378"/>
            <a:chOff x="14232278" y="4101257"/>
            <a:chExt cx="14306517" cy="25390378"/>
          </a:xfrm>
        </p:grpSpPr>
        <p:grpSp>
          <p:nvGrpSpPr>
            <p:cNvPr id="64" name="Group 63"/>
            <p:cNvGrpSpPr/>
            <p:nvPr/>
          </p:nvGrpSpPr>
          <p:grpSpPr>
            <a:xfrm>
              <a:off x="14232278" y="4101257"/>
              <a:ext cx="14306517" cy="19016650"/>
              <a:chOff x="13129845" y="4061289"/>
              <a:chExt cx="14306517" cy="19016650"/>
            </a:xfrm>
          </p:grpSpPr>
          <p:sp>
            <p:nvSpPr>
              <p:cNvPr id="13" name="TextBox 12"/>
              <p:cNvSpPr txBox="1"/>
              <p:nvPr/>
            </p:nvSpPr>
            <p:spPr>
              <a:xfrm>
                <a:off x="13129845" y="4061289"/>
                <a:ext cx="14306517" cy="923330"/>
              </a:xfrm>
              <a:prstGeom prst="rect">
                <a:avLst/>
              </a:prstGeom>
              <a:noFill/>
            </p:spPr>
            <p:txBody>
              <a:bodyPr wrap="square" rtlCol="0">
                <a:spAutoFit/>
              </a:bodyPr>
              <a:lstStyle/>
              <a:p>
                <a:r>
                  <a:rPr lang="en-GB" sz="5400" dirty="0" smtClean="0"/>
                  <a:t>Results 1: Controllers vs Non-Controllers</a:t>
                </a:r>
                <a:endParaRPr lang="en-GB" sz="5400" dirty="0" smtClean="0"/>
              </a:p>
            </p:txBody>
          </p:sp>
          <p:sp>
            <p:nvSpPr>
              <p:cNvPr id="36" name="Rectangle 35"/>
              <p:cNvSpPr/>
              <p:nvPr/>
            </p:nvSpPr>
            <p:spPr>
              <a:xfrm>
                <a:off x="13129845" y="4098075"/>
                <a:ext cx="13388891" cy="1897986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TextBox 60"/>
              <p:cNvSpPr txBox="1"/>
              <p:nvPr/>
            </p:nvSpPr>
            <p:spPr>
              <a:xfrm>
                <a:off x="13184055" y="4922190"/>
                <a:ext cx="13220921" cy="6494085"/>
              </a:xfrm>
              <a:prstGeom prst="rect">
                <a:avLst/>
              </a:prstGeom>
              <a:noFill/>
            </p:spPr>
            <p:txBody>
              <a:bodyPr wrap="square" rtlCol="0">
                <a:spAutoFit/>
              </a:bodyPr>
              <a:lstStyle/>
              <a:p>
                <a:r>
                  <a:rPr lang="en-GB" sz="3200" dirty="0" smtClean="0"/>
                  <a:t>Comparison between the predicted presentation of HIV peptides by HLA alleles associated with control vs alleles associated with progression of the disease suggests that:</a:t>
                </a:r>
              </a:p>
              <a:p>
                <a:pPr marL="457200" indent="-457200">
                  <a:buFont typeface="Arial" panose="020B0604020202020204" pitchFamily="34" charset="0"/>
                  <a:buChar char="•"/>
                </a:pPr>
                <a:r>
                  <a:rPr lang="en-GB" sz="3200" dirty="0" smtClean="0"/>
                  <a:t>Controlling alleles, such as B*58:01, present peptides in much higher abundance than non controlling alleles, such as B*35:01 (Figure 2). </a:t>
                </a:r>
                <a:endParaRPr lang="en-GB" sz="3200" dirty="0"/>
              </a:p>
              <a:p>
                <a:pPr marL="457200" indent="-457200">
                  <a:buFont typeface="Arial" panose="020B0604020202020204" pitchFamily="34" charset="0"/>
                  <a:buChar char="•"/>
                </a:pPr>
                <a:r>
                  <a:rPr lang="en-GB" sz="3200" dirty="0" smtClean="0"/>
                  <a:t>The cell surface distribution of controlling alleles is dominated by a wide range of Gag peptides at high </a:t>
                </a:r>
                <a:r>
                  <a:rPr lang="en-GB" sz="3200" dirty="0" err="1" smtClean="0"/>
                  <a:t>abundancs</a:t>
                </a:r>
                <a:r>
                  <a:rPr lang="en-GB" sz="3200" dirty="0" smtClean="0"/>
                  <a:t>, whereas the non-controlling alleles also presented peptides from other HIV proteins, such as Pol in high abundance. The presentation of a wide range of Gag peptides is known to be associated with control of HIV [2]. </a:t>
                </a:r>
                <a:endParaRPr lang="en-GB" sz="3200" dirty="0"/>
              </a:p>
              <a:p>
                <a:r>
                  <a:rPr lang="en-GB" sz="3200" dirty="0" smtClean="0"/>
                  <a:t>Furthermore, the </a:t>
                </a:r>
                <a:r>
                  <a:rPr lang="en-GB" sz="3200" dirty="0"/>
                  <a:t>model predicted the presentation of known epitopes, such as KF11 (KAFSPEVIPMF) Gag, and IW9 (IAMESIVIW) </a:t>
                </a:r>
                <a:r>
                  <a:rPr lang="en-GB" sz="3200" dirty="0" smtClean="0"/>
                  <a:t>Pol, </a:t>
                </a:r>
                <a:r>
                  <a:rPr lang="en-GB" sz="3200" dirty="0"/>
                  <a:t>which are known epitopes of </a:t>
                </a:r>
                <a:r>
                  <a:rPr lang="en-GB" sz="3200" dirty="0" smtClean="0"/>
                  <a:t>B*58:01 [1].</a:t>
                </a:r>
              </a:p>
            </p:txBody>
          </p:sp>
        </p:grpSp>
        <p:sp>
          <p:nvSpPr>
            <p:cNvPr id="67" name="TextBox 66"/>
            <p:cNvSpPr txBox="1"/>
            <p:nvPr/>
          </p:nvSpPr>
          <p:spPr>
            <a:xfrm>
              <a:off x="14511142" y="23368164"/>
              <a:ext cx="13379079" cy="6123471"/>
            </a:xfrm>
            <a:prstGeom prst="rect">
              <a:avLst/>
            </a:prstGeom>
            <a:noFill/>
          </p:spPr>
          <p:txBody>
            <a:bodyPr wrap="square" rtlCol="0">
              <a:spAutoFit/>
            </a:bodyPr>
            <a:lstStyle/>
            <a:p>
              <a:r>
                <a:rPr lang="en-GB" sz="5400" dirty="0" smtClean="0"/>
                <a:t>Conclusions</a:t>
              </a:r>
            </a:p>
            <a:p>
              <a:r>
                <a:rPr lang="en-GB" sz="3200" dirty="0" smtClean="0"/>
                <a:t>It is well known that Gag peptides are associated with control of HIV [2]. The model predicts that controlling alleles present HIV peptides at higher abundance than non-controlling alleles, and that the majority of these high abundance peptides originate from Gag. </a:t>
              </a:r>
              <a:r>
                <a:rPr lang="en-GB" sz="3200" dirty="0"/>
                <a:t>The comparison between the simulated abundances and the percent recognition data suggests that the a high cell surface abundance increases the likelihood of an immune response</a:t>
              </a:r>
              <a:r>
                <a:rPr lang="en-GB" sz="3200" dirty="0" smtClean="0"/>
                <a:t>. However, exceptions to this rule, such as TW10 Gag, suggests that other </a:t>
              </a:r>
              <a:r>
                <a:rPr lang="en-GB" sz="3200" dirty="0"/>
                <a:t>factors influence T-cell response, such as the allele which is presenting the peptide.</a:t>
              </a:r>
              <a:r>
                <a:rPr lang="en-GB" sz="3200" dirty="0" smtClean="0"/>
                <a:t> </a:t>
              </a:r>
            </a:p>
            <a:p>
              <a:endParaRPr lang="en-GB" dirty="0"/>
            </a:p>
          </p:txBody>
        </p:sp>
        <p:sp>
          <p:nvSpPr>
            <p:cNvPr id="69" name="TextBox 68"/>
            <p:cNvSpPr txBox="1"/>
            <p:nvPr/>
          </p:nvSpPr>
          <p:spPr>
            <a:xfrm>
              <a:off x="14286488" y="21790284"/>
              <a:ext cx="13220921" cy="1200329"/>
            </a:xfrm>
            <a:prstGeom prst="rect">
              <a:avLst/>
            </a:prstGeom>
            <a:noFill/>
          </p:spPr>
          <p:txBody>
            <a:bodyPr wrap="square" rtlCol="0">
              <a:spAutoFit/>
            </a:bodyPr>
            <a:lstStyle/>
            <a:p>
              <a:r>
                <a:rPr lang="en-GB" sz="2400" dirty="0" smtClean="0"/>
                <a:t>Figure 2: The presentation kinetics of HIV peptides was simulated using a model combining HIV intracellular kinetics and MHC presentation and online machine learning algorithms. Example simulations are shown for a) B*58:01, a controlling allele and b) B*35:01, a non-controlling allele. </a:t>
              </a:r>
              <a:endParaRPr lang="en-GB" sz="2400" dirty="0"/>
            </a:p>
          </p:txBody>
        </p:sp>
        <p:grpSp>
          <p:nvGrpSpPr>
            <p:cNvPr id="75" name="Group 74"/>
            <p:cNvGrpSpPr/>
            <p:nvPr/>
          </p:nvGrpSpPr>
          <p:grpSpPr>
            <a:xfrm>
              <a:off x="14781999" y="11453776"/>
              <a:ext cx="11155498" cy="10453028"/>
              <a:chOff x="15582801" y="11683213"/>
              <a:chExt cx="10058400" cy="9700370"/>
            </a:xfrm>
          </p:grpSpPr>
          <p:pic>
            <p:nvPicPr>
              <p:cNvPr id="73" name="Picture 72"/>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582801" y="11683213"/>
                <a:ext cx="10058400" cy="4908132"/>
              </a:xfrm>
              <a:prstGeom prst="rect">
                <a:avLst/>
              </a:prstGeom>
            </p:spPr>
          </p:pic>
          <p:pic>
            <p:nvPicPr>
              <p:cNvPr id="74" name="Picture 7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582801" y="16475451"/>
                <a:ext cx="10058400" cy="4908132"/>
              </a:xfrm>
              <a:prstGeom prst="rect">
                <a:avLst/>
              </a:prstGeom>
            </p:spPr>
          </p:pic>
        </p:grpSp>
      </p:grpSp>
    </p:spTree>
    <p:extLst>
      <p:ext uri="{BB962C8B-B14F-4D97-AF65-F5344CB8AC3E}">
        <p14:creationId xmlns:p14="http://schemas.microsoft.com/office/powerpoint/2010/main" val="31359045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1561</TotalTime>
  <Words>1080</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ＭＳ Ｐゴシック</vt:lpstr>
      <vt:lpstr>Arial</vt:lpstr>
      <vt:lpstr>Calibri</vt:lpstr>
      <vt:lpstr>Calibri Light</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Charlotte Eccleston</dc:creator>
  <cp:lastModifiedBy>Ruth Charlotte Eccleston</cp:lastModifiedBy>
  <cp:revision>67</cp:revision>
  <dcterms:created xsi:type="dcterms:W3CDTF">2015-06-12T14:54:24Z</dcterms:created>
  <dcterms:modified xsi:type="dcterms:W3CDTF">2015-06-17T18:28:21Z</dcterms:modified>
</cp:coreProperties>
</file>