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5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E2F3C-9473-0D14-DC3D-34A83E0ED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6B7FD-C566-DF4E-DD9E-F20C61DA2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0AB62-D2D3-08A8-F1BD-06A5678B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662F-8329-4E0C-9945-F4E54A3F052E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C0788-9C86-C9D7-6C31-EB5FC65F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1C03E-283E-AFF8-888F-25EA4EC2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44A4-CA80-40EA-A821-AE7CF0622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03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5B6A-114F-9CCC-0AFB-93170E07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60C97-231B-F032-FC12-92F1F3638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5248C-5EB2-430D-106A-D2F8EAFA0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662F-8329-4E0C-9945-F4E54A3F052E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AF5CC-CA0D-0F81-526F-33F522389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2FEE-7B71-21E4-D944-71F917E1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44A4-CA80-40EA-A821-AE7CF0622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81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41C01-2855-F3B1-E63D-74D515A74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FECB6-D15A-D094-D66B-AD33AD37A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CE649-2A4F-6486-57F2-3454503B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662F-8329-4E0C-9945-F4E54A3F052E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170D0-7E80-836F-FA40-D884F420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F8094-C05B-E9EC-8840-DA9AB5772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44A4-CA80-40EA-A821-AE7CF0622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29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E7BC-6B2F-47D7-3A11-7F7593FD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68F9A-0052-070C-D888-93E979F27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1565D-169C-0995-544D-7C87A200F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662F-8329-4E0C-9945-F4E54A3F052E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2570E-C524-F4B7-BEFD-D07426C3C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66927-0BBF-C70D-72DE-BCE86976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44A4-CA80-40EA-A821-AE7CF0622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43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2BE2-FEE1-D74F-F772-2CEF7342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73421-A31D-ACF3-DC97-F7A957BB8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13A21-63D4-365D-6EEB-EE4114207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662F-8329-4E0C-9945-F4E54A3F052E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01CEA-7BFA-EDCE-2843-9EFFA605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3D0A-DD3A-CF91-959F-8F1F4FBA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44A4-CA80-40EA-A821-AE7CF0622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93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11E9B-EF1C-A654-FFFC-EBE120F1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99621-B328-EE71-B01D-F09F7FAF7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CEFE4-AF81-3972-D087-10A716C35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86DAB-107E-79CE-D099-D6555708D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662F-8329-4E0C-9945-F4E54A3F052E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45C24-CDFA-89AB-48FF-757A3027A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B04F9-E762-E8C3-C9F3-4AD990A2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44A4-CA80-40EA-A821-AE7CF0622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35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C3544-76CE-452A-DB79-2F2F1146A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3DB47-3EEB-B86B-4521-769D4F4C0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9CF14-31D9-5C87-3CEE-104447496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F8F905-5752-F5FC-5DC8-399CF47B3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0F0BC-AF86-DD9C-F347-C091AB697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D314D4-A9A0-3508-80B1-76C62CE5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662F-8329-4E0C-9945-F4E54A3F052E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40020-39F1-C191-31B4-ED631A99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1C0BB-CD94-0D7E-FEC7-BEF633F2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44A4-CA80-40EA-A821-AE7CF0622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6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CC554-4D6E-8F97-CAB6-756DCD9B4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46D89-AF1C-EDDC-37F7-0878337D4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662F-8329-4E0C-9945-F4E54A3F052E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B87FE-1D96-F500-A4E8-D8682DC4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EA342-8E36-6FDB-2586-D743F799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44A4-CA80-40EA-A821-AE7CF0622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53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F4F34-8525-DEE8-A406-A6A3A749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662F-8329-4E0C-9945-F4E54A3F052E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3073C2-BFAA-DCF2-9C10-F09EE64CA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1986A-1F9A-4F51-B74D-ECA14413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44A4-CA80-40EA-A821-AE7CF0622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99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14E10-2B6B-47CE-5DA5-33E10044A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E7FBC-AE0D-FD01-A0A1-1F17852E0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37F71-2FFD-25B2-5EE9-CBB9D89C3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8938E-AE4F-5E81-ACEF-3B438E17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662F-8329-4E0C-9945-F4E54A3F052E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01501-1A63-EB32-C31F-2172EF830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B51E7-F596-3BA3-4D11-32B8E72E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44A4-CA80-40EA-A821-AE7CF0622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55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673A-4799-51B7-22DE-1B79B45C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6AAF51-C8FC-4EBF-DFF5-364F8CD40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EEE85-A51D-8EBC-72D5-0F77798D6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EBE0D-74CB-DDAD-E86D-CA95A2F6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B662F-8329-4E0C-9945-F4E54A3F052E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DD7FB-9EF7-51C2-CB50-D2A789D5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F87BB-A549-407D-5156-36FF3B0D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44A4-CA80-40EA-A821-AE7CF0622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41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E9347F-B90A-1DC1-EEB7-296457158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9A88D-8FDA-4E9B-9840-F7C1E793F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65F2-9B47-54AB-2526-27EDA3BBC3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3B662F-8329-4E0C-9945-F4E54A3F052E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63453-E674-83A9-7F31-97F34BDC7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07429-A445-95E0-1A75-08C570A34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E844A4-CA80-40EA-A821-AE7CF0622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831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77401-9126-A9FC-9B29-588B95C0C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4894"/>
            <a:ext cx="9144000" cy="3004125"/>
          </a:xfrm>
        </p:spPr>
        <p:txBody>
          <a:bodyPr>
            <a:normAutofit fontScale="90000"/>
          </a:bodyPr>
          <a:lstStyle/>
          <a:p>
            <a:r>
              <a:rPr lang="en-GB" dirty="0"/>
              <a:t>Development of an Online Tool for the Creation and Analysis of Feature Models for Software Product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012A6-8785-354F-A32B-51F7E26C1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5882"/>
            <a:ext cx="9144000" cy="1417434"/>
          </a:xfrm>
        </p:spPr>
        <p:txBody>
          <a:bodyPr/>
          <a:lstStyle/>
          <a:p>
            <a:r>
              <a:rPr lang="en-GB" dirty="0"/>
              <a:t>Harry Scutt</a:t>
            </a:r>
          </a:p>
          <a:p>
            <a:r>
              <a:rPr lang="en-GB" dirty="0"/>
              <a:t>Supervisor: Dr José Miguel Rojas</a:t>
            </a:r>
          </a:p>
          <a:p>
            <a:r>
              <a:rPr lang="en-GB" dirty="0"/>
              <a:t>COM3610 Dissertation Project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795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6E783-B72C-1A3E-79BB-BE7ED566A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96464"/>
            <a:ext cx="5157787" cy="823912"/>
          </a:xfrm>
        </p:spPr>
        <p:txBody>
          <a:bodyPr/>
          <a:lstStyle/>
          <a:p>
            <a:r>
              <a:rPr lang="en-GB" b="0" dirty="0">
                <a:latin typeface="+mj-lt"/>
              </a:rPr>
              <a:t>Software Product Lines: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4545C-790E-E57D-0925-B7860A8A3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20376"/>
            <a:ext cx="3855429" cy="446928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Describe a family of similar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Systems comprise of modular components that can be configured to fit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Help reduce development time and lifecycle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Emphasise reusability and robustness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Can reduce frequency of bugs in a software family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Leads to increased developer productivity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Product lines often represented as a Feature Model (right)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70FE80-37D8-83B7-10BA-0B89FF933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96464"/>
            <a:ext cx="5183188" cy="823912"/>
          </a:xfrm>
        </p:spPr>
        <p:txBody>
          <a:bodyPr/>
          <a:lstStyle/>
          <a:p>
            <a:r>
              <a:rPr lang="en-GB" b="0" dirty="0">
                <a:latin typeface="+mj-lt"/>
              </a:rPr>
              <a:t>Feature Models: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97182-2F19-96CD-DCF0-C9D8E1521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20376"/>
            <a:ext cx="5183188" cy="446928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Help clearly communicate the relationships and constraints between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Enable simple visual check for completeness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Reduce the level of technical knowledge required to understand the product family – suitable for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Enable analysis to be run on a product line, providing insight into the scope of a product family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endParaRPr lang="en-GB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B34359-EC07-89BE-60DE-7B5850D47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248" y="3955019"/>
            <a:ext cx="4829091" cy="249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34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7C84-B687-F801-37E1-103BAEC6B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6253"/>
          </a:xfrm>
        </p:spPr>
        <p:txBody>
          <a:bodyPr>
            <a:normAutofit/>
          </a:bodyPr>
          <a:lstStyle/>
          <a:p>
            <a:r>
              <a:rPr lang="en-GB" sz="2800" dirty="0">
                <a:ea typeface="+mn-ea"/>
                <a:cs typeface="+mn-cs"/>
              </a:rPr>
              <a:t>Existing</a:t>
            </a:r>
            <a:r>
              <a:rPr lang="en-GB" sz="4800" dirty="0"/>
              <a:t> </a:t>
            </a:r>
            <a:r>
              <a:rPr lang="en-GB" sz="2800" dirty="0">
                <a:ea typeface="+mn-ea"/>
                <a:cs typeface="+mn-cs"/>
              </a:rPr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C0C3B-3022-1116-58BE-4A5064793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20800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>
                <a:latin typeface="+mj-lt"/>
              </a:rPr>
              <a:t>SPLOT</a:t>
            </a:r>
            <a:r>
              <a:rPr lang="en-GB" dirty="0"/>
              <a:t>:</a:t>
            </a:r>
          </a:p>
          <a:p>
            <a:r>
              <a:rPr lang="en-GB" sz="1600" dirty="0"/>
              <a:t>Most popular solution</a:t>
            </a:r>
          </a:p>
          <a:p>
            <a:r>
              <a:rPr lang="en-GB" sz="1600" dirty="0"/>
              <a:t>Features large database of feature models</a:t>
            </a:r>
          </a:p>
          <a:p>
            <a:r>
              <a:rPr lang="en-GB" sz="1600" dirty="0"/>
              <a:t>Unintuitive and clunky to use</a:t>
            </a:r>
          </a:p>
          <a:p>
            <a:r>
              <a:rPr lang="en-GB" sz="1600" dirty="0"/>
              <a:t>Hasn’t been maintained since ~2015</a:t>
            </a:r>
          </a:p>
          <a:p>
            <a:r>
              <a:rPr lang="en-GB" sz="1600" dirty="0"/>
              <a:t>Web-based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6897DD-B3D9-3431-7292-47D8D65E4928}"/>
              </a:ext>
            </a:extLst>
          </p:cNvPr>
          <p:cNvSpPr txBox="1">
            <a:spLocks/>
          </p:cNvSpPr>
          <p:nvPr/>
        </p:nvSpPr>
        <p:spPr>
          <a:xfrm>
            <a:off x="6096000" y="1253331"/>
            <a:ext cx="5181600" cy="20800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600" dirty="0" err="1">
                <a:latin typeface="+mj-lt"/>
              </a:rPr>
              <a:t>FeatureIDE</a:t>
            </a:r>
            <a:r>
              <a:rPr lang="en-GB" sz="3000" dirty="0"/>
              <a:t>:</a:t>
            </a:r>
          </a:p>
          <a:p>
            <a:r>
              <a:rPr lang="en-GB" sz="1700" dirty="0"/>
              <a:t>Tailored to developers</a:t>
            </a:r>
          </a:p>
          <a:p>
            <a:r>
              <a:rPr lang="en-GB" sz="1700" dirty="0"/>
              <a:t>Enables the generation of software from a product configuration</a:t>
            </a:r>
          </a:p>
          <a:p>
            <a:r>
              <a:rPr lang="en-GB" sz="1700" dirty="0"/>
              <a:t>More intuitive, but more difficult to access</a:t>
            </a:r>
          </a:p>
          <a:p>
            <a:r>
              <a:rPr lang="en-GB" sz="1700" dirty="0"/>
              <a:t>Diagrammatic representation of model</a:t>
            </a:r>
          </a:p>
          <a:p>
            <a:r>
              <a:rPr lang="en-GB" sz="1700" dirty="0"/>
              <a:t>Eclipse IDE extension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F558F2F-64AA-8CB9-FB45-7CA6204DC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68" y="3381984"/>
            <a:ext cx="3570862" cy="26549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D2A654-B6B5-7D41-F373-889D26D573DB}"/>
              </a:ext>
            </a:extLst>
          </p:cNvPr>
          <p:cNvSpPr txBox="1"/>
          <p:nvPr/>
        </p:nvSpPr>
        <p:spPr>
          <a:xfrm>
            <a:off x="1036400" y="6085582"/>
            <a:ext cx="37548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E-Shop diagram from the previous slide recreated in SPLOT</a:t>
            </a:r>
          </a:p>
        </p:txBody>
      </p:sp>
      <p:pic>
        <p:nvPicPr>
          <p:cNvPr id="14" name="Picture 13" descr="A diagram of a security search&#10;&#10;Description automatically generated with medium confidence">
            <a:extLst>
              <a:ext uri="{FF2B5EF4-FFF2-40B4-BE49-F238E27FC236}">
                <a16:creationId xmlns:a16="http://schemas.microsoft.com/office/drawing/2014/main" id="{6B46C546-B7A0-3DC2-B8EB-6A6EECB67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49116"/>
            <a:ext cx="5008224" cy="17176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75B56F-9682-0CE7-8F9D-CDDD876BEDA0}"/>
              </a:ext>
            </a:extLst>
          </p:cNvPr>
          <p:cNvSpPr txBox="1"/>
          <p:nvPr/>
        </p:nvSpPr>
        <p:spPr>
          <a:xfrm>
            <a:off x="6608323" y="5604669"/>
            <a:ext cx="41569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E-Shop diagram from the previous slide recreated in Feature IDE</a:t>
            </a:r>
          </a:p>
        </p:txBody>
      </p:sp>
    </p:spTree>
    <p:extLst>
      <p:ext uri="{BB962C8B-B14F-4D97-AF65-F5344CB8AC3E}">
        <p14:creationId xmlns:p14="http://schemas.microsoft.com/office/powerpoint/2010/main" val="404163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1256-9E7A-1A61-8566-42EA2F5A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490969" cy="1600200"/>
          </a:xfrm>
        </p:spPr>
        <p:txBody>
          <a:bodyPr/>
          <a:lstStyle/>
          <a:p>
            <a:r>
              <a:rPr lang="en-GB" dirty="0"/>
              <a:t>Software Products Online: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B700E-02A1-2105-94CE-6BD455F44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Intuitive diagram builder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Easily accessible web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Can use as guest or 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Integrated feature model sharing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Feature model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Export models as SVG, JPEG, or JSON for sharing outside the application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39F572-3286-7B53-35E3-82F2BB62F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3875" y="2169694"/>
            <a:ext cx="7336625" cy="37706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7F3254-3E26-CFCB-F516-6A770A72C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7596" y="4466791"/>
            <a:ext cx="3343612" cy="14735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B4D64E-BC2D-D6ED-22A8-E66D592FF0DD}"/>
              </a:ext>
            </a:extLst>
          </p:cNvPr>
          <p:cNvSpPr txBox="1"/>
          <p:nvPr/>
        </p:nvSpPr>
        <p:spPr>
          <a:xfrm>
            <a:off x="871707" y="5965761"/>
            <a:ext cx="38683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E-Shop diagram from the first slide exported as a JPEG from SPO</a:t>
            </a:r>
          </a:p>
        </p:txBody>
      </p:sp>
    </p:spTree>
    <p:extLst>
      <p:ext uri="{BB962C8B-B14F-4D97-AF65-F5344CB8AC3E}">
        <p14:creationId xmlns:p14="http://schemas.microsoft.com/office/powerpoint/2010/main" val="401249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F71EEC7-AF13-58F2-C434-B93F8BE645B6}"/>
              </a:ext>
            </a:extLst>
          </p:cNvPr>
          <p:cNvSpPr txBox="1">
            <a:spLocks/>
          </p:cNvSpPr>
          <p:nvPr/>
        </p:nvSpPr>
        <p:spPr>
          <a:xfrm>
            <a:off x="838200" y="436461"/>
            <a:ext cx="10515600" cy="776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ea typeface="+mn-ea"/>
                <a:cs typeface="+mn-cs"/>
              </a:rPr>
              <a:t>Feature models created in SPO:</a:t>
            </a:r>
          </a:p>
        </p:txBody>
      </p:sp>
      <p:pic>
        <p:nvPicPr>
          <p:cNvPr id="7" name="Picture 6" descr="A diagram of a company&#10;&#10;Description automatically generated">
            <a:extLst>
              <a:ext uri="{FF2B5EF4-FFF2-40B4-BE49-F238E27FC236}">
                <a16:creationId xmlns:a16="http://schemas.microsoft.com/office/drawing/2014/main" id="{A031AEEF-5BAE-0124-6B7D-7B14B593D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89" y="1355384"/>
            <a:ext cx="5627540" cy="1964988"/>
          </a:xfrm>
          <a:prstGeom prst="rect">
            <a:avLst/>
          </a:prstGeom>
        </p:spPr>
      </p:pic>
      <p:pic>
        <p:nvPicPr>
          <p:cNvPr id="9" name="Picture 8" descr="A diagram of a diagram&#10;&#10;Description automatically generated">
            <a:extLst>
              <a:ext uri="{FF2B5EF4-FFF2-40B4-BE49-F238E27FC236}">
                <a16:creationId xmlns:a16="http://schemas.microsoft.com/office/drawing/2014/main" id="{670829CD-C6BE-9EC2-F6B0-94213B480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285" y="1427325"/>
            <a:ext cx="5627540" cy="1821105"/>
          </a:xfrm>
          <a:prstGeom prst="rect">
            <a:avLst/>
          </a:prstGeom>
        </p:spPr>
      </p:pic>
      <p:pic>
        <p:nvPicPr>
          <p:cNvPr id="11" name="Picture 10" descr="A diagram of a company&#10;&#10;Description automatically generated">
            <a:extLst>
              <a:ext uri="{FF2B5EF4-FFF2-40B4-BE49-F238E27FC236}">
                <a16:creationId xmlns:a16="http://schemas.microsoft.com/office/drawing/2014/main" id="{371B4148-BACB-6118-A062-16F369DDC6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18" y="4228289"/>
            <a:ext cx="5628711" cy="1751793"/>
          </a:xfrm>
          <a:prstGeom prst="rect">
            <a:avLst/>
          </a:prstGeom>
        </p:spPr>
      </p:pic>
      <p:pic>
        <p:nvPicPr>
          <p:cNvPr id="13" name="Picture 12" descr="A diagram of a company&#10;&#10;Description automatically generated">
            <a:extLst>
              <a:ext uri="{FF2B5EF4-FFF2-40B4-BE49-F238E27FC236}">
                <a16:creationId xmlns:a16="http://schemas.microsoft.com/office/drawing/2014/main" id="{E41BDEA7-3110-A50F-CCC6-E138ECFFAE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718" y="4371016"/>
            <a:ext cx="5628711" cy="146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15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7FED4F5-6C8F-5311-42AD-48E9FFE99CCB}"/>
              </a:ext>
            </a:extLst>
          </p:cNvPr>
          <p:cNvSpPr txBox="1">
            <a:spLocks/>
          </p:cNvSpPr>
          <p:nvPr/>
        </p:nvSpPr>
        <p:spPr>
          <a:xfrm>
            <a:off x="838200" y="436461"/>
            <a:ext cx="10515600" cy="776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ea typeface="+mn-ea"/>
                <a:cs typeface="+mn-cs"/>
              </a:rPr>
              <a:t>Usage screenshots: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D84C95-2660-9CE7-CA65-D676FDDBF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540" y="1095820"/>
            <a:ext cx="5512340" cy="2820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AFE85F-D464-BBFE-A19E-C36022146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73" y="1089497"/>
            <a:ext cx="5512340" cy="28266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C602C2-C004-D62B-3C22-E06945F47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73" y="3971269"/>
            <a:ext cx="5512340" cy="28293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F7616C-AFCB-65EF-69B2-ABDB070A68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6830" y="3971270"/>
            <a:ext cx="5499760" cy="281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3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271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Development of an Online Tool for the Creation and Analysis of Feature Models for Software Product Lines</vt:lpstr>
      <vt:lpstr>PowerPoint Presentation</vt:lpstr>
      <vt:lpstr>Existing Solutions</vt:lpstr>
      <vt:lpstr>Software Products Online: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an Online Tool for the Creation and Analysis of Feature Models for Software Product Lines</dc:title>
  <dc:creator>Harry Scutt</dc:creator>
  <cp:lastModifiedBy>Harry Scutt</cp:lastModifiedBy>
  <cp:revision>1</cp:revision>
  <dcterms:created xsi:type="dcterms:W3CDTF">2024-04-29T12:35:15Z</dcterms:created>
  <dcterms:modified xsi:type="dcterms:W3CDTF">2024-04-30T03:17:06Z</dcterms:modified>
</cp:coreProperties>
</file>