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2F3C-9473-0D14-DC3D-34A83E0E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B7FD-C566-DF4E-DD9E-F20C61DA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AB62-D2D3-08A8-F1BD-06A5678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0788-9C86-C9D7-6C31-EB5FC65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C03E-283E-AFF8-888F-25EA4EC2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5B6A-114F-9CCC-0AFB-93170E0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0C97-231B-F032-FC12-92F1F3638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248C-5EB2-430D-106A-D2F8EAFA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AF5CC-CA0D-0F81-526F-33F52238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2FEE-7B71-21E4-D944-71F917E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1C01-2855-F3B1-E63D-74D515A7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ECB6-D15A-D094-D66B-AD33AD37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E649-2A4F-6486-57F2-3454503B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70D0-7E80-836F-FA40-D884F420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8094-C05B-E9EC-8840-DA9AB577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E7BC-6B2F-47D7-3A11-7F7593FD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8F9A-0052-070C-D888-93E979F2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565D-169C-0995-544D-7C87A200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570E-C524-F4B7-BEFD-D07426C3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6927-0BBF-C70D-72DE-BCE8697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BE2-FEE1-D74F-F772-2CEF734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3421-A31D-ACF3-DC97-F7A957BB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A21-63D4-365D-6EEB-EE411420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1CEA-7BFA-EDCE-2843-9EFFA605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3D0A-DD3A-CF91-959F-8F1F4FBA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3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1E9B-EF1C-A654-FFFC-EBE120F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9621-B328-EE71-B01D-F09F7FAF7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EFE4-AF81-3972-D087-10A716C3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86DAB-107E-79CE-D099-D655570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45C24-CDFA-89AB-48FF-757A3027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04F9-E762-E8C3-C9F3-4AD990A2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5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3544-76CE-452A-DB79-2F2F114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DB47-3EEB-B86B-4521-769D4F4C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CF14-31D9-5C87-3CEE-10444749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F905-5752-F5FC-5DC8-399CF47B3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0F0BC-AF86-DD9C-F347-C091AB697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314D4-A9A0-3508-80B1-76C62CE5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0020-39F1-C191-31B4-ED631A99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1C0BB-CD94-0D7E-FEC7-BEF633F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C554-4D6E-8F97-CAB6-756DCD9B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46D89-AF1C-EDDC-37F7-0878337D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B87FE-1D96-F500-A4E8-D8682DC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EA342-8E36-6FDB-2586-D743F799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F4F34-8525-DEE8-A406-A6A3A749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073C2-BFAA-DCF2-9C10-F09EE64C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1986A-1F9A-4F51-B74D-ECA14413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4E10-2B6B-47CE-5DA5-33E10044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7FBC-AE0D-FD01-A0A1-1F17852E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37F71-2FFD-25B2-5EE9-CBB9D89C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938E-AE4F-5E81-ACEF-3B438E1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1501-1A63-EB32-C31F-2172EF83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51E7-F596-3BA3-4D11-32B8E72E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673A-4799-51B7-22DE-1B79B45C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AAF51-C8FC-4EBF-DFF5-364F8CD40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EE85-A51D-8EBC-72D5-0F77798D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EBE0D-74CB-DDAD-E86D-CA95A2F6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D7FB-9EF7-51C2-CB50-D2A789D5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87BB-A549-407D-5156-36FF3B0D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1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9347F-B90A-1DC1-EEB7-29645715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A88D-8FDA-4E9B-9840-F7C1E793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65F2-9B47-54AB-2526-27EDA3BBC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B662F-8329-4E0C-9945-F4E54A3F052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3453-E674-83A9-7F31-97F34BDC7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7429-A445-95E0-1A75-08C570A3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7401-9126-A9FC-9B29-588B95C0C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894"/>
            <a:ext cx="9144000" cy="300412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Development of an Online Tool for the Creation and Analysis of Feature Models for Software Product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012A6-8785-354F-A32B-51F7E26C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5882"/>
            <a:ext cx="9144000" cy="1417434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Harry Scutt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Supervisor: Dr José Miguel Rojas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COM3610 Dissertation Project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5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E783-B72C-1A3E-79BB-BE7ED566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6464"/>
            <a:ext cx="5157787" cy="82391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Software Product Lines: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4545C-790E-E57D-0925-B7860A8A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20376"/>
            <a:ext cx="3909193" cy="44692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Describe a family of similar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Systems comprise of modular components that can be configured to fit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Help reduce development time and lifecycle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Emphasise reusability and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Can reduce frequency of bugs in a software family.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Leads to increased developer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Product lines often represented as a Feature Model (right).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0FE80-37D8-83B7-10BA-0B89FF933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6464"/>
            <a:ext cx="5183188" cy="82391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Feature Models: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97182-2F19-96CD-DCF0-C9D8E1521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20376"/>
            <a:ext cx="5183188" cy="44692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Help clearly communicate the relationships and constraints between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Enable simple visual check for 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Reduce the level of technical knowledge required to understand the product family – suitable for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Enable analysis to be run on a product line, providing insight into the scope of a product family.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4359-EC07-89BE-60DE-7B5850D4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48" y="3955019"/>
            <a:ext cx="4829091" cy="24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99058-FC3C-C560-4223-1FA283A3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253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Technical Background: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6AFF0-DC77-F638-7CE4-C9AAB59AA620}"/>
              </a:ext>
            </a:extLst>
          </p:cNvPr>
          <p:cNvSpPr txBox="1"/>
          <p:nvPr/>
        </p:nvSpPr>
        <p:spPr>
          <a:xfrm>
            <a:off x="6591751" y="6487108"/>
            <a:ext cx="4331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Simple E-Shop to demonstrate the language of feature model diagrams.</a:t>
            </a:r>
          </a:p>
        </p:txBody>
      </p:sp>
    </p:spTree>
    <p:extLst>
      <p:ext uri="{BB962C8B-B14F-4D97-AF65-F5344CB8AC3E}">
        <p14:creationId xmlns:p14="http://schemas.microsoft.com/office/powerpoint/2010/main" val="26463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84-B687-F801-37E1-103BAEC6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253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Existing</a:t>
            </a: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0C3B-3022-1116-58BE-4A50647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2080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SPLOT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Most popular solution.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Features large database of feature models.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Unintuitive and clunky to use.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Hasn’t been maintained since ~2015.</a:t>
            </a:r>
          </a:p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Web-based.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897DD-B3D9-3431-7292-47D8D65E4928}"/>
              </a:ext>
            </a:extLst>
          </p:cNvPr>
          <p:cNvSpPr txBox="1">
            <a:spLocks/>
          </p:cNvSpPr>
          <p:nvPr/>
        </p:nvSpPr>
        <p:spPr>
          <a:xfrm>
            <a:off x="6096000" y="1253331"/>
            <a:ext cx="5181600" cy="2080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FeatureIDE</a:t>
            </a:r>
            <a:r>
              <a:rPr lang="en-GB" sz="3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GB" sz="1700" dirty="0">
                <a:solidFill>
                  <a:schemeClr val="accent1">
                    <a:lumMod val="75000"/>
                  </a:schemeClr>
                </a:solidFill>
              </a:rPr>
              <a:t>Tailored to developers.</a:t>
            </a:r>
          </a:p>
          <a:p>
            <a:r>
              <a:rPr lang="en-GB" sz="1700" dirty="0">
                <a:solidFill>
                  <a:schemeClr val="accent1">
                    <a:lumMod val="75000"/>
                  </a:schemeClr>
                </a:solidFill>
              </a:rPr>
              <a:t>Enables the generation of software from a product configuration.</a:t>
            </a:r>
          </a:p>
          <a:p>
            <a:r>
              <a:rPr lang="en-GB" sz="1700" dirty="0">
                <a:solidFill>
                  <a:schemeClr val="accent1">
                    <a:lumMod val="75000"/>
                  </a:schemeClr>
                </a:solidFill>
              </a:rPr>
              <a:t>More intuitive, but more difficult to access.</a:t>
            </a:r>
          </a:p>
          <a:p>
            <a:r>
              <a:rPr lang="en-GB" sz="1700" dirty="0">
                <a:solidFill>
                  <a:schemeClr val="accent1">
                    <a:lumMod val="75000"/>
                  </a:schemeClr>
                </a:solidFill>
              </a:rPr>
              <a:t>Diagrammatic representation of model.</a:t>
            </a:r>
          </a:p>
          <a:p>
            <a:r>
              <a:rPr lang="en-GB" sz="1700" dirty="0">
                <a:solidFill>
                  <a:schemeClr val="accent1">
                    <a:lumMod val="75000"/>
                  </a:schemeClr>
                </a:solidFill>
              </a:rPr>
              <a:t>Eclipse IDE extension.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F558F2F-64AA-8CB9-FB45-7CA6204DC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8" y="3381984"/>
            <a:ext cx="3570862" cy="2654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D2A654-B6B5-7D41-F373-889D26D573DB}"/>
              </a:ext>
            </a:extLst>
          </p:cNvPr>
          <p:cNvSpPr txBox="1"/>
          <p:nvPr/>
        </p:nvSpPr>
        <p:spPr>
          <a:xfrm>
            <a:off x="1036400" y="6085582"/>
            <a:ext cx="38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E-Shop diagram from the previous slide recreated in SPLOT.</a:t>
            </a:r>
          </a:p>
        </p:txBody>
      </p:sp>
      <p:pic>
        <p:nvPicPr>
          <p:cNvPr id="14" name="Picture 13" descr="A diagram of a security search&#10;&#10;Description automatically generated with medium confidence">
            <a:extLst>
              <a:ext uri="{FF2B5EF4-FFF2-40B4-BE49-F238E27FC236}">
                <a16:creationId xmlns:a16="http://schemas.microsoft.com/office/drawing/2014/main" id="{6B46C546-B7A0-3DC2-B8EB-6A6EECB6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9116"/>
            <a:ext cx="5008224" cy="1717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75B56F-9682-0CE7-8F9D-CDDD876BEDA0}"/>
              </a:ext>
            </a:extLst>
          </p:cNvPr>
          <p:cNvSpPr txBox="1"/>
          <p:nvPr/>
        </p:nvSpPr>
        <p:spPr>
          <a:xfrm>
            <a:off x="6608323" y="5604669"/>
            <a:ext cx="4156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E-Shop diagram from the previous slide recreated in </a:t>
            </a:r>
            <a:r>
              <a:rPr lang="en-GB" sz="1100" dirty="0" err="1">
                <a:solidFill>
                  <a:schemeClr val="accent1">
                    <a:lumMod val="75000"/>
                  </a:schemeClr>
                </a:solidFill>
              </a:rPr>
              <a:t>FeatureIDE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6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1256-9E7A-1A61-8566-42EA2F5A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0312"/>
            <a:ext cx="5069399" cy="769374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Software Products Online: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700E-02A1-2105-94CE-6BD455F4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707" y="1523206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Intuitive diagram builder.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Easily accessible Ruby-on-Rails web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Can use as guest or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Integrated feature model sharing.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Feature model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Export models as SVG, JPEG, or JSON for sharing outside the application.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9F572-3286-7B53-35E3-82F2BB62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0105" y="1879648"/>
            <a:ext cx="7336625" cy="3770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7F3254-3E26-CFCB-F516-6A770A72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703" y="4312303"/>
            <a:ext cx="3674406" cy="1619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B4D64E-BC2D-D6ED-22A8-E66D592FF0DD}"/>
              </a:ext>
            </a:extLst>
          </p:cNvPr>
          <p:cNvSpPr txBox="1"/>
          <p:nvPr/>
        </p:nvSpPr>
        <p:spPr>
          <a:xfrm>
            <a:off x="807868" y="6023772"/>
            <a:ext cx="3932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E-Shop diagram from the first slide exported as a JPEG from SPO.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6513F-8792-A057-DB36-73F257E103AB}"/>
              </a:ext>
            </a:extLst>
          </p:cNvPr>
          <p:cNvSpPr txBox="1"/>
          <p:nvPr/>
        </p:nvSpPr>
        <p:spPr>
          <a:xfrm>
            <a:off x="6125585" y="5670632"/>
            <a:ext cx="4565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Screenshot of an E-Shop system being edited in SPOs feature model builder.</a:t>
            </a:r>
          </a:p>
        </p:txBody>
      </p:sp>
    </p:spTree>
    <p:extLst>
      <p:ext uri="{BB962C8B-B14F-4D97-AF65-F5344CB8AC3E}">
        <p14:creationId xmlns:p14="http://schemas.microsoft.com/office/powerpoint/2010/main" val="4012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71EEC7-AF13-58F2-C434-B93F8BE645B6}"/>
              </a:ext>
            </a:extLst>
          </p:cNvPr>
          <p:cNvSpPr txBox="1">
            <a:spLocks/>
          </p:cNvSpPr>
          <p:nvPr/>
        </p:nvSpPr>
        <p:spPr>
          <a:xfrm>
            <a:off x="838200" y="436461"/>
            <a:ext cx="10515600" cy="776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Feature models created in SPO: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A031AEEF-5BAE-0124-6B7D-7B14B593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2" y="1355384"/>
            <a:ext cx="5627540" cy="1964988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70829CD-C6BE-9EC2-F6B0-94213B480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68" y="1427325"/>
            <a:ext cx="5627540" cy="1821105"/>
          </a:xfrm>
          <a:prstGeom prst="rect">
            <a:avLst/>
          </a:prstGeom>
        </p:spPr>
      </p:pic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371B4148-BACB-6118-A062-16F369DDC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1" y="4228289"/>
            <a:ext cx="5628711" cy="1751793"/>
          </a:xfrm>
          <a:prstGeom prst="rect">
            <a:avLst/>
          </a:prstGeom>
        </p:spPr>
      </p:pic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E41BDEA7-3110-A50F-CCC6-E138ECFFA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01" y="4371016"/>
            <a:ext cx="5628711" cy="1466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899D52-BCD2-151B-792F-785DBD66D3CC}"/>
              </a:ext>
            </a:extLst>
          </p:cNvPr>
          <p:cNvSpPr txBox="1"/>
          <p:nvPr/>
        </p:nvSpPr>
        <p:spPr>
          <a:xfrm>
            <a:off x="909393" y="3375412"/>
            <a:ext cx="4773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Smart Home feature model, recreation of a model initially created using SPLOT.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26B66-CAF8-1CBC-EA2D-F75E5DFFB8AA}"/>
              </a:ext>
            </a:extLst>
          </p:cNvPr>
          <p:cNvSpPr txBox="1"/>
          <p:nvPr/>
        </p:nvSpPr>
        <p:spPr>
          <a:xfrm>
            <a:off x="6591751" y="3375412"/>
            <a:ext cx="5069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PC feature model to intuitively demonstrate the language of feature model diagrams.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79E5-DACC-8A52-EB17-DEE4A9ECB301}"/>
              </a:ext>
            </a:extLst>
          </p:cNvPr>
          <p:cNvSpPr txBox="1"/>
          <p:nvPr/>
        </p:nvSpPr>
        <p:spPr>
          <a:xfrm>
            <a:off x="1056042" y="6009578"/>
            <a:ext cx="4400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Advanced extension of the simple E-Shop model found in previous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CF200-23BE-9F2F-6AD9-93530D944651}"/>
              </a:ext>
            </a:extLst>
          </p:cNvPr>
          <p:cNvSpPr txBox="1"/>
          <p:nvPr/>
        </p:nvSpPr>
        <p:spPr>
          <a:xfrm>
            <a:off x="6535634" y="6009578"/>
            <a:ext cx="51815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Car feature model to intuitively demonstrate the language of feature model diagrams.</a:t>
            </a:r>
          </a:p>
        </p:txBody>
      </p:sp>
    </p:spTree>
    <p:extLst>
      <p:ext uri="{BB962C8B-B14F-4D97-AF65-F5344CB8AC3E}">
        <p14:creationId xmlns:p14="http://schemas.microsoft.com/office/powerpoint/2010/main" val="27313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FED4F5-6C8F-5311-42AD-48E9FFE99CCB}"/>
              </a:ext>
            </a:extLst>
          </p:cNvPr>
          <p:cNvSpPr txBox="1">
            <a:spLocks/>
          </p:cNvSpPr>
          <p:nvPr/>
        </p:nvSpPr>
        <p:spPr>
          <a:xfrm>
            <a:off x="838200" y="436461"/>
            <a:ext cx="10515600" cy="776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Limitations: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92FB15D-AF59-4E08-6AC2-90B2D9FD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83" y="3615815"/>
            <a:ext cx="6867610" cy="239682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BDD7380-F98B-E49B-C582-D739748E1FCD}"/>
              </a:ext>
            </a:extLst>
          </p:cNvPr>
          <p:cNvSpPr txBox="1">
            <a:spLocks/>
          </p:cNvSpPr>
          <p:nvPr/>
        </p:nvSpPr>
        <p:spPr>
          <a:xfrm>
            <a:off x="838200" y="1340533"/>
            <a:ext cx="4038600" cy="4784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Large models can become visually cluttered when constraints are added (see right).</a:t>
            </a:r>
          </a:p>
          <a:p>
            <a:pPr marL="742950" lvl="1" indent="-285750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Difficult to mitigate, requires thoughtful model design.</a:t>
            </a:r>
          </a:p>
          <a:p>
            <a:pPr marL="285750" indent="-285750"/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Number of possible configurations grows exponentially, slowing analysis on feature-dense models.</a:t>
            </a:r>
          </a:p>
          <a:p>
            <a:pPr marL="742950" lvl="1" indent="-285750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Prevented by more advanced heuristics or alternate analysis method.</a:t>
            </a:r>
          </a:p>
          <a:p>
            <a:pPr marL="285750" indent="-285750"/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Lack of asynchronous job support in       Ruby on Rails means lengthy analysis hogs server resources until complete.</a:t>
            </a:r>
          </a:p>
          <a:p>
            <a:pPr marL="742950" lvl="1" indent="-285750"/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Porting to an asynchronous framework like Node.js could enable cancellation of analysis.</a:t>
            </a:r>
          </a:p>
          <a:p>
            <a:pPr marL="742950" lvl="1" indent="-285750"/>
            <a:endParaRPr lang="en-GB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/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7F10ECA1-9456-7D08-CFA2-15A41B76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83" y="1072835"/>
            <a:ext cx="6867610" cy="2139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8A8D4-9AD9-91E1-6A0E-8ACCFF48DC76}"/>
              </a:ext>
            </a:extLst>
          </p:cNvPr>
          <p:cNvSpPr txBox="1"/>
          <p:nvPr/>
        </p:nvSpPr>
        <p:spPr>
          <a:xfrm>
            <a:off x="5499465" y="3212690"/>
            <a:ext cx="5854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Complex Bike Shop feature model with 39 features and 549,755,813,888 configurations to check.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08827-FE54-BB29-382E-E69169BF65E2}"/>
              </a:ext>
            </a:extLst>
          </p:cNvPr>
          <p:cNvSpPr txBox="1"/>
          <p:nvPr/>
        </p:nvSpPr>
        <p:spPr>
          <a:xfrm>
            <a:off x="5764934" y="6130625"/>
            <a:ext cx="5266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Above Bike Shop feature model, visually cluttered by numerous Cross-Tree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5293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485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Development of an Online Tool for the Creation and Analysis of Feature Models for Software Product Lines</vt:lpstr>
      <vt:lpstr>Technical Background:</vt:lpstr>
      <vt:lpstr>Existing Solutions:</vt:lpstr>
      <vt:lpstr>Software Products Online: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Online Tool for the Creation and Analysis of Feature Models for Software Product Lines</dc:title>
  <dc:creator>Harry Scutt</dc:creator>
  <cp:lastModifiedBy>Harry Scutt</cp:lastModifiedBy>
  <cp:revision>2</cp:revision>
  <dcterms:created xsi:type="dcterms:W3CDTF">2024-04-29T12:35:15Z</dcterms:created>
  <dcterms:modified xsi:type="dcterms:W3CDTF">2024-04-30T19:09:45Z</dcterms:modified>
</cp:coreProperties>
</file>