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Teko"/>
      <p:regular r:id="rId21"/>
      <p:bold r:id="rId22"/>
    </p:embeddedFont>
    <p:embeddedFont>
      <p:font typeface="Quattrocento Sans"/>
      <p:regular r:id="rId23"/>
      <p:bold r:id="rId24"/>
      <p:italic r:id="rId25"/>
      <p:boldItalic r:id="rId26"/>
    </p:embeddedFont>
    <p:embeddedFont>
      <p:font typeface="Arial Black"/>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Teko-bold.fntdata"/><Relationship Id="rId21" Type="http://schemas.openxmlformats.org/officeDocument/2006/relationships/font" Target="fonts/Teko-regular.fntdata"/><Relationship Id="rId24" Type="http://schemas.openxmlformats.org/officeDocument/2006/relationships/font" Target="fonts/QuattrocentoSans-bold.fntdata"/><Relationship Id="rId23" Type="http://schemas.openxmlformats.org/officeDocument/2006/relationships/font" Target="fonts/Quattrocento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QuattrocentoSans-boldItalic.fntdata"/><Relationship Id="rId25" Type="http://schemas.openxmlformats.org/officeDocument/2006/relationships/font" Target="fonts/QuattrocentoSans-italic.fntdata"/><Relationship Id="rId27" Type="http://schemas.openxmlformats.org/officeDocument/2006/relationships/font" Target="fonts/ArialBlack-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17" name="Shape 17"/>
        <p:cNvGrpSpPr/>
        <p:nvPr/>
      </p:nvGrpSpPr>
      <p:grpSpPr>
        <a:xfrm>
          <a:off x="0" y="0"/>
          <a:ext cx="0" cy="0"/>
          <a:chOff x="0" y="0"/>
          <a:chExt cx="0" cy="0"/>
        </a:xfrm>
      </p:grpSpPr>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bilgisi"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jp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b="0" l="0" r="0" t="0"/>
          <a:stretch/>
        </p:blipFill>
        <p:spPr>
          <a:xfrm>
            <a:off x="8971854" y="0"/>
            <a:ext cx="2246335" cy="6867036"/>
          </a:xfrm>
          <a:prstGeom prst="rect">
            <a:avLst/>
          </a:prstGeom>
          <a:noFill/>
          <a:ln>
            <a:noFill/>
          </a:ln>
        </p:spPr>
      </p:pic>
      <p:sp>
        <p:nvSpPr>
          <p:cNvPr id="85" name="Google Shape;85;p13"/>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b="0" i="0" sz="1800" u="none" cap="none" strike="noStrike">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b="0" i="0" sz="1800" u="none" cap="none" strike="noStrike">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b="0" i="0" sz="1800" u="none" cap="none" strike="noStrike">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b="0" i="0" sz="1800" u="none" cap="none" strike="noStrike">
              <a:solidFill>
                <a:schemeClr val="lt1"/>
              </a:solidFill>
              <a:latin typeface="Arial Black"/>
              <a:ea typeface="Arial Black"/>
              <a:cs typeface="Arial Black"/>
              <a:sym typeface="Arial Black"/>
            </a:endParaRPr>
          </a:p>
        </p:txBody>
      </p:sp>
      <p:sp>
        <p:nvSpPr>
          <p:cNvPr id="86" name="Google Shape;86;p13"/>
          <p:cNvSpPr txBox="1"/>
          <p:nvPr>
            <p:ph type="ctrTitle"/>
          </p:nvPr>
        </p:nvSpPr>
        <p:spPr>
          <a:xfrm>
            <a:off x="2134845" y="3803374"/>
            <a:ext cx="7922307" cy="2279207"/>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Calibri"/>
              <a:buNone/>
            </a:pPr>
            <a:r>
              <a:rPr b="1" lang="en-US">
                <a:solidFill>
                  <a:schemeClr val="lt1"/>
                </a:solidFill>
              </a:rPr>
              <a:t>ENGELLİ BİREYLER İLE DOĞRU İLETİŞİM EĞİTİMİ</a:t>
            </a:r>
            <a:br>
              <a:rPr b="1" lang="en-US">
                <a:solidFill>
                  <a:schemeClr val="lt1"/>
                </a:solidFill>
              </a:rPr>
            </a:br>
            <a:r>
              <a:rPr b="1" lang="en-US">
                <a:solidFill>
                  <a:schemeClr val="lt1"/>
                </a:solidFill>
              </a:rPr>
              <a:t>2025</a:t>
            </a:r>
            <a:endParaRPr/>
          </a:p>
        </p:txBody>
      </p:sp>
      <p:pic>
        <p:nvPicPr>
          <p:cNvPr id="87" name="Google Shape;87;p13" title="azure logo.png"/>
          <p:cNvPicPr preferRelativeResize="0"/>
          <p:nvPr/>
        </p:nvPicPr>
        <p:blipFill>
          <a:blip r:embed="rId4">
            <a:alphaModFix/>
          </a:blip>
          <a:stretch>
            <a:fillRect/>
          </a:stretch>
        </p:blipFill>
        <p:spPr>
          <a:xfrm>
            <a:off x="4549144" y="117350"/>
            <a:ext cx="3093725" cy="2881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2"/>
          <p:cNvSpPr txBox="1"/>
          <p:nvPr/>
        </p:nvSpPr>
        <p:spPr>
          <a:xfrm>
            <a:off x="871417" y="920556"/>
            <a:ext cx="8594090" cy="505267"/>
          </a:xfrm>
          <a:prstGeom prst="rect">
            <a:avLst/>
          </a:prstGeom>
          <a:noFill/>
          <a:ln>
            <a:noFill/>
          </a:ln>
        </p:spPr>
        <p:txBody>
          <a:bodyPr anchorCtr="0" anchor="t" bIns="0" lIns="0" spcFirstLastPara="1" rIns="0" wrap="square" tIns="12700">
            <a:spAutoFit/>
          </a:bodyPr>
          <a:lstStyle/>
          <a:p>
            <a:pPr indent="0" lvl="0" marL="1516380" marR="0" rtl="0" algn="ctr">
              <a:lnSpc>
                <a:spcPct val="100000"/>
              </a:lnSpc>
              <a:spcBef>
                <a:spcPts val="0"/>
              </a:spcBef>
              <a:spcAft>
                <a:spcPts val="0"/>
              </a:spcAft>
              <a:buClr>
                <a:schemeClr val="dk1"/>
              </a:buClr>
              <a:buSzPts val="3200"/>
              <a:buFont typeface="Teko"/>
              <a:buNone/>
            </a:pPr>
            <a:r>
              <a:rPr b="1" i="0" lang="en-US" sz="3200" u="none" cap="none" strike="noStrike">
                <a:solidFill>
                  <a:schemeClr val="dk1"/>
                </a:solidFill>
                <a:latin typeface="Teko"/>
                <a:ea typeface="Teko"/>
                <a:cs typeface="Teko"/>
                <a:sym typeface="Teko"/>
              </a:rPr>
              <a:t>Konuşma Engelli Bireyler İle İletişim</a:t>
            </a:r>
            <a:endParaRPr b="1" i="0" sz="3200" u="none" cap="none" strike="noStrike">
              <a:solidFill>
                <a:schemeClr val="dk1"/>
              </a:solidFill>
              <a:latin typeface="Teko"/>
              <a:ea typeface="Teko"/>
              <a:cs typeface="Teko"/>
              <a:sym typeface="Teko"/>
            </a:endParaRPr>
          </a:p>
        </p:txBody>
      </p:sp>
      <p:sp>
        <p:nvSpPr>
          <p:cNvPr id="160" name="Google Shape;160;p22"/>
          <p:cNvSpPr txBox="1"/>
          <p:nvPr/>
        </p:nvSpPr>
        <p:spPr>
          <a:xfrm>
            <a:off x="577583" y="1811655"/>
            <a:ext cx="10951808" cy="2732030"/>
          </a:xfrm>
          <a:prstGeom prst="rect">
            <a:avLst/>
          </a:prstGeom>
          <a:noFill/>
          <a:ln>
            <a:noFill/>
          </a:ln>
        </p:spPr>
        <p:txBody>
          <a:bodyPr anchorCtr="0" anchor="t" bIns="0" lIns="0" spcFirstLastPara="1" rIns="0" wrap="square" tIns="107950">
            <a:spAutoFit/>
          </a:bodyPr>
          <a:lstStyle/>
          <a:p>
            <a:pPr indent="-342900" lvl="0" marL="697865"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Ağır işitme kaybı, kekemelik, afazi (Psikiyatrik, nörolojik ya da otolarengolojik nedenlere bağlı olarak meydana gelen konuşma bozuklukları) ya da felce bağlı konuşma engelleri meydana gelebilir.</a:t>
            </a:r>
            <a:endParaRPr b="0" i="0" sz="2000" u="none" cap="none" strike="noStrike">
              <a:solidFill>
                <a:schemeClr val="dk1"/>
              </a:solidFill>
              <a:latin typeface="Teko"/>
              <a:ea typeface="Teko"/>
              <a:cs typeface="Teko"/>
              <a:sym typeface="Teko"/>
            </a:endParaRPr>
          </a:p>
          <a:p>
            <a:pPr indent="-342900" lvl="0" marL="697865" marR="0" rtl="0" algn="l">
              <a:lnSpc>
                <a:spcPct val="100000"/>
              </a:lnSpc>
              <a:spcBef>
                <a:spcPts val="1125"/>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Sabır ve yoğun dikkat, konuşma engeli olan bir kişiyle iletişim kurarken en önemli yaklaşımlardır.</a:t>
            </a:r>
            <a:endParaRPr b="0" i="0" sz="2000" u="none" cap="none" strike="noStrike">
              <a:solidFill>
                <a:schemeClr val="dk1"/>
              </a:solidFill>
              <a:latin typeface="Teko"/>
              <a:ea typeface="Teko"/>
              <a:cs typeface="Teko"/>
              <a:sym typeface="Teko"/>
            </a:endParaRPr>
          </a:p>
          <a:p>
            <a:pPr indent="-342900" lvl="0" marL="697865" marR="0" rtl="0" algn="l">
              <a:lnSpc>
                <a:spcPct val="100000"/>
              </a:lnSpc>
              <a:spcBef>
                <a:spcPts val="635"/>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Kişi konuşurken tüm dikkatinizi verin ve kendisini ifade etmesi için teşvik edin.</a:t>
            </a:r>
            <a:endParaRPr b="0" i="0" sz="2000" u="none" cap="none" strike="noStrike">
              <a:solidFill>
                <a:schemeClr val="dk1"/>
              </a:solidFill>
              <a:latin typeface="Teko"/>
              <a:ea typeface="Teko"/>
              <a:cs typeface="Teko"/>
              <a:sym typeface="Teko"/>
            </a:endParaRPr>
          </a:p>
          <a:p>
            <a:pPr indent="-342900" lvl="0" marL="697865" marR="0" rtl="0" algn="l">
              <a:lnSpc>
                <a:spcPct val="100000"/>
              </a:lnSpc>
              <a:spcBef>
                <a:spcPts val="75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Sizden istenmedikçe yardımcı olmayın ve cümleleri onun yerine siz bitirmeyin.</a:t>
            </a:r>
            <a:endParaRPr b="0" i="0" sz="2000" u="none" cap="none" strike="noStrike">
              <a:solidFill>
                <a:schemeClr val="dk1"/>
              </a:solidFill>
              <a:latin typeface="Teko"/>
              <a:ea typeface="Teko"/>
              <a:cs typeface="Teko"/>
              <a:sym typeface="Teko"/>
            </a:endParaRPr>
          </a:p>
          <a:p>
            <a:pPr indent="-342900" lvl="0" marL="697865" marR="5080" rtl="0" algn="l">
              <a:lnSpc>
                <a:spcPct val="103099"/>
              </a:lnSpc>
              <a:spcBef>
                <a:spcPts val="105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Konuşma engeli olan kişiyi dinlerken onu anladığınızı belirtmek için gülümseyin ya da başınızı sallayın; ona da kısa cevaplar verilebilecek türde sorular sorun.</a:t>
            </a:r>
            <a:endParaRPr b="0" baseline="30000" i="0" sz="3000" u="none" cap="none" strike="noStrike">
              <a:solidFill>
                <a:schemeClr val="dk1"/>
              </a:solidFill>
              <a:latin typeface="Teko"/>
              <a:ea typeface="Teko"/>
              <a:cs typeface="Teko"/>
              <a:sym typeface="Teko"/>
            </a:endParaRPr>
          </a:p>
        </p:txBody>
      </p:sp>
      <p:sp>
        <p:nvSpPr>
          <p:cNvPr id="161" name="Google Shape;161;p22"/>
          <p:cNvSpPr txBox="1"/>
          <p:nvPr/>
        </p:nvSpPr>
        <p:spPr>
          <a:xfrm>
            <a:off x="527330" y="4543685"/>
            <a:ext cx="11052313" cy="397801"/>
          </a:xfrm>
          <a:prstGeom prst="rect">
            <a:avLst/>
          </a:prstGeom>
          <a:noFill/>
          <a:ln>
            <a:noFill/>
          </a:ln>
        </p:spPr>
        <p:txBody>
          <a:bodyPr anchorCtr="0" anchor="t" bIns="45700" lIns="91425" spcFirstLastPara="1" rIns="91425" wrap="square" tIns="45700">
            <a:spAutoFit/>
          </a:bodyPr>
          <a:lstStyle/>
          <a:p>
            <a:pPr indent="-342900" lvl="0" marL="697865" marR="5080" rtl="0" algn="l">
              <a:lnSpc>
                <a:spcPct val="103099"/>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Konuşurken lafını kesmeyin ve acele ettirmeyin</a:t>
            </a:r>
            <a:endParaRPr b="0" baseline="30000" i="0" sz="2000" u="none" cap="none" strike="noStrike">
              <a:solidFill>
                <a:schemeClr val="dk1"/>
              </a:solidFill>
              <a:latin typeface="Teko"/>
              <a:ea typeface="Teko"/>
              <a:cs typeface="Teko"/>
              <a:sym typeface="Teko"/>
            </a:endParaRPr>
          </a:p>
        </p:txBody>
      </p:sp>
      <p:pic>
        <p:nvPicPr>
          <p:cNvPr descr="çizgi film, çizim, Animasyon, Çizgi film içeren bir resim&#10;&#10;Açıklama otomatik olarak oluşturuldu" id="162" name="Google Shape;162;p22"/>
          <p:cNvPicPr preferRelativeResize="0"/>
          <p:nvPr/>
        </p:nvPicPr>
        <p:blipFill rotWithShape="1">
          <a:blip r:embed="rId3">
            <a:alphaModFix/>
          </a:blip>
          <a:srcRect b="0" l="0" r="0" t="0"/>
          <a:stretch/>
        </p:blipFill>
        <p:spPr>
          <a:xfrm>
            <a:off x="9182882" y="4767279"/>
            <a:ext cx="2869806" cy="1911458"/>
          </a:xfrm>
          <a:prstGeom prst="rect">
            <a:avLst/>
          </a:prstGeom>
          <a:noFill/>
          <a:ln>
            <a:noFill/>
          </a:ln>
        </p:spPr>
      </p:pic>
      <p:pic>
        <p:nvPicPr>
          <p:cNvPr id="163" name="Google Shape;163;p22" title="azure logo.png"/>
          <p:cNvPicPr preferRelativeResize="0"/>
          <p:nvPr/>
        </p:nvPicPr>
        <p:blipFill>
          <a:blip r:embed="rId4">
            <a:alphaModFix/>
          </a:blip>
          <a:stretch>
            <a:fillRect/>
          </a:stretch>
        </p:blipFill>
        <p:spPr>
          <a:xfrm>
            <a:off x="320976" y="214025"/>
            <a:ext cx="1139276" cy="10610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nvSpPr>
        <p:spPr>
          <a:xfrm>
            <a:off x="871417" y="920556"/>
            <a:ext cx="8594090" cy="505267"/>
          </a:xfrm>
          <a:prstGeom prst="rect">
            <a:avLst/>
          </a:prstGeom>
          <a:noFill/>
          <a:ln>
            <a:noFill/>
          </a:ln>
        </p:spPr>
        <p:txBody>
          <a:bodyPr anchorCtr="0" anchor="t" bIns="0" lIns="0" spcFirstLastPara="1" rIns="0" wrap="square" tIns="12700">
            <a:spAutoFit/>
          </a:bodyPr>
          <a:lstStyle/>
          <a:p>
            <a:pPr indent="0" lvl="0" marL="1516380" marR="0" rtl="0" algn="ctr">
              <a:lnSpc>
                <a:spcPct val="100000"/>
              </a:lnSpc>
              <a:spcBef>
                <a:spcPts val="0"/>
              </a:spcBef>
              <a:spcAft>
                <a:spcPts val="0"/>
              </a:spcAft>
              <a:buClr>
                <a:schemeClr val="dk1"/>
              </a:buClr>
              <a:buSzPts val="3200"/>
              <a:buFont typeface="Teko"/>
              <a:buNone/>
            </a:pPr>
            <a:r>
              <a:rPr b="1" i="0" lang="en-US" sz="3200" u="none" cap="none" strike="noStrike">
                <a:solidFill>
                  <a:schemeClr val="dk1"/>
                </a:solidFill>
                <a:latin typeface="Teko"/>
                <a:ea typeface="Teko"/>
                <a:cs typeface="Teko"/>
                <a:sym typeface="Teko"/>
              </a:rPr>
              <a:t>Konuşma Engelli Bireyler İle İletişim</a:t>
            </a:r>
            <a:endParaRPr b="1" i="0" sz="3200" u="none" cap="none" strike="noStrike">
              <a:solidFill>
                <a:schemeClr val="dk1"/>
              </a:solidFill>
              <a:latin typeface="Teko"/>
              <a:ea typeface="Teko"/>
              <a:cs typeface="Teko"/>
              <a:sym typeface="Teko"/>
            </a:endParaRPr>
          </a:p>
        </p:txBody>
      </p:sp>
      <p:sp>
        <p:nvSpPr>
          <p:cNvPr id="169" name="Google Shape;169;p23"/>
          <p:cNvSpPr txBox="1"/>
          <p:nvPr/>
        </p:nvSpPr>
        <p:spPr>
          <a:xfrm>
            <a:off x="865943" y="1961930"/>
            <a:ext cx="10454700" cy="2049900"/>
          </a:xfrm>
          <a:prstGeom prst="rect">
            <a:avLst/>
          </a:prstGeom>
          <a:noFill/>
          <a:ln>
            <a:noFill/>
          </a:ln>
        </p:spPr>
        <p:txBody>
          <a:bodyPr anchorCtr="0" anchor="t" bIns="0" lIns="0" spcFirstLastPara="1" rIns="0" wrap="square" tIns="107950">
            <a:spAutoFit/>
          </a:bodyPr>
          <a:lstStyle/>
          <a:p>
            <a:pPr indent="0" lvl="0" marL="12700" marR="0" rtl="0" algn="l">
              <a:lnSpc>
                <a:spcPct val="100000"/>
              </a:lnSpc>
              <a:spcBef>
                <a:spcPts val="0"/>
              </a:spcBef>
              <a:spcAft>
                <a:spcPts val="0"/>
              </a:spcAft>
              <a:buNone/>
            </a:pPr>
            <a:r>
              <a:rPr b="0" baseline="-25000" i="0" lang="en-US" sz="3000" u="none" cap="none" strike="noStrike">
                <a:solidFill>
                  <a:schemeClr val="dk1"/>
                </a:solidFill>
                <a:latin typeface="Quattrocento Sans"/>
                <a:ea typeface="Quattrocento Sans"/>
                <a:cs typeface="Quattrocento Sans"/>
                <a:sym typeface="Quattrocento Sans"/>
              </a:rPr>
              <a:t>❑</a:t>
            </a:r>
            <a:r>
              <a:rPr b="0" baseline="-25000" i="0" lang="en-US" sz="3000" u="none" cap="none" strike="noStrike">
                <a:solidFill>
                  <a:schemeClr val="dk1"/>
                </a:solidFill>
                <a:latin typeface="Teko"/>
                <a:ea typeface="Teko"/>
                <a:cs typeface="Teko"/>
                <a:sym typeface="Teko"/>
              </a:rPr>
              <a:t>	</a:t>
            </a:r>
            <a:r>
              <a:rPr b="0" i="0" lang="en-US" sz="2000" u="none" cap="none" strike="noStrike">
                <a:solidFill>
                  <a:schemeClr val="dk1"/>
                </a:solidFill>
                <a:latin typeface="Teko"/>
                <a:ea typeface="Teko"/>
                <a:cs typeface="Teko"/>
                <a:sym typeface="Teko"/>
              </a:rPr>
              <a:t>Konuşma engeli olan kişinin onayı olmaksızın grup içinde konuşma yapmasını kesinlikle istemeyin.</a:t>
            </a:r>
            <a:endParaRPr b="0" i="0" sz="2000" u="none" cap="none" strike="noStrike">
              <a:solidFill>
                <a:schemeClr val="dk1"/>
              </a:solidFill>
              <a:latin typeface="Teko"/>
              <a:ea typeface="Teko"/>
              <a:cs typeface="Teko"/>
              <a:sym typeface="Teko"/>
            </a:endParaRPr>
          </a:p>
          <a:p>
            <a:pPr indent="0" lvl="0" marL="12700" marR="0" rtl="0" algn="l">
              <a:lnSpc>
                <a:spcPct val="100000"/>
              </a:lnSpc>
              <a:spcBef>
                <a:spcPts val="750"/>
              </a:spcBef>
              <a:spcAft>
                <a:spcPts val="0"/>
              </a:spcAft>
              <a:buNone/>
            </a:pPr>
            <a:r>
              <a:rPr b="0" baseline="-25000" i="0" lang="en-US" sz="3000" u="none" cap="none" strike="noStrike">
                <a:solidFill>
                  <a:schemeClr val="dk1"/>
                </a:solidFill>
                <a:latin typeface="Teko"/>
                <a:ea typeface="Teko"/>
                <a:cs typeface="Teko"/>
                <a:sym typeface="Teko"/>
              </a:rPr>
              <a:t>❑	</a:t>
            </a:r>
            <a:r>
              <a:rPr b="0" i="0" lang="en-US" sz="2000" u="none" cap="none" strike="noStrike">
                <a:solidFill>
                  <a:schemeClr val="dk1"/>
                </a:solidFill>
                <a:latin typeface="Teko"/>
                <a:ea typeface="Teko"/>
                <a:cs typeface="Teko"/>
                <a:sym typeface="Teko"/>
              </a:rPr>
              <a:t>Bire bir iletişim kurun.</a:t>
            </a:r>
            <a:endParaRPr b="0" i="0" sz="2000" u="none" cap="none" strike="noStrike">
              <a:solidFill>
                <a:schemeClr val="dk1"/>
              </a:solidFill>
              <a:latin typeface="Teko"/>
              <a:ea typeface="Teko"/>
              <a:cs typeface="Teko"/>
              <a:sym typeface="Teko"/>
            </a:endParaRPr>
          </a:p>
          <a:p>
            <a:pPr indent="0" lvl="0" marL="12700" marR="0" rtl="0" algn="l">
              <a:lnSpc>
                <a:spcPct val="100000"/>
              </a:lnSpc>
              <a:spcBef>
                <a:spcPts val="1125"/>
              </a:spcBef>
              <a:spcAft>
                <a:spcPts val="0"/>
              </a:spcAft>
              <a:buNone/>
            </a:pPr>
            <a:r>
              <a:rPr b="0" baseline="-25000" i="0" lang="en-US" sz="3000" u="none" cap="none" strike="noStrike">
                <a:solidFill>
                  <a:schemeClr val="dk1"/>
                </a:solidFill>
                <a:latin typeface="Teko"/>
                <a:ea typeface="Teko"/>
                <a:cs typeface="Teko"/>
                <a:sym typeface="Teko"/>
              </a:rPr>
              <a:t>❑	</a:t>
            </a:r>
            <a:r>
              <a:rPr b="0" i="0" lang="en-US" sz="2000" u="none" cap="none" strike="noStrike">
                <a:solidFill>
                  <a:schemeClr val="dk1"/>
                </a:solidFill>
                <a:latin typeface="Teko"/>
                <a:ea typeface="Teko"/>
                <a:cs typeface="Teko"/>
                <a:sym typeface="Teko"/>
              </a:rPr>
              <a:t>Anlıyormuş gibi yapmayın; dedikleriyle ilgili varsayımlar yapmak işinizi daha zorlaştırır.</a:t>
            </a:r>
            <a:endParaRPr b="0" i="0" sz="2000" u="none" cap="none" strike="noStrike">
              <a:solidFill>
                <a:schemeClr val="dk1"/>
              </a:solidFill>
              <a:latin typeface="Teko"/>
              <a:ea typeface="Teko"/>
              <a:cs typeface="Teko"/>
              <a:sym typeface="Teko"/>
            </a:endParaRPr>
          </a:p>
          <a:p>
            <a:pPr indent="0" lvl="0" marL="12700" marR="0" rtl="0" algn="l">
              <a:lnSpc>
                <a:spcPct val="100000"/>
              </a:lnSpc>
              <a:spcBef>
                <a:spcPts val="935"/>
              </a:spcBef>
              <a:spcAft>
                <a:spcPts val="0"/>
              </a:spcAft>
              <a:buNone/>
            </a:pPr>
            <a:r>
              <a:rPr b="0" baseline="30000" i="0" lang="en-US" sz="3000" u="none" cap="none" strike="noStrike">
                <a:solidFill>
                  <a:schemeClr val="dk1"/>
                </a:solidFill>
                <a:latin typeface="Teko"/>
                <a:ea typeface="Teko"/>
                <a:cs typeface="Teko"/>
                <a:sym typeface="Teko"/>
              </a:rPr>
              <a:t>❑	</a:t>
            </a:r>
            <a:r>
              <a:rPr b="0" i="0" lang="en-US" sz="2000" u="none" cap="none" strike="noStrike">
                <a:solidFill>
                  <a:schemeClr val="dk1"/>
                </a:solidFill>
                <a:latin typeface="Teko"/>
                <a:ea typeface="Teko"/>
                <a:cs typeface="Teko"/>
                <a:sym typeface="Teko"/>
              </a:rPr>
              <a:t>Anlamadığınızda tekrar etmesini ya da yazmasını isteyebilirsiniz.</a:t>
            </a:r>
            <a:endParaRPr b="0" i="0" sz="2000" u="none" cap="none" strike="noStrike">
              <a:solidFill>
                <a:schemeClr val="dk1"/>
              </a:solidFill>
              <a:latin typeface="Teko"/>
              <a:ea typeface="Teko"/>
              <a:cs typeface="Teko"/>
              <a:sym typeface="Teko"/>
            </a:endParaRPr>
          </a:p>
          <a:p>
            <a:pPr indent="0" lvl="0" marL="12700" marR="0" rtl="0" algn="l">
              <a:lnSpc>
                <a:spcPct val="100000"/>
              </a:lnSpc>
              <a:spcBef>
                <a:spcPts val="375"/>
              </a:spcBef>
              <a:spcAft>
                <a:spcPts val="0"/>
              </a:spcAft>
              <a:buNone/>
            </a:pPr>
            <a:r>
              <a:rPr b="0" baseline="30000" i="0" lang="en-US" sz="3000" u="none" cap="none" strike="noStrike">
                <a:solidFill>
                  <a:schemeClr val="dk1"/>
                </a:solidFill>
                <a:latin typeface="Teko"/>
                <a:ea typeface="Teko"/>
                <a:cs typeface="Teko"/>
                <a:sym typeface="Teko"/>
              </a:rPr>
              <a:t>❑	</a:t>
            </a:r>
            <a:r>
              <a:rPr b="0" i="0" lang="en-US" sz="2000" u="none" cap="none" strike="noStrike">
                <a:solidFill>
                  <a:schemeClr val="dk1"/>
                </a:solidFill>
                <a:latin typeface="Teko"/>
                <a:ea typeface="Teko"/>
                <a:cs typeface="Teko"/>
                <a:sym typeface="Teko"/>
              </a:rPr>
              <a:t>Konuşurken sessiz ortamları tercih edin.</a:t>
            </a:r>
            <a:endParaRPr b="0" i="0" sz="2000" u="none" cap="none" strike="noStrike">
              <a:solidFill>
                <a:schemeClr val="dk1"/>
              </a:solidFill>
              <a:latin typeface="Teko"/>
              <a:ea typeface="Teko"/>
              <a:cs typeface="Teko"/>
              <a:sym typeface="Teko"/>
            </a:endParaRPr>
          </a:p>
        </p:txBody>
      </p:sp>
      <p:pic>
        <p:nvPicPr>
          <p:cNvPr descr="çizim, kırpıntı çizim, giyim, taslak içeren bir resim&#10;&#10;Açıklama otomatik olarak oluşturuldu" id="170" name="Google Shape;170;p23"/>
          <p:cNvPicPr preferRelativeResize="0"/>
          <p:nvPr/>
        </p:nvPicPr>
        <p:blipFill rotWithShape="1">
          <a:blip r:embed="rId3">
            <a:alphaModFix/>
          </a:blip>
          <a:srcRect b="0" l="0" r="0" t="0"/>
          <a:stretch/>
        </p:blipFill>
        <p:spPr>
          <a:xfrm>
            <a:off x="9394092" y="5059241"/>
            <a:ext cx="2754145" cy="1798760"/>
          </a:xfrm>
          <a:prstGeom prst="rect">
            <a:avLst/>
          </a:prstGeom>
          <a:noFill/>
          <a:ln>
            <a:noFill/>
          </a:ln>
        </p:spPr>
      </p:pic>
      <p:pic>
        <p:nvPicPr>
          <p:cNvPr id="171" name="Google Shape;171;p23" title="azure logo.png"/>
          <p:cNvPicPr preferRelativeResize="0"/>
          <p:nvPr/>
        </p:nvPicPr>
        <p:blipFill>
          <a:blip r:embed="rId4">
            <a:alphaModFix/>
          </a:blip>
          <a:stretch>
            <a:fillRect/>
          </a:stretch>
        </p:blipFill>
        <p:spPr>
          <a:xfrm>
            <a:off x="320976" y="214025"/>
            <a:ext cx="1139276" cy="10610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nvSpPr>
        <p:spPr>
          <a:xfrm>
            <a:off x="871416" y="886531"/>
            <a:ext cx="9359262" cy="443711"/>
          </a:xfrm>
          <a:prstGeom prst="rect">
            <a:avLst/>
          </a:prstGeom>
          <a:noFill/>
          <a:ln>
            <a:noFill/>
          </a:ln>
        </p:spPr>
        <p:txBody>
          <a:bodyPr anchorCtr="0" anchor="t" bIns="0" lIns="0" spcFirstLastPara="1" rIns="0" wrap="square" tIns="12700">
            <a:spAutoFit/>
          </a:bodyPr>
          <a:lstStyle/>
          <a:p>
            <a:pPr indent="0" lvl="0" marL="1516380" marR="0" rtl="0" algn="ctr">
              <a:lnSpc>
                <a:spcPct val="100000"/>
              </a:lnSpc>
              <a:spcBef>
                <a:spcPts val="0"/>
              </a:spcBef>
              <a:spcAft>
                <a:spcPts val="0"/>
              </a:spcAft>
              <a:buClr>
                <a:schemeClr val="dk1"/>
              </a:buClr>
              <a:buSzPts val="2800"/>
              <a:buFont typeface="Teko"/>
              <a:buNone/>
            </a:pPr>
            <a:r>
              <a:rPr b="1" i="0" lang="en-US" sz="2800" u="none" cap="none" strike="noStrike">
                <a:solidFill>
                  <a:schemeClr val="dk1"/>
                </a:solidFill>
                <a:latin typeface="Teko"/>
                <a:ea typeface="Teko"/>
                <a:cs typeface="Teko"/>
                <a:sym typeface="Teko"/>
              </a:rPr>
              <a:t>Algılama/Öğrenme Güçlüğü Olan Kişiler</a:t>
            </a:r>
            <a:endParaRPr b="1" i="0" sz="2800" u="none" cap="none" strike="noStrike">
              <a:solidFill>
                <a:schemeClr val="dk1"/>
              </a:solidFill>
              <a:latin typeface="Teko"/>
              <a:ea typeface="Teko"/>
              <a:cs typeface="Teko"/>
              <a:sym typeface="Teko"/>
            </a:endParaRPr>
          </a:p>
        </p:txBody>
      </p:sp>
      <p:sp>
        <p:nvSpPr>
          <p:cNvPr id="177" name="Google Shape;177;p24"/>
          <p:cNvSpPr txBox="1"/>
          <p:nvPr/>
        </p:nvSpPr>
        <p:spPr>
          <a:xfrm>
            <a:off x="871416" y="1720070"/>
            <a:ext cx="10179685" cy="2460610"/>
          </a:xfrm>
          <a:prstGeom prst="rect">
            <a:avLst/>
          </a:prstGeom>
          <a:noFill/>
          <a:ln>
            <a:noFill/>
          </a:ln>
        </p:spPr>
        <p:txBody>
          <a:bodyPr anchorCtr="0" anchor="t" bIns="0" lIns="0" spcFirstLastPara="1" rIns="0" wrap="square" tIns="107950">
            <a:spAutoFit/>
          </a:bodyPr>
          <a:lstStyle/>
          <a:p>
            <a:pPr indent="-241300" lvl="0" marL="24130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Net bir şekilde konuşun, karmaşık cümleler kurmaktan kaçının. Destekleyici ve dostça davranın.</a:t>
            </a:r>
            <a:endParaRPr/>
          </a:p>
          <a:p>
            <a:pPr indent="-241300" lvl="0" marL="241300" marR="0" rtl="0" algn="l">
              <a:lnSpc>
                <a:spcPct val="100000"/>
              </a:lnSpc>
              <a:spcBef>
                <a:spcPts val="750"/>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Bütün soruların cevaplarının anlaşıldığından emin olun.</a:t>
            </a:r>
            <a:endParaRPr/>
          </a:p>
          <a:p>
            <a:pPr indent="-241300" lvl="0" marL="241300" marR="0" rtl="0" algn="l">
              <a:lnSpc>
                <a:spcPct val="100000"/>
              </a:lnSpc>
              <a:spcBef>
                <a:spcPts val="1125"/>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Öğrenme güçlüğü olan yetişkinlere çocuk gibi değil, yetişkin gibi davranın.</a:t>
            </a:r>
            <a:endParaRPr/>
          </a:p>
          <a:p>
            <a:pPr indent="-241300" lvl="0" marL="241300" marR="0" rtl="0" algn="l">
              <a:lnSpc>
                <a:spcPct val="100000"/>
              </a:lnSpc>
              <a:spcBef>
                <a:spcPts val="1030"/>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Gerektiği kadar yardımda bulunmaya özen gösterin.</a:t>
            </a:r>
            <a:endParaRPr/>
          </a:p>
          <a:p>
            <a:pPr indent="-241300" lvl="0" marL="241300" marR="0" rtl="0" algn="l">
              <a:lnSpc>
                <a:spcPct val="100000"/>
              </a:lnSpc>
              <a:spcBef>
                <a:spcPts val="750"/>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Abartılı bir ilginin algılama/öğrenme güçlüğü olan kişileri rahatsız edeceğini unutmayın.</a:t>
            </a:r>
            <a:endParaRPr/>
          </a:p>
          <a:p>
            <a:pPr indent="-241300" lvl="0" marL="241300" marR="5080" rtl="0" algn="l">
              <a:lnSpc>
                <a:spcPct val="146900"/>
              </a:lnSpc>
              <a:spcBef>
                <a:spcPts val="1000"/>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Düşünmek için zamana ihtiyaç duyduklarında karar vermeleri için acele ettirmeyin ya da baskıcı bir şekilde yönlendirme yapmayın.</a:t>
            </a:r>
            <a:endParaRPr/>
          </a:p>
        </p:txBody>
      </p:sp>
      <p:pic>
        <p:nvPicPr>
          <p:cNvPr descr="insan yüzü, çizgi film, ekran görüntüsü, Animasyon içeren bir resim&#10;&#10;Açıklama otomatik olarak oluşturuldu" id="178" name="Google Shape;178;p24"/>
          <p:cNvPicPr preferRelativeResize="0"/>
          <p:nvPr/>
        </p:nvPicPr>
        <p:blipFill rotWithShape="1">
          <a:blip r:embed="rId3">
            <a:alphaModFix/>
          </a:blip>
          <a:srcRect b="0" l="0" r="0" t="0"/>
          <a:stretch/>
        </p:blipFill>
        <p:spPr>
          <a:xfrm>
            <a:off x="9543951" y="5343092"/>
            <a:ext cx="2608666" cy="1483779"/>
          </a:xfrm>
          <a:prstGeom prst="rect">
            <a:avLst/>
          </a:prstGeom>
          <a:noFill/>
          <a:ln>
            <a:noFill/>
          </a:ln>
        </p:spPr>
      </p:pic>
      <p:pic>
        <p:nvPicPr>
          <p:cNvPr id="179" name="Google Shape;179;p24" title="azure logo.png"/>
          <p:cNvPicPr preferRelativeResize="0"/>
          <p:nvPr/>
        </p:nvPicPr>
        <p:blipFill>
          <a:blip r:embed="rId4">
            <a:alphaModFix/>
          </a:blip>
          <a:stretch>
            <a:fillRect/>
          </a:stretch>
        </p:blipFill>
        <p:spPr>
          <a:xfrm>
            <a:off x="320976" y="214025"/>
            <a:ext cx="1139276" cy="10610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nvSpPr>
        <p:spPr>
          <a:xfrm>
            <a:off x="276694" y="886531"/>
            <a:ext cx="10445941" cy="505267"/>
          </a:xfrm>
          <a:prstGeom prst="rect">
            <a:avLst/>
          </a:prstGeom>
          <a:noFill/>
          <a:ln>
            <a:noFill/>
          </a:ln>
        </p:spPr>
        <p:txBody>
          <a:bodyPr anchorCtr="0" anchor="t" bIns="0" lIns="0" spcFirstLastPara="1" rIns="0" wrap="square" tIns="12700">
            <a:spAutoFit/>
          </a:bodyPr>
          <a:lstStyle/>
          <a:p>
            <a:pPr indent="0" lvl="0" marL="1516380" marR="0" rtl="0" algn="ctr">
              <a:lnSpc>
                <a:spcPct val="100000"/>
              </a:lnSpc>
              <a:spcBef>
                <a:spcPts val="0"/>
              </a:spcBef>
              <a:spcAft>
                <a:spcPts val="0"/>
              </a:spcAft>
              <a:buClr>
                <a:schemeClr val="dk1"/>
              </a:buClr>
              <a:buSzPts val="3200"/>
              <a:buFont typeface="Teko"/>
              <a:buNone/>
            </a:pPr>
            <a:r>
              <a:rPr b="1" i="0" lang="en-US" sz="3200" u="none" cap="none" strike="noStrike">
                <a:solidFill>
                  <a:schemeClr val="dk1"/>
                </a:solidFill>
                <a:latin typeface="Teko"/>
                <a:ea typeface="Teko"/>
                <a:cs typeface="Teko"/>
                <a:sym typeface="Teko"/>
              </a:rPr>
              <a:t>Farklı Özel Hassasiyetleri Olan Kişiler-Epilepsi</a:t>
            </a:r>
            <a:endParaRPr b="1" i="0" sz="3200" u="none" cap="none" strike="noStrike">
              <a:solidFill>
                <a:schemeClr val="dk1"/>
              </a:solidFill>
              <a:latin typeface="Teko"/>
              <a:ea typeface="Teko"/>
              <a:cs typeface="Teko"/>
              <a:sym typeface="Teko"/>
            </a:endParaRPr>
          </a:p>
        </p:txBody>
      </p:sp>
      <p:sp>
        <p:nvSpPr>
          <p:cNvPr id="185" name="Google Shape;185;p25"/>
          <p:cNvSpPr txBox="1"/>
          <p:nvPr/>
        </p:nvSpPr>
        <p:spPr>
          <a:xfrm>
            <a:off x="871417" y="1925300"/>
            <a:ext cx="10179685" cy="2045432"/>
          </a:xfrm>
          <a:prstGeom prst="rect">
            <a:avLst/>
          </a:prstGeom>
          <a:noFill/>
          <a:ln>
            <a:noFill/>
          </a:ln>
        </p:spPr>
        <p:txBody>
          <a:bodyPr anchorCtr="0" anchor="t" bIns="0" lIns="0" spcFirstLastPara="1" rIns="0" wrap="square" tIns="107950">
            <a:spAutoFit/>
          </a:bodyPr>
          <a:lstStyle/>
          <a:p>
            <a:pPr indent="-127000" lvl="0" marL="1270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Epilepsi hastası nöbet geçirirken öncelikle sakin kalmaya çalışın.</a:t>
            </a:r>
            <a:endParaRPr/>
          </a:p>
          <a:p>
            <a:pPr indent="-127000" lvl="0" marL="127000" marR="0" rtl="0" algn="l">
              <a:lnSpc>
                <a:spcPct val="100000"/>
              </a:lnSpc>
              <a:spcBef>
                <a:spcPts val="75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Soğukkanlılığınızı koruyamayacağınızı hissettiğiniz bir durumda yardım etmeye çalışmayın.</a:t>
            </a:r>
            <a:endParaRPr/>
          </a:p>
          <a:p>
            <a:pPr indent="-127000" lvl="0" marL="127000" marR="0" rtl="0" algn="l">
              <a:lnSpc>
                <a:spcPct val="100000"/>
              </a:lnSpc>
              <a:spcBef>
                <a:spcPts val="1125"/>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Doktoruna bildirmek üzere zamanı, nöbetin süresini ve tipini kaydedin.</a:t>
            </a:r>
            <a:endParaRPr/>
          </a:p>
          <a:p>
            <a:pPr indent="-127000" lvl="0" marL="127000" marR="5080" rtl="0" algn="l">
              <a:lnSpc>
                <a:spcPct val="115599"/>
              </a:lnSpc>
              <a:spcBef>
                <a:spcPts val="56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Çevresine çok fazla insanın toplanmasını engelleyin. Hastanın kafasının altına, zarar görmesini engellemek için yumuşak bir şeyler (ceket, hırka vb) koyun.</a:t>
            </a:r>
            <a:endParaRPr/>
          </a:p>
        </p:txBody>
      </p:sp>
      <p:pic>
        <p:nvPicPr>
          <p:cNvPr id="186" name="Google Shape;186;p25"/>
          <p:cNvPicPr preferRelativeResize="0"/>
          <p:nvPr/>
        </p:nvPicPr>
        <p:blipFill rotWithShape="1">
          <a:blip r:embed="rId3">
            <a:alphaModFix/>
          </a:blip>
          <a:srcRect b="0" l="0" r="0" t="0"/>
          <a:stretch/>
        </p:blipFill>
        <p:spPr>
          <a:xfrm>
            <a:off x="3781425" y="4109196"/>
            <a:ext cx="4629149" cy="2619374"/>
          </a:xfrm>
          <a:prstGeom prst="rect">
            <a:avLst/>
          </a:prstGeom>
          <a:noFill/>
          <a:ln>
            <a:noFill/>
          </a:ln>
        </p:spPr>
      </p:pic>
      <p:pic>
        <p:nvPicPr>
          <p:cNvPr id="187" name="Google Shape;187;p25" title="azure logo.png"/>
          <p:cNvPicPr preferRelativeResize="0"/>
          <p:nvPr/>
        </p:nvPicPr>
        <p:blipFill>
          <a:blip r:embed="rId4">
            <a:alphaModFix/>
          </a:blip>
          <a:stretch>
            <a:fillRect/>
          </a:stretch>
        </p:blipFill>
        <p:spPr>
          <a:xfrm>
            <a:off x="320976" y="214025"/>
            <a:ext cx="1139276" cy="10610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nvSpPr>
        <p:spPr>
          <a:xfrm>
            <a:off x="-197224" y="822727"/>
            <a:ext cx="10471623" cy="505267"/>
          </a:xfrm>
          <a:prstGeom prst="rect">
            <a:avLst/>
          </a:prstGeom>
          <a:noFill/>
          <a:ln>
            <a:noFill/>
          </a:ln>
        </p:spPr>
        <p:txBody>
          <a:bodyPr anchorCtr="0" anchor="t" bIns="0" lIns="0" spcFirstLastPara="1" rIns="0" wrap="square" tIns="12700">
            <a:spAutoFit/>
          </a:bodyPr>
          <a:lstStyle/>
          <a:p>
            <a:pPr indent="0" lvl="0" marL="1516380" marR="0" rtl="0" algn="ctr">
              <a:lnSpc>
                <a:spcPct val="100000"/>
              </a:lnSpc>
              <a:spcBef>
                <a:spcPts val="0"/>
              </a:spcBef>
              <a:spcAft>
                <a:spcPts val="0"/>
              </a:spcAft>
              <a:buClr>
                <a:schemeClr val="dk1"/>
              </a:buClr>
              <a:buSzPts val="3200"/>
              <a:buFont typeface="Teko"/>
              <a:buNone/>
            </a:pPr>
            <a:r>
              <a:rPr b="1" i="0" lang="en-US" sz="3200" u="none" cap="none" strike="noStrike">
                <a:solidFill>
                  <a:schemeClr val="dk1"/>
                </a:solidFill>
                <a:latin typeface="Teko"/>
                <a:ea typeface="Teko"/>
                <a:cs typeface="Teko"/>
                <a:sym typeface="Teko"/>
              </a:rPr>
              <a:t>Farklı Özel Hassasiyetleri Olan Kişiler-Epilepsi</a:t>
            </a:r>
            <a:endParaRPr b="1" i="0" sz="3200" u="none" cap="none" strike="noStrike">
              <a:solidFill>
                <a:schemeClr val="dk1"/>
              </a:solidFill>
              <a:latin typeface="Teko"/>
              <a:ea typeface="Teko"/>
              <a:cs typeface="Teko"/>
              <a:sym typeface="Teko"/>
            </a:endParaRPr>
          </a:p>
        </p:txBody>
      </p:sp>
      <p:sp>
        <p:nvSpPr>
          <p:cNvPr id="193" name="Google Shape;193;p26"/>
          <p:cNvSpPr txBox="1"/>
          <p:nvPr/>
        </p:nvSpPr>
        <p:spPr>
          <a:xfrm>
            <a:off x="871417" y="1670382"/>
            <a:ext cx="10853420" cy="2840521"/>
          </a:xfrm>
          <a:prstGeom prst="rect">
            <a:avLst/>
          </a:prstGeom>
          <a:noFill/>
          <a:ln>
            <a:noFill/>
          </a:ln>
        </p:spPr>
        <p:txBody>
          <a:bodyPr anchorCtr="0" anchor="t" bIns="0" lIns="0" spcFirstLastPara="1" rIns="0" wrap="square" tIns="107950">
            <a:spAutoFit/>
          </a:bodyPr>
          <a:lstStyle/>
          <a:p>
            <a:pPr indent="-342900" lvl="0" marL="3556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Sadece, kişi tehlikeli bir yerdeyse yerini değiştirin (merdivenlerin en tepesi ya da yakıcı bir maddenin yanı vb.). Aksi takdirde nöbet bitene kadar kişiyi taşımaya çalışmayın.</a:t>
            </a:r>
            <a:endParaRPr b="0" i="0" sz="2000" u="none" cap="none" strike="noStrike">
              <a:solidFill>
                <a:schemeClr val="dk1"/>
              </a:solidFill>
              <a:latin typeface="Calibri"/>
              <a:ea typeface="Calibri"/>
              <a:cs typeface="Calibri"/>
              <a:sym typeface="Calibri"/>
            </a:endParaRPr>
          </a:p>
          <a:p>
            <a:pPr indent="-342900" lvl="0" marL="355600" marR="0" rtl="0" algn="l">
              <a:lnSpc>
                <a:spcPct val="100000"/>
              </a:lnSpc>
              <a:spcBef>
                <a:spcPts val="1125"/>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Eğer etrafta kişiye zarar verecek şeyler varsa onları uzaklaştırın.</a:t>
            </a:r>
            <a:endParaRPr b="0" i="0" sz="2000" u="none" cap="none" strike="noStrike">
              <a:solidFill>
                <a:schemeClr val="dk1"/>
              </a:solidFill>
              <a:latin typeface="Calibri"/>
              <a:ea typeface="Calibri"/>
              <a:cs typeface="Calibri"/>
              <a:sym typeface="Calibri"/>
            </a:endParaRPr>
          </a:p>
          <a:p>
            <a:pPr indent="-342900" lvl="0" marL="412750" marR="0" rtl="0" algn="l">
              <a:lnSpc>
                <a:spcPct val="100000"/>
              </a:lnSpc>
              <a:spcBef>
                <a:spcPts val="69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Nöbet hareketlerini kısıtlamaya çalışmayın, nöbetin bitmesini bekleyin.</a:t>
            </a:r>
            <a:endParaRPr b="0" i="0" sz="2000" u="none" cap="none" strike="noStrike">
              <a:solidFill>
                <a:schemeClr val="dk1"/>
              </a:solidFill>
              <a:latin typeface="Calibri"/>
              <a:ea typeface="Calibri"/>
              <a:cs typeface="Calibri"/>
              <a:sym typeface="Calibri"/>
            </a:endParaRPr>
          </a:p>
          <a:p>
            <a:pPr indent="-342900" lvl="0" marL="355600" marR="0" rtl="0" algn="l">
              <a:lnSpc>
                <a:spcPct val="100000"/>
              </a:lnSpc>
              <a:spcBef>
                <a:spcPts val="75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Kendine zarar verici hareketler yapıyorsa çok baskı yapmadan yavaşlatmaya çalışın.</a:t>
            </a:r>
            <a:endParaRPr b="0" i="0" sz="2000" u="none" cap="none" strike="noStrike">
              <a:solidFill>
                <a:schemeClr val="dk1"/>
              </a:solidFill>
              <a:latin typeface="Calibri"/>
              <a:ea typeface="Calibri"/>
              <a:cs typeface="Calibri"/>
              <a:sym typeface="Calibri"/>
            </a:endParaRPr>
          </a:p>
          <a:p>
            <a:pPr indent="-342900" lvl="0" marL="355600" marR="0" rtl="0" algn="l">
              <a:lnSpc>
                <a:spcPct val="100000"/>
              </a:lnSpc>
              <a:spcBef>
                <a:spcPts val="1125"/>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Kişinin ağzına hiçbir şey sokmayın, dilini tutmaya çalışmayın.</a:t>
            </a:r>
            <a:endParaRPr b="0" i="0" sz="2000" u="none" cap="none" strike="noStrike">
              <a:solidFill>
                <a:schemeClr val="dk1"/>
              </a:solidFill>
              <a:latin typeface="Calibri"/>
              <a:ea typeface="Calibri"/>
              <a:cs typeface="Calibri"/>
              <a:sym typeface="Calibri"/>
            </a:endParaRPr>
          </a:p>
          <a:p>
            <a:pPr indent="-342900" lvl="0" marL="355600" marR="0" rtl="0" algn="l">
              <a:lnSpc>
                <a:spcPct val="100000"/>
              </a:lnSpc>
              <a:spcBef>
                <a:spcPts val="75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Halk arasında yaygın olan, soğan koklatmak, soğuk su dökmek gibi yollara başvurmayın.</a:t>
            </a:r>
            <a:endParaRPr b="0" i="0" sz="2000" u="none" cap="none" strike="noStrike">
              <a:solidFill>
                <a:schemeClr val="dk1"/>
              </a:solidFill>
              <a:latin typeface="Calibri"/>
              <a:ea typeface="Calibri"/>
              <a:cs typeface="Calibri"/>
              <a:sym typeface="Calibri"/>
            </a:endParaRPr>
          </a:p>
        </p:txBody>
      </p:sp>
      <p:pic>
        <p:nvPicPr>
          <p:cNvPr descr="giyim, çizgi film, insan yüzü, çizim içeren bir resim&#10;&#10;Açıklama otomatik olarak oluşturuldu" id="194" name="Google Shape;194;p26"/>
          <p:cNvPicPr preferRelativeResize="0"/>
          <p:nvPr/>
        </p:nvPicPr>
        <p:blipFill rotWithShape="1">
          <a:blip r:embed="rId3">
            <a:alphaModFix/>
          </a:blip>
          <a:srcRect b="0" l="0" r="0" t="0"/>
          <a:stretch/>
        </p:blipFill>
        <p:spPr>
          <a:xfrm>
            <a:off x="7668883" y="4949459"/>
            <a:ext cx="4055954" cy="1841866"/>
          </a:xfrm>
          <a:prstGeom prst="rect">
            <a:avLst/>
          </a:prstGeom>
          <a:noFill/>
          <a:ln>
            <a:noFill/>
          </a:ln>
        </p:spPr>
      </p:pic>
      <p:pic>
        <p:nvPicPr>
          <p:cNvPr id="195" name="Google Shape;195;p26" title="azure logo.png"/>
          <p:cNvPicPr preferRelativeResize="0"/>
          <p:nvPr/>
        </p:nvPicPr>
        <p:blipFill>
          <a:blip r:embed="rId4">
            <a:alphaModFix/>
          </a:blip>
          <a:stretch>
            <a:fillRect/>
          </a:stretch>
        </p:blipFill>
        <p:spPr>
          <a:xfrm>
            <a:off x="320976" y="214025"/>
            <a:ext cx="1139276" cy="10610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nvSpPr>
        <p:spPr>
          <a:xfrm>
            <a:off x="276694" y="886531"/>
            <a:ext cx="10445941" cy="505267"/>
          </a:xfrm>
          <a:prstGeom prst="rect">
            <a:avLst/>
          </a:prstGeom>
          <a:noFill/>
          <a:ln>
            <a:noFill/>
          </a:ln>
        </p:spPr>
        <p:txBody>
          <a:bodyPr anchorCtr="0" anchor="t" bIns="0" lIns="0" spcFirstLastPara="1" rIns="0" wrap="square" tIns="12700">
            <a:spAutoFit/>
          </a:bodyPr>
          <a:lstStyle/>
          <a:p>
            <a:pPr indent="0" lvl="0" marL="1516380" marR="0" rtl="0" algn="ctr">
              <a:lnSpc>
                <a:spcPct val="100000"/>
              </a:lnSpc>
              <a:spcBef>
                <a:spcPts val="0"/>
              </a:spcBef>
              <a:spcAft>
                <a:spcPts val="0"/>
              </a:spcAft>
              <a:buClr>
                <a:schemeClr val="dk1"/>
              </a:buClr>
              <a:buSzPts val="3200"/>
              <a:buFont typeface="Teko"/>
              <a:buNone/>
            </a:pPr>
            <a:r>
              <a:rPr b="1" i="0" lang="en-US" sz="3200" u="none" cap="none" strike="noStrike">
                <a:solidFill>
                  <a:schemeClr val="dk1"/>
                </a:solidFill>
                <a:latin typeface="Teko"/>
                <a:ea typeface="Teko"/>
                <a:cs typeface="Teko"/>
                <a:sym typeface="Teko"/>
              </a:rPr>
              <a:t>Farklı Özel Hassasiyetleri Olan Kişiler-Epilepsi</a:t>
            </a:r>
            <a:endParaRPr b="1" i="0" sz="3200" u="none" cap="none" strike="noStrike">
              <a:solidFill>
                <a:schemeClr val="dk1"/>
              </a:solidFill>
              <a:latin typeface="Teko"/>
              <a:ea typeface="Teko"/>
              <a:cs typeface="Teko"/>
              <a:sym typeface="Teko"/>
            </a:endParaRPr>
          </a:p>
        </p:txBody>
      </p:sp>
      <p:sp>
        <p:nvSpPr>
          <p:cNvPr id="201" name="Google Shape;201;p27"/>
          <p:cNvSpPr txBox="1"/>
          <p:nvPr/>
        </p:nvSpPr>
        <p:spPr>
          <a:xfrm>
            <a:off x="488243" y="1614337"/>
            <a:ext cx="11214100" cy="2751522"/>
          </a:xfrm>
          <a:prstGeom prst="rect">
            <a:avLst/>
          </a:prstGeom>
          <a:noFill/>
          <a:ln>
            <a:noFill/>
          </a:ln>
        </p:spPr>
        <p:txBody>
          <a:bodyPr anchorCtr="0" anchor="t" bIns="0" lIns="0" spcFirstLastPara="1" rIns="0" wrap="square" tIns="169525">
            <a:spAutoFit/>
          </a:bodyPr>
          <a:lstStyle/>
          <a:p>
            <a:pPr indent="0" lvl="0" marL="198755" marR="0" rtl="0" algn="l">
              <a:lnSpc>
                <a:spcPct val="100000"/>
              </a:lnSpc>
              <a:spcBef>
                <a:spcPts val="0"/>
              </a:spcBef>
              <a:spcAft>
                <a:spcPts val="0"/>
              </a:spcAft>
              <a:buNone/>
            </a:pPr>
            <a:r>
              <a:rPr b="0" i="0" lang="en-US" sz="2000" u="none" cap="none" strike="noStrike">
                <a:solidFill>
                  <a:schemeClr val="dk1"/>
                </a:solidFill>
                <a:latin typeface="Teko"/>
                <a:ea typeface="Teko"/>
                <a:cs typeface="Teko"/>
                <a:sym typeface="Teko"/>
              </a:rPr>
              <a:t>Nöbet Bittikten Sonra;</a:t>
            </a:r>
            <a:endParaRPr b="0" i="0" sz="2000" u="none" cap="none" strike="noStrike">
              <a:solidFill>
                <a:schemeClr val="dk1"/>
              </a:solidFill>
              <a:latin typeface="Teko"/>
              <a:ea typeface="Teko"/>
              <a:cs typeface="Teko"/>
              <a:sym typeface="Teko"/>
            </a:endParaRPr>
          </a:p>
          <a:p>
            <a:pPr indent="-342900" lvl="0" marL="445135" marR="0" rtl="0" algn="l">
              <a:lnSpc>
                <a:spcPct val="100000"/>
              </a:lnSpc>
              <a:spcBef>
                <a:spcPts val="1235"/>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Mümkünse kişiyi iyileşme pozisyonuna -yan tarafına- yatırın.</a:t>
            </a:r>
            <a:endParaRPr b="0" i="0" sz="2000" u="none" cap="none" strike="noStrike">
              <a:solidFill>
                <a:schemeClr val="dk1"/>
              </a:solidFill>
              <a:latin typeface="Teko"/>
              <a:ea typeface="Teko"/>
              <a:cs typeface="Teko"/>
              <a:sym typeface="Teko"/>
            </a:endParaRPr>
          </a:p>
          <a:p>
            <a:pPr indent="-342900" lvl="0" marL="445135" marR="417830" rtl="0" algn="l">
              <a:lnSpc>
                <a:spcPct val="106300"/>
              </a:lnSpc>
              <a:spcBef>
                <a:spcPts val="375"/>
              </a:spcBef>
              <a:spcAft>
                <a:spcPts val="0"/>
              </a:spcAft>
              <a:buClr>
                <a:schemeClr val="dk1"/>
              </a:buClr>
              <a:buSzPts val="2000"/>
              <a:buFont typeface="Noto Sans Symbols"/>
              <a:buChar char="❑"/>
            </a:pPr>
            <a:r>
              <a:rPr b="0" baseline="-25000" i="0" lang="en-US" sz="2000" u="none" cap="none" strike="noStrike">
                <a:solidFill>
                  <a:schemeClr val="dk1"/>
                </a:solidFill>
                <a:latin typeface="Teko"/>
                <a:ea typeface="Teko"/>
                <a:cs typeface="Teko"/>
                <a:sym typeface="Teko"/>
              </a:rPr>
              <a:t> </a:t>
            </a:r>
            <a:r>
              <a:rPr b="0" i="0" lang="en-US" sz="2000" u="none" cap="none" strike="noStrike">
                <a:solidFill>
                  <a:schemeClr val="dk1"/>
                </a:solidFill>
                <a:latin typeface="Teko"/>
                <a:ea typeface="Teko"/>
                <a:cs typeface="Teko"/>
                <a:sym typeface="Teko"/>
              </a:rPr>
              <a:t>Eğer kişinin solunumu hâlen sorunlu ise boğazını protez veya yemek türü şeylerin tıkayıp tıkamadığını kontrol edin</a:t>
            </a:r>
            <a:endParaRPr b="0" baseline="30000" i="0" sz="2000" u="none" cap="none" strike="noStrike">
              <a:solidFill>
                <a:schemeClr val="dk1"/>
              </a:solidFill>
              <a:latin typeface="Teko"/>
              <a:ea typeface="Teko"/>
              <a:cs typeface="Teko"/>
              <a:sym typeface="Teko"/>
            </a:endParaRPr>
          </a:p>
          <a:p>
            <a:pPr indent="-215900" lvl="0" marL="445135" marR="417830" rtl="0" algn="l">
              <a:lnSpc>
                <a:spcPct val="106300"/>
              </a:lnSpc>
              <a:spcBef>
                <a:spcPts val="375"/>
              </a:spcBef>
              <a:spcAft>
                <a:spcPts val="0"/>
              </a:spcAft>
              <a:buClr>
                <a:schemeClr val="dk1"/>
              </a:buClr>
              <a:buSzPts val="2000"/>
              <a:buFont typeface="Noto Sans Symbols"/>
              <a:buNone/>
            </a:pPr>
            <a:r>
              <a:t/>
            </a:r>
            <a:endParaRPr b="0" baseline="30000" i="0" sz="2000" u="none" cap="none" strike="noStrike">
              <a:solidFill>
                <a:schemeClr val="dk1"/>
              </a:solidFill>
              <a:latin typeface="Teko"/>
              <a:ea typeface="Teko"/>
              <a:cs typeface="Teko"/>
              <a:sym typeface="Teko"/>
            </a:endParaRPr>
          </a:p>
          <a:p>
            <a:pPr indent="-342900" lvl="0" marL="445135" marR="417830" rtl="0" algn="l">
              <a:lnSpc>
                <a:spcPct val="106300"/>
              </a:lnSpc>
              <a:spcBef>
                <a:spcPts val="375"/>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Kişi tam anlamıyla iyileşene kadar onunla birlikte kalın. Tam anlamıyla iyileşmeden, kişiye içecek teklif etmeyin.</a:t>
            </a:r>
            <a:endParaRPr b="0" i="0" sz="2000" u="none" cap="none" strike="noStrike">
              <a:solidFill>
                <a:schemeClr val="dk1"/>
              </a:solidFill>
              <a:latin typeface="Teko"/>
              <a:ea typeface="Teko"/>
              <a:cs typeface="Teko"/>
              <a:sym typeface="Teko"/>
            </a:endParaRPr>
          </a:p>
          <a:p>
            <a:pPr indent="-342900" lvl="0" marL="381000" marR="30480" rtl="0" algn="l">
              <a:lnSpc>
                <a:spcPct val="114999"/>
              </a:lnSpc>
              <a:spcBef>
                <a:spcPts val="77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Tüm bu genel kategorilerin dışında kalan, fark edilmesi güç birçok sosyal dezavantaj durumu söz konusudur; kimyasal madde hassasiyeti, güneş, hava, gıda, su alerjileri vb. Bu kişilerin ihtiyaçları ile ilgili en iyi bilgi kaynağı kendileridir.</a:t>
            </a:r>
            <a:endParaRPr b="0" i="0" sz="2000" u="none" cap="none" strike="noStrike">
              <a:solidFill>
                <a:schemeClr val="dk1"/>
              </a:solidFill>
              <a:latin typeface="Teko"/>
              <a:ea typeface="Teko"/>
              <a:cs typeface="Teko"/>
              <a:sym typeface="Teko"/>
            </a:endParaRPr>
          </a:p>
        </p:txBody>
      </p:sp>
      <p:pic>
        <p:nvPicPr>
          <p:cNvPr id="202" name="Google Shape;202;p27" title="azure logo.png"/>
          <p:cNvPicPr preferRelativeResize="0"/>
          <p:nvPr/>
        </p:nvPicPr>
        <p:blipFill>
          <a:blip r:embed="rId3">
            <a:alphaModFix/>
          </a:blip>
          <a:stretch>
            <a:fillRect/>
          </a:stretch>
        </p:blipFill>
        <p:spPr>
          <a:xfrm>
            <a:off x="320976" y="214025"/>
            <a:ext cx="1139276" cy="10610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28"/>
          <p:cNvPicPr preferRelativeResize="0"/>
          <p:nvPr/>
        </p:nvPicPr>
        <p:blipFill rotWithShape="1">
          <a:blip r:embed="rId3">
            <a:alphaModFix/>
          </a:blip>
          <a:srcRect b="0" l="0" r="0" t="0"/>
          <a:stretch/>
        </p:blipFill>
        <p:spPr>
          <a:xfrm>
            <a:off x="8971854" y="0"/>
            <a:ext cx="2246335" cy="6867036"/>
          </a:xfrm>
          <a:prstGeom prst="rect">
            <a:avLst/>
          </a:prstGeom>
          <a:noFill/>
          <a:ln>
            <a:noFill/>
          </a:ln>
        </p:spPr>
      </p:pic>
      <p:sp>
        <p:nvSpPr>
          <p:cNvPr id="208" name="Google Shape;208;p28"/>
          <p:cNvSpPr/>
          <p:nvPr/>
        </p:nvSpPr>
        <p:spPr>
          <a:xfrm>
            <a:off x="0" y="0"/>
            <a:ext cx="12192000" cy="6858000"/>
          </a:xfrm>
          <a:prstGeom prst="rect">
            <a:avLst/>
          </a:prstGeom>
          <a:solidFill>
            <a:schemeClr val="dk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b="0" i="0" sz="1800" u="none" cap="none" strike="noStrike">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b="0" i="0" sz="1800" u="none" cap="none" strike="noStrike">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b="0" i="0" sz="1800" u="none" cap="none" strike="noStrike">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b="0" i="0" sz="1800" u="none" cap="none" strike="noStrike">
              <a:solidFill>
                <a:schemeClr val="lt1"/>
              </a:solidFill>
              <a:latin typeface="Arial Black"/>
              <a:ea typeface="Arial Black"/>
              <a:cs typeface="Arial Black"/>
              <a:sym typeface="Arial Black"/>
            </a:endParaRPr>
          </a:p>
          <a:p>
            <a:pPr indent="0" lvl="0" marL="0" marR="0" rtl="0" algn="ctr">
              <a:spcBef>
                <a:spcPts val="0"/>
              </a:spcBef>
              <a:spcAft>
                <a:spcPts val="0"/>
              </a:spcAft>
              <a:buNone/>
            </a:pPr>
            <a:r>
              <a:rPr b="0" i="0" lang="en-US" sz="1800" u="none" cap="none" strike="noStrike">
                <a:solidFill>
                  <a:schemeClr val="lt1"/>
                </a:solidFill>
                <a:latin typeface="Arial Black"/>
                <a:ea typeface="Arial Black"/>
                <a:cs typeface="Arial Black"/>
                <a:sym typeface="Arial Black"/>
              </a:rPr>
              <a:t>TEŞEKKÜRLER</a:t>
            </a:r>
            <a:endParaRPr b="0" i="0" sz="1800" u="none" cap="none" strike="noStrike">
              <a:solidFill>
                <a:schemeClr val="lt1"/>
              </a:solidFill>
              <a:latin typeface="Arial Black"/>
              <a:ea typeface="Arial Black"/>
              <a:cs typeface="Arial Black"/>
              <a:sym typeface="Arial Black"/>
            </a:endParaRPr>
          </a:p>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09" name="Google Shape;209;p28" title="azure logo.png"/>
          <p:cNvPicPr preferRelativeResize="0"/>
          <p:nvPr/>
        </p:nvPicPr>
        <p:blipFill>
          <a:blip r:embed="rId4">
            <a:alphaModFix/>
          </a:blip>
          <a:stretch>
            <a:fillRect/>
          </a:stretch>
        </p:blipFill>
        <p:spPr>
          <a:xfrm>
            <a:off x="4395169" y="534575"/>
            <a:ext cx="3401676" cy="3168224"/>
          </a:xfrm>
          <a:prstGeom prst="rect">
            <a:avLst/>
          </a:prstGeom>
          <a:noFill/>
          <a:ln>
            <a:noFill/>
          </a:ln>
        </p:spPr>
      </p:pic>
      <p:pic>
        <p:nvPicPr>
          <p:cNvPr id="210" name="Google Shape;210;p28" title="Bir başlık ekleyin.png"/>
          <p:cNvPicPr preferRelativeResize="0"/>
          <p:nvPr/>
        </p:nvPicPr>
        <p:blipFill>
          <a:blip r:embed="rId5">
            <a:alphaModFix/>
          </a:blip>
          <a:stretch>
            <a:fillRect/>
          </a:stretch>
        </p:blipFill>
        <p:spPr>
          <a:xfrm>
            <a:off x="3580225" y="2751025"/>
            <a:ext cx="54864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871417" y="892943"/>
            <a:ext cx="8589306" cy="382156"/>
          </a:xfrm>
          <a:prstGeom prst="rect">
            <a:avLst/>
          </a:prstGeom>
          <a:noFill/>
          <a:ln>
            <a:noFill/>
          </a:ln>
        </p:spPr>
        <p:txBody>
          <a:bodyPr anchorCtr="0" anchor="t" bIns="0" lIns="0" spcFirstLastPara="1" rIns="0" wrap="square" tIns="12700">
            <a:spAutoFit/>
          </a:bodyPr>
          <a:lstStyle/>
          <a:p>
            <a:pPr indent="0" lvl="0" marL="1440815" marR="0" rtl="0" algn="ctr">
              <a:lnSpc>
                <a:spcPct val="100000"/>
              </a:lnSpc>
              <a:spcBef>
                <a:spcPts val="0"/>
              </a:spcBef>
              <a:spcAft>
                <a:spcPts val="0"/>
              </a:spcAft>
              <a:buClr>
                <a:schemeClr val="dk1"/>
              </a:buClr>
              <a:buSzPts val="2400"/>
              <a:buFont typeface="Teko"/>
              <a:buNone/>
            </a:pPr>
            <a:r>
              <a:rPr b="1" i="0" lang="en-US" sz="2400" u="none" cap="none" strike="noStrike">
                <a:solidFill>
                  <a:schemeClr val="dk1"/>
                </a:solidFill>
                <a:latin typeface="Teko"/>
                <a:ea typeface="Teko"/>
                <a:cs typeface="Teko"/>
                <a:sym typeface="Teko"/>
              </a:rPr>
              <a:t>ENGELLİ BİREYLER İLE DOĞRU İLETİŞİM</a:t>
            </a:r>
            <a:endParaRPr/>
          </a:p>
        </p:txBody>
      </p:sp>
      <p:sp>
        <p:nvSpPr>
          <p:cNvPr id="93" name="Google Shape;93;p14"/>
          <p:cNvSpPr txBox="1"/>
          <p:nvPr/>
        </p:nvSpPr>
        <p:spPr>
          <a:xfrm>
            <a:off x="577583" y="2136873"/>
            <a:ext cx="11083290" cy="577081"/>
          </a:xfrm>
          <a:prstGeom prst="rect">
            <a:avLst/>
          </a:prstGeom>
          <a:noFill/>
          <a:ln>
            <a:noFill/>
          </a:ln>
        </p:spPr>
        <p:txBody>
          <a:bodyPr anchorCtr="0" anchor="t" bIns="0" lIns="0" spcFirstLastPara="1" rIns="0" wrap="square" tIns="12700">
            <a:spAutoFit/>
          </a:bodyPr>
          <a:lstStyle/>
          <a:p>
            <a:pPr indent="-309244" lvl="0" marL="321310" marR="5080" rtl="0" algn="l">
              <a:lnSpc>
                <a:spcPct val="100000"/>
              </a:lnSpc>
              <a:spcBef>
                <a:spcPts val="0"/>
              </a:spcBef>
              <a:spcAft>
                <a:spcPts val="0"/>
              </a:spcAft>
              <a:buNone/>
            </a:pPr>
            <a:r>
              <a:rPr b="0" baseline="-25000" i="0" lang="en-US" sz="2800" u="none" cap="none" strike="noStrike">
                <a:solidFill>
                  <a:schemeClr val="dk1"/>
                </a:solidFill>
                <a:latin typeface="Teko"/>
                <a:ea typeface="Teko"/>
                <a:cs typeface="Teko"/>
                <a:sym typeface="Teko"/>
              </a:rPr>
              <a:t>❑ </a:t>
            </a:r>
            <a:r>
              <a:rPr b="0" i="0" lang="en-US" sz="1800" u="none" cap="none" strike="noStrike">
                <a:solidFill>
                  <a:schemeClr val="dk1"/>
                </a:solidFill>
                <a:latin typeface="Teko"/>
                <a:ea typeface="Teko"/>
                <a:cs typeface="Teko"/>
                <a:sym typeface="Teko"/>
              </a:rPr>
              <a:t>Doğuştan veya sonradan engelli olmuş bireyler, kronik hastalıklar nedeni ile hareket kısıtlılığı yaşayanlar, görme, işitme ve yürüme güçlüğü çeken yaşlılar, hamileler ve çocuklu anneler günlük yaşam etkinlikleri içerisinde çeşitli zorluklarla ve engellerle karşılaşırlar.</a:t>
            </a:r>
            <a:endParaRPr b="0" i="0" sz="1800" u="none" cap="none" strike="noStrike">
              <a:solidFill>
                <a:schemeClr val="dk1"/>
              </a:solidFill>
              <a:latin typeface="Teko"/>
              <a:ea typeface="Teko"/>
              <a:cs typeface="Teko"/>
              <a:sym typeface="Teko"/>
            </a:endParaRPr>
          </a:p>
        </p:txBody>
      </p:sp>
      <p:sp>
        <p:nvSpPr>
          <p:cNvPr id="94" name="Google Shape;94;p14"/>
          <p:cNvSpPr txBox="1"/>
          <p:nvPr/>
        </p:nvSpPr>
        <p:spPr>
          <a:xfrm>
            <a:off x="477888" y="3077308"/>
            <a:ext cx="11182985" cy="2365391"/>
          </a:xfrm>
          <a:prstGeom prst="rect">
            <a:avLst/>
          </a:prstGeom>
          <a:noFill/>
          <a:ln>
            <a:noFill/>
          </a:ln>
        </p:spPr>
        <p:txBody>
          <a:bodyPr anchorCtr="0" anchor="t" bIns="0" lIns="0" spcFirstLastPara="1" rIns="0" wrap="square" tIns="12700">
            <a:spAutoFit/>
          </a:bodyPr>
          <a:lstStyle/>
          <a:p>
            <a:pPr indent="-342900" lvl="0" marL="354965" marR="752475" rtl="0" algn="l">
              <a:lnSpc>
                <a:spcPct val="112500"/>
              </a:lnSpc>
              <a:spcBef>
                <a:spcPts val="0"/>
              </a:spcBef>
              <a:spcAft>
                <a:spcPts val="0"/>
              </a:spcAft>
              <a:buNone/>
            </a:pPr>
            <a:r>
              <a:rPr b="0" baseline="-25000" i="0" lang="en-US" sz="2800" u="none" cap="none" strike="noStrike">
                <a:solidFill>
                  <a:schemeClr val="dk1"/>
                </a:solidFill>
                <a:latin typeface="Teko"/>
                <a:ea typeface="Teko"/>
                <a:cs typeface="Teko"/>
                <a:sym typeface="Teko"/>
              </a:rPr>
              <a:t>❑	</a:t>
            </a:r>
            <a:r>
              <a:rPr b="0" i="0" lang="en-US" sz="1800" u="none" cap="none" strike="noStrike">
                <a:solidFill>
                  <a:schemeClr val="dk1"/>
                </a:solidFill>
                <a:latin typeface="Teko"/>
                <a:ea typeface="Teko"/>
                <a:cs typeface="Teko"/>
                <a:sym typeface="Teko"/>
              </a:rPr>
              <a:t>Medikal ve psikolojik yaklaşıma ek olarak önyargılar da toplumsal dışlanmayı ve engellenmiş olma durumunu güçlendirir.</a:t>
            </a:r>
            <a:endParaRPr b="0" i="0" sz="1800" u="none" cap="none" strike="noStrike">
              <a:solidFill>
                <a:schemeClr val="dk1"/>
              </a:solidFill>
              <a:latin typeface="Teko"/>
              <a:ea typeface="Teko"/>
              <a:cs typeface="Teko"/>
              <a:sym typeface="Teko"/>
            </a:endParaRPr>
          </a:p>
          <a:p>
            <a:pPr indent="0" lvl="0" marL="354965" marR="0" rtl="0" algn="l">
              <a:lnSpc>
                <a:spcPct val="100000"/>
              </a:lnSpc>
              <a:spcBef>
                <a:spcPts val="525"/>
              </a:spcBef>
              <a:spcAft>
                <a:spcPts val="0"/>
              </a:spcAft>
              <a:buNone/>
            </a:pPr>
            <a:r>
              <a:rPr b="0" i="0" lang="en-US" sz="1800" u="none" cap="none" strike="noStrike">
                <a:solidFill>
                  <a:schemeClr val="dk1"/>
                </a:solidFill>
                <a:latin typeface="Teko"/>
                <a:ea typeface="Teko"/>
                <a:cs typeface="Teko"/>
                <a:sym typeface="Teko"/>
              </a:rPr>
              <a:t>Eğitim, istihdam, kültür ve sanat, spor gibi bütün sosyal yaşam alanları, tüm bireylerin, engelli ve engelsiz</a:t>
            </a:r>
            <a:endParaRPr b="0" i="0" sz="1800" u="none" cap="none" strike="noStrike">
              <a:solidFill>
                <a:schemeClr val="dk1"/>
              </a:solidFill>
              <a:latin typeface="Teko"/>
              <a:ea typeface="Teko"/>
              <a:cs typeface="Teko"/>
              <a:sym typeface="Teko"/>
            </a:endParaRPr>
          </a:p>
          <a:p>
            <a:pPr indent="0" lvl="0" marL="354965" marR="0" rtl="0" algn="l">
              <a:lnSpc>
                <a:spcPct val="100000"/>
              </a:lnSpc>
              <a:spcBef>
                <a:spcPts val="600"/>
              </a:spcBef>
              <a:spcAft>
                <a:spcPts val="0"/>
              </a:spcAft>
              <a:buNone/>
            </a:pPr>
            <a:r>
              <a:rPr b="0" i="0" lang="en-US" sz="1800" u="none" cap="none" strike="noStrike">
                <a:solidFill>
                  <a:schemeClr val="dk1"/>
                </a:solidFill>
                <a:latin typeface="Teko"/>
                <a:ea typeface="Teko"/>
                <a:cs typeface="Teko"/>
                <a:sym typeface="Teko"/>
              </a:rPr>
              <a:t>gibi ayrımlara düşülmeden, tam ve eşit haklarla yararlanmasına açık olmalıdır.</a:t>
            </a:r>
            <a:endParaRPr b="0" i="0" sz="1800" u="none" cap="none" strike="noStrike">
              <a:solidFill>
                <a:schemeClr val="dk1"/>
              </a:solidFill>
              <a:latin typeface="Teko"/>
              <a:ea typeface="Teko"/>
              <a:cs typeface="Teko"/>
              <a:sym typeface="Teko"/>
            </a:endParaRPr>
          </a:p>
          <a:p>
            <a:pPr indent="0" lvl="0" marL="354965" marR="206375" rtl="0" algn="l">
              <a:lnSpc>
                <a:spcPct val="166666"/>
              </a:lnSpc>
              <a:spcBef>
                <a:spcPts val="125"/>
              </a:spcBef>
              <a:spcAft>
                <a:spcPts val="0"/>
              </a:spcAft>
              <a:buNone/>
            </a:pPr>
            <a:r>
              <a:rPr b="0" i="0" lang="en-US" sz="1800" u="none" cap="none" strike="noStrike">
                <a:solidFill>
                  <a:schemeClr val="dk1"/>
                </a:solidFill>
                <a:latin typeface="Teko"/>
                <a:ea typeface="Teko"/>
                <a:cs typeface="Teko"/>
                <a:sym typeface="Teko"/>
              </a:rPr>
              <a:t>Sokağa çıkmak, günlük yaşama katılmak, gezmek, alışveriş yapmak, sosyal-kültürel etkinliklere katılmak herkesin hakkıdır.</a:t>
            </a:r>
            <a:endParaRPr b="0" i="0" sz="1800" u="none" cap="none" strike="noStrike">
              <a:solidFill>
                <a:schemeClr val="dk1"/>
              </a:solidFill>
              <a:latin typeface="Teko"/>
              <a:ea typeface="Teko"/>
              <a:cs typeface="Teko"/>
              <a:sym typeface="Teko"/>
            </a:endParaRPr>
          </a:p>
          <a:p>
            <a:pPr indent="0" lvl="0" marL="354965" marR="0" rtl="0" algn="l">
              <a:lnSpc>
                <a:spcPct val="100000"/>
              </a:lnSpc>
              <a:spcBef>
                <a:spcPts val="325"/>
              </a:spcBef>
              <a:spcAft>
                <a:spcPts val="0"/>
              </a:spcAft>
              <a:buNone/>
            </a:pPr>
            <a:r>
              <a:rPr b="0" i="0" lang="en-US" sz="1800" u="none" cap="none" strike="noStrike">
                <a:solidFill>
                  <a:schemeClr val="dk1"/>
                </a:solidFill>
                <a:latin typeface="Teko"/>
                <a:ea typeface="Teko"/>
                <a:cs typeface="Teko"/>
                <a:sym typeface="Teko"/>
              </a:rPr>
              <a:t>Eğer engelliler ile iletişime alışık değilseniz ve herhangi bir çekinceniz veya endişeniz varsa öncelikle,</a:t>
            </a:r>
            <a:endParaRPr b="0" i="0" sz="1800" u="none" cap="none" strike="noStrike">
              <a:solidFill>
                <a:schemeClr val="dk1"/>
              </a:solidFill>
              <a:latin typeface="Teko"/>
              <a:ea typeface="Teko"/>
              <a:cs typeface="Teko"/>
              <a:sym typeface="Teko"/>
            </a:endParaRPr>
          </a:p>
          <a:p>
            <a:pPr indent="0" lvl="0" marL="354965" marR="49530" rtl="0" algn="l">
              <a:lnSpc>
                <a:spcPct val="98400"/>
              </a:lnSpc>
              <a:spcBef>
                <a:spcPts val="635"/>
              </a:spcBef>
              <a:spcAft>
                <a:spcPts val="0"/>
              </a:spcAft>
              <a:buNone/>
            </a:pPr>
            <a:r>
              <a:rPr b="0" i="0" lang="en-US" sz="1800" u="none" cap="none" strike="noStrike">
                <a:solidFill>
                  <a:schemeClr val="dk1"/>
                </a:solidFill>
                <a:latin typeface="Teko"/>
                <a:ea typeface="Teko"/>
                <a:cs typeface="Teko"/>
                <a:sym typeface="Teko"/>
              </a:rPr>
              <a:t>unutmayın ki karşınızdaki de sizin gibi bir insandır. Sağduyunuzu dinleyin, kibar, düşünceli ve sabırlı olun. Unutmayın ki, engelin ne olduğuna ya da nasıl bir desteğe ihtiyacı olduğuna dair en doğru bilgiyi kişinin kendisinden alabilirsiniz.</a:t>
            </a:r>
            <a:endParaRPr b="0" i="0" sz="1800" u="none" cap="none" strike="noStrike">
              <a:solidFill>
                <a:schemeClr val="dk1"/>
              </a:solidFill>
              <a:latin typeface="Teko"/>
              <a:ea typeface="Teko"/>
              <a:cs typeface="Teko"/>
              <a:sym typeface="Teko"/>
            </a:endParaRPr>
          </a:p>
        </p:txBody>
      </p:sp>
      <p:pic>
        <p:nvPicPr>
          <p:cNvPr id="95" name="Google Shape;95;p14" title="azure logo.png"/>
          <p:cNvPicPr preferRelativeResize="0"/>
          <p:nvPr/>
        </p:nvPicPr>
        <p:blipFill>
          <a:blip r:embed="rId3">
            <a:alphaModFix/>
          </a:blip>
          <a:stretch>
            <a:fillRect/>
          </a:stretch>
        </p:blipFill>
        <p:spPr>
          <a:xfrm>
            <a:off x="320976" y="214025"/>
            <a:ext cx="1139276" cy="10610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nvSpPr>
        <p:spPr>
          <a:xfrm>
            <a:off x="871417" y="920556"/>
            <a:ext cx="8594090" cy="320601"/>
          </a:xfrm>
          <a:prstGeom prst="rect">
            <a:avLst/>
          </a:prstGeom>
          <a:noFill/>
          <a:ln>
            <a:noFill/>
          </a:ln>
        </p:spPr>
        <p:txBody>
          <a:bodyPr anchorCtr="0" anchor="t" bIns="0" lIns="0" spcFirstLastPara="1" rIns="0" wrap="square" tIns="12700">
            <a:spAutoFit/>
          </a:bodyPr>
          <a:lstStyle/>
          <a:p>
            <a:pPr indent="0" lvl="0" marL="1516380" marR="0" rtl="0" algn="ctr">
              <a:lnSpc>
                <a:spcPct val="100000"/>
              </a:lnSpc>
              <a:spcBef>
                <a:spcPts val="0"/>
              </a:spcBef>
              <a:spcAft>
                <a:spcPts val="0"/>
              </a:spcAft>
              <a:buClr>
                <a:schemeClr val="dk1"/>
              </a:buClr>
              <a:buSzPts val="2000"/>
              <a:buFont typeface="Teko"/>
              <a:buNone/>
            </a:pPr>
            <a:r>
              <a:rPr b="1" i="0" lang="en-US" sz="2000" u="none" cap="none" strike="noStrike">
                <a:solidFill>
                  <a:schemeClr val="dk1"/>
                </a:solidFill>
                <a:latin typeface="Teko"/>
                <a:ea typeface="Teko"/>
                <a:cs typeface="Teko"/>
                <a:sym typeface="Teko"/>
              </a:rPr>
              <a:t>Görme Engelli Bireyler İle İletişim</a:t>
            </a:r>
            <a:endParaRPr b="1" i="0" sz="2000" u="none" cap="none" strike="noStrike">
              <a:solidFill>
                <a:schemeClr val="dk1"/>
              </a:solidFill>
              <a:latin typeface="Teko"/>
              <a:ea typeface="Teko"/>
              <a:cs typeface="Teko"/>
              <a:sym typeface="Teko"/>
            </a:endParaRPr>
          </a:p>
        </p:txBody>
      </p:sp>
      <p:sp>
        <p:nvSpPr>
          <p:cNvPr id="101" name="Google Shape;101;p15"/>
          <p:cNvSpPr txBox="1"/>
          <p:nvPr/>
        </p:nvSpPr>
        <p:spPr>
          <a:xfrm>
            <a:off x="541020" y="1591948"/>
            <a:ext cx="11109960" cy="1131785"/>
          </a:xfrm>
          <a:prstGeom prst="rect">
            <a:avLst/>
          </a:prstGeom>
          <a:noFill/>
          <a:ln>
            <a:noFill/>
          </a:ln>
        </p:spPr>
        <p:txBody>
          <a:bodyPr anchorCtr="0" anchor="t" bIns="0" lIns="0" spcFirstLastPara="1" rIns="0" wrap="square" tIns="12050">
            <a:spAutoFit/>
          </a:bodyPr>
          <a:lstStyle/>
          <a:p>
            <a:pPr indent="-342900" lvl="0" marL="710565" marR="17780" rtl="0" algn="l">
              <a:lnSpc>
                <a:spcPct val="1063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Görme engelli bir kişiyle karşılaştığınızda (ihtiyaç olduğunu düşündüğünüz durumlarda) öncelikle yardım isteyip istemediğini sorun.</a:t>
            </a:r>
            <a:endParaRPr b="0" i="0" sz="1800" u="none" cap="none" strike="noStrike">
              <a:solidFill>
                <a:schemeClr val="dk1"/>
              </a:solidFill>
              <a:latin typeface="Teko"/>
              <a:ea typeface="Teko"/>
              <a:cs typeface="Teko"/>
              <a:sym typeface="Teko"/>
            </a:endParaRPr>
          </a:p>
          <a:p>
            <a:pPr indent="-342900" lvl="0" marL="710565" marR="71755" rtl="0" algn="l">
              <a:lnSpc>
                <a:spcPct val="115599"/>
              </a:lnSpc>
              <a:spcBef>
                <a:spcPts val="750"/>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Görme engelli bir kişiyi karşılarken her zaman kendinizi tanıtın ve orada bulunan diğer kişileri de takdim edin.</a:t>
            </a:r>
            <a:endParaRPr b="0" i="0" sz="1800" u="none" cap="none" strike="noStrike">
              <a:solidFill>
                <a:schemeClr val="dk1"/>
              </a:solidFill>
              <a:latin typeface="Teko"/>
              <a:ea typeface="Teko"/>
              <a:cs typeface="Teko"/>
              <a:sym typeface="Teko"/>
            </a:endParaRPr>
          </a:p>
          <a:p>
            <a:pPr indent="-342900" lvl="0" marL="710565" marR="71755" rtl="0" algn="l">
              <a:lnSpc>
                <a:spcPct val="115599"/>
              </a:lnSpc>
              <a:spcBef>
                <a:spcPts val="750"/>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Görme engelli bir kişiyi yabancı olduğu bir alanda yalnız bırakmayın. Konuşma esnasında, kişiye ismi ile hitap edin.</a:t>
            </a:r>
            <a:endParaRPr b="0" i="0" sz="1800" u="none" cap="none" strike="noStrike">
              <a:solidFill>
                <a:schemeClr val="dk1"/>
              </a:solidFill>
              <a:latin typeface="Teko"/>
              <a:ea typeface="Teko"/>
              <a:cs typeface="Teko"/>
              <a:sym typeface="Teko"/>
            </a:endParaRPr>
          </a:p>
        </p:txBody>
      </p:sp>
      <p:sp>
        <p:nvSpPr>
          <p:cNvPr id="102" name="Google Shape;102;p15"/>
          <p:cNvSpPr txBox="1"/>
          <p:nvPr/>
        </p:nvSpPr>
        <p:spPr>
          <a:xfrm>
            <a:off x="871417" y="3074524"/>
            <a:ext cx="9857105" cy="1495922"/>
          </a:xfrm>
          <a:prstGeom prst="rect">
            <a:avLst/>
          </a:prstGeom>
          <a:noFill/>
          <a:ln>
            <a:noFill/>
          </a:ln>
        </p:spPr>
        <p:txBody>
          <a:bodyPr anchorCtr="0" anchor="t" bIns="0" lIns="0" spcFirstLastPara="1" rIns="0" wrap="square" tIns="155575">
            <a:spAutoFit/>
          </a:bodyPr>
          <a:lstStyle/>
          <a:p>
            <a:pPr indent="-342900" lvl="0" marL="381000" marR="0" rtl="0" algn="l">
              <a:lnSpc>
                <a:spcPct val="100000"/>
              </a:lnSpc>
              <a:spcBef>
                <a:spcPts val="0"/>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Kişiyle doğrudan doğruya konuşun.</a:t>
            </a:r>
            <a:endParaRPr b="0" i="0" sz="1800" u="none" cap="none" strike="noStrike">
              <a:solidFill>
                <a:schemeClr val="dk1"/>
              </a:solidFill>
              <a:latin typeface="Teko"/>
              <a:ea typeface="Teko"/>
              <a:cs typeface="Teko"/>
              <a:sym typeface="Teko"/>
            </a:endParaRPr>
          </a:p>
          <a:p>
            <a:pPr indent="-342900" lvl="0" marL="381000" marR="0" rtl="0" algn="l">
              <a:lnSpc>
                <a:spcPct val="100000"/>
              </a:lnSpc>
              <a:spcBef>
                <a:spcPts val="1125"/>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Görme engelliler ile yüksek sesle konuşmanın tekrar edilen bir hata olduğu gözlemlenmiştir.</a:t>
            </a:r>
            <a:endParaRPr b="0" i="0" sz="1800" u="none" cap="none" strike="noStrike">
              <a:solidFill>
                <a:schemeClr val="dk1"/>
              </a:solidFill>
              <a:latin typeface="Teko"/>
              <a:ea typeface="Teko"/>
              <a:cs typeface="Teko"/>
              <a:sym typeface="Teko"/>
            </a:endParaRPr>
          </a:p>
          <a:p>
            <a:pPr indent="-342900" lvl="0" marL="381000" marR="0" rtl="0" algn="l">
              <a:lnSpc>
                <a:spcPct val="100000"/>
              </a:lnSpc>
              <a:spcBef>
                <a:spcPts val="75"/>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Görme engelliler ile konuşurken normal bir ses tonu kullanın.</a:t>
            </a:r>
            <a:endParaRPr b="0" i="0" sz="1800" u="none" cap="none" strike="noStrike">
              <a:solidFill>
                <a:schemeClr val="dk1"/>
              </a:solidFill>
              <a:latin typeface="Teko"/>
              <a:ea typeface="Teko"/>
              <a:cs typeface="Teko"/>
              <a:sym typeface="Teko"/>
            </a:endParaRPr>
          </a:p>
          <a:p>
            <a:pPr indent="-342900" lvl="0" marL="381000" marR="0" rtl="0" algn="l">
              <a:lnSpc>
                <a:spcPct val="100000"/>
              </a:lnSpc>
              <a:spcBef>
                <a:spcPts val="620"/>
              </a:spcBef>
              <a:spcAft>
                <a:spcPts val="0"/>
              </a:spcAft>
              <a:buClr>
                <a:schemeClr val="dk1"/>
              </a:buClr>
              <a:buSzPts val="1800"/>
              <a:buFont typeface="Noto Sans Symbols"/>
              <a:buChar char="❑"/>
            </a:pPr>
            <a:r>
              <a:rPr b="0" i="0" lang="en-US" sz="1800" u="none" cap="none" strike="noStrike">
                <a:solidFill>
                  <a:schemeClr val="dk1"/>
                </a:solidFill>
                <a:latin typeface="Teko"/>
                <a:ea typeface="Teko"/>
                <a:cs typeface="Teko"/>
                <a:sym typeface="Teko"/>
              </a:rPr>
              <a:t>Görme engelli kişiler hâkim oldukları alanlarda bağımsızca dolaşıp gezebilirler.</a:t>
            </a:r>
            <a:endParaRPr b="0" i="0" sz="1800" u="none" cap="none" strike="noStrike">
              <a:solidFill>
                <a:schemeClr val="dk1"/>
              </a:solidFill>
              <a:latin typeface="Teko"/>
              <a:ea typeface="Teko"/>
              <a:cs typeface="Teko"/>
              <a:sym typeface="Teko"/>
            </a:endParaRPr>
          </a:p>
        </p:txBody>
      </p:sp>
      <p:pic>
        <p:nvPicPr>
          <p:cNvPr descr="çizgi film, hokey, kırpıntı çizim, çizim içeren bir resim&#10;&#10;Açıklama otomatik olarak oluşturuldu" id="103" name="Google Shape;103;p15"/>
          <p:cNvPicPr preferRelativeResize="0"/>
          <p:nvPr/>
        </p:nvPicPr>
        <p:blipFill rotWithShape="1">
          <a:blip r:embed="rId3">
            <a:alphaModFix/>
          </a:blip>
          <a:srcRect b="0" l="0" r="0" t="0"/>
          <a:stretch/>
        </p:blipFill>
        <p:spPr>
          <a:xfrm>
            <a:off x="10146718" y="4811139"/>
            <a:ext cx="2080179" cy="2368426"/>
          </a:xfrm>
          <a:prstGeom prst="rect">
            <a:avLst/>
          </a:prstGeom>
          <a:noFill/>
          <a:ln>
            <a:noFill/>
          </a:ln>
        </p:spPr>
      </p:pic>
      <p:pic>
        <p:nvPicPr>
          <p:cNvPr id="104" name="Google Shape;104;p15" title="azure logo.png"/>
          <p:cNvPicPr preferRelativeResize="0"/>
          <p:nvPr/>
        </p:nvPicPr>
        <p:blipFill>
          <a:blip r:embed="rId4">
            <a:alphaModFix/>
          </a:blip>
          <a:stretch>
            <a:fillRect/>
          </a:stretch>
        </p:blipFill>
        <p:spPr>
          <a:xfrm>
            <a:off x="320976" y="214025"/>
            <a:ext cx="1139276" cy="1061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nvSpPr>
        <p:spPr>
          <a:xfrm>
            <a:off x="871417" y="920556"/>
            <a:ext cx="8594090" cy="320601"/>
          </a:xfrm>
          <a:prstGeom prst="rect">
            <a:avLst/>
          </a:prstGeom>
          <a:noFill/>
          <a:ln>
            <a:noFill/>
          </a:ln>
        </p:spPr>
        <p:txBody>
          <a:bodyPr anchorCtr="0" anchor="t" bIns="0" lIns="0" spcFirstLastPara="1" rIns="0" wrap="square" tIns="12700">
            <a:spAutoFit/>
          </a:bodyPr>
          <a:lstStyle/>
          <a:p>
            <a:pPr indent="0" lvl="0" marL="1516380" marR="0" rtl="0" algn="ctr">
              <a:lnSpc>
                <a:spcPct val="100000"/>
              </a:lnSpc>
              <a:spcBef>
                <a:spcPts val="0"/>
              </a:spcBef>
              <a:spcAft>
                <a:spcPts val="0"/>
              </a:spcAft>
              <a:buClr>
                <a:schemeClr val="dk1"/>
              </a:buClr>
              <a:buSzPts val="2000"/>
              <a:buFont typeface="Teko"/>
              <a:buNone/>
            </a:pPr>
            <a:r>
              <a:rPr b="1" i="0" lang="en-US" sz="2000" u="none" cap="none" strike="noStrike">
                <a:solidFill>
                  <a:schemeClr val="dk1"/>
                </a:solidFill>
                <a:latin typeface="Teko"/>
                <a:ea typeface="Teko"/>
                <a:cs typeface="Teko"/>
                <a:sym typeface="Teko"/>
              </a:rPr>
              <a:t>Görme Engelli Bireyler İle İletişim</a:t>
            </a:r>
            <a:endParaRPr b="1" i="0" sz="2000" u="none" cap="none" strike="noStrike">
              <a:solidFill>
                <a:schemeClr val="dk1"/>
              </a:solidFill>
              <a:latin typeface="Teko"/>
              <a:ea typeface="Teko"/>
              <a:cs typeface="Teko"/>
              <a:sym typeface="Teko"/>
            </a:endParaRPr>
          </a:p>
        </p:txBody>
      </p:sp>
      <p:sp>
        <p:nvSpPr>
          <p:cNvPr id="110" name="Google Shape;110;p16"/>
          <p:cNvSpPr txBox="1"/>
          <p:nvPr/>
        </p:nvSpPr>
        <p:spPr>
          <a:xfrm>
            <a:off x="569036" y="1784447"/>
            <a:ext cx="11053927" cy="3289106"/>
          </a:xfrm>
          <a:prstGeom prst="rect">
            <a:avLst/>
          </a:prstGeom>
          <a:noFill/>
          <a:ln>
            <a:noFill/>
          </a:ln>
        </p:spPr>
        <p:txBody>
          <a:bodyPr anchorCtr="0" anchor="t" bIns="0" lIns="0" spcFirstLastPara="1" rIns="0" wrap="square" tIns="12700">
            <a:spAutoFit/>
          </a:bodyPr>
          <a:lstStyle/>
          <a:p>
            <a:pPr indent="-342900" lvl="0" marL="355600" marR="133985" rtl="0" algn="l">
              <a:lnSpc>
                <a:spcPct val="115599"/>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Görme engelli bir kişi ile birlikte yürürken onun, sizin kolunuzu ya da dirseğinizi tutmasına izin verin.</a:t>
            </a:r>
            <a:endParaRPr b="0" i="0" sz="2000" u="none" cap="none" strike="noStrike">
              <a:solidFill>
                <a:schemeClr val="dk1"/>
              </a:solidFill>
              <a:latin typeface="Teko"/>
              <a:ea typeface="Teko"/>
              <a:cs typeface="Teko"/>
              <a:sym typeface="Teko"/>
            </a:endParaRPr>
          </a:p>
          <a:p>
            <a:pPr indent="-342900" lvl="0" marL="355600" marR="133985" rtl="0" algn="l">
              <a:lnSpc>
                <a:spcPct val="115599"/>
              </a:lnSpc>
              <a:spcBef>
                <a:spcPts val="10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Görme engelli bir kişinin oturmasına yardımcı olurken oturacağı yerin arkasını eliyle tutmasını sağlayın.</a:t>
            </a:r>
            <a:endParaRPr b="0" i="0" sz="2000" u="none" cap="none" strike="noStrike">
              <a:solidFill>
                <a:schemeClr val="dk1"/>
              </a:solidFill>
              <a:latin typeface="Teko"/>
              <a:ea typeface="Teko"/>
              <a:cs typeface="Teko"/>
              <a:sym typeface="Teko"/>
            </a:endParaRPr>
          </a:p>
          <a:p>
            <a:pPr indent="-342900" lvl="0" marL="355600" marR="0" rtl="0" algn="l">
              <a:lnSpc>
                <a:spcPct val="100000"/>
              </a:lnSpc>
              <a:spcBef>
                <a:spcPts val="75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Görme engelli bir kişiyle yürürken önüne çıkan engeller hakkında ona bilgi verin. Yön bilgisi verirken açık ve net olun (Sağ ve sol kelimelerini kullanabilirsiniz ama “orada”, “ileride” gibi ifadeler kullanmayın).</a:t>
            </a:r>
            <a:endParaRPr b="0" i="0" sz="2000" u="none" cap="none" strike="noStrike">
              <a:solidFill>
                <a:schemeClr val="dk1"/>
              </a:solidFill>
              <a:latin typeface="Teko"/>
              <a:ea typeface="Teko"/>
              <a:cs typeface="Teko"/>
              <a:sym typeface="Teko"/>
            </a:endParaRPr>
          </a:p>
          <a:p>
            <a:pPr indent="-342900" lvl="0" marL="355600" marR="3903979" rtl="0" algn="l">
              <a:lnSpc>
                <a:spcPct val="17645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Görme engelli bir kişinin eline verdiğiniz objeyi tarif edin.</a:t>
            </a:r>
            <a:endParaRPr b="0" i="0" sz="2000" u="none" cap="none" strike="noStrike">
              <a:solidFill>
                <a:schemeClr val="dk1"/>
              </a:solidFill>
              <a:latin typeface="Teko"/>
              <a:ea typeface="Teko"/>
              <a:cs typeface="Teko"/>
              <a:sym typeface="Teko"/>
            </a:endParaRPr>
          </a:p>
          <a:p>
            <a:pPr indent="-342900" lvl="0" marL="355600" marR="3903979" rtl="0" algn="l">
              <a:lnSpc>
                <a:spcPct val="17645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Bulunduğunuz ortamdan ayrılırken görme engelli kişiye bilgi verin.</a:t>
            </a:r>
            <a:endParaRPr b="0" i="0" sz="2000" u="none" cap="none" strike="noStrike">
              <a:solidFill>
                <a:schemeClr val="dk1"/>
              </a:solidFill>
              <a:latin typeface="Teko"/>
              <a:ea typeface="Teko"/>
              <a:cs typeface="Teko"/>
              <a:sym typeface="Teko"/>
            </a:endParaRPr>
          </a:p>
          <a:p>
            <a:pPr indent="-342900" lvl="0" marL="355600" marR="0" rtl="0" algn="l">
              <a:lnSpc>
                <a:spcPct val="10825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Görme engelli kişilerin tamamı Braille alfabesini okuyamayabilir.</a:t>
            </a:r>
            <a:endParaRPr b="0" i="0" sz="2000" u="none" cap="none" strike="noStrike">
              <a:solidFill>
                <a:schemeClr val="dk1"/>
              </a:solidFill>
              <a:latin typeface="Teko"/>
              <a:ea typeface="Teko"/>
              <a:cs typeface="Teko"/>
              <a:sym typeface="Teko"/>
            </a:endParaRPr>
          </a:p>
          <a:p>
            <a:pPr indent="-342900" lvl="0" marL="355600" marR="3520440" rtl="0" algn="l">
              <a:lnSpc>
                <a:spcPct val="106300"/>
              </a:lnSpc>
              <a:spcBef>
                <a:spcPts val="75"/>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Günlük konuşmanın bir parçası olan ‘Bak!’, ‘Gördün mü?’ ‘Görüşürüz.’ gibi ifadelerin kullanılması gayet normaldir.</a:t>
            </a:r>
            <a:endParaRPr b="0" i="0" sz="2000" u="none" cap="none" strike="noStrike">
              <a:solidFill>
                <a:schemeClr val="dk1"/>
              </a:solidFill>
              <a:latin typeface="Teko"/>
              <a:ea typeface="Teko"/>
              <a:cs typeface="Teko"/>
              <a:sym typeface="Teko"/>
            </a:endParaRPr>
          </a:p>
        </p:txBody>
      </p:sp>
      <p:pic>
        <p:nvPicPr>
          <p:cNvPr descr="çizgi film, ayakkabı, oyuncak, oyuncak bebek içeren bir resim&#10;&#10;Açıklama otomatik olarak oluşturuldu" id="111" name="Google Shape;111;p16"/>
          <p:cNvPicPr preferRelativeResize="0"/>
          <p:nvPr/>
        </p:nvPicPr>
        <p:blipFill rotWithShape="1">
          <a:blip r:embed="rId3">
            <a:alphaModFix/>
          </a:blip>
          <a:srcRect b="0" l="0" r="0" t="0"/>
          <a:stretch/>
        </p:blipFill>
        <p:spPr>
          <a:xfrm>
            <a:off x="9847245" y="4888138"/>
            <a:ext cx="2324301" cy="2110923"/>
          </a:xfrm>
          <a:prstGeom prst="rect">
            <a:avLst/>
          </a:prstGeom>
          <a:noFill/>
          <a:ln>
            <a:noFill/>
          </a:ln>
        </p:spPr>
      </p:pic>
      <p:pic>
        <p:nvPicPr>
          <p:cNvPr id="112" name="Google Shape;112;p16" title="azure logo.png"/>
          <p:cNvPicPr preferRelativeResize="0"/>
          <p:nvPr/>
        </p:nvPicPr>
        <p:blipFill>
          <a:blip r:embed="rId4">
            <a:alphaModFix/>
          </a:blip>
          <a:stretch>
            <a:fillRect/>
          </a:stretch>
        </p:blipFill>
        <p:spPr>
          <a:xfrm>
            <a:off x="320976" y="214025"/>
            <a:ext cx="1139276" cy="1061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nvSpPr>
        <p:spPr>
          <a:xfrm>
            <a:off x="871417" y="920556"/>
            <a:ext cx="8594090" cy="505267"/>
          </a:xfrm>
          <a:prstGeom prst="rect">
            <a:avLst/>
          </a:prstGeom>
          <a:noFill/>
          <a:ln>
            <a:noFill/>
          </a:ln>
        </p:spPr>
        <p:txBody>
          <a:bodyPr anchorCtr="0" anchor="t" bIns="0" lIns="0" spcFirstLastPara="1" rIns="0" wrap="square" tIns="12700">
            <a:spAutoFit/>
          </a:bodyPr>
          <a:lstStyle/>
          <a:p>
            <a:pPr indent="0" lvl="0" marL="1516380" marR="0" rtl="0" algn="ctr">
              <a:lnSpc>
                <a:spcPct val="100000"/>
              </a:lnSpc>
              <a:spcBef>
                <a:spcPts val="0"/>
              </a:spcBef>
              <a:spcAft>
                <a:spcPts val="0"/>
              </a:spcAft>
              <a:buClr>
                <a:schemeClr val="dk1"/>
              </a:buClr>
              <a:buSzPts val="3200"/>
              <a:buFont typeface="Teko"/>
              <a:buNone/>
            </a:pPr>
            <a:r>
              <a:rPr b="1" i="0" lang="en-US" sz="3200" u="none" cap="none" strike="noStrike">
                <a:solidFill>
                  <a:schemeClr val="dk1"/>
                </a:solidFill>
                <a:latin typeface="Teko"/>
                <a:ea typeface="Teko"/>
                <a:cs typeface="Teko"/>
                <a:sym typeface="Teko"/>
              </a:rPr>
              <a:t>İşitme Engelli Bireyler İle İletişim</a:t>
            </a:r>
            <a:endParaRPr b="1" i="0" sz="3200" u="none" cap="none" strike="noStrike">
              <a:solidFill>
                <a:schemeClr val="dk1"/>
              </a:solidFill>
              <a:latin typeface="Teko"/>
              <a:ea typeface="Teko"/>
              <a:cs typeface="Teko"/>
              <a:sym typeface="Teko"/>
            </a:endParaRPr>
          </a:p>
        </p:txBody>
      </p:sp>
      <p:sp>
        <p:nvSpPr>
          <p:cNvPr id="118" name="Google Shape;118;p17"/>
          <p:cNvSpPr txBox="1"/>
          <p:nvPr/>
        </p:nvSpPr>
        <p:spPr>
          <a:xfrm>
            <a:off x="577583" y="1858484"/>
            <a:ext cx="10833100" cy="2005934"/>
          </a:xfrm>
          <a:prstGeom prst="rect">
            <a:avLst/>
          </a:prstGeom>
          <a:noFill/>
          <a:ln>
            <a:noFill/>
          </a:ln>
        </p:spPr>
        <p:txBody>
          <a:bodyPr anchorCtr="0" anchor="t" bIns="0" lIns="0" spcFirstLastPara="1" rIns="0" wrap="square" tIns="12050">
            <a:spAutoFit/>
          </a:bodyPr>
          <a:lstStyle/>
          <a:p>
            <a:pPr indent="-342900" lvl="0" marL="697865" marR="755015" rtl="0" algn="l">
              <a:lnSpc>
                <a:spcPct val="1063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İşitme engelli bir kişinin dikkatini çekmek için kibarca omuzuna dokunabilir ya da elinizle işaret edebilirsiniz.</a:t>
            </a:r>
            <a:endParaRPr b="0" i="0" sz="2000" u="none" cap="none" strike="noStrike">
              <a:solidFill>
                <a:schemeClr val="dk1"/>
              </a:solidFill>
              <a:latin typeface="Teko"/>
              <a:ea typeface="Teko"/>
              <a:cs typeface="Teko"/>
              <a:sym typeface="Teko"/>
            </a:endParaRPr>
          </a:p>
          <a:p>
            <a:pPr indent="-342900" lvl="0" marL="697865" marR="0" rtl="0" algn="l">
              <a:lnSpc>
                <a:spcPct val="100000"/>
              </a:lnSpc>
              <a:spcBef>
                <a:spcPts val="1125"/>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Konuşurken yüz yüze bakıp normal bir ses tonu ile konuşun.</a:t>
            </a:r>
            <a:endParaRPr b="0" i="0" sz="2000" u="none" cap="none" strike="noStrike">
              <a:solidFill>
                <a:schemeClr val="dk1"/>
              </a:solidFill>
              <a:latin typeface="Teko"/>
              <a:ea typeface="Teko"/>
              <a:cs typeface="Teko"/>
              <a:sym typeface="Teko"/>
            </a:endParaRPr>
          </a:p>
          <a:p>
            <a:pPr indent="-342900" lvl="0" marL="697865" marR="5080" rtl="0" algn="l">
              <a:lnSpc>
                <a:spcPct val="106300"/>
              </a:lnSpc>
              <a:spcBef>
                <a:spcPts val="975"/>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Birçok işitme engelli dudak okuduğundan, konuşurken elinizle ağzınızı kapatmak ya da sakız çiğnemek gibi konuşmanızın anlaşılmasını engelleyecek hareketler yapmayın.</a:t>
            </a:r>
            <a:endParaRPr b="0" i="0" sz="2000" u="none" cap="none" strike="noStrike">
              <a:solidFill>
                <a:schemeClr val="dk1"/>
              </a:solidFill>
              <a:latin typeface="Teko"/>
              <a:ea typeface="Teko"/>
              <a:cs typeface="Teko"/>
              <a:sym typeface="Teko"/>
            </a:endParaRPr>
          </a:p>
          <a:p>
            <a:pPr indent="-342900" lvl="0" marL="697865" marR="5080" rtl="0" algn="l">
              <a:lnSpc>
                <a:spcPct val="106300"/>
              </a:lnSpc>
              <a:spcBef>
                <a:spcPts val="975"/>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Tahmin etmeye çalışmak yerine, en iyi iletişim kurabileceği yöntemi kendisine sorun.</a:t>
            </a:r>
            <a:endParaRPr b="0" i="0" sz="2000" u="none" cap="none" strike="noStrike">
              <a:solidFill>
                <a:schemeClr val="dk1"/>
              </a:solidFill>
              <a:latin typeface="Teko"/>
              <a:ea typeface="Teko"/>
              <a:cs typeface="Teko"/>
              <a:sym typeface="Teko"/>
            </a:endParaRPr>
          </a:p>
        </p:txBody>
      </p:sp>
      <p:sp>
        <p:nvSpPr>
          <p:cNvPr id="119" name="Google Shape;119;p17"/>
          <p:cNvSpPr txBox="1"/>
          <p:nvPr/>
        </p:nvSpPr>
        <p:spPr>
          <a:xfrm>
            <a:off x="871417" y="4256921"/>
            <a:ext cx="3586479" cy="1368425"/>
          </a:xfrm>
          <a:prstGeom prst="rect">
            <a:avLst/>
          </a:prstGeom>
          <a:noFill/>
          <a:ln>
            <a:noFill/>
          </a:ln>
        </p:spPr>
        <p:txBody>
          <a:bodyPr anchorCtr="0" anchor="t" bIns="0" lIns="0" spcFirstLastPara="1" rIns="0" wrap="square" tIns="155575">
            <a:spAutoFit/>
          </a:bodyPr>
          <a:lstStyle/>
          <a:p>
            <a:pPr indent="0" lvl="0" marL="12700" marR="0" rtl="0" algn="l">
              <a:lnSpc>
                <a:spcPct val="100000"/>
              </a:lnSpc>
              <a:spcBef>
                <a:spcPts val="0"/>
              </a:spcBef>
              <a:spcAft>
                <a:spcPts val="0"/>
              </a:spcAft>
              <a:buNone/>
            </a:pPr>
            <a:r>
              <a:rPr b="0" i="0" lang="en-US" sz="2000" u="none" cap="none" strike="noStrike">
                <a:solidFill>
                  <a:schemeClr val="dk1"/>
                </a:solidFill>
                <a:latin typeface="Teko"/>
                <a:ea typeface="Teko"/>
                <a:cs typeface="Teko"/>
                <a:sym typeface="Teko"/>
              </a:rPr>
              <a:t>Kullanabileceğiniz yöntemler:</a:t>
            </a:r>
            <a:endParaRPr b="0" i="0" sz="2000" u="none" cap="none" strike="noStrike">
              <a:solidFill>
                <a:schemeClr val="dk1"/>
              </a:solidFill>
              <a:latin typeface="Teko"/>
              <a:ea typeface="Teko"/>
              <a:cs typeface="Teko"/>
              <a:sym typeface="Teko"/>
            </a:endParaRPr>
          </a:p>
          <a:p>
            <a:pPr indent="-183515" lvl="0" marL="196215" marR="0" rtl="0" algn="l">
              <a:lnSpc>
                <a:spcPct val="100000"/>
              </a:lnSpc>
              <a:spcBef>
                <a:spcPts val="1125"/>
              </a:spcBef>
              <a:spcAft>
                <a:spcPts val="0"/>
              </a:spcAft>
              <a:buClr>
                <a:schemeClr val="dk1"/>
              </a:buClr>
              <a:buSzPts val="2000"/>
              <a:buFont typeface="Teko"/>
              <a:buChar char="–"/>
            </a:pPr>
            <a:r>
              <a:rPr b="0" i="0" lang="en-US" sz="2000" u="none" cap="none" strike="noStrike">
                <a:solidFill>
                  <a:schemeClr val="dk1"/>
                </a:solidFill>
                <a:latin typeface="Teko"/>
                <a:ea typeface="Teko"/>
                <a:cs typeface="Teko"/>
                <a:sym typeface="Teko"/>
              </a:rPr>
              <a:t>İşaret dili aracılığı ile anlaşmak.</a:t>
            </a:r>
            <a:endParaRPr b="0" i="0" sz="2000" u="none" cap="none" strike="noStrike">
              <a:solidFill>
                <a:schemeClr val="dk1"/>
              </a:solidFill>
              <a:latin typeface="Teko"/>
              <a:ea typeface="Teko"/>
              <a:cs typeface="Teko"/>
              <a:sym typeface="Teko"/>
            </a:endParaRPr>
          </a:p>
          <a:p>
            <a:pPr indent="-183515" lvl="0" marL="196215" marR="0" rtl="0" algn="l">
              <a:lnSpc>
                <a:spcPct val="100000"/>
              </a:lnSpc>
              <a:spcBef>
                <a:spcPts val="1125"/>
              </a:spcBef>
              <a:spcAft>
                <a:spcPts val="0"/>
              </a:spcAft>
              <a:buClr>
                <a:schemeClr val="dk1"/>
              </a:buClr>
              <a:buSzPts val="2000"/>
              <a:buFont typeface="Teko"/>
              <a:buChar char="–"/>
            </a:pPr>
            <a:r>
              <a:rPr b="0" i="0" lang="en-US" sz="2000" u="none" cap="none" strike="noStrike">
                <a:solidFill>
                  <a:schemeClr val="dk1"/>
                </a:solidFill>
                <a:latin typeface="Teko"/>
                <a:ea typeface="Teko"/>
                <a:cs typeface="Teko"/>
                <a:sym typeface="Teko"/>
              </a:rPr>
              <a:t>Resim ya da çizimlerle anlaşmak</a:t>
            </a: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p:txBody>
      </p:sp>
      <p:pic>
        <p:nvPicPr>
          <p:cNvPr descr="insan yüzü, giyim, kişi, şahıs, çizgi film içeren bir resim&#10;&#10;Açıklama otomatik olarak oluşturuldu" id="120" name="Google Shape;120;p17"/>
          <p:cNvPicPr preferRelativeResize="0"/>
          <p:nvPr/>
        </p:nvPicPr>
        <p:blipFill rotWithShape="1">
          <a:blip r:embed="rId3">
            <a:alphaModFix/>
          </a:blip>
          <a:srcRect b="0" l="0" r="0" t="0"/>
          <a:stretch/>
        </p:blipFill>
        <p:spPr>
          <a:xfrm>
            <a:off x="9328932" y="4190971"/>
            <a:ext cx="2787406" cy="2657903"/>
          </a:xfrm>
          <a:prstGeom prst="rect">
            <a:avLst/>
          </a:prstGeom>
          <a:noFill/>
          <a:ln>
            <a:noFill/>
          </a:ln>
        </p:spPr>
      </p:pic>
      <p:pic>
        <p:nvPicPr>
          <p:cNvPr id="121" name="Google Shape;121;p17" title="azure logo.png"/>
          <p:cNvPicPr preferRelativeResize="0"/>
          <p:nvPr/>
        </p:nvPicPr>
        <p:blipFill>
          <a:blip r:embed="rId4">
            <a:alphaModFix/>
          </a:blip>
          <a:stretch>
            <a:fillRect/>
          </a:stretch>
        </p:blipFill>
        <p:spPr>
          <a:xfrm>
            <a:off x="320976" y="214025"/>
            <a:ext cx="1139276" cy="1061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nvSpPr>
        <p:spPr>
          <a:xfrm>
            <a:off x="871417" y="920556"/>
            <a:ext cx="8594090" cy="505267"/>
          </a:xfrm>
          <a:prstGeom prst="rect">
            <a:avLst/>
          </a:prstGeom>
          <a:noFill/>
          <a:ln>
            <a:noFill/>
          </a:ln>
        </p:spPr>
        <p:txBody>
          <a:bodyPr anchorCtr="0" anchor="t" bIns="0" lIns="0" spcFirstLastPara="1" rIns="0" wrap="square" tIns="12700">
            <a:spAutoFit/>
          </a:bodyPr>
          <a:lstStyle/>
          <a:p>
            <a:pPr indent="0" lvl="0" marL="1516380" marR="0" rtl="0" algn="ctr">
              <a:lnSpc>
                <a:spcPct val="100000"/>
              </a:lnSpc>
              <a:spcBef>
                <a:spcPts val="0"/>
              </a:spcBef>
              <a:spcAft>
                <a:spcPts val="0"/>
              </a:spcAft>
              <a:buClr>
                <a:schemeClr val="dk1"/>
              </a:buClr>
              <a:buSzPts val="3200"/>
              <a:buFont typeface="Teko"/>
              <a:buNone/>
            </a:pPr>
            <a:r>
              <a:rPr b="1" i="0" lang="en-US" sz="3200" u="none" cap="none" strike="noStrike">
                <a:solidFill>
                  <a:schemeClr val="dk1"/>
                </a:solidFill>
                <a:latin typeface="Teko"/>
                <a:ea typeface="Teko"/>
                <a:cs typeface="Teko"/>
                <a:sym typeface="Teko"/>
              </a:rPr>
              <a:t>İşitme Engelli Bireyler İle İletişim</a:t>
            </a:r>
            <a:endParaRPr b="1" i="0" sz="3200" u="none" cap="none" strike="noStrike">
              <a:solidFill>
                <a:schemeClr val="dk1"/>
              </a:solidFill>
              <a:latin typeface="Teko"/>
              <a:ea typeface="Teko"/>
              <a:cs typeface="Teko"/>
              <a:sym typeface="Teko"/>
            </a:endParaRPr>
          </a:p>
        </p:txBody>
      </p:sp>
      <p:sp>
        <p:nvSpPr>
          <p:cNvPr id="127" name="Google Shape;127;p18"/>
          <p:cNvSpPr txBox="1"/>
          <p:nvPr/>
        </p:nvSpPr>
        <p:spPr>
          <a:xfrm>
            <a:off x="871417" y="1782797"/>
            <a:ext cx="11087700" cy="2616900"/>
          </a:xfrm>
          <a:prstGeom prst="rect">
            <a:avLst/>
          </a:prstGeom>
          <a:noFill/>
          <a:ln>
            <a:noFill/>
          </a:ln>
        </p:spPr>
        <p:txBody>
          <a:bodyPr anchorCtr="0" anchor="t" bIns="0" lIns="0" spcFirstLastPara="1" rIns="0" wrap="square" tIns="107950">
            <a:spAutoFit/>
          </a:bodyPr>
          <a:lstStyle/>
          <a:p>
            <a:pPr indent="0" lvl="0" marL="12700" marR="0" rtl="0" algn="l">
              <a:lnSpc>
                <a:spcPct val="100000"/>
              </a:lnSpc>
              <a:spcBef>
                <a:spcPts val="0"/>
              </a:spcBef>
              <a:spcAft>
                <a:spcPts val="0"/>
              </a:spcAft>
              <a:buNone/>
            </a:pPr>
            <a:r>
              <a:rPr b="0" i="0" lang="en-US" sz="2000" u="none" cap="none" strike="noStrike">
                <a:solidFill>
                  <a:schemeClr val="dk1"/>
                </a:solidFill>
                <a:latin typeface="Teko"/>
                <a:ea typeface="Teko"/>
                <a:cs typeface="Teko"/>
                <a:sym typeface="Teko"/>
              </a:rPr>
              <a:t>Eğer anlaşılmadığınızı düşünüyorsanız esnek olun ve kendinizi farklı bir kelime seçerek, vücut dili kullanarak</a:t>
            </a:r>
            <a:endParaRPr b="0" i="0" sz="2000" u="none" cap="none" strike="noStrike">
              <a:solidFill>
                <a:schemeClr val="dk1"/>
              </a:solidFill>
              <a:latin typeface="Teko"/>
              <a:ea typeface="Teko"/>
              <a:cs typeface="Teko"/>
              <a:sym typeface="Teko"/>
            </a:endParaRPr>
          </a:p>
          <a:p>
            <a:pPr indent="0" lvl="0" marL="12700" marR="0" rtl="0" algn="l">
              <a:lnSpc>
                <a:spcPct val="100000"/>
              </a:lnSpc>
              <a:spcBef>
                <a:spcPts val="750"/>
              </a:spcBef>
              <a:spcAft>
                <a:spcPts val="0"/>
              </a:spcAft>
              <a:buNone/>
            </a:pPr>
            <a:r>
              <a:rPr b="0" i="0" lang="en-US" sz="2000" u="none" cap="none" strike="noStrike">
                <a:solidFill>
                  <a:schemeClr val="dk1"/>
                </a:solidFill>
                <a:latin typeface="Teko"/>
                <a:ea typeface="Teko"/>
                <a:cs typeface="Teko"/>
                <a:sym typeface="Teko"/>
              </a:rPr>
              <a:t>ya da yazarak ifade edin.</a:t>
            </a:r>
            <a:endParaRPr b="0" i="0" sz="2000" u="none" cap="none" strike="noStrike">
              <a:solidFill>
                <a:schemeClr val="dk1"/>
              </a:solidFill>
              <a:latin typeface="Teko"/>
              <a:ea typeface="Teko"/>
              <a:cs typeface="Teko"/>
              <a:sym typeface="Teko"/>
            </a:endParaRPr>
          </a:p>
          <a:p>
            <a:pPr indent="-134620" lvl="0" marL="147320" marR="0" rtl="0" algn="l">
              <a:lnSpc>
                <a:spcPct val="100000"/>
              </a:lnSpc>
              <a:spcBef>
                <a:spcPts val="1125"/>
              </a:spcBef>
              <a:spcAft>
                <a:spcPts val="0"/>
              </a:spcAft>
              <a:buClr>
                <a:schemeClr val="dk1"/>
              </a:buClr>
              <a:buSzPts val="2000"/>
              <a:buFont typeface="Teko"/>
              <a:buChar char="-"/>
            </a:pPr>
            <a:r>
              <a:rPr b="0" i="0" lang="en-US" sz="2000" u="none" cap="none" strike="noStrike">
                <a:solidFill>
                  <a:schemeClr val="dk1"/>
                </a:solidFill>
                <a:latin typeface="Teko"/>
                <a:ea typeface="Teko"/>
                <a:cs typeface="Teko"/>
                <a:sym typeface="Teko"/>
              </a:rPr>
              <a:t>Toplantı esnasında, işitme engelli kişi ile aynı anda sadece bir tek kişi konuşmalıdır.</a:t>
            </a:r>
            <a:endParaRPr b="0" i="0" sz="2000" u="none" cap="none" strike="noStrike">
              <a:solidFill>
                <a:schemeClr val="dk1"/>
              </a:solidFill>
              <a:latin typeface="Teko"/>
              <a:ea typeface="Teko"/>
              <a:cs typeface="Teko"/>
              <a:sym typeface="Teko"/>
            </a:endParaRPr>
          </a:p>
          <a:p>
            <a:pPr indent="-134620" lvl="0" marL="147320" marR="0" rtl="0" algn="l">
              <a:lnSpc>
                <a:spcPct val="100000"/>
              </a:lnSpc>
              <a:spcBef>
                <a:spcPts val="1125"/>
              </a:spcBef>
              <a:spcAft>
                <a:spcPts val="0"/>
              </a:spcAft>
              <a:buClr>
                <a:schemeClr val="dk1"/>
              </a:buClr>
              <a:buSzPts val="2000"/>
              <a:buFont typeface="Teko"/>
              <a:buChar char="-"/>
            </a:pPr>
            <a:r>
              <a:rPr b="0" i="0" lang="en-US" sz="2000" u="none" cap="none" strike="noStrike">
                <a:solidFill>
                  <a:schemeClr val="dk1"/>
                </a:solidFill>
                <a:latin typeface="Teko"/>
                <a:ea typeface="Teko"/>
                <a:cs typeface="Teko"/>
                <a:sym typeface="Teko"/>
              </a:rPr>
              <a:t>İşitme engelli kişinin söylediklerinizi düşünüp anlaması için ona biraz zaman verin.</a:t>
            </a:r>
            <a:endParaRPr b="0" i="0" sz="2000" u="none" cap="none" strike="noStrike">
              <a:solidFill>
                <a:schemeClr val="dk1"/>
              </a:solidFill>
              <a:latin typeface="Teko"/>
              <a:ea typeface="Teko"/>
              <a:cs typeface="Teko"/>
              <a:sym typeface="Teko"/>
            </a:endParaRPr>
          </a:p>
          <a:p>
            <a:pPr indent="-134620" lvl="0" marL="147320" marR="0" rtl="0" algn="l">
              <a:lnSpc>
                <a:spcPct val="100000"/>
              </a:lnSpc>
              <a:spcBef>
                <a:spcPts val="1125"/>
              </a:spcBef>
              <a:spcAft>
                <a:spcPts val="0"/>
              </a:spcAft>
              <a:buClr>
                <a:schemeClr val="dk1"/>
              </a:buClr>
              <a:buSzPts val="2000"/>
              <a:buFont typeface="Teko"/>
              <a:buChar char="-"/>
            </a:pPr>
            <a:r>
              <a:rPr b="0" i="0" lang="en-US" sz="2000" u="none" cap="none" strike="noStrike">
                <a:solidFill>
                  <a:schemeClr val="dk1"/>
                </a:solidFill>
                <a:latin typeface="Teko"/>
                <a:ea typeface="Teko"/>
                <a:cs typeface="Teko"/>
                <a:sym typeface="Teko"/>
              </a:rPr>
              <a:t>İşaret dilini çeviren tercümanla değil, doğrudan işitme engelli bireyin yüzüne bakarak konuşun.</a:t>
            </a:r>
            <a:endParaRPr b="0" i="0" sz="2000" u="none" cap="none" strike="noStrike">
              <a:solidFill>
                <a:schemeClr val="dk1"/>
              </a:solidFill>
              <a:latin typeface="Teko"/>
              <a:ea typeface="Teko"/>
              <a:cs typeface="Teko"/>
              <a:sym typeface="Teko"/>
            </a:endParaRPr>
          </a:p>
          <a:p>
            <a:pPr indent="-134620" lvl="0" marL="147320" marR="0" rtl="0" algn="l">
              <a:lnSpc>
                <a:spcPct val="100000"/>
              </a:lnSpc>
              <a:spcBef>
                <a:spcPts val="1125"/>
              </a:spcBef>
              <a:spcAft>
                <a:spcPts val="0"/>
              </a:spcAft>
              <a:buClr>
                <a:schemeClr val="dk1"/>
              </a:buClr>
              <a:buSzPts val="2000"/>
              <a:buFont typeface="Teko"/>
              <a:buChar char="-"/>
            </a:pPr>
            <a:r>
              <a:rPr b="0" i="0" lang="en-US" sz="2000" u="none" cap="none" strike="noStrike">
                <a:solidFill>
                  <a:schemeClr val="dk1"/>
                </a:solidFill>
                <a:latin typeface="Teko"/>
                <a:ea typeface="Teko"/>
                <a:cs typeface="Teko"/>
                <a:sym typeface="Teko"/>
              </a:rPr>
              <a:t>İşitme engelli kişinin iletmek istediklerini anlamadığınız zaman, anlamış gibi davranmayın.</a:t>
            </a:r>
            <a:endParaRPr b="0" i="0" sz="2000" u="none" cap="none" strike="noStrike">
              <a:solidFill>
                <a:schemeClr val="dk1"/>
              </a:solidFill>
              <a:latin typeface="Teko"/>
              <a:ea typeface="Teko"/>
              <a:cs typeface="Teko"/>
              <a:sym typeface="Teko"/>
            </a:endParaRPr>
          </a:p>
        </p:txBody>
      </p:sp>
      <p:pic>
        <p:nvPicPr>
          <p:cNvPr descr="giyim, çizgi film, oğlan, çizim içeren bir resim&#10;&#10;Açıklama otomatik olarak oluşturuldu" id="128" name="Google Shape;128;p18"/>
          <p:cNvPicPr preferRelativeResize="0"/>
          <p:nvPr/>
        </p:nvPicPr>
        <p:blipFill rotWithShape="1">
          <a:blip r:embed="rId3">
            <a:alphaModFix/>
          </a:blip>
          <a:srcRect b="0" l="0" r="0" t="0"/>
          <a:stretch/>
        </p:blipFill>
        <p:spPr>
          <a:xfrm>
            <a:off x="10304516" y="4667521"/>
            <a:ext cx="1755728" cy="2051382"/>
          </a:xfrm>
          <a:prstGeom prst="rect">
            <a:avLst/>
          </a:prstGeom>
          <a:noFill/>
          <a:ln>
            <a:noFill/>
          </a:ln>
        </p:spPr>
      </p:pic>
      <p:pic>
        <p:nvPicPr>
          <p:cNvPr id="129" name="Google Shape;129;p18" title="azure logo.png"/>
          <p:cNvPicPr preferRelativeResize="0"/>
          <p:nvPr/>
        </p:nvPicPr>
        <p:blipFill>
          <a:blip r:embed="rId4">
            <a:alphaModFix/>
          </a:blip>
          <a:stretch>
            <a:fillRect/>
          </a:stretch>
        </p:blipFill>
        <p:spPr>
          <a:xfrm>
            <a:off x="320976" y="214025"/>
            <a:ext cx="1139276" cy="1061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nvSpPr>
        <p:spPr>
          <a:xfrm>
            <a:off x="871417" y="920556"/>
            <a:ext cx="8594090" cy="505267"/>
          </a:xfrm>
          <a:prstGeom prst="rect">
            <a:avLst/>
          </a:prstGeom>
          <a:noFill/>
          <a:ln>
            <a:noFill/>
          </a:ln>
        </p:spPr>
        <p:txBody>
          <a:bodyPr anchorCtr="0" anchor="t" bIns="0" lIns="0" spcFirstLastPara="1" rIns="0" wrap="square" tIns="12700">
            <a:spAutoFit/>
          </a:bodyPr>
          <a:lstStyle/>
          <a:p>
            <a:pPr indent="0" lvl="0" marL="1516380" marR="0" rtl="0" algn="ctr">
              <a:lnSpc>
                <a:spcPct val="100000"/>
              </a:lnSpc>
              <a:spcBef>
                <a:spcPts val="0"/>
              </a:spcBef>
              <a:spcAft>
                <a:spcPts val="0"/>
              </a:spcAft>
              <a:buClr>
                <a:schemeClr val="dk1"/>
              </a:buClr>
              <a:buSzPts val="3200"/>
              <a:buFont typeface="Teko"/>
              <a:buNone/>
            </a:pPr>
            <a:r>
              <a:rPr b="1" i="0" lang="en-US" sz="3200" u="none" cap="none" strike="noStrike">
                <a:solidFill>
                  <a:schemeClr val="dk1"/>
                </a:solidFill>
                <a:latin typeface="Teko"/>
                <a:ea typeface="Teko"/>
                <a:cs typeface="Teko"/>
                <a:sym typeface="Teko"/>
              </a:rPr>
              <a:t>Fiziksel Engelli Bireyler İle İletişim</a:t>
            </a:r>
            <a:endParaRPr b="1" i="0" sz="3200" u="none" cap="none" strike="noStrike">
              <a:solidFill>
                <a:schemeClr val="dk1"/>
              </a:solidFill>
              <a:latin typeface="Teko"/>
              <a:ea typeface="Teko"/>
              <a:cs typeface="Teko"/>
              <a:sym typeface="Teko"/>
            </a:endParaRPr>
          </a:p>
        </p:txBody>
      </p:sp>
      <p:sp>
        <p:nvSpPr>
          <p:cNvPr id="135" name="Google Shape;135;p19"/>
          <p:cNvSpPr txBox="1"/>
          <p:nvPr/>
        </p:nvSpPr>
        <p:spPr>
          <a:xfrm>
            <a:off x="577583" y="1844063"/>
            <a:ext cx="10570845" cy="1016635"/>
          </a:xfrm>
          <a:prstGeom prst="rect">
            <a:avLst/>
          </a:prstGeom>
          <a:noFill/>
          <a:ln>
            <a:noFill/>
          </a:ln>
        </p:spPr>
        <p:txBody>
          <a:bodyPr anchorCtr="0" anchor="t" bIns="0" lIns="0" spcFirstLastPara="1" rIns="0" wrap="square" tIns="41275">
            <a:spAutoFit/>
          </a:bodyPr>
          <a:lstStyle/>
          <a:p>
            <a:pPr indent="0" lvl="0" marL="12700" marR="0" rtl="0" algn="l">
              <a:lnSpc>
                <a:spcPct val="100000"/>
              </a:lnSpc>
              <a:spcBef>
                <a:spcPts val="0"/>
              </a:spcBef>
              <a:spcAft>
                <a:spcPts val="0"/>
              </a:spcAft>
              <a:buNone/>
            </a:pPr>
            <a:r>
              <a:rPr b="0" i="0" lang="en-US" sz="2000" u="none" cap="none" strike="noStrike">
                <a:solidFill>
                  <a:schemeClr val="dk1"/>
                </a:solidFill>
                <a:latin typeface="Teko"/>
                <a:ea typeface="Teko"/>
                <a:cs typeface="Teko"/>
                <a:sym typeface="Teko"/>
              </a:rPr>
              <a:t>Kullanacağı mekanlarda dikkat edilmesi gerekenler:</a:t>
            </a:r>
            <a:endParaRPr b="0" i="0" sz="2000" u="none" cap="none" strike="noStrike">
              <a:solidFill>
                <a:schemeClr val="dk1"/>
              </a:solidFill>
              <a:latin typeface="Teko"/>
              <a:ea typeface="Teko"/>
              <a:cs typeface="Teko"/>
              <a:sym typeface="Teko"/>
            </a:endParaRPr>
          </a:p>
          <a:p>
            <a:pPr indent="0" lvl="0" marL="12700" marR="5080" rtl="0" algn="l">
              <a:lnSpc>
                <a:spcPct val="106300"/>
              </a:lnSpc>
              <a:spcBef>
                <a:spcPts val="75"/>
              </a:spcBef>
              <a:spcAft>
                <a:spcPts val="0"/>
              </a:spcAft>
              <a:buNone/>
            </a:pPr>
            <a:r>
              <a:rPr b="0" i="0" lang="en-US" sz="2000" u="none" cap="none" strike="noStrike">
                <a:solidFill>
                  <a:schemeClr val="dk1"/>
                </a:solidFill>
                <a:latin typeface="Teko"/>
                <a:ea typeface="Teko"/>
                <a:cs typeface="Teko"/>
                <a:sym typeface="Teko"/>
              </a:rPr>
              <a:t>Kullanacağı alana yakın park yeri olmasını sağlayın. Bulunduğu mekâna yakın tuvalet olmasını sağlayın. Alternatif ulaşım yolları ile ilgili bilgi verin.</a:t>
            </a:r>
            <a:endParaRPr b="0" i="0" sz="2000" u="none" cap="none" strike="noStrike">
              <a:solidFill>
                <a:schemeClr val="dk1"/>
              </a:solidFill>
              <a:latin typeface="Teko"/>
              <a:ea typeface="Teko"/>
              <a:cs typeface="Teko"/>
              <a:sym typeface="Teko"/>
            </a:endParaRPr>
          </a:p>
        </p:txBody>
      </p:sp>
      <p:sp>
        <p:nvSpPr>
          <p:cNvPr id="136" name="Google Shape;136;p19"/>
          <p:cNvSpPr txBox="1"/>
          <p:nvPr/>
        </p:nvSpPr>
        <p:spPr>
          <a:xfrm>
            <a:off x="577584" y="2949553"/>
            <a:ext cx="10570844" cy="1766894"/>
          </a:xfrm>
          <a:prstGeom prst="rect">
            <a:avLst/>
          </a:prstGeom>
          <a:noFill/>
          <a:ln>
            <a:noFill/>
          </a:ln>
        </p:spPr>
        <p:txBody>
          <a:bodyPr anchorCtr="0" anchor="t" bIns="0" lIns="0" spcFirstLastPara="1" rIns="0" wrap="square" tIns="6350">
            <a:spAutoFit/>
          </a:bodyPr>
          <a:lstStyle/>
          <a:p>
            <a:pPr indent="-342900" lvl="0" marL="355600" marR="7977505" rtl="0" algn="l">
              <a:lnSpc>
                <a:spcPct val="1488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Ulaşılabilir girişler.</a:t>
            </a:r>
            <a:endParaRPr b="0" i="0" sz="2000" u="none" cap="none" strike="noStrike">
              <a:solidFill>
                <a:schemeClr val="dk1"/>
              </a:solidFill>
              <a:latin typeface="Teko"/>
              <a:ea typeface="Teko"/>
              <a:cs typeface="Teko"/>
              <a:sym typeface="Teko"/>
            </a:endParaRPr>
          </a:p>
          <a:p>
            <a:pPr indent="-342900" lvl="0" marL="355600" marR="7977505" rtl="0" algn="l">
              <a:lnSpc>
                <a:spcPct val="148800"/>
              </a:lnSpc>
              <a:spcBef>
                <a:spcPts val="5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Çalışan asansörler.</a:t>
            </a:r>
            <a:endParaRPr b="0" i="0" sz="2000" u="none" cap="none" strike="noStrike">
              <a:solidFill>
                <a:schemeClr val="dk1"/>
              </a:solidFill>
              <a:latin typeface="Teko"/>
              <a:ea typeface="Teko"/>
              <a:cs typeface="Teko"/>
              <a:sym typeface="Teko"/>
            </a:endParaRPr>
          </a:p>
          <a:p>
            <a:pPr indent="-342900" lvl="0" marL="355600" marR="7977505" rtl="0" algn="l">
              <a:lnSpc>
                <a:spcPct val="148800"/>
              </a:lnSpc>
              <a:spcBef>
                <a:spcPts val="5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Ulaşılabilir tuvaletler.</a:t>
            </a:r>
            <a:endParaRPr b="0" i="0" sz="2000" u="none" cap="none" strike="noStrike">
              <a:solidFill>
                <a:schemeClr val="dk1"/>
              </a:solidFill>
              <a:latin typeface="Teko"/>
              <a:ea typeface="Teko"/>
              <a:cs typeface="Teko"/>
              <a:sym typeface="Teko"/>
            </a:endParaRPr>
          </a:p>
          <a:p>
            <a:pPr indent="-342900" lvl="0" marL="355600" marR="0" rtl="0" algn="l">
              <a:lnSpc>
                <a:spcPct val="100000"/>
              </a:lnSpc>
              <a:spcBef>
                <a:spcPts val="375"/>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Yiyecek ve içeceklerin ulaşılabilir düzeyde sunulması ya da servise yardım eden kişilerin bulunması.</a:t>
            </a:r>
            <a:endParaRPr b="0" i="0" sz="2000" u="none" cap="none" strike="noStrike">
              <a:solidFill>
                <a:schemeClr val="dk1"/>
              </a:solidFill>
              <a:latin typeface="Teko"/>
              <a:ea typeface="Teko"/>
              <a:cs typeface="Teko"/>
              <a:sym typeface="Teko"/>
            </a:endParaRPr>
          </a:p>
        </p:txBody>
      </p:sp>
      <p:pic>
        <p:nvPicPr>
          <p:cNvPr descr="kırpıntı çizim, çizim, çizgi film, sanat içeren bir resim&#10;&#10;Açıklama otomatik olarak oluşturuldu" id="137" name="Google Shape;137;p19"/>
          <p:cNvPicPr preferRelativeResize="0"/>
          <p:nvPr/>
        </p:nvPicPr>
        <p:blipFill rotWithShape="1">
          <a:blip r:embed="rId3">
            <a:alphaModFix/>
          </a:blip>
          <a:srcRect b="0" l="0" r="0" t="0"/>
          <a:stretch/>
        </p:blipFill>
        <p:spPr>
          <a:xfrm>
            <a:off x="9169652" y="4833309"/>
            <a:ext cx="2781541" cy="1950889"/>
          </a:xfrm>
          <a:prstGeom prst="rect">
            <a:avLst/>
          </a:prstGeom>
          <a:noFill/>
          <a:ln>
            <a:noFill/>
          </a:ln>
        </p:spPr>
      </p:pic>
      <p:pic>
        <p:nvPicPr>
          <p:cNvPr id="138" name="Google Shape;138;p19" title="azure logo.png"/>
          <p:cNvPicPr preferRelativeResize="0"/>
          <p:nvPr/>
        </p:nvPicPr>
        <p:blipFill>
          <a:blip r:embed="rId4">
            <a:alphaModFix/>
          </a:blip>
          <a:stretch>
            <a:fillRect/>
          </a:stretch>
        </p:blipFill>
        <p:spPr>
          <a:xfrm>
            <a:off x="320976" y="214025"/>
            <a:ext cx="1139276" cy="10610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nvSpPr>
        <p:spPr>
          <a:xfrm>
            <a:off x="871417" y="920556"/>
            <a:ext cx="8594090" cy="505267"/>
          </a:xfrm>
          <a:prstGeom prst="rect">
            <a:avLst/>
          </a:prstGeom>
          <a:noFill/>
          <a:ln>
            <a:noFill/>
          </a:ln>
        </p:spPr>
        <p:txBody>
          <a:bodyPr anchorCtr="0" anchor="t" bIns="0" lIns="0" spcFirstLastPara="1" rIns="0" wrap="square" tIns="12700">
            <a:spAutoFit/>
          </a:bodyPr>
          <a:lstStyle/>
          <a:p>
            <a:pPr indent="0" lvl="0" marL="1516380" marR="0" rtl="0" algn="ctr">
              <a:lnSpc>
                <a:spcPct val="100000"/>
              </a:lnSpc>
              <a:spcBef>
                <a:spcPts val="0"/>
              </a:spcBef>
              <a:spcAft>
                <a:spcPts val="0"/>
              </a:spcAft>
              <a:buClr>
                <a:schemeClr val="dk1"/>
              </a:buClr>
              <a:buSzPts val="3200"/>
              <a:buFont typeface="Teko"/>
              <a:buNone/>
            </a:pPr>
            <a:r>
              <a:rPr b="1" i="0" lang="en-US" sz="3200" u="none" cap="none" strike="noStrike">
                <a:solidFill>
                  <a:schemeClr val="dk1"/>
                </a:solidFill>
                <a:latin typeface="Teko"/>
                <a:ea typeface="Teko"/>
                <a:cs typeface="Teko"/>
                <a:sym typeface="Teko"/>
              </a:rPr>
              <a:t>Fiziksel Engelli Bireyler İle İletişim</a:t>
            </a:r>
            <a:endParaRPr b="1" i="0" sz="3200" u="none" cap="none" strike="noStrike">
              <a:solidFill>
                <a:schemeClr val="dk1"/>
              </a:solidFill>
              <a:latin typeface="Teko"/>
              <a:ea typeface="Teko"/>
              <a:cs typeface="Teko"/>
              <a:sym typeface="Teko"/>
            </a:endParaRPr>
          </a:p>
        </p:txBody>
      </p:sp>
      <p:sp>
        <p:nvSpPr>
          <p:cNvPr id="144" name="Google Shape;144;p20"/>
          <p:cNvSpPr txBox="1"/>
          <p:nvPr/>
        </p:nvSpPr>
        <p:spPr>
          <a:xfrm>
            <a:off x="1090295" y="1836723"/>
            <a:ext cx="10011410" cy="2484655"/>
          </a:xfrm>
          <a:prstGeom prst="rect">
            <a:avLst/>
          </a:prstGeom>
          <a:noFill/>
          <a:ln>
            <a:noFill/>
          </a:ln>
        </p:spPr>
        <p:txBody>
          <a:bodyPr anchorCtr="0" anchor="t" bIns="0" lIns="0" spcFirstLastPara="1" rIns="0" wrap="square" tIns="98425">
            <a:spAutoFit/>
          </a:bodyPr>
          <a:lstStyle/>
          <a:p>
            <a:pPr indent="-342900" lvl="0" marL="3556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Tekerlekli sandalyelere yaslanmayın, dokunmayın ya da dinlenmek için oturmayın.</a:t>
            </a:r>
            <a:endParaRPr b="0" i="0" sz="2000" u="none" cap="none" strike="noStrike">
              <a:solidFill>
                <a:schemeClr val="dk1"/>
              </a:solidFill>
              <a:latin typeface="Teko"/>
              <a:ea typeface="Teko"/>
              <a:cs typeface="Teko"/>
              <a:sym typeface="Teko"/>
            </a:endParaRPr>
          </a:p>
          <a:p>
            <a:pPr indent="-342900" lvl="0" marL="355600" marR="0" rtl="0" algn="l">
              <a:lnSpc>
                <a:spcPct val="100000"/>
              </a:lnSpc>
              <a:spcBef>
                <a:spcPts val="675"/>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Tekerlekli sandalyede oturan kişilere yaslanmayın.</a:t>
            </a:r>
            <a:endParaRPr b="0" i="0" sz="2000" u="none" cap="none" strike="noStrike">
              <a:solidFill>
                <a:schemeClr val="dk1"/>
              </a:solidFill>
              <a:latin typeface="Teko"/>
              <a:ea typeface="Teko"/>
              <a:cs typeface="Teko"/>
              <a:sym typeface="Teko"/>
            </a:endParaRPr>
          </a:p>
          <a:p>
            <a:pPr indent="-342900" lvl="0" marL="355600" marR="0" rtl="0" algn="l">
              <a:lnSpc>
                <a:spcPct val="100000"/>
              </a:lnSpc>
              <a:spcBef>
                <a:spcPts val="105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Tekerlekli sandalyede oturan kişiye sormadan sandalyesini hareket ettirmeyin veya itmeyin.</a:t>
            </a:r>
            <a:endParaRPr b="0" i="0" sz="2000" u="none" cap="none" strike="noStrike">
              <a:solidFill>
                <a:schemeClr val="dk1"/>
              </a:solidFill>
              <a:latin typeface="Teko"/>
              <a:ea typeface="Teko"/>
              <a:cs typeface="Teko"/>
              <a:sym typeface="Teko"/>
            </a:endParaRPr>
          </a:p>
          <a:p>
            <a:pPr indent="-342900" lvl="0" marL="355600" marR="0" rtl="0" algn="l">
              <a:spcBef>
                <a:spcPts val="75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Tekerlekli sandalyede oturan bir kişiden ceketinizi ya da içeceğinizi tutmasını istemeniz uygun bir davranış değildir.</a:t>
            </a:r>
            <a:endParaRPr b="0" i="0" sz="2000" u="none" cap="none" strike="noStrike">
              <a:solidFill>
                <a:schemeClr val="dk1"/>
              </a:solidFill>
              <a:latin typeface="Teko"/>
              <a:ea typeface="Teko"/>
              <a:cs typeface="Teko"/>
              <a:sym typeface="Teko"/>
            </a:endParaRPr>
          </a:p>
          <a:p>
            <a:pPr indent="-342900" lvl="0" marL="355600" marR="0" rtl="0" algn="l">
              <a:spcBef>
                <a:spcPts val="75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Tekerlekli sandalyede oturan bir kişiyle sohbet ederken göz seviyesine gelmeye dikkat edin.</a:t>
            </a:r>
            <a:endParaRPr b="0" i="0" sz="2000" u="none" cap="none" strike="noStrike">
              <a:solidFill>
                <a:schemeClr val="dk1"/>
              </a:solidFill>
              <a:latin typeface="Teko"/>
              <a:ea typeface="Teko"/>
              <a:cs typeface="Teko"/>
              <a:sym typeface="Teko"/>
            </a:endParaRPr>
          </a:p>
          <a:p>
            <a:pPr indent="0" lvl="0" marL="12700" marR="0" rtl="0" algn="l">
              <a:lnSpc>
                <a:spcPct val="100000"/>
              </a:lnSpc>
              <a:spcBef>
                <a:spcPts val="750"/>
              </a:spcBef>
              <a:spcAft>
                <a:spcPts val="0"/>
              </a:spcAft>
              <a:buNone/>
            </a:pPr>
            <a:r>
              <a:t/>
            </a:r>
            <a:endParaRPr b="0" i="0" sz="2000" u="none" cap="none" strike="noStrike">
              <a:solidFill>
                <a:schemeClr val="dk1"/>
              </a:solidFill>
              <a:latin typeface="Calibri"/>
              <a:ea typeface="Calibri"/>
              <a:cs typeface="Calibri"/>
              <a:sym typeface="Calibri"/>
            </a:endParaRPr>
          </a:p>
        </p:txBody>
      </p:sp>
      <p:pic>
        <p:nvPicPr>
          <p:cNvPr descr="kırpıntı çizim, çizim, çocukların yaptığı resimler, sanat içeren bir resim&#10;&#10;Açıklama otomatik olarak oluşturuldu" id="145" name="Google Shape;145;p20"/>
          <p:cNvPicPr preferRelativeResize="0"/>
          <p:nvPr/>
        </p:nvPicPr>
        <p:blipFill rotWithShape="1">
          <a:blip r:embed="rId3">
            <a:alphaModFix/>
          </a:blip>
          <a:srcRect b="0" l="0" r="0" t="0"/>
          <a:stretch/>
        </p:blipFill>
        <p:spPr>
          <a:xfrm>
            <a:off x="9612893" y="4989441"/>
            <a:ext cx="2503305" cy="1752928"/>
          </a:xfrm>
          <a:prstGeom prst="rect">
            <a:avLst/>
          </a:prstGeom>
          <a:noFill/>
          <a:ln>
            <a:noFill/>
          </a:ln>
        </p:spPr>
      </p:pic>
      <p:pic>
        <p:nvPicPr>
          <p:cNvPr id="146" name="Google Shape;146;p20" title="azure logo.png"/>
          <p:cNvPicPr preferRelativeResize="0"/>
          <p:nvPr/>
        </p:nvPicPr>
        <p:blipFill>
          <a:blip r:embed="rId4">
            <a:alphaModFix/>
          </a:blip>
          <a:stretch>
            <a:fillRect/>
          </a:stretch>
        </p:blipFill>
        <p:spPr>
          <a:xfrm>
            <a:off x="320976" y="214025"/>
            <a:ext cx="1139276" cy="10610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1"/>
          <p:cNvSpPr txBox="1"/>
          <p:nvPr/>
        </p:nvSpPr>
        <p:spPr>
          <a:xfrm>
            <a:off x="871417" y="920556"/>
            <a:ext cx="8594090" cy="443711"/>
          </a:xfrm>
          <a:prstGeom prst="rect">
            <a:avLst/>
          </a:prstGeom>
          <a:noFill/>
          <a:ln>
            <a:noFill/>
          </a:ln>
        </p:spPr>
        <p:txBody>
          <a:bodyPr anchorCtr="0" anchor="t" bIns="0" lIns="0" spcFirstLastPara="1" rIns="0" wrap="square" tIns="12700">
            <a:spAutoFit/>
          </a:bodyPr>
          <a:lstStyle/>
          <a:p>
            <a:pPr indent="0" lvl="0" marL="1516380" marR="0" rtl="0" algn="ctr">
              <a:lnSpc>
                <a:spcPct val="100000"/>
              </a:lnSpc>
              <a:spcBef>
                <a:spcPts val="0"/>
              </a:spcBef>
              <a:spcAft>
                <a:spcPts val="0"/>
              </a:spcAft>
              <a:buClr>
                <a:schemeClr val="dk1"/>
              </a:buClr>
              <a:buSzPts val="2800"/>
              <a:buFont typeface="Teko"/>
              <a:buNone/>
            </a:pPr>
            <a:r>
              <a:rPr b="1" i="0" lang="en-US" sz="2800" u="none" cap="none" strike="noStrike">
                <a:solidFill>
                  <a:schemeClr val="dk1"/>
                </a:solidFill>
                <a:latin typeface="Teko"/>
                <a:ea typeface="Teko"/>
                <a:cs typeface="Teko"/>
                <a:sym typeface="Teko"/>
              </a:rPr>
              <a:t>Fiziksel Engelli Bireyler İle İletişim</a:t>
            </a:r>
            <a:endParaRPr b="1" i="0" sz="2800" u="none" cap="none" strike="noStrike">
              <a:solidFill>
                <a:schemeClr val="dk1"/>
              </a:solidFill>
              <a:latin typeface="Teko"/>
              <a:ea typeface="Teko"/>
              <a:cs typeface="Teko"/>
              <a:sym typeface="Teko"/>
            </a:endParaRPr>
          </a:p>
        </p:txBody>
      </p:sp>
      <p:sp>
        <p:nvSpPr>
          <p:cNvPr id="152" name="Google Shape;152;p21"/>
          <p:cNvSpPr txBox="1"/>
          <p:nvPr/>
        </p:nvSpPr>
        <p:spPr>
          <a:xfrm>
            <a:off x="871417" y="1671785"/>
            <a:ext cx="10774680" cy="3521092"/>
          </a:xfrm>
          <a:prstGeom prst="rect">
            <a:avLst/>
          </a:prstGeom>
          <a:noFill/>
          <a:ln>
            <a:noFill/>
          </a:ln>
        </p:spPr>
        <p:txBody>
          <a:bodyPr anchorCtr="0" anchor="t" bIns="0" lIns="0" spcFirstLastPara="1" rIns="0" wrap="square" tIns="41275">
            <a:spAutoFit/>
          </a:bodyPr>
          <a:lstStyle/>
          <a:p>
            <a:pPr indent="-342900" lvl="0" marL="35560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Bazı tekerlekli sandalye kullanıcıları tekerlekli sandalye dışında oturmayı tercih edebilirler.</a:t>
            </a:r>
            <a:endParaRPr b="0" i="0" sz="2000" u="none" cap="none" strike="noStrike">
              <a:solidFill>
                <a:schemeClr val="dk1"/>
              </a:solidFill>
              <a:latin typeface="Teko"/>
              <a:ea typeface="Teko"/>
              <a:cs typeface="Teko"/>
              <a:sym typeface="Teko"/>
            </a:endParaRPr>
          </a:p>
          <a:p>
            <a:pPr indent="-342900" lvl="0" marL="355600" marR="450850" rtl="0" algn="l">
              <a:lnSpc>
                <a:spcPct val="106300"/>
              </a:lnSpc>
              <a:spcBef>
                <a:spcPts val="75"/>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Eğer böyle bir talepleri olursa kibarca yardım teklif edin ve tekerlekli sandalyelerinin ulaşabilecekleri mesafede durmasına özen gösterin.</a:t>
            </a:r>
            <a:endParaRPr b="0" i="0" sz="2000" u="none" cap="none" strike="noStrike">
              <a:solidFill>
                <a:schemeClr val="dk1"/>
              </a:solidFill>
              <a:latin typeface="Teko"/>
              <a:ea typeface="Teko"/>
              <a:cs typeface="Teko"/>
              <a:sym typeface="Teko"/>
            </a:endParaRPr>
          </a:p>
          <a:p>
            <a:pPr indent="-342900" lvl="0" marL="355600" marR="0" rtl="0" algn="l">
              <a:spcBef>
                <a:spcPts val="300"/>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Koltuk değneği ya da baston kullanan kişiler oturduğunda veya bir yere yaslandığında, bu cihazlara kolay ulaşabilecekleri mesafede olmalarını sağlayın.</a:t>
            </a:r>
            <a:endParaRPr b="0" i="0" sz="2000" u="none" cap="none" strike="noStrike">
              <a:solidFill>
                <a:schemeClr val="dk1"/>
              </a:solidFill>
              <a:latin typeface="Teko"/>
              <a:ea typeface="Teko"/>
              <a:cs typeface="Teko"/>
              <a:sym typeface="Teko"/>
            </a:endParaRPr>
          </a:p>
          <a:p>
            <a:pPr indent="-342900" lvl="0" marL="355600" marR="734695" rtl="0" algn="l">
              <a:lnSpc>
                <a:spcPct val="106300"/>
              </a:lnSpc>
              <a:spcBef>
                <a:spcPts val="969"/>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Koltuk değneği ya da baston kullanan ve yavaş yürüyen kişilerle yürürken, onların temposuna göre yürüyün.</a:t>
            </a:r>
            <a:endParaRPr b="0" i="0" sz="2000" u="none" cap="none" strike="noStrike">
              <a:solidFill>
                <a:schemeClr val="dk1"/>
              </a:solidFill>
              <a:latin typeface="Teko"/>
              <a:ea typeface="Teko"/>
              <a:cs typeface="Teko"/>
              <a:sym typeface="Teko"/>
            </a:endParaRPr>
          </a:p>
          <a:p>
            <a:pPr indent="-342900" lvl="0" marL="355600" marR="0" rtl="0" algn="l">
              <a:spcBef>
                <a:spcPts val="525"/>
              </a:spcBef>
              <a:spcAft>
                <a:spcPts val="0"/>
              </a:spcAft>
              <a:buClr>
                <a:schemeClr val="dk1"/>
              </a:buClr>
              <a:buSzPts val="2000"/>
              <a:buFont typeface="Noto Sans Symbols"/>
              <a:buChar char="❑"/>
            </a:pPr>
            <a:r>
              <a:rPr b="0" i="0" lang="en-US" sz="2000" u="none" cap="none" strike="noStrike">
                <a:solidFill>
                  <a:schemeClr val="dk1"/>
                </a:solidFill>
                <a:latin typeface="Teko"/>
                <a:ea typeface="Teko"/>
                <a:cs typeface="Teko"/>
                <a:sym typeface="Teko"/>
              </a:rPr>
              <a:t>Kişi, zaman zaman şarj edilmesi gereken akülü tekerlekli sandalye kullanıyorsa ve sandalyesini şarj etmesi gerekiyorsa, kendisine kibarca prize yakın bir yer gösterin.</a:t>
            </a:r>
            <a:endParaRPr b="0" i="0" sz="2000" u="none" cap="none" strike="noStrike">
              <a:solidFill>
                <a:schemeClr val="dk1"/>
              </a:solidFill>
              <a:latin typeface="Teko"/>
              <a:ea typeface="Teko"/>
              <a:cs typeface="Teko"/>
              <a:sym typeface="Teko"/>
            </a:endParaRPr>
          </a:p>
          <a:p>
            <a:pPr indent="0" lvl="0" marL="12700" marR="0" rtl="0" algn="l">
              <a:lnSpc>
                <a:spcPct val="100000"/>
              </a:lnSpc>
              <a:spcBef>
                <a:spcPts val="525"/>
              </a:spcBef>
              <a:spcAft>
                <a:spcPts val="0"/>
              </a:spcAft>
              <a:buNone/>
            </a:pPr>
            <a:r>
              <a:t/>
            </a:r>
            <a:endParaRPr b="0" i="0" sz="2000" u="none" cap="none" strike="noStrike">
              <a:solidFill>
                <a:schemeClr val="dk1"/>
              </a:solidFill>
              <a:latin typeface="Calibri"/>
              <a:ea typeface="Calibri"/>
              <a:cs typeface="Calibri"/>
              <a:sym typeface="Calibri"/>
            </a:endParaRPr>
          </a:p>
          <a:p>
            <a:pPr indent="0" lvl="0" marL="12700" marR="0" rtl="0" algn="l">
              <a:lnSpc>
                <a:spcPct val="100000"/>
              </a:lnSpc>
              <a:spcBef>
                <a:spcPts val="300"/>
              </a:spcBef>
              <a:spcAft>
                <a:spcPts val="0"/>
              </a:spcAft>
              <a:buNone/>
            </a:pPr>
            <a:r>
              <a:t/>
            </a:r>
            <a:endParaRPr b="0" i="0" sz="2000" u="none" cap="none" strike="noStrike">
              <a:solidFill>
                <a:schemeClr val="dk1"/>
              </a:solidFill>
              <a:latin typeface="Calibri"/>
              <a:ea typeface="Calibri"/>
              <a:cs typeface="Calibri"/>
              <a:sym typeface="Calibri"/>
            </a:endParaRPr>
          </a:p>
        </p:txBody>
      </p:sp>
      <p:pic>
        <p:nvPicPr>
          <p:cNvPr descr="çizgi film, giyim, kişi, şahıs, kırpıntı çizim içeren bir resim&#10;&#10;Açıklama otomatik olarak oluşturuldu" id="153" name="Google Shape;153;p21"/>
          <p:cNvPicPr preferRelativeResize="0"/>
          <p:nvPr/>
        </p:nvPicPr>
        <p:blipFill rotWithShape="1">
          <a:blip r:embed="rId3">
            <a:alphaModFix/>
          </a:blip>
          <a:srcRect b="0" l="0" r="0" t="0"/>
          <a:stretch/>
        </p:blipFill>
        <p:spPr>
          <a:xfrm>
            <a:off x="9717259" y="4905375"/>
            <a:ext cx="2310943" cy="1861302"/>
          </a:xfrm>
          <a:prstGeom prst="rect">
            <a:avLst/>
          </a:prstGeom>
          <a:noFill/>
          <a:ln>
            <a:noFill/>
          </a:ln>
        </p:spPr>
      </p:pic>
      <p:pic>
        <p:nvPicPr>
          <p:cNvPr id="154" name="Google Shape;154;p21" title="azure logo.png"/>
          <p:cNvPicPr preferRelativeResize="0"/>
          <p:nvPr/>
        </p:nvPicPr>
        <p:blipFill>
          <a:blip r:embed="rId4">
            <a:alphaModFix/>
          </a:blip>
          <a:stretch>
            <a:fillRect/>
          </a:stretch>
        </p:blipFill>
        <p:spPr>
          <a:xfrm>
            <a:off x="320976" y="214025"/>
            <a:ext cx="1139276" cy="10610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