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61" r:id="rId4"/>
    <p:sldId id="260" r:id="rId5"/>
    <p:sldId id="266" r:id="rId6"/>
    <p:sldId id="265" r:id="rId7"/>
    <p:sldId id="264" r:id="rId8"/>
    <p:sldId id="263" r:id="rId9"/>
    <p:sldId id="262" r:id="rId10"/>
    <p:sldId id="269" r:id="rId11"/>
    <p:sldId id="268" r:id="rId12"/>
    <p:sldId id="273" r:id="rId13"/>
    <p:sldId id="272" r:id="rId14"/>
    <p:sldId id="271" r:id="rId15"/>
    <p:sldId id="270" r:id="rId16"/>
    <p:sldId id="258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45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70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18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344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04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02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8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659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13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30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82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42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ACBC-BD3D-73B2-DBF5-EA9B121CF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908F61D-0633-EFBE-C0DB-B51CE035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4" y="0"/>
            <a:ext cx="2246335" cy="6867036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10FFED1E-A97E-7F35-A5DE-531C0D7C00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5F9EA6-C94D-BA98-182D-F69622C9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1" y="1942838"/>
            <a:ext cx="2165617" cy="1615037"/>
          </a:xfrm>
          <a:prstGeom prst="rect">
            <a:avLst/>
          </a:prstGeo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A2C13FDA-FAE7-61D8-D8CE-C25419FD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845" y="3803374"/>
            <a:ext cx="7922307" cy="2279207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ENGELLİ BİREYLER İLE DOĞRU İLETİŞİM EĞİTİMİ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37684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FAE3-D8EF-EC20-4AF8-72FC9F90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08FDE10-A587-AB47-C9EC-6D68FE63C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0514214-C128-0065-12B9-F72E919379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2FA25746-07A5-5C5C-C8A4-263356C6D634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tr-TR" sz="3200" b="1" dirty="0">
                <a:latin typeface="Agency FB" panose="020B0503020202020204" pitchFamily="34" charset="0"/>
              </a:rPr>
              <a:t>Konuşma</a:t>
            </a:r>
            <a:r>
              <a:rPr lang="en-US" sz="3200" b="1" spc="-120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Engelli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tr-TR" sz="3200" b="1" dirty="0">
                <a:latin typeface="Agency FB" panose="020B0503020202020204" pitchFamily="34" charset="0"/>
              </a:rPr>
              <a:t>Bireyler İle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İletişim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64351192-8BAE-6108-12AA-3DD7DC9BF476}"/>
              </a:ext>
            </a:extLst>
          </p:cNvPr>
          <p:cNvSpPr txBox="1"/>
          <p:nvPr/>
        </p:nvSpPr>
        <p:spPr>
          <a:xfrm>
            <a:off x="577583" y="1811655"/>
            <a:ext cx="10951808" cy="273203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697865" indent="-342900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Ağır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işitme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kaybı,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kekemelik,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afazi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(Psikiyatrik,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nörolojik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otolarengolojik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nedenlere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bağlı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olarak</a:t>
            </a:r>
            <a:r>
              <a:rPr lang="tr-TR"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meydana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gelen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konuşma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bozuklukları)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felce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bağlı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konuşma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engelleri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meydana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gelebilir.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697865" indent="-342900">
              <a:lnSpc>
                <a:spcPct val="100000"/>
              </a:lnSpc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Sabır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yoğun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dikkat,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konuşma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olan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kişiyle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iletişim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kurarken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önemli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yaklaşımlardır.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697865" indent="-34290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Kişi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konuşurken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tüm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dikkatinizi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verin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kendisini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ifade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etmesi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için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teşvik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edin.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697865" indent="-3429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Sizden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istenmedikçe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yardımcı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olmayın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cümleleri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onun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yerine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siz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bitirmeyin.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697865" marR="5080" indent="-342900">
              <a:lnSpc>
                <a:spcPct val="103099"/>
              </a:lnSpc>
              <a:spcBef>
                <a:spcPts val="105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Konuşma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olan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kişiyi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dinlerken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onu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anladığınızı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belirtmek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için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gülümseyin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başınızı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sallayın;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kısa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cevaplar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verilebilecek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türde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sorular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sorun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sz="3000" baseline="1388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2B915FD-689B-8E0C-0D13-7F5CDBF30B8C}"/>
              </a:ext>
            </a:extLst>
          </p:cNvPr>
          <p:cNvSpPr txBox="1"/>
          <p:nvPr/>
        </p:nvSpPr>
        <p:spPr>
          <a:xfrm>
            <a:off x="527330" y="4543685"/>
            <a:ext cx="11052313" cy="397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865" marR="5080" indent="-342900">
              <a:lnSpc>
                <a:spcPct val="103099"/>
              </a:lnSpc>
              <a:spcBef>
                <a:spcPts val="1050"/>
              </a:spcBef>
              <a:buFont typeface="Wingdings" panose="05000000000000000000" pitchFamily="2" charset="2"/>
              <a:buChar char="q"/>
            </a:pPr>
            <a:r>
              <a:rPr lang="tr-TR" sz="2000" dirty="0">
                <a:latin typeface="Agency FB" panose="020B0503020202020204" pitchFamily="34" charset="0"/>
                <a:cs typeface="Calibri"/>
              </a:rPr>
              <a:t>Konuşurken lafını kesmeyin ve acele ettirmeyin</a:t>
            </a:r>
            <a:endParaRPr lang="en-US" sz="2000" baseline="1388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9" name="Resim 8" descr="çizgi film, çizim, Animasyon, Çizgi film içeren bir resim&#10;&#10;Açıklama otomatik olarak oluşturuldu">
            <a:extLst>
              <a:ext uri="{FF2B5EF4-FFF2-40B4-BE49-F238E27FC236}">
                <a16:creationId xmlns:a16="http://schemas.microsoft.com/office/drawing/2014/main" id="{286EBD29-BDCC-9472-87C7-35721F70F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82" y="4767279"/>
            <a:ext cx="2869806" cy="19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0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32706-462D-838C-739B-630A6966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9269181-0137-EAEF-87FA-DB09E75D8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8B1A5F1-39BF-27C6-2488-5CA33BA747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55B33400-2A5A-BA15-38CC-36E4B47BFACD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tr-TR" sz="3200" b="1" dirty="0">
                <a:latin typeface="Agency FB" panose="020B0503020202020204" pitchFamily="34" charset="0"/>
              </a:rPr>
              <a:t>Konuşma</a:t>
            </a:r>
            <a:r>
              <a:rPr lang="en-US" sz="3200" b="1" spc="-120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Engelli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tr-TR" sz="3200" b="1" dirty="0">
                <a:latin typeface="Agency FB" panose="020B0503020202020204" pitchFamily="34" charset="0"/>
              </a:rPr>
              <a:t>Bireyler İle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İletişim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75E6810-FFE5-CB95-86AC-05CC6E87C918}"/>
              </a:ext>
            </a:extLst>
          </p:cNvPr>
          <p:cNvSpPr txBox="1"/>
          <p:nvPr/>
        </p:nvSpPr>
        <p:spPr>
          <a:xfrm>
            <a:off x="865943" y="1961930"/>
            <a:ext cx="10454640" cy="20497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354965" algn="l"/>
              </a:tabLst>
            </a:pPr>
            <a:r>
              <a:rPr sz="3000" spc="-480" baseline="-4166" dirty="0">
                <a:latin typeface="Segoe UI Symbol"/>
                <a:cs typeface="Segoe UI Symbol"/>
              </a:rPr>
              <a:t>❑</a:t>
            </a:r>
            <a:r>
              <a:rPr sz="3000" baseline="-4166" dirty="0">
                <a:latin typeface="Agency FB" panose="020B0503020202020204" pitchFamily="34" charset="0"/>
                <a:cs typeface="Segoe UI Symbol"/>
              </a:rPr>
              <a:t>	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Konuşma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engeli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olan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kişinin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onayı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olmaksızın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grup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içinde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konuşma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yapmasını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kesinlikle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istemeyin.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354965" algn="l"/>
              </a:tabLst>
            </a:pPr>
            <a:r>
              <a:rPr sz="3000" spc="-480" baseline="-4166" dirty="0">
                <a:latin typeface="Agency FB" panose="020B0503020202020204" pitchFamily="34" charset="0"/>
                <a:cs typeface="Segoe UI Symbol"/>
              </a:rPr>
              <a:t>❑</a:t>
            </a:r>
            <a:r>
              <a:rPr sz="3000" baseline="-4166" dirty="0">
                <a:latin typeface="Agency FB" panose="020B0503020202020204" pitchFamily="34" charset="0"/>
                <a:cs typeface="Segoe UI Symbol"/>
              </a:rPr>
              <a:t>	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iletişim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kurun.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354965" algn="l"/>
              </a:tabLst>
            </a:pPr>
            <a:r>
              <a:rPr sz="3000" spc="-480" baseline="-4166" dirty="0">
                <a:latin typeface="Agency FB" panose="020B0503020202020204" pitchFamily="34" charset="0"/>
                <a:cs typeface="Segoe UI Symbol"/>
              </a:rPr>
              <a:t>❑</a:t>
            </a:r>
            <a:r>
              <a:rPr sz="3000" baseline="-4166" dirty="0">
                <a:latin typeface="Agency FB" panose="020B0503020202020204" pitchFamily="34" charset="0"/>
                <a:cs typeface="Segoe UI Symbol"/>
              </a:rPr>
              <a:t>	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Anlıyormuş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gibi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yapmayın;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dedikleriyle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ilgili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varsayımlar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yapmak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işinizi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daha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zorlaştırır.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4965" algn="l"/>
              </a:tabLst>
            </a:pPr>
            <a:r>
              <a:rPr sz="3000" spc="-480" baseline="1388" dirty="0">
                <a:latin typeface="Agency FB" panose="020B0503020202020204" pitchFamily="34" charset="0"/>
                <a:cs typeface="Segoe UI Symbol"/>
              </a:rPr>
              <a:t>❑</a:t>
            </a:r>
            <a:r>
              <a:rPr sz="3000" baseline="1388" dirty="0">
                <a:latin typeface="Agency FB" panose="020B0503020202020204" pitchFamily="34" charset="0"/>
                <a:cs typeface="Segoe UI Symbol"/>
              </a:rPr>
              <a:t>	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Anlamadığınızda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tekrar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etmesini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yazmasını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isteyebilirsiniz.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354965" algn="l"/>
              </a:tabLst>
            </a:pPr>
            <a:r>
              <a:rPr sz="3000" spc="-480" baseline="1388" dirty="0">
                <a:latin typeface="Agency FB" panose="020B0503020202020204" pitchFamily="34" charset="0"/>
                <a:cs typeface="Segoe UI Symbol"/>
              </a:rPr>
              <a:t>❑</a:t>
            </a:r>
            <a:r>
              <a:rPr sz="3000" baseline="1388" dirty="0">
                <a:latin typeface="Agency FB" panose="020B0503020202020204" pitchFamily="34" charset="0"/>
                <a:cs typeface="Segoe UI Symbol"/>
              </a:rPr>
              <a:t>	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Konuşurken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sessiz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ortamları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tercih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edin.</a:t>
            </a:r>
            <a:endParaRPr sz="20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8" name="Resim 7" descr="çizim, kırpıntı çizim, giyim, taslak içeren bir resim&#10;&#10;Açıklama otomatik olarak oluşturuldu">
            <a:extLst>
              <a:ext uri="{FF2B5EF4-FFF2-40B4-BE49-F238E27FC236}">
                <a16:creationId xmlns:a16="http://schemas.microsoft.com/office/drawing/2014/main" id="{63151560-A17A-AD08-7D75-5E228208B1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092" y="5059241"/>
            <a:ext cx="2754145" cy="17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1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EA84F-11AA-7C06-A233-77F813451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A055DA2E-15CE-32D9-70BF-DE26CB0F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3B61E2B-DD25-B59E-0E60-8EC7110A9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938A45BC-33E1-831D-1E39-1B48F19FAF7B}"/>
              </a:ext>
            </a:extLst>
          </p:cNvPr>
          <p:cNvSpPr txBox="1">
            <a:spLocks/>
          </p:cNvSpPr>
          <p:nvPr/>
        </p:nvSpPr>
        <p:spPr>
          <a:xfrm>
            <a:off x="871416" y="886531"/>
            <a:ext cx="935926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 err="1">
                <a:latin typeface="Agency FB" panose="020B0503020202020204" pitchFamily="34" charset="0"/>
              </a:rPr>
              <a:t>Algılama</a:t>
            </a:r>
            <a:r>
              <a:rPr lang="en-US" sz="2800" b="1" spc="-10" dirty="0">
                <a:latin typeface="Agency FB" panose="020B0503020202020204" pitchFamily="34" charset="0"/>
              </a:rPr>
              <a:t>/</a:t>
            </a:r>
            <a:r>
              <a:rPr lang="en-US" sz="2800" b="1" spc="-10" dirty="0" err="1">
                <a:latin typeface="Agency FB" panose="020B0503020202020204" pitchFamily="34" charset="0"/>
              </a:rPr>
              <a:t>Öğrenme</a:t>
            </a:r>
            <a:r>
              <a:rPr lang="en-US" sz="2800" b="1" spc="-110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Güçlüğü</a:t>
            </a:r>
            <a:r>
              <a:rPr lang="en-US" sz="2800" b="1" spc="-105" dirty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Olan</a:t>
            </a:r>
            <a:r>
              <a:rPr lang="en-US" sz="2800" b="1" spc="-105" dirty="0">
                <a:latin typeface="Agency FB" panose="020B0503020202020204" pitchFamily="34" charset="0"/>
              </a:rPr>
              <a:t> </a:t>
            </a:r>
            <a:r>
              <a:rPr lang="en-US" sz="2800" b="1" spc="-10" dirty="0" err="1">
                <a:latin typeface="Agency FB" panose="020B0503020202020204" pitchFamily="34" charset="0"/>
              </a:rPr>
              <a:t>Kişiler</a:t>
            </a:r>
            <a:endParaRPr lang="en-US" sz="2800" b="1" spc="-10" dirty="0">
              <a:latin typeface="Agency FB" panose="020B0503020202020204" pitchFamily="34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1872AAC-77D0-CA43-729B-D8364C13E091}"/>
              </a:ext>
            </a:extLst>
          </p:cNvPr>
          <p:cNvSpPr txBox="1">
            <a:spLocks/>
          </p:cNvSpPr>
          <p:nvPr/>
        </p:nvSpPr>
        <p:spPr>
          <a:xfrm>
            <a:off x="871416" y="1720070"/>
            <a:ext cx="10179685" cy="246061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457200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Agency FB" panose="020B0503020202020204" pitchFamily="34" charset="0"/>
              </a:rPr>
              <a:t>Net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bir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şekilde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konuşun</a:t>
            </a:r>
            <a:r>
              <a:rPr lang="en-US" sz="1800" dirty="0">
                <a:latin typeface="Agency FB" panose="020B0503020202020204" pitchFamily="34" charset="0"/>
              </a:rPr>
              <a:t>,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karmaşık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cümleler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kurmaktan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kaçının</a:t>
            </a:r>
            <a:r>
              <a:rPr lang="en-US" sz="1800" dirty="0">
                <a:latin typeface="Agency FB" panose="020B0503020202020204" pitchFamily="34" charset="0"/>
              </a:rPr>
              <a:t>.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Destekleyici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ve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dostça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spc="-10" dirty="0" err="1">
                <a:latin typeface="Agency FB" panose="020B0503020202020204" pitchFamily="34" charset="0"/>
              </a:rPr>
              <a:t>davranın</a:t>
            </a:r>
            <a:r>
              <a:rPr lang="en-US" sz="1800" spc="-10" dirty="0">
                <a:latin typeface="Agency FB" panose="020B0503020202020204" pitchFamily="34" charset="0"/>
              </a:rPr>
              <a:t>.</a:t>
            </a:r>
          </a:p>
          <a:p>
            <a:pPr marL="241300" indent="-4572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lang="en-US" sz="1800" dirty="0" err="1">
                <a:latin typeface="Agency FB" panose="020B0503020202020204" pitchFamily="34" charset="0"/>
              </a:rPr>
              <a:t>Bütün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soruların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cevaplarının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anlaşıldığından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emin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spc="-10" dirty="0" err="1">
                <a:latin typeface="Agency FB" panose="020B0503020202020204" pitchFamily="34" charset="0"/>
              </a:rPr>
              <a:t>olun</a:t>
            </a:r>
            <a:r>
              <a:rPr lang="en-US" sz="1800" spc="-10" dirty="0">
                <a:latin typeface="Agency FB" panose="020B0503020202020204" pitchFamily="34" charset="0"/>
              </a:rPr>
              <a:t>.</a:t>
            </a:r>
          </a:p>
          <a:p>
            <a:pPr marL="241300" indent="-457200">
              <a:lnSpc>
                <a:spcPct val="100000"/>
              </a:lnSpc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lang="en-US" sz="1800" dirty="0" err="1">
                <a:latin typeface="Agency FB" panose="020B0503020202020204" pitchFamily="34" charset="0"/>
              </a:rPr>
              <a:t>Öğrenme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güçlüğü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olan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yetişkinlere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çocuk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gibi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değil</a:t>
            </a:r>
            <a:r>
              <a:rPr lang="en-US" sz="1800" dirty="0">
                <a:latin typeface="Agency FB" panose="020B0503020202020204" pitchFamily="34" charset="0"/>
              </a:rPr>
              <a:t>,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yetişkin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gibi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spc="-10" dirty="0" err="1">
                <a:latin typeface="Agency FB" panose="020B0503020202020204" pitchFamily="34" charset="0"/>
              </a:rPr>
              <a:t>davranın</a:t>
            </a:r>
            <a:r>
              <a:rPr lang="en-US" sz="1800" spc="-10" dirty="0">
                <a:latin typeface="Agency FB" panose="020B0503020202020204" pitchFamily="34" charset="0"/>
              </a:rPr>
              <a:t>.</a:t>
            </a:r>
          </a:p>
          <a:p>
            <a:pPr marL="241300" indent="-457200">
              <a:lnSpc>
                <a:spcPct val="100000"/>
              </a:lnSpc>
              <a:spcBef>
                <a:spcPts val="1030"/>
              </a:spcBef>
              <a:buFont typeface="Wingdings" panose="05000000000000000000" pitchFamily="2" charset="2"/>
              <a:buChar char="q"/>
            </a:pPr>
            <a:r>
              <a:rPr lang="en-US" sz="1800" dirty="0" err="1">
                <a:latin typeface="Agency FB" panose="020B0503020202020204" pitchFamily="34" charset="0"/>
              </a:rPr>
              <a:t>Gerektiği</a:t>
            </a:r>
            <a:r>
              <a:rPr lang="en-US" sz="1800" spc="-1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kadar</a:t>
            </a:r>
            <a:r>
              <a:rPr lang="en-US" sz="1800" spc="-1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yardımda</a:t>
            </a:r>
            <a:r>
              <a:rPr lang="en-US" sz="1800" spc="-1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bulunmaya</a:t>
            </a:r>
            <a:r>
              <a:rPr lang="en-US" sz="1800" spc="-1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özen</a:t>
            </a:r>
            <a:r>
              <a:rPr lang="en-US" sz="1800" spc="-15" dirty="0">
                <a:latin typeface="Agency FB" panose="020B0503020202020204" pitchFamily="34" charset="0"/>
              </a:rPr>
              <a:t> </a:t>
            </a:r>
            <a:r>
              <a:rPr lang="en-US" sz="1800" spc="-10" dirty="0" err="1">
                <a:latin typeface="Agency FB" panose="020B0503020202020204" pitchFamily="34" charset="0"/>
              </a:rPr>
              <a:t>gösterin</a:t>
            </a:r>
            <a:r>
              <a:rPr lang="en-US" sz="1800" spc="-10" dirty="0">
                <a:latin typeface="Agency FB" panose="020B0503020202020204" pitchFamily="34" charset="0"/>
              </a:rPr>
              <a:t>.</a:t>
            </a:r>
          </a:p>
          <a:p>
            <a:pPr marL="241300" indent="-4572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lang="en-US" sz="1800" dirty="0" err="1">
                <a:latin typeface="Agency FB" panose="020B0503020202020204" pitchFamily="34" charset="0"/>
              </a:rPr>
              <a:t>Abartılı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bir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ilginin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algılama</a:t>
            </a:r>
            <a:r>
              <a:rPr lang="en-US" sz="1800" dirty="0">
                <a:latin typeface="Agency FB" panose="020B0503020202020204" pitchFamily="34" charset="0"/>
              </a:rPr>
              <a:t>/</a:t>
            </a:r>
            <a:r>
              <a:rPr lang="en-US" sz="1800" dirty="0" err="1">
                <a:latin typeface="Agency FB" panose="020B0503020202020204" pitchFamily="34" charset="0"/>
              </a:rPr>
              <a:t>öğrenme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güçlüğü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olan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kişileri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rahatsız</a:t>
            </a:r>
            <a:r>
              <a:rPr lang="en-US" sz="1800" spc="-4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edeceğini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spc="-10" dirty="0" err="1">
                <a:latin typeface="Agency FB" panose="020B0503020202020204" pitchFamily="34" charset="0"/>
              </a:rPr>
              <a:t>unutmayın</a:t>
            </a:r>
            <a:r>
              <a:rPr lang="en-US" sz="1800" spc="-10" dirty="0">
                <a:latin typeface="Agency FB" panose="020B0503020202020204" pitchFamily="34" charset="0"/>
              </a:rPr>
              <a:t>.</a:t>
            </a:r>
          </a:p>
          <a:p>
            <a:pPr marL="241300" marR="5080" indent="-457200">
              <a:lnSpc>
                <a:spcPct val="146900"/>
              </a:lnSpc>
              <a:buFont typeface="Wingdings" panose="05000000000000000000" pitchFamily="2" charset="2"/>
              <a:buChar char="q"/>
            </a:pPr>
            <a:r>
              <a:rPr lang="en-US" sz="1800" dirty="0" err="1">
                <a:latin typeface="Agency FB" panose="020B0503020202020204" pitchFamily="34" charset="0"/>
              </a:rPr>
              <a:t>Düşünmek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için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zamana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ihtiyaç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duyduklarında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karar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vermeleri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için</a:t>
            </a:r>
            <a:r>
              <a:rPr lang="en-US" sz="1800" spc="-30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acele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ettirmeyin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ya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>
                <a:latin typeface="Agency FB" panose="020B0503020202020204" pitchFamily="34" charset="0"/>
              </a:rPr>
              <a:t>da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baskıcı</a:t>
            </a:r>
            <a:r>
              <a:rPr lang="en-US" sz="1800" spc="-35" dirty="0">
                <a:latin typeface="Agency FB" panose="020B0503020202020204" pitchFamily="34" charset="0"/>
              </a:rPr>
              <a:t> </a:t>
            </a:r>
            <a:r>
              <a:rPr lang="en-US" sz="1800" spc="-25" dirty="0" err="1">
                <a:latin typeface="Agency FB" panose="020B0503020202020204" pitchFamily="34" charset="0"/>
              </a:rPr>
              <a:t>bir</a:t>
            </a:r>
            <a:r>
              <a:rPr lang="en-US" sz="1800" spc="-2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şekilde</a:t>
            </a:r>
            <a:r>
              <a:rPr lang="en-US" sz="1800" spc="-45" dirty="0">
                <a:latin typeface="Agency FB" panose="020B0503020202020204" pitchFamily="34" charset="0"/>
              </a:rPr>
              <a:t> </a:t>
            </a:r>
            <a:r>
              <a:rPr lang="en-US" sz="1800" dirty="0" err="1">
                <a:latin typeface="Agency FB" panose="020B0503020202020204" pitchFamily="34" charset="0"/>
              </a:rPr>
              <a:t>yönlendirme</a:t>
            </a:r>
            <a:r>
              <a:rPr lang="en-US" sz="1800" spc="-45" dirty="0">
                <a:latin typeface="Agency FB" panose="020B0503020202020204" pitchFamily="34" charset="0"/>
              </a:rPr>
              <a:t> </a:t>
            </a:r>
            <a:r>
              <a:rPr lang="en-US" sz="1800" spc="-10" dirty="0" err="1">
                <a:latin typeface="Agency FB" panose="020B0503020202020204" pitchFamily="34" charset="0"/>
              </a:rPr>
              <a:t>yapmayın</a:t>
            </a:r>
            <a:r>
              <a:rPr lang="en-US" sz="1800" spc="-10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5" name="Resim 4" descr="insan yüzü, çizgi film, ekran görüntüsü, Animasyon içeren bir resim&#10;&#10;Açıklama otomatik olarak oluşturuldu">
            <a:extLst>
              <a:ext uri="{FF2B5EF4-FFF2-40B4-BE49-F238E27FC236}">
                <a16:creationId xmlns:a16="http://schemas.microsoft.com/office/drawing/2014/main" id="{9ED4D66B-247A-C2BF-E4AD-B7620B5A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51" y="5343092"/>
            <a:ext cx="2608666" cy="148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9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71576-CE28-9C72-E9EB-C1E1212D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FE09DCD7-0834-1000-CEB0-D0A611AD4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50B3DF0-763E-E830-7E28-43102F2BC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AC6CF1B6-BBF3-B847-54A4-B225F815EB2D}"/>
              </a:ext>
            </a:extLst>
          </p:cNvPr>
          <p:cNvSpPr txBox="1">
            <a:spLocks/>
          </p:cNvSpPr>
          <p:nvPr/>
        </p:nvSpPr>
        <p:spPr>
          <a:xfrm>
            <a:off x="276694" y="886531"/>
            <a:ext cx="1044594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>
                <a:latin typeface="Agency FB" panose="020B0503020202020204" pitchFamily="34" charset="0"/>
              </a:rPr>
              <a:t>Farklı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dirty="0">
                <a:latin typeface="Agency FB" panose="020B0503020202020204" pitchFamily="34" charset="0"/>
              </a:rPr>
              <a:t>Özel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Hassasiyetleri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dirty="0">
                <a:latin typeface="Agency FB" panose="020B0503020202020204" pitchFamily="34" charset="0"/>
              </a:rPr>
              <a:t>Olan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spc="-20" dirty="0" err="1">
                <a:latin typeface="Agency FB" panose="020B0503020202020204" pitchFamily="34" charset="0"/>
              </a:rPr>
              <a:t>Kişiler-</a:t>
            </a:r>
            <a:r>
              <a:rPr lang="en-US" sz="3200" b="1" spc="-10" dirty="0" err="1">
                <a:latin typeface="Agency FB" panose="020B0503020202020204" pitchFamily="34" charset="0"/>
              </a:rPr>
              <a:t>Epilepsi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E0C735F-80CD-5247-2741-22F3046AA6DA}"/>
              </a:ext>
            </a:extLst>
          </p:cNvPr>
          <p:cNvSpPr txBox="1">
            <a:spLocks/>
          </p:cNvSpPr>
          <p:nvPr/>
        </p:nvSpPr>
        <p:spPr>
          <a:xfrm>
            <a:off x="871417" y="1925300"/>
            <a:ext cx="10179685" cy="204543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-342900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gency FB" panose="020B0503020202020204" pitchFamily="34" charset="0"/>
              </a:rPr>
              <a:t>Epilepsi</a:t>
            </a:r>
            <a:r>
              <a:rPr lang="en-US" sz="2000" spc="-1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hastası</a:t>
            </a:r>
            <a:r>
              <a:rPr lang="en-US" sz="2000" spc="-1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nöbet</a:t>
            </a:r>
            <a:r>
              <a:rPr lang="en-US" sz="2000" spc="-1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geçirirken</a:t>
            </a:r>
            <a:r>
              <a:rPr lang="en-US" sz="2000" spc="-1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öncelikle</a:t>
            </a:r>
            <a:r>
              <a:rPr lang="en-US" sz="2000" spc="-1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sakin</a:t>
            </a:r>
            <a:r>
              <a:rPr lang="en-US" sz="2000" spc="-1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kalmaya</a:t>
            </a:r>
            <a:r>
              <a:rPr lang="en-US" sz="2000" spc="-15" dirty="0">
                <a:latin typeface="Agency FB" panose="020B0503020202020204" pitchFamily="34" charset="0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</a:rPr>
              <a:t>çalışın</a:t>
            </a:r>
            <a:r>
              <a:rPr lang="en-US" sz="2000" spc="-10" dirty="0">
                <a:latin typeface="Agency FB" panose="020B0503020202020204" pitchFamily="34" charset="0"/>
              </a:rPr>
              <a:t>.</a:t>
            </a:r>
          </a:p>
          <a:p>
            <a:pPr marL="127000" indent="-3429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gency FB" panose="020B0503020202020204" pitchFamily="34" charset="0"/>
              </a:rPr>
              <a:t>Soğukkanlılığınızı</a:t>
            </a:r>
            <a:r>
              <a:rPr lang="en-US" sz="2000" spc="-4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koruyamayacağınızı</a:t>
            </a:r>
            <a:r>
              <a:rPr lang="en-US" sz="2000" spc="-4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hissettiğiniz</a:t>
            </a:r>
            <a:r>
              <a:rPr lang="en-US" sz="2000" spc="-4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bir</a:t>
            </a:r>
            <a:r>
              <a:rPr lang="en-US" sz="2000" spc="-4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durumda</a:t>
            </a:r>
            <a:r>
              <a:rPr lang="en-US" sz="2000" spc="-4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yardım</a:t>
            </a:r>
            <a:r>
              <a:rPr lang="en-US" sz="2000" spc="-4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etmeye</a:t>
            </a:r>
            <a:r>
              <a:rPr lang="en-US" sz="2000" spc="-45" dirty="0">
                <a:latin typeface="Agency FB" panose="020B0503020202020204" pitchFamily="34" charset="0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</a:rPr>
              <a:t>çalışmayın</a:t>
            </a:r>
            <a:r>
              <a:rPr lang="en-US" sz="2000" spc="-10" dirty="0">
                <a:latin typeface="Agency FB" panose="020B0503020202020204" pitchFamily="34" charset="0"/>
              </a:rPr>
              <a:t>.</a:t>
            </a:r>
          </a:p>
          <a:p>
            <a:pPr marL="127000" indent="-342900">
              <a:lnSpc>
                <a:spcPct val="100000"/>
              </a:lnSpc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gency FB" panose="020B0503020202020204" pitchFamily="34" charset="0"/>
              </a:rPr>
              <a:t>Doktoruna</a:t>
            </a:r>
            <a:r>
              <a:rPr lang="en-US" sz="2000" spc="-3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bildirmek</a:t>
            </a:r>
            <a:r>
              <a:rPr lang="en-US" sz="2000" spc="-3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üzere</a:t>
            </a:r>
            <a:r>
              <a:rPr lang="en-US" sz="2000" spc="-3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zamanı</a:t>
            </a:r>
            <a:r>
              <a:rPr lang="en-US" sz="2000" dirty="0">
                <a:latin typeface="Agency FB" panose="020B0503020202020204" pitchFamily="34" charset="0"/>
              </a:rPr>
              <a:t>,</a:t>
            </a:r>
            <a:r>
              <a:rPr lang="en-US" sz="2000" spc="-3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nöbetin</a:t>
            </a:r>
            <a:r>
              <a:rPr lang="en-US" sz="2000" spc="-3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süresini</a:t>
            </a:r>
            <a:r>
              <a:rPr lang="en-US" sz="2000" spc="-2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ve</a:t>
            </a:r>
            <a:r>
              <a:rPr lang="en-US" sz="2000" spc="-3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tipini</a:t>
            </a:r>
            <a:r>
              <a:rPr lang="en-US" sz="2000" spc="-30" dirty="0">
                <a:latin typeface="Agency FB" panose="020B0503020202020204" pitchFamily="34" charset="0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</a:rPr>
              <a:t>kaydedin</a:t>
            </a:r>
            <a:r>
              <a:rPr lang="en-US" sz="2000" spc="-10" dirty="0">
                <a:latin typeface="Agency FB" panose="020B0503020202020204" pitchFamily="34" charset="0"/>
              </a:rPr>
              <a:t>.</a:t>
            </a:r>
          </a:p>
          <a:p>
            <a:pPr marL="127000" marR="5080" indent="-342900">
              <a:lnSpc>
                <a:spcPct val="115599"/>
              </a:lnSpc>
              <a:spcBef>
                <a:spcPts val="560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gency FB" panose="020B0503020202020204" pitchFamily="34" charset="0"/>
              </a:rPr>
              <a:t>Çevresine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çok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fazla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insanın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toplanmasını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engelleyin</a:t>
            </a:r>
            <a:r>
              <a:rPr lang="en-US" sz="2000" dirty="0">
                <a:latin typeface="Agency FB" panose="020B0503020202020204" pitchFamily="34" charset="0"/>
              </a:rPr>
              <a:t>.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Hastanın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kafasının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altına</a:t>
            </a:r>
            <a:r>
              <a:rPr lang="en-US" sz="2000" dirty="0">
                <a:latin typeface="Agency FB" panose="020B0503020202020204" pitchFamily="34" charset="0"/>
              </a:rPr>
              <a:t>,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zarar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</a:rPr>
              <a:t>görmesini</a:t>
            </a:r>
            <a:r>
              <a:rPr lang="en-US" sz="2000" spc="-1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engellemek</a:t>
            </a:r>
            <a:r>
              <a:rPr lang="en-US" sz="2000" spc="-2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için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yumuşak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bir</a:t>
            </a:r>
            <a:r>
              <a:rPr lang="en-US" sz="2000" spc="-2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şeyler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>
                <a:latin typeface="Agency FB" panose="020B0503020202020204" pitchFamily="34" charset="0"/>
              </a:rPr>
              <a:t>(</a:t>
            </a:r>
            <a:r>
              <a:rPr lang="en-US" sz="2000" dirty="0" err="1">
                <a:latin typeface="Agency FB" panose="020B0503020202020204" pitchFamily="34" charset="0"/>
              </a:rPr>
              <a:t>ceket</a:t>
            </a:r>
            <a:r>
              <a:rPr lang="en-US" sz="2000" dirty="0">
                <a:latin typeface="Agency FB" panose="020B0503020202020204" pitchFamily="34" charset="0"/>
              </a:rPr>
              <a:t>,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hırka</a:t>
            </a:r>
            <a:r>
              <a:rPr lang="en-US" sz="2000" spc="-25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vb</a:t>
            </a:r>
            <a:r>
              <a:rPr lang="en-US" sz="2000" dirty="0">
                <a:latin typeface="Agency FB" panose="020B0503020202020204" pitchFamily="34" charset="0"/>
              </a:rPr>
              <a:t>)</a:t>
            </a:r>
            <a:r>
              <a:rPr lang="en-US" sz="2000" spc="-20" dirty="0">
                <a:latin typeface="Agency FB" panose="020B0503020202020204" pitchFamily="34" charset="0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</a:rPr>
              <a:t>koyun</a:t>
            </a:r>
            <a:r>
              <a:rPr lang="en-US" sz="2000" spc="-10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4115200-02CC-7DF3-EFBF-3001AD682D4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425" y="4109196"/>
            <a:ext cx="4629149" cy="26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F2255-A563-1264-FAE0-A28B66D6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409FD43-BB1B-62D1-D035-47B8DABCF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947C5F7-ACC5-6A0D-EECB-B394D7D56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A729D04-5C9B-5113-9EE3-DFFF2A8DFB6F}"/>
              </a:ext>
            </a:extLst>
          </p:cNvPr>
          <p:cNvSpPr txBox="1">
            <a:spLocks/>
          </p:cNvSpPr>
          <p:nvPr/>
        </p:nvSpPr>
        <p:spPr>
          <a:xfrm>
            <a:off x="-197224" y="822727"/>
            <a:ext cx="1047162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>
                <a:latin typeface="Agency FB" panose="020B0503020202020204" pitchFamily="34" charset="0"/>
              </a:rPr>
              <a:t>Farklı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dirty="0">
                <a:latin typeface="Agency FB" panose="020B0503020202020204" pitchFamily="34" charset="0"/>
              </a:rPr>
              <a:t>Özel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Hassasiyetleri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dirty="0">
                <a:latin typeface="Agency FB" panose="020B0503020202020204" pitchFamily="34" charset="0"/>
              </a:rPr>
              <a:t>Olan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spc="-20" dirty="0" err="1">
                <a:latin typeface="Agency FB" panose="020B0503020202020204" pitchFamily="34" charset="0"/>
              </a:rPr>
              <a:t>Kişiler-</a:t>
            </a:r>
            <a:r>
              <a:rPr lang="en-US" sz="3200" b="1" spc="-10" dirty="0" err="1">
                <a:latin typeface="Agency FB" panose="020B0503020202020204" pitchFamily="34" charset="0"/>
              </a:rPr>
              <a:t>Epilepsi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4D72488-A55A-E770-68D4-534C6B396A3D}"/>
              </a:ext>
            </a:extLst>
          </p:cNvPr>
          <p:cNvSpPr txBox="1"/>
          <p:nvPr/>
        </p:nvSpPr>
        <p:spPr>
          <a:xfrm>
            <a:off x="871417" y="1670382"/>
            <a:ext cx="10853420" cy="284052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Calibri"/>
              </a:rPr>
              <a:t>Sadece,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kişi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tehlikeli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bir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yerdeyse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yerini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değiştirin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(merdivenlerin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en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tepesi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ya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da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yakıcı</a:t>
            </a:r>
            <a:r>
              <a:rPr sz="2000" spc="-15" dirty="0">
                <a:cs typeface="Calibri"/>
              </a:rPr>
              <a:t> </a:t>
            </a:r>
            <a:r>
              <a:rPr sz="2000" dirty="0">
                <a:cs typeface="Calibri"/>
              </a:rPr>
              <a:t>bir</a:t>
            </a:r>
            <a:r>
              <a:rPr sz="2000" spc="-15" dirty="0">
                <a:cs typeface="Calibri"/>
              </a:rPr>
              <a:t> </a:t>
            </a:r>
            <a:r>
              <a:rPr sz="2000" dirty="0" err="1">
                <a:cs typeface="Calibri"/>
              </a:rPr>
              <a:t>maddenin</a:t>
            </a:r>
            <a:r>
              <a:rPr sz="2000" spc="-10" dirty="0">
                <a:cs typeface="Calibri"/>
              </a:rPr>
              <a:t> </a:t>
            </a:r>
            <a:r>
              <a:rPr sz="2000" spc="-20" dirty="0" err="1">
                <a:cs typeface="Calibri"/>
              </a:rPr>
              <a:t>yanı</a:t>
            </a:r>
            <a:r>
              <a:rPr lang="tr-TR" sz="2000" spc="-20" dirty="0">
                <a:cs typeface="Calibri"/>
              </a:rPr>
              <a:t> </a:t>
            </a:r>
            <a:r>
              <a:rPr sz="2000" dirty="0">
                <a:cs typeface="Calibri"/>
              </a:rPr>
              <a:t>vb.).</a:t>
            </a:r>
            <a:r>
              <a:rPr sz="2000" spc="-35" dirty="0">
                <a:cs typeface="Calibri"/>
              </a:rPr>
              <a:t> </a:t>
            </a:r>
            <a:r>
              <a:rPr sz="2000" dirty="0">
                <a:cs typeface="Calibri"/>
              </a:rPr>
              <a:t>Aksi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takdirde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nöbet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bitene</a:t>
            </a:r>
            <a:r>
              <a:rPr sz="2000" spc="-35" dirty="0">
                <a:cs typeface="Calibri"/>
              </a:rPr>
              <a:t> </a:t>
            </a:r>
            <a:r>
              <a:rPr sz="2000" dirty="0">
                <a:cs typeface="Calibri"/>
              </a:rPr>
              <a:t>kadar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kişiyi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taşımaya</a:t>
            </a:r>
            <a:r>
              <a:rPr sz="2000" spc="-3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çalışmayın.</a:t>
            </a:r>
            <a:endParaRPr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Calibri"/>
              </a:rPr>
              <a:t>Eğer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etrafta</a:t>
            </a:r>
            <a:r>
              <a:rPr sz="2000" spc="-35" dirty="0">
                <a:cs typeface="Calibri"/>
              </a:rPr>
              <a:t> </a:t>
            </a:r>
            <a:r>
              <a:rPr sz="2000" dirty="0">
                <a:cs typeface="Calibri"/>
              </a:rPr>
              <a:t>kişiye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zarar</a:t>
            </a:r>
            <a:r>
              <a:rPr sz="2000" spc="-35" dirty="0">
                <a:cs typeface="Calibri"/>
              </a:rPr>
              <a:t> </a:t>
            </a:r>
            <a:r>
              <a:rPr sz="2000" dirty="0">
                <a:cs typeface="Calibri"/>
              </a:rPr>
              <a:t>verecek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şeyler</a:t>
            </a:r>
            <a:r>
              <a:rPr sz="2000" spc="-35" dirty="0">
                <a:cs typeface="Calibri"/>
              </a:rPr>
              <a:t> </a:t>
            </a:r>
            <a:r>
              <a:rPr sz="2000" dirty="0">
                <a:cs typeface="Calibri"/>
              </a:rPr>
              <a:t>varsa</a:t>
            </a:r>
            <a:r>
              <a:rPr sz="2000" spc="-35" dirty="0">
                <a:cs typeface="Calibri"/>
              </a:rPr>
              <a:t> </a:t>
            </a:r>
            <a:r>
              <a:rPr sz="2000" dirty="0">
                <a:cs typeface="Calibri"/>
              </a:rPr>
              <a:t>onları</a:t>
            </a:r>
            <a:r>
              <a:rPr sz="2000" spc="-4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uzaklaştırın.</a:t>
            </a:r>
            <a:endParaRPr sz="2000" dirty="0">
              <a:cs typeface="Calibri"/>
            </a:endParaRPr>
          </a:p>
          <a:p>
            <a:pPr marL="412750" indent="-342900">
              <a:lnSpc>
                <a:spcPct val="100000"/>
              </a:lnSpc>
              <a:spcBef>
                <a:spcPts val="690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Calibri"/>
              </a:rPr>
              <a:t>Nöbet</a:t>
            </a:r>
            <a:r>
              <a:rPr sz="2000" spc="-50" dirty="0">
                <a:cs typeface="Calibri"/>
              </a:rPr>
              <a:t> </a:t>
            </a:r>
            <a:r>
              <a:rPr sz="2000" dirty="0">
                <a:cs typeface="Calibri"/>
              </a:rPr>
              <a:t>hareketlerini</a:t>
            </a:r>
            <a:r>
              <a:rPr sz="2000" spc="-45" dirty="0">
                <a:cs typeface="Calibri"/>
              </a:rPr>
              <a:t> </a:t>
            </a:r>
            <a:r>
              <a:rPr sz="2000" dirty="0">
                <a:cs typeface="Calibri"/>
              </a:rPr>
              <a:t>kısıtlamaya</a:t>
            </a:r>
            <a:r>
              <a:rPr sz="2000" spc="-45" dirty="0">
                <a:cs typeface="Calibri"/>
              </a:rPr>
              <a:t> </a:t>
            </a:r>
            <a:r>
              <a:rPr sz="2000" dirty="0">
                <a:cs typeface="Calibri"/>
              </a:rPr>
              <a:t>çalışmayın,</a:t>
            </a:r>
            <a:r>
              <a:rPr sz="2000" spc="-45" dirty="0">
                <a:cs typeface="Calibri"/>
              </a:rPr>
              <a:t> </a:t>
            </a:r>
            <a:r>
              <a:rPr sz="2000" dirty="0">
                <a:cs typeface="Calibri"/>
              </a:rPr>
              <a:t>nöbetin</a:t>
            </a:r>
            <a:r>
              <a:rPr sz="2000" spc="-45" dirty="0">
                <a:cs typeface="Calibri"/>
              </a:rPr>
              <a:t> </a:t>
            </a:r>
            <a:r>
              <a:rPr sz="2000" dirty="0">
                <a:cs typeface="Calibri"/>
              </a:rPr>
              <a:t>bitmesini</a:t>
            </a:r>
            <a:r>
              <a:rPr sz="2000" spc="-4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bekleyin.</a:t>
            </a:r>
            <a:endParaRPr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Calibri"/>
              </a:rPr>
              <a:t>Kendine</a:t>
            </a:r>
            <a:r>
              <a:rPr sz="2000" spc="-45" dirty="0">
                <a:cs typeface="Calibri"/>
              </a:rPr>
              <a:t> </a:t>
            </a:r>
            <a:r>
              <a:rPr sz="2000" dirty="0">
                <a:cs typeface="Calibri"/>
              </a:rPr>
              <a:t>zarar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verici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hareketler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yapıyorsa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çok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baskı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yapmadan</a:t>
            </a:r>
            <a:r>
              <a:rPr sz="2000" spc="-40" dirty="0">
                <a:cs typeface="Calibri"/>
              </a:rPr>
              <a:t> </a:t>
            </a:r>
            <a:r>
              <a:rPr sz="2000" dirty="0">
                <a:cs typeface="Calibri"/>
              </a:rPr>
              <a:t>yavaşlatmaya</a:t>
            </a:r>
            <a:r>
              <a:rPr sz="2000" spc="-4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çalışın.</a:t>
            </a:r>
            <a:endParaRPr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Calibri"/>
              </a:rPr>
              <a:t>Kişinin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ağzına</a:t>
            </a:r>
            <a:r>
              <a:rPr sz="2000" spc="-25" dirty="0">
                <a:cs typeface="Calibri"/>
              </a:rPr>
              <a:t> </a:t>
            </a:r>
            <a:r>
              <a:rPr sz="2000" dirty="0">
                <a:cs typeface="Calibri"/>
              </a:rPr>
              <a:t>hiçbir</a:t>
            </a:r>
            <a:r>
              <a:rPr sz="2000" spc="-25" dirty="0">
                <a:cs typeface="Calibri"/>
              </a:rPr>
              <a:t> </a:t>
            </a:r>
            <a:r>
              <a:rPr sz="2000" dirty="0">
                <a:cs typeface="Calibri"/>
              </a:rPr>
              <a:t>şey</a:t>
            </a:r>
            <a:r>
              <a:rPr sz="2000" spc="-25" dirty="0">
                <a:cs typeface="Calibri"/>
              </a:rPr>
              <a:t> </a:t>
            </a:r>
            <a:r>
              <a:rPr sz="2000" dirty="0">
                <a:cs typeface="Calibri"/>
              </a:rPr>
              <a:t>sokmayın,</a:t>
            </a:r>
            <a:r>
              <a:rPr sz="2000" spc="-25" dirty="0">
                <a:cs typeface="Calibri"/>
              </a:rPr>
              <a:t> </a:t>
            </a:r>
            <a:r>
              <a:rPr sz="2000" dirty="0">
                <a:cs typeface="Calibri"/>
              </a:rPr>
              <a:t>dilini</a:t>
            </a:r>
            <a:r>
              <a:rPr sz="2000" spc="-25" dirty="0">
                <a:cs typeface="Calibri"/>
              </a:rPr>
              <a:t> </a:t>
            </a:r>
            <a:r>
              <a:rPr sz="2000" dirty="0">
                <a:cs typeface="Calibri"/>
              </a:rPr>
              <a:t>tutmaya</a:t>
            </a:r>
            <a:r>
              <a:rPr sz="2000" spc="-3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çalışmayın.</a:t>
            </a:r>
            <a:endParaRPr sz="200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sz="2000" dirty="0">
                <a:cs typeface="Calibri"/>
              </a:rPr>
              <a:t>Halk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arasında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yaygın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olan,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soğan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koklatmak,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soğuk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su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dökmek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gibi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yollara</a:t>
            </a:r>
            <a:r>
              <a:rPr sz="2000" spc="-10" dirty="0">
                <a:cs typeface="Calibri"/>
              </a:rPr>
              <a:t> başvurmayın.</a:t>
            </a:r>
            <a:endParaRPr sz="2000" dirty="0">
              <a:cs typeface="Calibri"/>
            </a:endParaRPr>
          </a:p>
        </p:txBody>
      </p:sp>
      <p:pic>
        <p:nvPicPr>
          <p:cNvPr id="8" name="Resim 7" descr="giyim, çizgi film, insan yüzü, çizim içeren bir resim&#10;&#10;Açıklama otomatik olarak oluşturuldu">
            <a:extLst>
              <a:ext uri="{FF2B5EF4-FFF2-40B4-BE49-F238E27FC236}">
                <a16:creationId xmlns:a16="http://schemas.microsoft.com/office/drawing/2014/main" id="{00FC62CF-3503-7B75-ACA6-737CB3D6A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83" y="4949459"/>
            <a:ext cx="4055954" cy="184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2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FCFE-156E-A90B-E4B4-5E8FD8F4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3CBEAA82-FFE6-B105-9E03-B95BE86E6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C0EC6CB-9555-984F-362A-FDC57F454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95F8551C-7C08-CFB6-C8BF-F67E668E5DC1}"/>
              </a:ext>
            </a:extLst>
          </p:cNvPr>
          <p:cNvSpPr txBox="1">
            <a:spLocks/>
          </p:cNvSpPr>
          <p:nvPr/>
        </p:nvSpPr>
        <p:spPr>
          <a:xfrm>
            <a:off x="276694" y="886531"/>
            <a:ext cx="1044594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err="1">
                <a:latin typeface="Agency FB" panose="020B0503020202020204" pitchFamily="34" charset="0"/>
              </a:rPr>
              <a:t>Farklı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dirty="0">
                <a:latin typeface="Agency FB" panose="020B0503020202020204" pitchFamily="34" charset="0"/>
              </a:rPr>
              <a:t>Özel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Hassasiyetleri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dirty="0">
                <a:latin typeface="Agency FB" panose="020B0503020202020204" pitchFamily="34" charset="0"/>
              </a:rPr>
              <a:t>Olan</a:t>
            </a:r>
            <a:r>
              <a:rPr lang="en-US" sz="3200" b="1" spc="-20" dirty="0">
                <a:latin typeface="Agency FB" panose="020B0503020202020204" pitchFamily="34" charset="0"/>
              </a:rPr>
              <a:t> </a:t>
            </a:r>
            <a:r>
              <a:rPr lang="en-US" sz="3200" b="1" spc="-20" dirty="0" err="1">
                <a:latin typeface="Agency FB" panose="020B0503020202020204" pitchFamily="34" charset="0"/>
              </a:rPr>
              <a:t>Kişiler-</a:t>
            </a:r>
            <a:r>
              <a:rPr lang="en-US" sz="3200" b="1" spc="-10" dirty="0" err="1">
                <a:latin typeface="Agency FB" panose="020B0503020202020204" pitchFamily="34" charset="0"/>
              </a:rPr>
              <a:t>Epilepsi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8F1DF0C-BCD1-C500-6533-2BAA12C2116C}"/>
              </a:ext>
            </a:extLst>
          </p:cNvPr>
          <p:cNvSpPr txBox="1"/>
          <p:nvPr/>
        </p:nvSpPr>
        <p:spPr>
          <a:xfrm>
            <a:off x="488243" y="1614337"/>
            <a:ext cx="11214100" cy="2751522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latin typeface="Agency FB" panose="020B0503020202020204" pitchFamily="34" charset="0"/>
                <a:cs typeface="Calibri"/>
              </a:rPr>
              <a:t>Nöbet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Bittikten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Sonra;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445135" indent="-342900">
              <a:lnSpc>
                <a:spcPct val="100000"/>
              </a:lnSpc>
              <a:spcBef>
                <a:spcPts val="1235"/>
              </a:spcBef>
              <a:buFont typeface="Wingdings" panose="05000000000000000000" pitchFamily="2" charset="2"/>
              <a:buChar char="q"/>
            </a:pPr>
            <a:r>
              <a:rPr sz="2000" dirty="0" err="1">
                <a:latin typeface="Agency FB" panose="020B0503020202020204" pitchFamily="34" charset="0"/>
                <a:cs typeface="Calibri"/>
              </a:rPr>
              <a:t>Mümkünse</a:t>
            </a:r>
            <a:r>
              <a:rPr sz="20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kişiyi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iyileşme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pozisyonuna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-yan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tarafına-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yatırın.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445135" marR="417830" indent="-342900">
              <a:lnSpc>
                <a:spcPct val="1063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r>
              <a:rPr sz="2000" spc="-187" baseline="-9722" dirty="0">
                <a:latin typeface="Agency FB" panose="020B0503020202020204" pitchFamily="34" charset="0"/>
                <a:cs typeface="Segoe UI Symbol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Eğer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kişinin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solunumu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hâlen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sorunlu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ise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boğazını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protez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veya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yemek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türü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şeylerin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tıkayıp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tıkamadığını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kontrol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20" dirty="0" err="1">
                <a:latin typeface="Agency FB" panose="020B0503020202020204" pitchFamily="34" charset="0"/>
                <a:cs typeface="Calibri"/>
              </a:rPr>
              <a:t>edin</a:t>
            </a:r>
            <a:endParaRPr lang="tr-TR" sz="2000" spc="-20" baseline="1388" dirty="0">
              <a:latin typeface="Agency FB" panose="020B0503020202020204" pitchFamily="34" charset="0"/>
              <a:cs typeface="Calibri"/>
            </a:endParaRPr>
          </a:p>
          <a:p>
            <a:pPr marL="445135" marR="417830" indent="-342900">
              <a:lnSpc>
                <a:spcPct val="1063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endParaRPr lang="tr-TR" sz="2000" spc="-20" baseline="1388" dirty="0">
              <a:latin typeface="Agency FB" panose="020B0503020202020204" pitchFamily="34" charset="0"/>
              <a:cs typeface="Calibri"/>
            </a:endParaRPr>
          </a:p>
          <a:p>
            <a:pPr marL="445135" marR="417830" indent="-342900">
              <a:lnSpc>
                <a:spcPct val="1063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r>
              <a:rPr sz="2000" dirty="0" err="1">
                <a:latin typeface="Agency FB" panose="020B0503020202020204" pitchFamily="34" charset="0"/>
                <a:cs typeface="Calibri"/>
              </a:rPr>
              <a:t>Kişi</a:t>
            </a:r>
            <a:r>
              <a:rPr sz="2000" spc="-6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tam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anlamıyla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iyileşene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kadar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onunla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birlikte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kalın.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Tam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anlamıyla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iyileşmeden,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kişiye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içecek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teklif etmeyin.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81000" marR="30480" indent="-342900">
              <a:lnSpc>
                <a:spcPct val="114999"/>
              </a:lnSpc>
              <a:spcBef>
                <a:spcPts val="77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Tüm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bu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genel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kategorilerin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dışında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kalan,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fark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edilmesi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güç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birçok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sosyal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dezavantaj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durumu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söz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konusudur;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kimyasal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madde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hassasiyeti,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güneş,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hava,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gıda,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su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alerjileri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vb.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Bu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kişilerin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ihtiyaçları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ilgili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iyi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bilgi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kaynağı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kendileridir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sz="2000" dirty="0">
              <a:latin typeface="Agency FB" panose="020B05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71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4" y="0"/>
            <a:ext cx="2246335" cy="686703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tr-TR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TEŞEKKÜRLER</a:t>
            </a:r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67" y="6060033"/>
            <a:ext cx="2517866" cy="20118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1" y="1942838"/>
            <a:ext cx="2165617" cy="16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352924F-35E1-4003-1FF7-9B4A592107F2}"/>
              </a:ext>
            </a:extLst>
          </p:cNvPr>
          <p:cNvSpPr txBox="1">
            <a:spLocks/>
          </p:cNvSpPr>
          <p:nvPr/>
        </p:nvSpPr>
        <p:spPr>
          <a:xfrm>
            <a:off x="871417" y="892943"/>
            <a:ext cx="85893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44081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gency FB" panose="020B0503020202020204" pitchFamily="34" charset="0"/>
              </a:rPr>
              <a:t>ENGELLİ</a:t>
            </a:r>
            <a:r>
              <a:rPr lang="tr-TR" sz="2400" b="1" dirty="0">
                <a:latin typeface="Agency FB" panose="020B0503020202020204" pitchFamily="34" charset="0"/>
              </a:rPr>
              <a:t> BİREYLER İLE</a:t>
            </a:r>
            <a:r>
              <a:rPr lang="en-US" sz="2400" b="1" spc="-60" dirty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DOĞRU</a:t>
            </a:r>
            <a:r>
              <a:rPr lang="en-US" sz="2400" b="1" spc="-55" dirty="0">
                <a:latin typeface="Agency FB" panose="020B0503020202020204" pitchFamily="34" charset="0"/>
              </a:rPr>
              <a:t> </a:t>
            </a:r>
            <a:r>
              <a:rPr lang="en-US" sz="2400" b="1" spc="-10" dirty="0">
                <a:latin typeface="Agency FB" panose="020B0503020202020204" pitchFamily="34" charset="0"/>
              </a:rPr>
              <a:t>İLETİŞİM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D16352E-D412-361F-FF9D-E995FF771C22}"/>
              </a:ext>
            </a:extLst>
          </p:cNvPr>
          <p:cNvSpPr txBox="1"/>
          <p:nvPr/>
        </p:nvSpPr>
        <p:spPr>
          <a:xfrm>
            <a:off x="577583" y="2136873"/>
            <a:ext cx="11083290" cy="577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marR="5080" indent="-309245">
              <a:lnSpc>
                <a:spcPct val="100000"/>
              </a:lnSpc>
              <a:spcBef>
                <a:spcPts val="100"/>
              </a:spcBef>
            </a:pPr>
            <a:r>
              <a:rPr sz="2800" spc="-405" baseline="-4166" dirty="0">
                <a:latin typeface="Agency FB" panose="020B0503020202020204" pitchFamily="34" charset="0"/>
                <a:cs typeface="Segoe UI Symbol"/>
              </a:rPr>
              <a:t>❑</a:t>
            </a:r>
            <a:r>
              <a:rPr sz="2800" spc="450" baseline="-4166" dirty="0">
                <a:latin typeface="Agency FB" panose="020B0503020202020204" pitchFamily="34" charset="0"/>
                <a:cs typeface="Segoe UI Symbol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Doğuştan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veya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sonradan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olmuş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bireyler,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kronik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hastalıklar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nedeni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ile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hareket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kısıtlılığı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yaşayanlar, </a:t>
            </a:r>
            <a:r>
              <a:rPr dirty="0">
                <a:latin typeface="Agency FB" panose="020B0503020202020204" pitchFamily="34" charset="0"/>
                <a:cs typeface="Calibri"/>
              </a:rPr>
              <a:t>görme,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işitme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yürüme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güçlüğü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çeken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yaşlılar,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hamileler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çocuklu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anneler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günlük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yaşam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etkinlikleri </a:t>
            </a:r>
            <a:r>
              <a:rPr dirty="0">
                <a:latin typeface="Agency FB" panose="020B0503020202020204" pitchFamily="34" charset="0"/>
                <a:cs typeface="Calibri"/>
              </a:rPr>
              <a:t>içerisinde</a:t>
            </a:r>
            <a:r>
              <a:rPr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çeşitli</a:t>
            </a:r>
            <a:r>
              <a:rPr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zorluklarla</a:t>
            </a:r>
            <a:r>
              <a:rPr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engellerle</a:t>
            </a:r>
            <a:r>
              <a:rPr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karşılaşırlar.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949F9CD-70BB-1180-B8E6-9E35EC0525D3}"/>
              </a:ext>
            </a:extLst>
          </p:cNvPr>
          <p:cNvSpPr txBox="1"/>
          <p:nvPr/>
        </p:nvSpPr>
        <p:spPr>
          <a:xfrm>
            <a:off x="477888" y="3077308"/>
            <a:ext cx="11182985" cy="2365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52475" indent="-342900">
              <a:lnSpc>
                <a:spcPct val="1125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800" spc="-480" baseline="-9722" dirty="0">
                <a:latin typeface="Agency FB" panose="020B0503020202020204" pitchFamily="34" charset="0"/>
                <a:cs typeface="Segoe UI Symbol"/>
              </a:rPr>
              <a:t>❑</a:t>
            </a:r>
            <a:r>
              <a:rPr sz="2800" baseline="-9722" dirty="0">
                <a:latin typeface="Agency FB" panose="020B0503020202020204" pitchFamily="34" charset="0"/>
                <a:cs typeface="Segoe UI Symbol"/>
              </a:rPr>
              <a:t>	</a:t>
            </a:r>
            <a:r>
              <a:rPr dirty="0">
                <a:latin typeface="Agency FB" panose="020B0503020202020204" pitchFamily="34" charset="0"/>
                <a:cs typeface="Calibri"/>
              </a:rPr>
              <a:t>Medikal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psikolojik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yaklaşıma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ek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olarak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önyargılar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da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toplumsal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dışlanmayı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engellenmiş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pc="-20" dirty="0">
                <a:latin typeface="Agency FB" panose="020B0503020202020204" pitchFamily="34" charset="0"/>
                <a:cs typeface="Calibri"/>
              </a:rPr>
              <a:t>olma </a:t>
            </a:r>
            <a:r>
              <a:rPr dirty="0">
                <a:latin typeface="Agency FB" panose="020B0503020202020204" pitchFamily="34" charset="0"/>
                <a:cs typeface="Calibri"/>
              </a:rPr>
              <a:t>durumunu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güçlendirir.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525"/>
              </a:spcBef>
            </a:pPr>
            <a:r>
              <a:rPr dirty="0">
                <a:latin typeface="Agency FB" panose="020B0503020202020204" pitchFamily="34" charset="0"/>
                <a:cs typeface="Calibri"/>
              </a:rPr>
              <a:t>Eğitim,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istihdam,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kültür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sanat,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spor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gibi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bütün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sosyal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yaşam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alanları,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tüm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bireylerin,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engelsiz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600"/>
              </a:spcBef>
            </a:pPr>
            <a:r>
              <a:rPr dirty="0">
                <a:latin typeface="Agency FB" panose="020B0503020202020204" pitchFamily="34" charset="0"/>
                <a:cs typeface="Calibri"/>
              </a:rPr>
              <a:t>gibi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ayrımlara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düşülmeden,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tam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eşit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haklarla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yararlanmasına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açık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olmalıdır.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54965" marR="206375">
              <a:lnSpc>
                <a:spcPts val="3000"/>
              </a:lnSpc>
              <a:spcBef>
                <a:spcPts val="125"/>
              </a:spcBef>
            </a:pPr>
            <a:r>
              <a:rPr dirty="0">
                <a:latin typeface="Agency FB" panose="020B0503020202020204" pitchFamily="34" charset="0"/>
                <a:cs typeface="Calibri"/>
              </a:rPr>
              <a:t>Sokağa</a:t>
            </a:r>
            <a:r>
              <a:rPr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çıkmak,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günlük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yaşama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katılmak,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gezmek,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alışveriş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yapmak,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sosyal-</a:t>
            </a:r>
            <a:r>
              <a:rPr dirty="0">
                <a:latin typeface="Agency FB" panose="020B0503020202020204" pitchFamily="34" charset="0"/>
                <a:cs typeface="Calibri"/>
              </a:rPr>
              <a:t>kültürel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etkinliklere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katılmak </a:t>
            </a:r>
            <a:r>
              <a:rPr dirty="0">
                <a:latin typeface="Agency FB" panose="020B0503020202020204" pitchFamily="34" charset="0"/>
                <a:cs typeface="Calibri"/>
              </a:rPr>
              <a:t>herkesin</a:t>
            </a:r>
            <a:r>
              <a:rPr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hakkıdır.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dirty="0">
                <a:latin typeface="Agency FB" panose="020B0503020202020204" pitchFamily="34" charset="0"/>
                <a:cs typeface="Calibri"/>
              </a:rPr>
              <a:t>Eğer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engelliler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ile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iletişime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alışık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değilseniz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herhangi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çekinceniz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veya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endişeniz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varsa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öncelikle,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54965" marR="49530">
              <a:lnSpc>
                <a:spcPct val="98400"/>
              </a:lnSpc>
              <a:spcBef>
                <a:spcPts val="635"/>
              </a:spcBef>
            </a:pPr>
            <a:r>
              <a:rPr dirty="0">
                <a:latin typeface="Agency FB" panose="020B0503020202020204" pitchFamily="34" charset="0"/>
                <a:cs typeface="Calibri"/>
              </a:rPr>
              <a:t>unutmayın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karşınızdaki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de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sizin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gibi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insandır.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Sağduyunuzu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dinleyin,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kibar,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düşünceli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sabırlı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olun. </a:t>
            </a:r>
            <a:r>
              <a:rPr dirty="0">
                <a:latin typeface="Agency FB" panose="020B0503020202020204" pitchFamily="34" charset="0"/>
                <a:cs typeface="Calibri"/>
              </a:rPr>
              <a:t>Unutmayın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ki,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engelin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ne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olduğuna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da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nasıl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desteğe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ihtiyacı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olduğuna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dair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doğru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bilgiyi</a:t>
            </a:r>
            <a:r>
              <a:rPr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kişinin </a:t>
            </a:r>
            <a:r>
              <a:rPr dirty="0">
                <a:latin typeface="Agency FB" panose="020B0503020202020204" pitchFamily="34" charset="0"/>
                <a:cs typeface="Calibri"/>
              </a:rPr>
              <a:t>kendisinden</a:t>
            </a:r>
            <a:r>
              <a:rPr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alabilirsiniz.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F9428-717B-19EB-0EEE-6F23B1FF8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AF2D153B-1C90-08D0-FC6D-C527BAA5A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E997801-600B-0658-1301-4AF0356ADC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82B0D168-7204-FAC4-67FD-589ACA34BEEE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err="1">
                <a:latin typeface="Agency FB" panose="020B0503020202020204" pitchFamily="34" charset="0"/>
              </a:rPr>
              <a:t>Görme</a:t>
            </a:r>
            <a:r>
              <a:rPr lang="en-US" sz="2000" b="1" spc="-120" dirty="0"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</a:rPr>
              <a:t>Engelli</a:t>
            </a:r>
            <a:r>
              <a:rPr lang="en-US" sz="2000" b="1" spc="-105" dirty="0">
                <a:latin typeface="Agency FB" panose="020B0503020202020204" pitchFamily="34" charset="0"/>
              </a:rPr>
              <a:t> </a:t>
            </a:r>
            <a:r>
              <a:rPr lang="tr-TR" sz="2000" b="1" dirty="0">
                <a:latin typeface="Agency FB" panose="020B0503020202020204" pitchFamily="34" charset="0"/>
              </a:rPr>
              <a:t>Bireyler İle</a:t>
            </a:r>
            <a:r>
              <a:rPr lang="en-US" sz="2000" b="1" spc="-105" dirty="0">
                <a:latin typeface="Agency FB" panose="020B0503020202020204" pitchFamily="34" charset="0"/>
              </a:rPr>
              <a:t> </a:t>
            </a:r>
            <a:r>
              <a:rPr lang="en-US" sz="2000" b="1" spc="-10" dirty="0" err="1">
                <a:latin typeface="Agency FB" panose="020B0503020202020204" pitchFamily="34" charset="0"/>
              </a:rPr>
              <a:t>İletişim</a:t>
            </a:r>
            <a:endParaRPr lang="en-US" sz="2000" b="1" spc="-10" dirty="0">
              <a:latin typeface="Agency FB" panose="020B0503020202020204" pitchFamily="34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6ED9AA9B-741A-1E1B-82A4-B6F040396ADA}"/>
              </a:ext>
            </a:extLst>
          </p:cNvPr>
          <p:cNvSpPr txBox="1"/>
          <p:nvPr/>
        </p:nvSpPr>
        <p:spPr>
          <a:xfrm>
            <a:off x="541020" y="1591948"/>
            <a:ext cx="11109960" cy="113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0565" marR="17780" indent="-342900">
              <a:lnSpc>
                <a:spcPct val="1063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dirty="0">
                <a:latin typeface="Agency FB" panose="020B0503020202020204" pitchFamily="34" charset="0"/>
                <a:cs typeface="Calibri"/>
              </a:rPr>
              <a:t>Görme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kişiyle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karşılaştığınızda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(ihtiyaç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olduğunu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düşündüğünüz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durumlarda)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öncelikle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yardım </a:t>
            </a:r>
            <a:r>
              <a:rPr dirty="0">
                <a:latin typeface="Agency FB" panose="020B0503020202020204" pitchFamily="34" charset="0"/>
                <a:cs typeface="Calibri"/>
              </a:rPr>
              <a:t>isteyip</a:t>
            </a:r>
            <a:r>
              <a:rPr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istemediğini</a:t>
            </a:r>
            <a:r>
              <a:rPr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sorun.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710565" marR="71755" indent="-342900">
              <a:lnSpc>
                <a:spcPct val="115599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dirty="0">
                <a:latin typeface="Agency FB" panose="020B0503020202020204" pitchFamily="34" charset="0"/>
                <a:cs typeface="Calibri"/>
              </a:rPr>
              <a:t>Görme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kişiyi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karşılarken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her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zaman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kendinizi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tanıtın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ve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orada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bulunan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diğer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kişileri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takdim </a:t>
            </a:r>
            <a:r>
              <a:rPr spc="-10" dirty="0" err="1">
                <a:latin typeface="Agency FB" panose="020B0503020202020204" pitchFamily="34" charset="0"/>
                <a:cs typeface="Calibri"/>
              </a:rPr>
              <a:t>edin</a:t>
            </a:r>
            <a:r>
              <a:rPr spc="-10" dirty="0">
                <a:latin typeface="Agency FB" panose="020B0503020202020204" pitchFamily="34" charset="0"/>
                <a:cs typeface="Calibri"/>
              </a:rPr>
              <a:t>.</a:t>
            </a:r>
            <a:endParaRPr lang="tr-TR" spc="-10" dirty="0">
              <a:latin typeface="Agency FB" panose="020B0503020202020204" pitchFamily="34" charset="0"/>
              <a:cs typeface="Calibri"/>
            </a:endParaRPr>
          </a:p>
          <a:p>
            <a:pPr marL="710565" marR="71755" indent="-342900">
              <a:lnSpc>
                <a:spcPct val="115599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dirty="0" err="1">
                <a:latin typeface="Agency FB" panose="020B0503020202020204" pitchFamily="34" charset="0"/>
                <a:cs typeface="Calibri"/>
              </a:rPr>
              <a:t>Görme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kişiyi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yabancı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olduğu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alanda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yalnız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bırakmayın.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Konuşma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esnasında,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kişiye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 err="1">
                <a:latin typeface="Agency FB" panose="020B0503020202020204" pitchFamily="34" charset="0"/>
                <a:cs typeface="Calibri"/>
              </a:rPr>
              <a:t>ismi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pc="-25" dirty="0" err="1">
                <a:latin typeface="Agency FB" panose="020B0503020202020204" pitchFamily="34" charset="0"/>
                <a:cs typeface="Calibri"/>
              </a:rPr>
              <a:t>ile</a:t>
            </a:r>
            <a:r>
              <a:rPr lang="tr-TR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 err="1">
                <a:latin typeface="Agency FB" panose="020B0503020202020204" pitchFamily="34" charset="0"/>
                <a:cs typeface="Calibri"/>
              </a:rPr>
              <a:t>hitap</a:t>
            </a:r>
            <a:r>
              <a:rPr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edin.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B5EC3BAC-5D28-1585-279C-FA56B2A35B0D}"/>
              </a:ext>
            </a:extLst>
          </p:cNvPr>
          <p:cNvSpPr txBox="1"/>
          <p:nvPr/>
        </p:nvSpPr>
        <p:spPr>
          <a:xfrm>
            <a:off x="871417" y="3074524"/>
            <a:ext cx="9857105" cy="1495922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25"/>
              </a:spcBef>
              <a:buFont typeface="Wingdings" panose="05000000000000000000" pitchFamily="2" charset="2"/>
              <a:buChar char="q"/>
            </a:pPr>
            <a:r>
              <a:rPr dirty="0" err="1">
                <a:latin typeface="Agency FB" panose="020B0503020202020204" pitchFamily="34" charset="0"/>
                <a:cs typeface="Calibri"/>
              </a:rPr>
              <a:t>Kişiyle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doğrudan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doğruya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konuşun.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dirty="0" err="1">
                <a:latin typeface="Agency FB" panose="020B0503020202020204" pitchFamily="34" charset="0"/>
                <a:cs typeface="Calibri"/>
              </a:rPr>
              <a:t>Görme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engelliler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ile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yüksek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sesle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konuşmanın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tekrar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edilen</a:t>
            </a:r>
            <a:r>
              <a:rPr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hata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olduğu</a:t>
            </a:r>
            <a:r>
              <a:rPr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gözlemlenmiştir.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75"/>
              </a:spcBef>
              <a:buFont typeface="Wingdings" panose="05000000000000000000" pitchFamily="2" charset="2"/>
              <a:buChar char="q"/>
            </a:pPr>
            <a:r>
              <a:rPr dirty="0" err="1">
                <a:latin typeface="Agency FB" panose="020B0503020202020204" pitchFamily="34" charset="0"/>
                <a:cs typeface="Calibri"/>
              </a:rPr>
              <a:t>Görme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engelliler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ile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konuşurken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normal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bir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ses</a:t>
            </a:r>
            <a:r>
              <a:rPr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tonu</a:t>
            </a:r>
            <a:r>
              <a:rPr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kullanın.</a:t>
            </a:r>
            <a:endParaRPr dirty="0">
              <a:latin typeface="Agency FB" panose="020B0503020202020204" pitchFamily="34" charset="0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620"/>
              </a:spcBef>
              <a:buFont typeface="Wingdings" panose="05000000000000000000" pitchFamily="2" charset="2"/>
              <a:buChar char="q"/>
              <a:tabLst>
                <a:tab pos="363855" algn="l"/>
              </a:tabLst>
            </a:pPr>
            <a:r>
              <a:rPr dirty="0" err="1">
                <a:latin typeface="Agency FB" panose="020B0503020202020204" pitchFamily="34" charset="0"/>
                <a:cs typeface="Calibri"/>
              </a:rPr>
              <a:t>Görme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engelli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kişiler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hâkim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oldukları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alanlarda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bağımsızca</a:t>
            </a:r>
            <a:r>
              <a:rPr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dirty="0">
                <a:latin typeface="Agency FB" panose="020B0503020202020204" pitchFamily="34" charset="0"/>
                <a:cs typeface="Calibri"/>
              </a:rPr>
              <a:t>dolaşıp</a:t>
            </a:r>
            <a:r>
              <a:rPr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pc="-10" dirty="0">
                <a:latin typeface="Agency FB" panose="020B0503020202020204" pitchFamily="34" charset="0"/>
                <a:cs typeface="Calibri"/>
              </a:rPr>
              <a:t>gezebilirler.</a:t>
            </a:r>
            <a:endParaRPr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9" name="Resim 8" descr="çizgi film, hokey, kırpıntı çizim, çizim içeren bir resim&#10;&#10;Açıklama otomatik olarak oluşturuldu">
            <a:extLst>
              <a:ext uri="{FF2B5EF4-FFF2-40B4-BE49-F238E27FC236}">
                <a16:creationId xmlns:a16="http://schemas.microsoft.com/office/drawing/2014/main" id="{C95273C1-B258-B150-5C3E-7A63C2892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18" y="4811139"/>
            <a:ext cx="2080179" cy="23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89DF-A92C-1A8B-EA33-6A7F6404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60B6F6D-7745-0B50-9B85-B31857AFB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6F717A2-48B6-FA48-3BCA-62F580FDF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DD03F2CC-2C9B-7212-D45C-83AAA749B03C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err="1">
                <a:latin typeface="Agency FB" panose="020B0503020202020204" pitchFamily="34" charset="0"/>
              </a:rPr>
              <a:t>Görme</a:t>
            </a:r>
            <a:r>
              <a:rPr lang="en-US" sz="2000" b="1" spc="-120" dirty="0"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latin typeface="Agency FB" panose="020B0503020202020204" pitchFamily="34" charset="0"/>
              </a:rPr>
              <a:t>Engelli</a:t>
            </a:r>
            <a:r>
              <a:rPr lang="en-US" sz="2000" b="1" spc="-105" dirty="0">
                <a:latin typeface="Agency FB" panose="020B0503020202020204" pitchFamily="34" charset="0"/>
              </a:rPr>
              <a:t> </a:t>
            </a:r>
            <a:r>
              <a:rPr lang="tr-TR" sz="2000" b="1" dirty="0">
                <a:latin typeface="Agency FB" panose="020B0503020202020204" pitchFamily="34" charset="0"/>
              </a:rPr>
              <a:t>Bireyler İle</a:t>
            </a:r>
            <a:r>
              <a:rPr lang="en-US" sz="2000" b="1" spc="-105" dirty="0">
                <a:latin typeface="Agency FB" panose="020B0503020202020204" pitchFamily="34" charset="0"/>
              </a:rPr>
              <a:t> </a:t>
            </a:r>
            <a:r>
              <a:rPr lang="en-US" sz="2000" b="1" spc="-10" dirty="0" err="1">
                <a:latin typeface="Agency FB" panose="020B0503020202020204" pitchFamily="34" charset="0"/>
              </a:rPr>
              <a:t>İletişim</a:t>
            </a:r>
            <a:endParaRPr lang="en-US" sz="20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155DCA6-DC2E-E1AF-5259-35B967B8E386}"/>
              </a:ext>
            </a:extLst>
          </p:cNvPr>
          <p:cNvSpPr txBox="1"/>
          <p:nvPr/>
        </p:nvSpPr>
        <p:spPr>
          <a:xfrm>
            <a:off x="569036" y="1784447"/>
            <a:ext cx="11053927" cy="32891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3985" indent="-342900">
              <a:lnSpc>
                <a:spcPct val="115599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Görme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birlikte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yürürken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onun,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sizin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kolunuzu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dirseğinizi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tutmasına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izin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verin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tr-TR" sz="2000" spc="-10" dirty="0">
              <a:latin typeface="Agency FB" panose="020B0503020202020204" pitchFamily="34" charset="0"/>
              <a:cs typeface="Calibri"/>
            </a:endParaRPr>
          </a:p>
          <a:p>
            <a:pPr marL="355600" marR="133985" indent="-342900">
              <a:lnSpc>
                <a:spcPct val="115599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2000" dirty="0" err="1">
                <a:latin typeface="Agency FB" panose="020B0503020202020204" pitchFamily="34" charset="0"/>
                <a:cs typeface="Calibri"/>
              </a:rPr>
              <a:t>Görme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kişinin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oturmasına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yardımcı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olurken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oturacağı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yerin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arkasını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eliyle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tutmasını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sağlayın.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Görme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kişiyle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yürürken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önüne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çıkan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engeller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hakkında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bilgi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verin.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Yön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bilgisi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verirken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20" dirty="0" err="1">
                <a:latin typeface="Agency FB" panose="020B0503020202020204" pitchFamily="34" charset="0"/>
                <a:cs typeface="Calibri"/>
              </a:rPr>
              <a:t>açık</a:t>
            </a:r>
            <a:r>
              <a:rPr lang="tr-TR"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ve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net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olun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(Sağ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sol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kelimelerini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kullanabilirsiniz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ama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“orada”,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“ileride”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20" dirty="0" err="1">
                <a:latin typeface="Agency FB" panose="020B0503020202020204" pitchFamily="34" charset="0"/>
                <a:cs typeface="Calibri"/>
              </a:rPr>
              <a:t>gibi</a:t>
            </a:r>
            <a:r>
              <a:rPr lang="tr-TR"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ifadeler</a:t>
            </a:r>
            <a:r>
              <a:rPr lang="tr-TR" sz="2000" spc="-6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kullanmayın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).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marR="3903979" indent="-342900">
              <a:lnSpc>
                <a:spcPts val="3529"/>
              </a:lnSpc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Görme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kişinin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eline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verdiğiniz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objeyi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tarif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edin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tr-TR" sz="2000" spc="-10" dirty="0">
              <a:latin typeface="Agency FB" panose="020B0503020202020204" pitchFamily="34" charset="0"/>
              <a:cs typeface="Calibri"/>
            </a:endParaRPr>
          </a:p>
          <a:p>
            <a:pPr marL="355600" marR="3903979" indent="-342900">
              <a:lnSpc>
                <a:spcPts val="3529"/>
              </a:lnSpc>
              <a:buFont typeface="Wingdings" panose="05000000000000000000" pitchFamily="2" charset="2"/>
              <a:buChar char="q"/>
            </a:pPr>
            <a:r>
              <a:rPr sz="2000" dirty="0" err="1">
                <a:latin typeface="Agency FB" panose="020B0503020202020204" pitchFamily="34" charset="0"/>
                <a:cs typeface="Calibri"/>
              </a:rPr>
              <a:t>Bulunduğunuz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ortamdan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ayrılırken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görme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kişiye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bilgi</a:t>
            </a:r>
            <a:r>
              <a:rPr lang="tr-TR"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verin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lnSpc>
                <a:spcPts val="2165"/>
              </a:lnSpc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Görme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kişilerin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tamamı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Braille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alfabesini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okuyamayabilir.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marR="3520440" indent="-342900">
              <a:lnSpc>
                <a:spcPct val="106300"/>
              </a:lnSpc>
              <a:spcBef>
                <a:spcPts val="7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Günlük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konuşmanın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parçası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olan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‘Bak!’,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‘Gördün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mü?’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‘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Görüşürüz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.’</a:t>
            </a:r>
            <a:r>
              <a:rPr lang="tr-TR"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gibi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ifadelerin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kullanılması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gayet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normaldir.</a:t>
            </a:r>
            <a:endParaRPr sz="20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8" name="Resim 7" descr="çizgi film, ayakkabı, oyuncak, oyuncak bebek içeren bir resim&#10;&#10;Açıklama otomatik olarak oluşturuldu">
            <a:extLst>
              <a:ext uri="{FF2B5EF4-FFF2-40B4-BE49-F238E27FC236}">
                <a16:creationId xmlns:a16="http://schemas.microsoft.com/office/drawing/2014/main" id="{1C8D378B-571B-9BD4-0FE4-A6AFD9C4E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245" y="4888138"/>
            <a:ext cx="232430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2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155B-1421-95CF-1755-76BFB2CD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4EA28F3-F4E5-7473-620B-D3C7108B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1ABF8EA-CE76-ED0D-6DA1-A258297DB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7A0E47A-E014-090C-51FB-4CA2F7973A3F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tr-TR" sz="3200" b="1" dirty="0">
                <a:latin typeface="Agency FB" panose="020B0503020202020204" pitchFamily="34" charset="0"/>
              </a:rPr>
              <a:t>İşitme</a:t>
            </a:r>
            <a:r>
              <a:rPr lang="en-US" sz="3200" b="1" spc="-120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Engelli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tr-TR" sz="3200" b="1" dirty="0">
                <a:latin typeface="Agency FB" panose="020B0503020202020204" pitchFamily="34" charset="0"/>
              </a:rPr>
              <a:t>Bireyler İle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İletişim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CAAA217-3F73-CE51-64BD-2DB4CE6DCFDD}"/>
              </a:ext>
            </a:extLst>
          </p:cNvPr>
          <p:cNvSpPr txBox="1"/>
          <p:nvPr/>
        </p:nvSpPr>
        <p:spPr>
          <a:xfrm>
            <a:off x="577583" y="1858484"/>
            <a:ext cx="10833100" cy="20059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7865" marR="755015" indent="-342900">
              <a:lnSpc>
                <a:spcPct val="106300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İşitme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kişinin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dikkatini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çekmek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için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kibarca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omuzuna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dokunabilir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elinizle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işaret edebilirsiniz.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697865" indent="-342900">
              <a:lnSpc>
                <a:spcPct val="100000"/>
              </a:lnSpc>
              <a:spcBef>
                <a:spcPts val="112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Konuşurken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yüz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yüze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bakıp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normal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ses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tonu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konuşun.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697865" marR="5080" indent="-342900">
              <a:lnSpc>
                <a:spcPct val="106300"/>
              </a:lnSpc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Birçok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işitme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dudak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okuduğundan,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konuşurken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elinizle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ağzınızı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kapatmak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sakız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çiğnemek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gibi</a:t>
            </a:r>
            <a:r>
              <a:rPr sz="20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konuşmanızın</a:t>
            </a:r>
            <a:r>
              <a:rPr sz="20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anlaşılmasını</a:t>
            </a:r>
            <a:r>
              <a:rPr sz="20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engelleyecek</a:t>
            </a:r>
            <a:r>
              <a:rPr sz="20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hareketler</a:t>
            </a:r>
            <a:r>
              <a:rPr sz="20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yapmayın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tr-TR" sz="2000" spc="-10" dirty="0">
              <a:latin typeface="Agency FB" panose="020B0503020202020204" pitchFamily="34" charset="0"/>
              <a:cs typeface="Calibri"/>
            </a:endParaRPr>
          </a:p>
          <a:p>
            <a:pPr marL="697865" marR="5080" indent="-342900">
              <a:lnSpc>
                <a:spcPct val="106300"/>
              </a:lnSpc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sz="2000" dirty="0" err="1">
                <a:latin typeface="Agency FB" panose="020B0503020202020204" pitchFamily="34" charset="0"/>
                <a:cs typeface="Calibri"/>
              </a:rPr>
              <a:t>Tahmin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etmeye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çalışmak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yerine,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iyi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iletişim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kurabileceği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yöntemi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kendisine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sorun.</a:t>
            </a:r>
            <a:endParaRPr sz="20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3BF91315-FE6B-0D12-A0C9-01E0CC1CE1A5}"/>
              </a:ext>
            </a:extLst>
          </p:cNvPr>
          <p:cNvSpPr txBox="1"/>
          <p:nvPr/>
        </p:nvSpPr>
        <p:spPr>
          <a:xfrm>
            <a:off x="871417" y="4256921"/>
            <a:ext cx="3586479" cy="13684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000" dirty="0">
                <a:latin typeface="Agency FB" panose="020B0503020202020204" pitchFamily="34" charset="0"/>
                <a:cs typeface="Calibri"/>
              </a:rPr>
              <a:t>Kullanabileceğiniz</a:t>
            </a:r>
            <a:r>
              <a:rPr sz="2000" spc="-8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yöntemler: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96215" indent="-183515">
              <a:lnSpc>
                <a:spcPct val="100000"/>
              </a:lnSpc>
              <a:spcBef>
                <a:spcPts val="1125"/>
              </a:spcBef>
              <a:buChar char="–"/>
              <a:tabLst>
                <a:tab pos="196215" algn="l"/>
              </a:tabLst>
            </a:pPr>
            <a:r>
              <a:rPr sz="2000" dirty="0">
                <a:latin typeface="Agency FB" panose="020B0503020202020204" pitchFamily="34" charset="0"/>
                <a:cs typeface="Calibri"/>
              </a:rPr>
              <a:t>İşaret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aracılığı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anlaşmak.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96215" indent="-183515">
              <a:lnSpc>
                <a:spcPct val="100000"/>
              </a:lnSpc>
              <a:spcBef>
                <a:spcPts val="1125"/>
              </a:spcBef>
              <a:buChar char="–"/>
              <a:tabLst>
                <a:tab pos="196215" algn="l"/>
              </a:tabLst>
            </a:pPr>
            <a:r>
              <a:rPr sz="2000" dirty="0">
                <a:latin typeface="Agency FB" panose="020B0503020202020204" pitchFamily="34" charset="0"/>
                <a:cs typeface="Calibri"/>
              </a:rPr>
              <a:t>Resim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çizimlerle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anlaşmak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Resim 8" descr="insan yüzü, giyim, kişi, şahıs, çizgi film içeren bir resim&#10;&#10;Açıklama otomatik olarak oluşturuldu">
            <a:extLst>
              <a:ext uri="{FF2B5EF4-FFF2-40B4-BE49-F238E27FC236}">
                <a16:creationId xmlns:a16="http://schemas.microsoft.com/office/drawing/2014/main" id="{A3EBFE8B-0CE5-1FDA-76B8-2C4780FBC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932" y="4190971"/>
            <a:ext cx="2787406" cy="26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5C726-D18C-07AE-92EA-E8CB65019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3FEB2693-DB9F-C0B8-72BF-77EFE610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4EB71BB-7627-7678-91B5-3A626FD55F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EC716259-9DFC-1F5F-5A3D-A24E6163AFBE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tr-TR" sz="3200" b="1" dirty="0">
                <a:latin typeface="Agency FB" panose="020B0503020202020204" pitchFamily="34" charset="0"/>
              </a:rPr>
              <a:t>İşitme</a:t>
            </a:r>
            <a:r>
              <a:rPr lang="en-US" sz="3200" b="1" spc="-120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Engelli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tr-TR" sz="3200" b="1" dirty="0">
                <a:latin typeface="Agency FB" panose="020B0503020202020204" pitchFamily="34" charset="0"/>
              </a:rPr>
              <a:t>Bireyler İle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İletişim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EC3785F-95F4-9672-F61D-81523608539B}"/>
              </a:ext>
            </a:extLst>
          </p:cNvPr>
          <p:cNvSpPr txBox="1"/>
          <p:nvPr/>
        </p:nvSpPr>
        <p:spPr>
          <a:xfrm>
            <a:off x="871417" y="1782797"/>
            <a:ext cx="11087735" cy="26168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latin typeface="Agency FB" panose="020B0503020202020204" pitchFamily="34" charset="0"/>
                <a:cs typeface="Calibri"/>
              </a:rPr>
              <a:t>Eğer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anlaşılmadığınızı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düşünüyorsanız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esnek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olun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kendinizi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farklı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kelime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seçerek,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vücut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dili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kullanarak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yazarak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ifade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edin.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47320" indent="-134620">
              <a:lnSpc>
                <a:spcPct val="100000"/>
              </a:lnSpc>
              <a:spcBef>
                <a:spcPts val="1125"/>
              </a:spcBef>
              <a:buChar char="-"/>
              <a:tabLst>
                <a:tab pos="147320" algn="l"/>
              </a:tabLst>
            </a:pPr>
            <a:r>
              <a:rPr sz="2000" dirty="0">
                <a:latin typeface="Agency FB" panose="020B0503020202020204" pitchFamily="34" charset="0"/>
                <a:cs typeface="Calibri"/>
              </a:rPr>
              <a:t>Toplantı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esnasında,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işitme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aynı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anda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sadece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tek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konuşmalıdır.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47320" indent="-134620">
              <a:lnSpc>
                <a:spcPct val="100000"/>
              </a:lnSpc>
              <a:spcBef>
                <a:spcPts val="1125"/>
              </a:spcBef>
              <a:buChar char="-"/>
              <a:tabLst>
                <a:tab pos="147320" algn="l"/>
              </a:tabLst>
            </a:pPr>
            <a:r>
              <a:rPr sz="2000" dirty="0">
                <a:latin typeface="Agency FB" panose="020B0503020202020204" pitchFamily="34" charset="0"/>
                <a:cs typeface="Calibri"/>
              </a:rPr>
              <a:t>İşitme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kişinin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söylediklerinizi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düşünüp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anlaması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için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ona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biraz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zaman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verin.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47320" indent="-134620">
              <a:lnSpc>
                <a:spcPct val="100000"/>
              </a:lnSpc>
              <a:spcBef>
                <a:spcPts val="1125"/>
              </a:spcBef>
              <a:buChar char="-"/>
              <a:tabLst>
                <a:tab pos="147320" algn="l"/>
              </a:tabLst>
            </a:pPr>
            <a:r>
              <a:rPr sz="2000" dirty="0">
                <a:latin typeface="Agency FB" panose="020B0503020202020204" pitchFamily="34" charset="0"/>
                <a:cs typeface="Calibri"/>
              </a:rPr>
              <a:t>İşaret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dilini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çeviren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tercümanla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değil,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doğrudan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işitme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bireyin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yüzüne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bakarak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konuşun.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47320" indent="-134620">
              <a:lnSpc>
                <a:spcPct val="100000"/>
              </a:lnSpc>
              <a:spcBef>
                <a:spcPts val="1125"/>
              </a:spcBef>
              <a:buChar char="-"/>
              <a:tabLst>
                <a:tab pos="147320" algn="l"/>
              </a:tabLst>
            </a:pPr>
            <a:r>
              <a:rPr sz="2000" dirty="0">
                <a:latin typeface="Agency FB" panose="020B0503020202020204" pitchFamily="34" charset="0"/>
                <a:cs typeface="Calibri"/>
              </a:rPr>
              <a:t>İşitme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engelli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kişinin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iletmek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istediklerini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anlamadığınız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zaman,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anlamış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gibi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davranmayın.</a:t>
            </a:r>
            <a:endParaRPr sz="20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8" name="Resim 7" descr="giyim, çizgi film, oğlan, çizim içeren bir resim&#10;&#10;Açıklama otomatik olarak oluşturuldu">
            <a:extLst>
              <a:ext uri="{FF2B5EF4-FFF2-40B4-BE49-F238E27FC236}">
                <a16:creationId xmlns:a16="http://schemas.microsoft.com/office/drawing/2014/main" id="{9719881A-0E87-CB50-C55C-D49478684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16" y="4667521"/>
            <a:ext cx="1755728" cy="20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1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1F3DF-81EC-C730-A305-9800BEF17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6DA41915-9794-6A8D-9659-4BD12B79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819" y="1548933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74AAF4C-8765-7768-A997-760C48A33F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77386B87-AC4D-BA24-C188-CC96B35AC69A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tr-TR" sz="3200" b="1" dirty="0">
                <a:latin typeface="Agency FB" panose="020B0503020202020204" pitchFamily="34" charset="0"/>
              </a:rPr>
              <a:t>Fiziksel</a:t>
            </a:r>
            <a:r>
              <a:rPr lang="en-US" sz="3200" b="1" spc="-120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Engelli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tr-TR" sz="3200" b="1" dirty="0">
                <a:latin typeface="Agency FB" panose="020B0503020202020204" pitchFamily="34" charset="0"/>
              </a:rPr>
              <a:t>Bireyler İle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İletişim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2DFF726-2FDA-5CDF-59CC-85A2A5D66A9E}"/>
              </a:ext>
            </a:extLst>
          </p:cNvPr>
          <p:cNvSpPr txBox="1"/>
          <p:nvPr/>
        </p:nvSpPr>
        <p:spPr>
          <a:xfrm>
            <a:off x="577583" y="1844063"/>
            <a:ext cx="10570845" cy="10166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dirty="0">
                <a:latin typeface="Agency FB" panose="020B0503020202020204" pitchFamily="34" charset="0"/>
                <a:cs typeface="Calibri"/>
              </a:rPr>
              <a:t>Kullanacağı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mekanlarda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dikkat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edilmesi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gerekenler: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12700" marR="5080">
              <a:lnSpc>
                <a:spcPct val="106300"/>
              </a:lnSpc>
              <a:spcBef>
                <a:spcPts val="75"/>
              </a:spcBef>
            </a:pPr>
            <a:r>
              <a:rPr sz="2000" dirty="0">
                <a:latin typeface="Agency FB" panose="020B0503020202020204" pitchFamily="34" charset="0"/>
                <a:cs typeface="Calibri"/>
              </a:rPr>
              <a:t>Kullanacağı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alana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yakın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park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yeri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olmasını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sağlayın.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Bulunduğu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mekâna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yakın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tuvalet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olmasını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sağlayın. </a:t>
            </a:r>
            <a:r>
              <a:rPr sz="2000" dirty="0">
                <a:latin typeface="Agency FB" panose="020B0503020202020204" pitchFamily="34" charset="0"/>
                <a:cs typeface="Calibri"/>
              </a:rPr>
              <a:t>Alternatif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ulaşım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yolları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ilgili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bilgi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verin.</a:t>
            </a:r>
            <a:endParaRPr sz="2000" dirty="0">
              <a:latin typeface="Agency FB" panose="020B0503020202020204" pitchFamily="34" charset="0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D365DD1-9EA8-6B3B-199D-BC202974DC66}"/>
              </a:ext>
            </a:extLst>
          </p:cNvPr>
          <p:cNvSpPr txBox="1"/>
          <p:nvPr/>
        </p:nvSpPr>
        <p:spPr>
          <a:xfrm>
            <a:off x="577584" y="2949553"/>
            <a:ext cx="10570844" cy="17668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7977505" indent="-342900">
              <a:lnSpc>
                <a:spcPct val="148800"/>
              </a:lnSpc>
              <a:spcBef>
                <a:spcPts val="5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Ulaşılabilir</a:t>
            </a:r>
            <a:r>
              <a:rPr sz="2000" spc="-8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girişler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tr-TR" sz="2000" spc="-10" dirty="0">
              <a:latin typeface="Agency FB" panose="020B0503020202020204" pitchFamily="34" charset="0"/>
              <a:cs typeface="Calibri"/>
            </a:endParaRPr>
          </a:p>
          <a:p>
            <a:pPr marL="355600" marR="7977505" indent="-342900">
              <a:lnSpc>
                <a:spcPct val="148800"/>
              </a:lnSpc>
              <a:spcBef>
                <a:spcPts val="50"/>
              </a:spcBef>
              <a:buFont typeface="Wingdings" panose="05000000000000000000" pitchFamily="2" charset="2"/>
              <a:buChar char="q"/>
            </a:pPr>
            <a:r>
              <a:rPr sz="2000" dirty="0" err="1">
                <a:latin typeface="Agency FB" panose="020B0503020202020204" pitchFamily="34" charset="0"/>
                <a:cs typeface="Calibri"/>
              </a:rPr>
              <a:t>Çalışan</a:t>
            </a:r>
            <a:r>
              <a:rPr lang="tr-TR"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asansörler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tr-TR" sz="2000" spc="-10" dirty="0">
              <a:latin typeface="Agency FB" panose="020B0503020202020204" pitchFamily="34" charset="0"/>
              <a:cs typeface="Calibri"/>
            </a:endParaRPr>
          </a:p>
          <a:p>
            <a:pPr marL="355600" marR="7977505" indent="-342900">
              <a:lnSpc>
                <a:spcPct val="148800"/>
              </a:lnSpc>
              <a:spcBef>
                <a:spcPts val="50"/>
              </a:spcBef>
              <a:buFont typeface="Wingdings" panose="05000000000000000000" pitchFamily="2" charset="2"/>
              <a:buChar char="q"/>
            </a:pPr>
            <a:r>
              <a:rPr sz="2000" dirty="0" err="1">
                <a:latin typeface="Agency FB" panose="020B0503020202020204" pitchFamily="34" charset="0"/>
                <a:cs typeface="Calibri"/>
              </a:rPr>
              <a:t>Ulaşılabilir</a:t>
            </a:r>
            <a:r>
              <a:rPr sz="2000" spc="-9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tuvaletler.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Yiyecek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içeceklerin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ulaşılabilir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düzeyde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sunulması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servise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yardım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eden</a:t>
            </a:r>
            <a:r>
              <a:rPr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kişilerin</a:t>
            </a:r>
            <a:r>
              <a:rPr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bulunması.</a:t>
            </a:r>
            <a:endParaRPr sz="2000" dirty="0">
              <a:latin typeface="Agency FB" panose="020B0503020202020204" pitchFamily="34" charset="0"/>
              <a:cs typeface="Calibri"/>
            </a:endParaRPr>
          </a:p>
        </p:txBody>
      </p:sp>
      <p:pic>
        <p:nvPicPr>
          <p:cNvPr id="9" name="Resim 8" descr="kırpıntı çizim, çizim, çizgi film, sanat içeren bir resim&#10;&#10;Açıklama otomatik olarak oluşturuldu">
            <a:extLst>
              <a:ext uri="{FF2B5EF4-FFF2-40B4-BE49-F238E27FC236}">
                <a16:creationId xmlns:a16="http://schemas.microsoft.com/office/drawing/2014/main" id="{BF9E5268-4317-6E81-DA48-C4FF5F817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2" y="4833309"/>
            <a:ext cx="2781541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2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0D8FD-310A-33DD-BA58-8A772D673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CECB3FD6-E3F0-1DA4-B11D-43CA93D49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9345FAC-A204-6EEB-5346-DA311E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8EBA2F05-6879-93D3-5BF0-3A38E312FF34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tr-TR" sz="3200" b="1" dirty="0">
                <a:latin typeface="Agency FB" panose="020B0503020202020204" pitchFamily="34" charset="0"/>
              </a:rPr>
              <a:t>Fiziksel</a:t>
            </a:r>
            <a:r>
              <a:rPr lang="en-US" sz="3200" b="1" spc="-120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Engelli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tr-TR" sz="3200" b="1" dirty="0">
                <a:latin typeface="Agency FB" panose="020B0503020202020204" pitchFamily="34" charset="0"/>
              </a:rPr>
              <a:t>Bireyler İle</a:t>
            </a:r>
            <a:r>
              <a:rPr lang="en-US" sz="3200" b="1" spc="-105" dirty="0">
                <a:latin typeface="Agency FB" panose="020B0503020202020204" pitchFamily="34" charset="0"/>
              </a:rPr>
              <a:t> </a:t>
            </a:r>
            <a:r>
              <a:rPr lang="en-US" sz="3200" b="1" spc="-10" dirty="0" err="1">
                <a:latin typeface="Agency FB" panose="020B0503020202020204" pitchFamily="34" charset="0"/>
              </a:rPr>
              <a:t>İletişim</a:t>
            </a:r>
            <a:endParaRPr lang="en-US" sz="32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3720F55-F53C-ADFB-B491-8B1345689F4F}"/>
              </a:ext>
            </a:extLst>
          </p:cNvPr>
          <p:cNvSpPr txBox="1"/>
          <p:nvPr/>
        </p:nvSpPr>
        <p:spPr>
          <a:xfrm>
            <a:off x="1090295" y="1836723"/>
            <a:ext cx="10011410" cy="24846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Tekerlekli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sandalyelere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yaslanmayın,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dokunmayın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dinlenmek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için</a:t>
            </a:r>
            <a:r>
              <a:rPr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oturmayın.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Tekerlekli</a:t>
            </a:r>
            <a:r>
              <a:rPr sz="2000" spc="-5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sandalyede</a:t>
            </a:r>
            <a:r>
              <a:rPr sz="2000"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oturan</a:t>
            </a:r>
            <a:r>
              <a:rPr sz="2000"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kişilere</a:t>
            </a:r>
            <a:r>
              <a:rPr sz="2000"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yaslanmayın.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5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Tekerlekli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sandalyede</a:t>
            </a:r>
            <a:r>
              <a:rPr sz="2000" spc="-5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oturan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kişiye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sormadan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sandalyesini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hareket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ettirmeyin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veya</a:t>
            </a:r>
            <a:r>
              <a:rPr sz="2000" spc="-4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itmeyin.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Tekerlekli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sandalyede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oturan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kişiden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ceketinizi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içeceğinizi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tutmasını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istemeniz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uygun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25" dirty="0" err="1">
                <a:latin typeface="Agency FB" panose="020B0503020202020204" pitchFamily="34" charset="0"/>
                <a:cs typeface="Calibri"/>
              </a:rPr>
              <a:t>bir</a:t>
            </a:r>
            <a:r>
              <a:rPr lang="tr-TR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davranış</a:t>
            </a:r>
            <a:r>
              <a:rPr lang="en-US"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  <a:cs typeface="Calibri"/>
              </a:rPr>
              <a:t>değildir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en-US"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spcBef>
                <a:spcPts val="750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gency FB" panose="020B0503020202020204" pitchFamily="34" charset="0"/>
                <a:cs typeface="Calibri"/>
              </a:rPr>
              <a:t>Tekerlekli</a:t>
            </a:r>
            <a:r>
              <a:rPr lang="en-US"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sandalyede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oturan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bir</a:t>
            </a:r>
            <a:r>
              <a:rPr lang="en-US"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kişiyle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sohbet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ederken</a:t>
            </a:r>
            <a:r>
              <a:rPr lang="en-US"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göz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seviyesine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gelmeye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dikkat</a:t>
            </a:r>
            <a:r>
              <a:rPr lang="en-US"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  <a:cs typeface="Calibri"/>
              </a:rPr>
              <a:t>edin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en-US" sz="20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8" name="Resim 7" descr="kırpıntı çizim, çizim, çocukların yaptığı resimler, sanat içeren bir resim&#10;&#10;Açıklama otomatik olarak oluşturuldu">
            <a:extLst>
              <a:ext uri="{FF2B5EF4-FFF2-40B4-BE49-F238E27FC236}">
                <a16:creationId xmlns:a16="http://schemas.microsoft.com/office/drawing/2014/main" id="{0DC04844-E58B-8C18-B8FB-C284A7E6E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93" y="4989441"/>
            <a:ext cx="2503305" cy="175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6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5E4F3-D80A-E204-DDB3-538141AF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AA6BB2BD-0318-657F-0450-49473BA6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FEE00C4-E980-6D48-9982-A64E6DF7FC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B983D8E7-8403-3521-7783-6035B9746E05}"/>
              </a:ext>
            </a:extLst>
          </p:cNvPr>
          <p:cNvSpPr txBox="1">
            <a:spLocks/>
          </p:cNvSpPr>
          <p:nvPr/>
        </p:nvSpPr>
        <p:spPr>
          <a:xfrm>
            <a:off x="871417" y="920556"/>
            <a:ext cx="8594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16380" algn="ctr">
              <a:lnSpc>
                <a:spcPct val="100000"/>
              </a:lnSpc>
              <a:spcBef>
                <a:spcPts val="100"/>
              </a:spcBef>
            </a:pPr>
            <a:r>
              <a:rPr lang="tr-TR" sz="2800" b="1" dirty="0">
                <a:latin typeface="Agency FB" panose="020B0503020202020204" pitchFamily="34" charset="0"/>
              </a:rPr>
              <a:t>Fiziksel</a:t>
            </a:r>
            <a:r>
              <a:rPr lang="en-US" sz="2800" b="1" spc="-120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Engelli</a:t>
            </a:r>
            <a:r>
              <a:rPr lang="en-US" sz="2800" b="1" spc="-105" dirty="0">
                <a:latin typeface="Agency FB" panose="020B0503020202020204" pitchFamily="34" charset="0"/>
              </a:rPr>
              <a:t> </a:t>
            </a:r>
            <a:r>
              <a:rPr lang="tr-TR" sz="2800" b="1" dirty="0">
                <a:latin typeface="Agency FB" panose="020B0503020202020204" pitchFamily="34" charset="0"/>
              </a:rPr>
              <a:t>Bireyler İle</a:t>
            </a:r>
            <a:r>
              <a:rPr lang="en-US" sz="2800" b="1" spc="-105" dirty="0">
                <a:latin typeface="Agency FB" panose="020B0503020202020204" pitchFamily="34" charset="0"/>
              </a:rPr>
              <a:t> </a:t>
            </a:r>
            <a:r>
              <a:rPr lang="en-US" sz="2800" b="1" spc="-10" dirty="0" err="1">
                <a:latin typeface="Agency FB" panose="020B0503020202020204" pitchFamily="34" charset="0"/>
              </a:rPr>
              <a:t>İletişim</a:t>
            </a:r>
            <a:endParaRPr lang="en-US" sz="28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D66D2DB-0102-F192-6AEE-A8C18B009C27}"/>
              </a:ext>
            </a:extLst>
          </p:cNvPr>
          <p:cNvSpPr txBox="1"/>
          <p:nvPr/>
        </p:nvSpPr>
        <p:spPr>
          <a:xfrm>
            <a:off x="871417" y="1671785"/>
            <a:ext cx="10774680" cy="352109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Bazı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tekerlekli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kullanıcıları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tekerlekli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dışında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oturmayı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tercih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edebilirler.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marR="450850" indent="-342900">
              <a:lnSpc>
                <a:spcPct val="106300"/>
              </a:lnSpc>
              <a:spcBef>
                <a:spcPts val="75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Eğer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böyle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talepleri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olursa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kibarca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yardım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teklif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edin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</a:t>
            </a:r>
            <a:r>
              <a:rPr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tekerlekli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sandalyelerinin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ulaşabilecekleri </a:t>
            </a:r>
            <a:r>
              <a:rPr sz="2000" dirty="0">
                <a:latin typeface="Agency FB" panose="020B0503020202020204" pitchFamily="34" charset="0"/>
                <a:cs typeface="Calibri"/>
              </a:rPr>
              <a:t>mesafede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durmasına</a:t>
            </a:r>
            <a:r>
              <a:rPr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özen</a:t>
            </a:r>
            <a:r>
              <a:rPr sz="2000" spc="-4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gösterin.</a:t>
            </a:r>
            <a:endParaRPr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sz="2000" dirty="0">
                <a:latin typeface="Agency FB" panose="020B0503020202020204" pitchFamily="34" charset="0"/>
                <a:cs typeface="Calibri"/>
              </a:rPr>
              <a:t>Koltuk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değneği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sz="2000" spc="-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baston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kullanan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kişiler</a:t>
            </a:r>
            <a:r>
              <a:rPr sz="2000" spc="-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oturduğunda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veya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bir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yere</a:t>
            </a:r>
            <a:r>
              <a:rPr sz="2000" spc="-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yaslandığında,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>
                <a:latin typeface="Agency FB" panose="020B0503020202020204" pitchFamily="34" charset="0"/>
                <a:cs typeface="Calibri"/>
              </a:rPr>
              <a:t>bu</a:t>
            </a:r>
            <a:r>
              <a:rPr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dirty="0" err="1">
                <a:latin typeface="Agency FB" panose="020B0503020202020204" pitchFamily="34" charset="0"/>
                <a:cs typeface="Calibri"/>
              </a:rPr>
              <a:t>cihazlara</a:t>
            </a:r>
            <a:r>
              <a:rPr sz="2000" spc="-5" dirty="0">
                <a:latin typeface="Agency FB" panose="020B0503020202020204" pitchFamily="34" charset="0"/>
                <a:cs typeface="Calibri"/>
              </a:rPr>
              <a:t> </a:t>
            </a:r>
            <a:r>
              <a:rPr sz="2000" spc="-10" dirty="0" err="1">
                <a:latin typeface="Agency FB" panose="020B0503020202020204" pitchFamily="34" charset="0"/>
                <a:cs typeface="Calibri"/>
              </a:rPr>
              <a:t>kolay</a:t>
            </a:r>
            <a:r>
              <a:rPr lang="tr-TR"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ulaşabilecekleri</a:t>
            </a:r>
            <a:r>
              <a:rPr lang="en-US" sz="2000" spc="-7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mesafede</a:t>
            </a:r>
            <a:r>
              <a:rPr lang="en-US" sz="2000" spc="-7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olmalarını</a:t>
            </a:r>
            <a:r>
              <a:rPr lang="en-US" sz="2000" spc="-7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  <a:cs typeface="Calibri"/>
              </a:rPr>
              <a:t>sağlayın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en-US" sz="2000" dirty="0">
              <a:latin typeface="Agency FB" panose="020B0503020202020204" pitchFamily="34" charset="0"/>
              <a:cs typeface="Calibri"/>
            </a:endParaRPr>
          </a:p>
          <a:p>
            <a:pPr marL="355600" marR="734695" indent="-342900">
              <a:lnSpc>
                <a:spcPct val="106300"/>
              </a:lnSpc>
              <a:spcBef>
                <a:spcPts val="969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gency FB" panose="020B0503020202020204" pitchFamily="34" charset="0"/>
                <a:cs typeface="Calibri"/>
              </a:rPr>
              <a:t>Koltuk</a:t>
            </a:r>
            <a:r>
              <a:rPr lang="en-US"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değneği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ya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>
                <a:latin typeface="Agency FB" panose="020B0503020202020204" pitchFamily="34" charset="0"/>
                <a:cs typeface="Calibri"/>
              </a:rPr>
              <a:t>da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>
                <a:latin typeface="Agency FB" panose="020B0503020202020204" pitchFamily="34" charset="0"/>
                <a:cs typeface="Calibri"/>
              </a:rPr>
              <a:t>baston</a:t>
            </a:r>
            <a:r>
              <a:rPr lang="en-US"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kullanan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ve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yavaş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yürüyen</a:t>
            </a:r>
            <a:r>
              <a:rPr lang="en-US"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kişilerle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yürürken</a:t>
            </a:r>
            <a:r>
              <a:rPr lang="en-US" sz="2000" dirty="0">
                <a:latin typeface="Agency FB" panose="020B0503020202020204" pitchFamily="34" charset="0"/>
                <a:cs typeface="Calibri"/>
              </a:rPr>
              <a:t>,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onların</a:t>
            </a:r>
            <a:r>
              <a:rPr lang="en-US" sz="2000" spc="-2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temposuna</a:t>
            </a:r>
            <a:r>
              <a:rPr lang="en-US"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spc="-20" dirty="0" err="1">
                <a:latin typeface="Agency FB" panose="020B0503020202020204" pitchFamily="34" charset="0"/>
                <a:cs typeface="Calibri"/>
              </a:rPr>
              <a:t>göre</a:t>
            </a:r>
            <a:r>
              <a:rPr lang="en-US" sz="2000" spc="-2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  <a:cs typeface="Calibri"/>
              </a:rPr>
              <a:t>yürüyün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en-US" sz="2000" dirty="0">
              <a:latin typeface="Agency FB" panose="020B0503020202020204" pitchFamily="34" charset="0"/>
              <a:cs typeface="Calibri"/>
            </a:endParaRPr>
          </a:p>
          <a:p>
            <a:pPr marL="355600" indent="-342900">
              <a:spcBef>
                <a:spcPts val="525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gency FB" panose="020B0503020202020204" pitchFamily="34" charset="0"/>
                <a:cs typeface="Calibri"/>
              </a:rPr>
              <a:t>Kişi</a:t>
            </a:r>
            <a:r>
              <a:rPr lang="en-US" sz="2000" dirty="0">
                <a:latin typeface="Agency FB" panose="020B0503020202020204" pitchFamily="34" charset="0"/>
                <a:cs typeface="Calibri"/>
              </a:rPr>
              <a:t>,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>
                <a:latin typeface="Agency FB" panose="020B0503020202020204" pitchFamily="34" charset="0"/>
                <a:cs typeface="Calibri"/>
              </a:rPr>
              <a:t>zaman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zaman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şarj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edilmesi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gereken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akülü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tekerlekli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sandalye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kullanıyorsa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ve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sandalyesini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şarj</a:t>
            </a:r>
            <a:r>
              <a:rPr lang="en-US" sz="2000" spc="-1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  <a:cs typeface="Calibri"/>
              </a:rPr>
              <a:t>etmesi</a:t>
            </a:r>
            <a:r>
              <a:rPr lang="tr-TR" sz="2000" spc="-1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gerekiyorsa</a:t>
            </a:r>
            <a:r>
              <a:rPr lang="en-US" sz="2000" dirty="0">
                <a:latin typeface="Agency FB" panose="020B0503020202020204" pitchFamily="34" charset="0"/>
                <a:cs typeface="Calibri"/>
              </a:rPr>
              <a:t>,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kendisine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kibarca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>
                <a:latin typeface="Agency FB" panose="020B0503020202020204" pitchFamily="34" charset="0"/>
                <a:cs typeface="Calibri"/>
              </a:rPr>
              <a:t>prize</a:t>
            </a:r>
            <a:r>
              <a:rPr lang="en-US"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yakın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bir</a:t>
            </a:r>
            <a:r>
              <a:rPr lang="en-US" sz="2000" spc="-35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dirty="0" err="1">
                <a:latin typeface="Agency FB" panose="020B0503020202020204" pitchFamily="34" charset="0"/>
                <a:cs typeface="Calibri"/>
              </a:rPr>
              <a:t>yer</a:t>
            </a:r>
            <a:r>
              <a:rPr lang="en-US" sz="2000" spc="-30" dirty="0">
                <a:latin typeface="Agency FB" panose="020B0503020202020204" pitchFamily="34" charset="0"/>
                <a:cs typeface="Calibri"/>
              </a:rPr>
              <a:t> </a:t>
            </a:r>
            <a:r>
              <a:rPr lang="en-US" sz="2000" spc="-10" dirty="0" err="1">
                <a:latin typeface="Agency FB" panose="020B0503020202020204" pitchFamily="34" charset="0"/>
                <a:cs typeface="Calibri"/>
              </a:rPr>
              <a:t>gösterin</a:t>
            </a:r>
            <a:r>
              <a:rPr lang="en-US" sz="2000" spc="-10" dirty="0">
                <a:latin typeface="Agency FB" panose="020B0503020202020204" pitchFamily="34" charset="0"/>
                <a:cs typeface="Calibri"/>
              </a:rPr>
              <a:t>.</a:t>
            </a:r>
            <a:endParaRPr lang="en-US" sz="2000" dirty="0">
              <a:latin typeface="Agency FB" panose="020B0503020202020204" pitchFamily="34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endParaRPr lang="en-US"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8" name="Resim 7" descr="çizgi film, giyim, kişi, şahıs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F24D602E-DF54-2DBE-DCD5-CDC58DF25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259" y="4905375"/>
            <a:ext cx="2310943" cy="18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3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1260</Words>
  <Application>Microsoft Office PowerPoint</Application>
  <PresentationFormat>Geniş ekran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Agency FB</vt:lpstr>
      <vt:lpstr>Arial</vt:lpstr>
      <vt:lpstr>Arial Black</vt:lpstr>
      <vt:lpstr>Calibri</vt:lpstr>
      <vt:lpstr>Calibri Light</vt:lpstr>
      <vt:lpstr>Segoe UI Symbol</vt:lpstr>
      <vt:lpstr>Wingdings</vt:lpstr>
      <vt:lpstr>Office Teması</vt:lpstr>
      <vt:lpstr>ENGELLİ BİREYLER İLE DOĞRU İLETİŞİM EĞİTİMİ 2025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BAŞLIK</dc:title>
  <dc:creator>HP</dc:creator>
  <cp:lastModifiedBy>qualitymanager lagohotel</cp:lastModifiedBy>
  <cp:revision>24</cp:revision>
  <dcterms:created xsi:type="dcterms:W3CDTF">2024-05-01T13:20:34Z</dcterms:created>
  <dcterms:modified xsi:type="dcterms:W3CDTF">2025-04-17T13:47:26Z</dcterms:modified>
</cp:coreProperties>
</file>