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2" r:id="rId4"/>
    <p:sldId id="263" r:id="rId5"/>
    <p:sldId id="260" r:id="rId6"/>
    <p:sldId id="264" r:id="rId7"/>
    <p:sldId id="268" r:id="rId8"/>
    <p:sldId id="267" r:id="rId9"/>
    <p:sldId id="266" r:id="rId10"/>
    <p:sldId id="265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5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45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7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1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4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04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0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8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5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1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0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8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42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etaalkaliyasam.com/ph-nedir/" TargetMode="Externa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ACBC-BD3D-73B2-DBF5-EA9B121CF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908F61D-0633-EFBE-C0DB-B51CE035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0FFED1E-A97E-7F35-A5DE-531C0D7C0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5F9EA6-C94D-BA98-182D-F69622C9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A2C13FDA-FAE7-61D8-D8CE-C25419FD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845" y="3885677"/>
            <a:ext cx="7922307" cy="1615036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KİMYASAL EĞİTİMİ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7684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76AF-A450-7E8B-A87E-358BB2103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A004DD6-CE05-9B7E-ED86-E47BC739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6894CC9-5BFF-0FBE-84E7-7B19F2E01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16C74766-CF59-9FE5-0DFB-5F6CE671CB3B}"/>
              </a:ext>
            </a:extLst>
          </p:cNvPr>
          <p:cNvSpPr txBox="1">
            <a:spLocks/>
          </p:cNvSpPr>
          <p:nvPr/>
        </p:nvSpPr>
        <p:spPr>
          <a:xfrm>
            <a:off x="2538095" y="914400"/>
            <a:ext cx="711580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Kimyasal</a:t>
            </a:r>
            <a:r>
              <a:rPr lang="en-US" sz="2000" b="1" spc="-9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Temizlik</a:t>
            </a:r>
            <a:r>
              <a:rPr lang="en-US" sz="2000" b="1" spc="-85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Malzemeleri</a:t>
            </a:r>
            <a:r>
              <a:rPr lang="en-US" sz="2000" b="1" spc="-9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ve</a:t>
            </a:r>
            <a:r>
              <a:rPr lang="en-US" sz="2000" b="1" spc="-85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>
                <a:latin typeface="Agency FB" panose="020B0503020202020204" pitchFamily="34" charset="0"/>
                <a:cs typeface="Calibri Light"/>
              </a:rPr>
              <a:t>Doğru</a:t>
            </a:r>
            <a:r>
              <a:rPr lang="en-US" sz="2000" b="1" spc="-9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spc="-10" dirty="0" err="1">
                <a:latin typeface="Agency FB" panose="020B0503020202020204" pitchFamily="34" charset="0"/>
                <a:cs typeface="Calibri Light"/>
              </a:rPr>
              <a:t>Kullanımı</a:t>
            </a:r>
            <a:endParaRPr lang="en-US" sz="2000" b="1" dirty="0">
              <a:latin typeface="Agency FB" panose="020B0503020202020204" pitchFamily="34" charset="0"/>
              <a:cs typeface="Calibri Light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E2E2217-4BD2-17E8-20CE-DBD8B49A4CB5}"/>
              </a:ext>
            </a:extLst>
          </p:cNvPr>
          <p:cNvSpPr txBox="1"/>
          <p:nvPr/>
        </p:nvSpPr>
        <p:spPr>
          <a:xfrm>
            <a:off x="871417" y="2166285"/>
            <a:ext cx="7404100" cy="337528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4790" marR="342900" indent="-194945">
              <a:lnSpc>
                <a:spcPts val="1789"/>
              </a:lnSpc>
              <a:spcBef>
                <a:spcPts val="340"/>
              </a:spcBef>
              <a:buSzPct val="121212"/>
              <a:buFont typeface="Tahoma"/>
              <a:buChar char="•"/>
              <a:tabLst>
                <a:tab pos="22479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Koruyucu</a:t>
            </a:r>
            <a:r>
              <a:rPr spc="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ekipmanlar</a:t>
            </a:r>
            <a:r>
              <a:rPr spc="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olmadan</a:t>
            </a:r>
            <a:r>
              <a:rPr spc="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6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kullanımı</a:t>
            </a:r>
            <a:r>
              <a:rPr spc="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yapılmamalı</a:t>
            </a:r>
            <a:r>
              <a:rPr spc="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(Eldiven-</a:t>
            </a:r>
            <a:r>
              <a:rPr spc="-10" dirty="0">
                <a:latin typeface="Agency FB" panose="020B0503020202020204" pitchFamily="34" charset="0"/>
                <a:cs typeface="Calibri"/>
              </a:rPr>
              <a:t>Gözlük- </a:t>
            </a:r>
            <a:r>
              <a:rPr dirty="0">
                <a:latin typeface="Agency FB" panose="020B0503020202020204" pitchFamily="34" charset="0"/>
                <a:cs typeface="Calibri"/>
              </a:rPr>
              <a:t>Maske</a:t>
            </a:r>
            <a:r>
              <a:rPr spc="20" dirty="0">
                <a:latin typeface="Agency FB" panose="020B0503020202020204" pitchFamily="34" charset="0"/>
                <a:cs typeface="Calibri"/>
              </a:rPr>
              <a:t> </a:t>
            </a:r>
            <a:r>
              <a:rPr spc="-20" dirty="0">
                <a:latin typeface="Agency FB" panose="020B0503020202020204" pitchFamily="34" charset="0"/>
                <a:cs typeface="Calibri"/>
              </a:rPr>
              <a:t>vb.)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790" indent="-199390">
              <a:lnSpc>
                <a:spcPct val="100000"/>
              </a:lnSpc>
              <a:spcBef>
                <a:spcPts val="950"/>
              </a:spcBef>
              <a:buSzPct val="109090"/>
              <a:buFont typeface="Tahoma"/>
              <a:buChar char="•"/>
              <a:tabLst>
                <a:tab pos="22479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ürünleri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kendi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ambalajları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içinde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ağzı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kapalı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vaziyette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muhafaza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ediniz.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790" indent="-199390">
              <a:lnSpc>
                <a:spcPct val="100000"/>
              </a:lnSpc>
              <a:spcBef>
                <a:spcPts val="975"/>
              </a:spcBef>
              <a:buSzPct val="109090"/>
              <a:buFont typeface="Tahoma"/>
              <a:buChar char="•"/>
              <a:tabLst>
                <a:tab pos="22479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maddeler</a:t>
            </a:r>
            <a:r>
              <a:rPr spc="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asla</a:t>
            </a:r>
            <a:r>
              <a:rPr spc="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birbiri</a:t>
            </a:r>
            <a:r>
              <a:rPr spc="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</a:t>
            </a:r>
            <a:r>
              <a:rPr spc="3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karıştırılmamalıdır.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154" indent="-198755">
              <a:lnSpc>
                <a:spcPct val="100000"/>
              </a:lnSpc>
              <a:spcBef>
                <a:spcPts val="975"/>
              </a:spcBef>
              <a:buSzPct val="109090"/>
              <a:buFont typeface="Tahoma"/>
              <a:buChar char="•"/>
              <a:tabLst>
                <a:tab pos="224154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Herhangi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ürünü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kullanmadan</a:t>
            </a:r>
            <a:r>
              <a:rPr spc="9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önce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b="1" dirty="0">
                <a:latin typeface="Agency FB" panose="020B0503020202020204" pitchFamily="34" charset="0"/>
                <a:cs typeface="Calibri"/>
              </a:rPr>
              <a:t>ETİKETİ</a:t>
            </a:r>
            <a:r>
              <a:rPr b="1" spc="90" dirty="0">
                <a:latin typeface="Agency FB" panose="020B0503020202020204" pitchFamily="34" charset="0"/>
                <a:cs typeface="Calibri"/>
              </a:rPr>
              <a:t> </a:t>
            </a:r>
            <a:r>
              <a:rPr b="1" dirty="0">
                <a:latin typeface="Agency FB" panose="020B0503020202020204" pitchFamily="34" charset="0"/>
                <a:cs typeface="Calibri"/>
              </a:rPr>
              <a:t>OKUYUNUZ,</a:t>
            </a:r>
            <a:r>
              <a:rPr b="1" spc="90" dirty="0">
                <a:latin typeface="Agency FB" panose="020B0503020202020204" pitchFamily="34" charset="0"/>
                <a:cs typeface="Calibri"/>
              </a:rPr>
              <a:t> </a:t>
            </a:r>
            <a:r>
              <a:rPr b="1" dirty="0">
                <a:latin typeface="Agency FB" panose="020B0503020202020204" pitchFamily="34" charset="0"/>
                <a:cs typeface="Calibri"/>
              </a:rPr>
              <a:t>ü</a:t>
            </a:r>
            <a:r>
              <a:rPr dirty="0">
                <a:latin typeface="Agency FB" panose="020B0503020202020204" pitchFamily="34" charset="0"/>
                <a:cs typeface="Calibri"/>
              </a:rPr>
              <a:t>rünün</a:t>
            </a:r>
            <a:r>
              <a:rPr spc="9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doğru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790">
              <a:lnSpc>
                <a:spcPct val="100000"/>
              </a:lnSpc>
              <a:spcBef>
                <a:spcPts val="525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kullanımını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taşıdığı</a:t>
            </a:r>
            <a:r>
              <a:rPr spc="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tehlikeleri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öğreniniz.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154" indent="-194310">
              <a:lnSpc>
                <a:spcPct val="100000"/>
              </a:lnSpc>
              <a:spcBef>
                <a:spcPts val="434"/>
              </a:spcBef>
              <a:buSzPct val="109090"/>
              <a:buFont typeface="Tahoma"/>
              <a:buChar char="•"/>
              <a:tabLst>
                <a:tab pos="224154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ürünleri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yiyecek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içecek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maddelerden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uzakta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tutun.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154" indent="-194310">
              <a:lnSpc>
                <a:spcPct val="100000"/>
              </a:lnSpc>
              <a:spcBef>
                <a:spcPts val="975"/>
              </a:spcBef>
              <a:buSzPct val="109090"/>
              <a:buFont typeface="Tahoma"/>
              <a:buChar char="•"/>
              <a:tabLst>
                <a:tab pos="224154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İşiniz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için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gerekenden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daha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fazla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kullanımı</a:t>
            </a:r>
            <a:r>
              <a:rPr spc="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yapmayınız.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154" indent="-194310">
              <a:lnSpc>
                <a:spcPct val="100000"/>
              </a:lnSpc>
              <a:spcBef>
                <a:spcPts val="975"/>
              </a:spcBef>
              <a:buSzPct val="109090"/>
              <a:buFont typeface="Tahoma"/>
              <a:buChar char="•"/>
              <a:tabLst>
                <a:tab pos="224154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Kimyasal</a:t>
            </a:r>
            <a:r>
              <a:rPr spc="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ürünler</a:t>
            </a:r>
            <a:r>
              <a:rPr spc="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içilmemeli,</a:t>
            </a:r>
            <a:r>
              <a:rPr spc="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yutulmamalı,</a:t>
            </a:r>
            <a:r>
              <a:rPr spc="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tadına</a:t>
            </a:r>
            <a:r>
              <a:rPr spc="5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bakılmamalıdır.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24154" indent="-194310">
              <a:lnSpc>
                <a:spcPct val="100000"/>
              </a:lnSpc>
              <a:spcBef>
                <a:spcPts val="975"/>
              </a:spcBef>
              <a:buSzPct val="121212"/>
              <a:buFont typeface="Tahoma"/>
              <a:buChar char="•"/>
              <a:tabLst>
                <a:tab pos="224154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Her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türlü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temizlik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malzemesini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her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yerde</a:t>
            </a:r>
            <a:r>
              <a:rPr spc="3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kullanmayın.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93B2ACFC-2B6C-94E2-7275-051848BFCC3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5204" y="4375978"/>
            <a:ext cx="3075454" cy="19342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Resim 8" descr="taslak, çizim, giyim, çizgi film içeren bir resim&#10;&#10;Açıklama otomatik olarak oluşturuldu">
            <a:extLst>
              <a:ext uri="{FF2B5EF4-FFF2-40B4-BE49-F238E27FC236}">
                <a16:creationId xmlns:a16="http://schemas.microsoft.com/office/drawing/2014/main" id="{AAF0724D-1B2B-DDDF-B9BD-D9A5AA6BD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2" y="1873260"/>
            <a:ext cx="2970677" cy="19538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535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5D216-1AF0-9FEF-B4D0-701BCEF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7B478AA-B89B-9767-ED86-BB91F0DE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E3CD83-1DF9-8004-7B05-50273FF6EB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0D126A20-BC16-0EEF-E474-31E939DC0A70}"/>
              </a:ext>
            </a:extLst>
          </p:cNvPr>
          <p:cNvSpPr txBox="1">
            <a:spLocks/>
          </p:cNvSpPr>
          <p:nvPr/>
        </p:nvSpPr>
        <p:spPr>
          <a:xfrm>
            <a:off x="4158615" y="695269"/>
            <a:ext cx="38747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latin typeface="Agency FB" panose="020B0503020202020204" pitchFamily="34" charset="0"/>
                <a:cs typeface="Calibri"/>
              </a:rPr>
              <a:t>Acil</a:t>
            </a:r>
            <a:r>
              <a:rPr lang="en-US" sz="2000" b="1" spc="-6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b="1" spc="-10" dirty="0" err="1">
                <a:latin typeface="Agency FB" panose="020B0503020202020204" pitchFamily="34" charset="0"/>
                <a:cs typeface="Calibri"/>
              </a:rPr>
              <a:t>Müdahaleler</a:t>
            </a:r>
            <a:endParaRPr lang="en-US" sz="2000" b="1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0AD35AE0-D3B0-17AC-B431-3752E7F429B1}"/>
              </a:ext>
            </a:extLst>
          </p:cNvPr>
          <p:cNvSpPr txBox="1"/>
          <p:nvPr/>
        </p:nvSpPr>
        <p:spPr>
          <a:xfrm>
            <a:off x="1165251" y="1514908"/>
            <a:ext cx="4276725" cy="75661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80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Eğer</a:t>
            </a:r>
            <a:r>
              <a:rPr spc="-8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maruziyet</a:t>
            </a:r>
            <a:r>
              <a:rPr spc="-7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meydana</a:t>
            </a:r>
            <a:r>
              <a:rPr spc="-8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geldiyse: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715"/>
              </a:spcBef>
              <a:buFont typeface="Tahoma"/>
              <a:buChar char="•"/>
              <a:tabLst>
                <a:tab pos="253365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Göz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Teması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BC0A1635-9BB9-53E9-ED8D-26FC9CB37744}"/>
              </a:ext>
            </a:extLst>
          </p:cNvPr>
          <p:cNvSpPr txBox="1"/>
          <p:nvPr/>
        </p:nvSpPr>
        <p:spPr>
          <a:xfrm>
            <a:off x="1433430" y="2431213"/>
            <a:ext cx="2595231" cy="611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tr-TR" sz="1800" dirty="0">
                <a:latin typeface="Agency FB" panose="020B0503020202020204" pitchFamily="34" charset="0"/>
                <a:cs typeface="Calibri"/>
              </a:rPr>
              <a:t>- </a:t>
            </a:r>
            <a:r>
              <a:rPr sz="1800" dirty="0">
                <a:latin typeface="Agency FB" panose="020B0503020202020204" pitchFamily="34" charset="0"/>
                <a:cs typeface="Calibri"/>
              </a:rPr>
              <a:t>15</a:t>
            </a:r>
            <a:r>
              <a:rPr sz="18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dakika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bol</a:t>
            </a:r>
            <a:r>
              <a:rPr sz="18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su</a:t>
            </a:r>
            <a:r>
              <a:rPr sz="18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ile</a:t>
            </a:r>
            <a:r>
              <a:rPr sz="18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10" dirty="0" err="1">
                <a:latin typeface="Agency FB" panose="020B0503020202020204" pitchFamily="34" charset="0"/>
                <a:cs typeface="Calibri"/>
              </a:rPr>
              <a:t>yıkayın</a:t>
            </a:r>
            <a:r>
              <a:rPr sz="18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tr-TR" sz="1800" spc="-10" dirty="0">
                <a:latin typeface="Agency FB" panose="020B0503020202020204" pitchFamily="34" charset="0"/>
                <a:cs typeface="Calibri"/>
              </a:rPr>
              <a:t>-</a:t>
            </a:r>
            <a:r>
              <a:rPr sz="1800" dirty="0" err="1">
                <a:latin typeface="Agency FB" panose="020B0503020202020204" pitchFamily="34" charset="0"/>
                <a:cs typeface="Calibri"/>
              </a:rPr>
              <a:t>Tıbbi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yardım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10" dirty="0">
                <a:latin typeface="Agency FB" panose="020B0503020202020204" pitchFamily="34" charset="0"/>
                <a:cs typeface="Calibri"/>
              </a:rPr>
              <a:t>isteyin</a:t>
            </a:r>
            <a:endParaRPr sz="18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C747C22E-C9C9-BDC3-67FD-B7EC91FA02D1}"/>
              </a:ext>
            </a:extLst>
          </p:cNvPr>
          <p:cNvSpPr txBox="1"/>
          <p:nvPr/>
        </p:nvSpPr>
        <p:spPr>
          <a:xfrm>
            <a:off x="1165251" y="3068320"/>
            <a:ext cx="10960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240665" algn="l"/>
              </a:tabLst>
            </a:pPr>
            <a:r>
              <a:rPr spc="-10" dirty="0">
                <a:latin typeface="Agency FB" panose="020B0503020202020204" pitchFamily="34" charset="0"/>
                <a:cs typeface="Calibri"/>
              </a:rPr>
              <a:t>Soluma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FC98D05E-AE9F-89C6-1D4C-31D79A25614C}"/>
              </a:ext>
            </a:extLst>
          </p:cNvPr>
          <p:cNvSpPr txBox="1"/>
          <p:nvPr/>
        </p:nvSpPr>
        <p:spPr>
          <a:xfrm>
            <a:off x="1433430" y="3454273"/>
            <a:ext cx="1963080" cy="62324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tr-TR" sz="1800" dirty="0">
                <a:latin typeface="Calibri"/>
                <a:cs typeface="Calibri"/>
              </a:rPr>
              <a:t>-</a:t>
            </a:r>
            <a:r>
              <a:rPr sz="1800" dirty="0">
                <a:latin typeface="Agency FB" panose="020B0503020202020204" pitchFamily="34" charset="0"/>
                <a:cs typeface="Calibri"/>
              </a:rPr>
              <a:t>Temiz</a:t>
            </a:r>
            <a:r>
              <a:rPr sz="18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hava</a:t>
            </a:r>
            <a:r>
              <a:rPr sz="18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alın</a:t>
            </a:r>
            <a:endParaRPr sz="18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tr-TR" sz="1800" dirty="0">
                <a:latin typeface="Agency FB" panose="020B0503020202020204" pitchFamily="34" charset="0"/>
                <a:cs typeface="Calibri"/>
              </a:rPr>
              <a:t>-</a:t>
            </a:r>
            <a:r>
              <a:rPr sz="1800" dirty="0" err="1">
                <a:latin typeface="Agency FB" panose="020B0503020202020204" pitchFamily="34" charset="0"/>
                <a:cs typeface="Calibri"/>
              </a:rPr>
              <a:t>Tıbbi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>
                <a:latin typeface="Agency FB" panose="020B0503020202020204" pitchFamily="34" charset="0"/>
                <a:cs typeface="Calibri"/>
              </a:rPr>
              <a:t>yardım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10" dirty="0">
                <a:latin typeface="Agency FB" panose="020B0503020202020204" pitchFamily="34" charset="0"/>
                <a:cs typeface="Calibri"/>
              </a:rPr>
              <a:t>isteyin</a:t>
            </a:r>
            <a:endParaRPr sz="18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67F2A846-B3E4-A41B-1107-38DB21FFD381}"/>
              </a:ext>
            </a:extLst>
          </p:cNvPr>
          <p:cNvSpPr txBox="1"/>
          <p:nvPr/>
        </p:nvSpPr>
        <p:spPr>
          <a:xfrm>
            <a:off x="1165251" y="4102794"/>
            <a:ext cx="89026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240665" algn="l"/>
              </a:tabLst>
            </a:pPr>
            <a:r>
              <a:rPr spc="-20" dirty="0">
                <a:latin typeface="Agency FB" panose="020B0503020202020204" pitchFamily="34" charset="0"/>
                <a:cs typeface="Calibri"/>
              </a:rPr>
              <a:t>Yeme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1B4D29C-360A-8B1A-2385-294690219BAF}"/>
              </a:ext>
            </a:extLst>
          </p:cNvPr>
          <p:cNvSpPr txBox="1"/>
          <p:nvPr/>
        </p:nvSpPr>
        <p:spPr>
          <a:xfrm>
            <a:off x="1433429" y="4470384"/>
            <a:ext cx="2303683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tr-TR" sz="1800" dirty="0">
                <a:latin typeface="Calibri"/>
                <a:cs typeface="Calibri"/>
              </a:rPr>
              <a:t>-</a:t>
            </a:r>
            <a:r>
              <a:rPr sz="1800" dirty="0" err="1">
                <a:latin typeface="Agency FB" panose="020B0503020202020204" pitchFamily="34" charset="0"/>
                <a:cs typeface="Calibri"/>
              </a:rPr>
              <a:t>Tıbbi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dirty="0" err="1">
                <a:latin typeface="Agency FB" panose="020B0503020202020204" pitchFamily="34" charset="0"/>
                <a:cs typeface="Calibri"/>
              </a:rPr>
              <a:t>yardım</a:t>
            </a:r>
            <a:r>
              <a:rPr sz="18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10" dirty="0" err="1">
                <a:latin typeface="Agency FB" panose="020B0503020202020204" pitchFamily="34" charset="0"/>
                <a:cs typeface="Calibri"/>
              </a:rPr>
              <a:t>isteyin</a:t>
            </a:r>
            <a:r>
              <a:rPr sz="1800" spc="-10" dirty="0">
                <a:latin typeface="Agency FB" panose="020B0503020202020204" pitchFamily="34" charset="0"/>
                <a:cs typeface="Calibri"/>
              </a:rPr>
              <a:t> </a:t>
            </a:r>
            <a:endParaRPr lang="tr-TR" sz="1800" spc="-10" dirty="0">
              <a:latin typeface="Agency FB" panose="020B0503020202020204" pitchFamily="34" charset="0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tr-TR" sz="1800" spc="-10" dirty="0">
                <a:latin typeface="Agency FB" panose="020B0503020202020204" pitchFamily="34" charset="0"/>
                <a:cs typeface="Calibri"/>
              </a:rPr>
              <a:t>-</a:t>
            </a:r>
            <a:r>
              <a:rPr sz="1800" dirty="0" err="1">
                <a:latin typeface="Agency FB" panose="020B0503020202020204" pitchFamily="34" charset="0"/>
                <a:cs typeface="Calibri"/>
              </a:rPr>
              <a:t>SDS’ye</a:t>
            </a:r>
            <a:r>
              <a:rPr sz="18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1800" spc="-10" dirty="0">
                <a:latin typeface="Agency FB" panose="020B0503020202020204" pitchFamily="34" charset="0"/>
                <a:cs typeface="Calibri"/>
              </a:rPr>
              <a:t>bakın</a:t>
            </a:r>
            <a:endParaRPr sz="18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6EAA88C9-01F8-47CB-A6C3-381944578AC2}"/>
              </a:ext>
            </a:extLst>
          </p:cNvPr>
          <p:cNvSpPr txBox="1"/>
          <p:nvPr/>
        </p:nvSpPr>
        <p:spPr>
          <a:xfrm>
            <a:off x="1165251" y="5112294"/>
            <a:ext cx="140144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495" indent="-146050">
              <a:lnSpc>
                <a:spcPct val="100000"/>
              </a:lnSpc>
              <a:spcBef>
                <a:spcPts val="95"/>
              </a:spcBef>
              <a:buSzPct val="95454"/>
              <a:buChar char="•"/>
              <a:tabLst>
                <a:tab pos="150495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Cilt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Teması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935AED16-C27C-639B-B2D8-2FE147BD8196}"/>
              </a:ext>
            </a:extLst>
          </p:cNvPr>
          <p:cNvSpPr txBox="1"/>
          <p:nvPr/>
        </p:nvSpPr>
        <p:spPr>
          <a:xfrm>
            <a:off x="1418551" y="5477752"/>
            <a:ext cx="3320148" cy="58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tr-TR" sz="1800" dirty="0">
                <a:latin typeface="Calibri"/>
                <a:cs typeface="Calibri"/>
              </a:rPr>
              <a:t>-</a:t>
            </a:r>
            <a:r>
              <a:rPr sz="1600" dirty="0" err="1">
                <a:latin typeface="Agency FB" panose="020B0503020202020204" pitchFamily="34" charset="0"/>
                <a:cs typeface="Calibri"/>
              </a:rPr>
              <a:t>Kontamine</a:t>
            </a:r>
            <a:r>
              <a:rPr sz="16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olan</a:t>
            </a:r>
            <a:r>
              <a:rPr sz="16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giysileri</a:t>
            </a:r>
            <a:r>
              <a:rPr sz="16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 err="1">
                <a:latin typeface="Agency FB" panose="020B0503020202020204" pitchFamily="34" charset="0"/>
                <a:cs typeface="Calibri"/>
              </a:rPr>
              <a:t>çıkartın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 </a:t>
            </a:r>
            <a:endParaRPr lang="tr-TR" sz="1600" spc="-10" dirty="0">
              <a:latin typeface="Agency FB" panose="020B0503020202020204" pitchFamily="34" charset="0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tr-TR" sz="1600" spc="-10" dirty="0">
                <a:latin typeface="Agency FB" panose="020B0503020202020204" pitchFamily="34" charset="0"/>
                <a:cs typeface="Calibri"/>
              </a:rPr>
              <a:t>-</a:t>
            </a:r>
            <a:r>
              <a:rPr sz="1600" dirty="0" err="1">
                <a:latin typeface="Agency FB" panose="020B0503020202020204" pitchFamily="34" charset="0"/>
                <a:cs typeface="Calibri"/>
              </a:rPr>
              <a:t>Cildi</a:t>
            </a:r>
            <a:r>
              <a:rPr sz="16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en</a:t>
            </a:r>
            <a:r>
              <a:rPr sz="16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az</a:t>
            </a:r>
            <a:r>
              <a:rPr sz="16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15</a:t>
            </a:r>
            <a:r>
              <a:rPr sz="16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dakika</a:t>
            </a:r>
            <a:r>
              <a:rPr sz="16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su</a:t>
            </a:r>
            <a:r>
              <a:rPr sz="16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ile</a:t>
            </a:r>
            <a:r>
              <a:rPr sz="16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yıkayın</a:t>
            </a:r>
            <a:endParaRPr sz="16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17" name="Resim 16" descr="çizgi film, kırpıntı çizim, çocukların yaptığı resimler, çizim içeren bir resim&#10;&#10;Açıklama otomatik olarak oluşturuldu">
            <a:extLst>
              <a:ext uri="{FF2B5EF4-FFF2-40B4-BE49-F238E27FC236}">
                <a16:creationId xmlns:a16="http://schemas.microsoft.com/office/drawing/2014/main" id="{AC06D71D-AA27-4C3E-5831-22129B3FF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92" y="4391976"/>
            <a:ext cx="2011208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D62A-F5A3-1D3A-21BA-674166E1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DFFA02F-9348-15CE-7434-775BC6F0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72DAA9-F7C3-86D0-56F0-062906416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9B277AC7-E59D-A8C8-E61F-295FDAAFAB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53" y="2483099"/>
            <a:ext cx="4162424" cy="18954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3C1FD12E-2BE9-E8F8-677A-3CB848328F34}"/>
              </a:ext>
            </a:extLst>
          </p:cNvPr>
          <p:cNvSpPr txBox="1"/>
          <p:nvPr/>
        </p:nvSpPr>
        <p:spPr>
          <a:xfrm>
            <a:off x="5549523" y="2985885"/>
            <a:ext cx="5431790" cy="104361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0665" marR="5080" indent="-228600">
              <a:lnSpc>
                <a:spcPts val="2550"/>
              </a:lnSpc>
              <a:spcBef>
                <a:spcPts val="459"/>
              </a:spcBef>
              <a:buClr>
                <a:srgbClr val="000000"/>
              </a:buClr>
              <a:buFont typeface="Tahoma"/>
              <a:buChar char="•"/>
              <a:tabLst>
                <a:tab pos="240665" algn="l"/>
              </a:tabLst>
            </a:pPr>
            <a:r>
              <a:rPr b="1" dirty="0">
                <a:latin typeface="Agency FB" panose="020B050302020202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</a:t>
            </a:r>
            <a:r>
              <a:rPr b="1" dirty="0">
                <a:latin typeface="Agency FB" panose="020B0503020202020204" pitchFamily="34" charset="0"/>
                <a:cs typeface="Calibri"/>
              </a:rPr>
              <a:t>=</a:t>
            </a:r>
            <a:r>
              <a:rPr b="1" spc="-6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hidrojen</a:t>
            </a:r>
            <a:r>
              <a:rPr spc="-6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potansiyeli,</a:t>
            </a:r>
            <a:r>
              <a:rPr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6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çözeltideki </a:t>
            </a:r>
            <a:r>
              <a:rPr dirty="0">
                <a:latin typeface="Agency FB" panose="020B0503020202020204" pitchFamily="34" charset="0"/>
                <a:cs typeface="Calibri"/>
              </a:rPr>
              <a:t>asidiklik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alkalilik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yoğunluğunu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gösteren </a:t>
            </a:r>
            <a:r>
              <a:rPr dirty="0">
                <a:latin typeface="Agency FB" panose="020B0503020202020204" pitchFamily="34" charset="0"/>
                <a:cs typeface="Calibri"/>
              </a:rPr>
              <a:t>ölçüm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birimdir.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0’dan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14’e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kadar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olan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pc="-25" dirty="0">
                <a:latin typeface="Agency FB" panose="020B0503020202020204" pitchFamily="34" charset="0"/>
                <a:cs typeface="Calibri"/>
              </a:rPr>
              <a:t>bir </a:t>
            </a:r>
            <a:r>
              <a:rPr dirty="0">
                <a:latin typeface="Agency FB" panose="020B0503020202020204" pitchFamily="34" charset="0"/>
                <a:cs typeface="Calibri"/>
              </a:rPr>
              <a:t>skalada </a:t>
            </a:r>
            <a:r>
              <a:rPr spc="-10" dirty="0">
                <a:latin typeface="Agency FB" panose="020B0503020202020204" pitchFamily="34" charset="0"/>
                <a:cs typeface="Calibri"/>
              </a:rPr>
              <a:t>ölçülür.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00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64AD-CCB4-CCBF-29BB-520F6222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931F9F9-D1AB-69D2-7B4B-0B99485F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2BDD7B-716F-1441-6A05-3747BE6BB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3A300146-B7E1-B592-7832-CD90F42E0381}"/>
              </a:ext>
            </a:extLst>
          </p:cNvPr>
          <p:cNvSpPr txBox="1">
            <a:spLocks/>
          </p:cNvSpPr>
          <p:nvPr/>
        </p:nvSpPr>
        <p:spPr>
          <a:xfrm>
            <a:off x="4631988" y="729290"/>
            <a:ext cx="29280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gency FB" panose="020B0503020202020204" pitchFamily="34" charset="0"/>
                <a:cs typeface="Arial"/>
              </a:rPr>
              <a:t>TEMEL</a:t>
            </a:r>
            <a:r>
              <a:rPr lang="en-US" sz="2400" b="1" spc="-55" dirty="0">
                <a:latin typeface="Agency FB" panose="020B0503020202020204" pitchFamily="34" charset="0"/>
                <a:cs typeface="Arial"/>
              </a:rPr>
              <a:t> </a:t>
            </a:r>
            <a:r>
              <a:rPr lang="en-US" sz="2400" b="1" spc="-20" dirty="0">
                <a:latin typeface="Agency FB" panose="020B0503020202020204" pitchFamily="34" charset="0"/>
                <a:cs typeface="Arial"/>
              </a:rPr>
              <a:t>KİMYA</a:t>
            </a:r>
            <a:endParaRPr lang="en-US" sz="2400" b="1" dirty="0"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EBBF2F71-8B3A-DB14-67E2-F3BA36B3A92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400" y="1861457"/>
            <a:ext cx="5925671" cy="2764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FA1D5B77-9F72-D65E-0A00-BB640D657D71}"/>
              </a:ext>
            </a:extLst>
          </p:cNvPr>
          <p:cNvSpPr txBox="1"/>
          <p:nvPr/>
        </p:nvSpPr>
        <p:spPr>
          <a:xfrm>
            <a:off x="5106351" y="5200882"/>
            <a:ext cx="19792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1800" b="1" dirty="0">
                <a:latin typeface="Agency FB" panose="020B0503020202020204" pitchFamily="34" charset="0"/>
                <a:cs typeface="Arial"/>
              </a:rPr>
              <a:t>pH</a:t>
            </a:r>
            <a:r>
              <a:rPr sz="1800" b="1" spc="-15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0</a:t>
            </a:r>
            <a:r>
              <a:rPr sz="1800" b="1" spc="-15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to</a:t>
            </a:r>
            <a:r>
              <a:rPr sz="1800" b="1" spc="-15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spc="-50" dirty="0">
                <a:latin typeface="Agency FB" panose="020B0503020202020204" pitchFamily="34" charset="0"/>
                <a:cs typeface="Arial"/>
              </a:rPr>
              <a:t>7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	</a:t>
            </a:r>
            <a:r>
              <a:rPr sz="1800" spc="-265" dirty="0">
                <a:latin typeface="Agency FB" panose="020B0503020202020204" pitchFamily="34" charset="0"/>
                <a:cs typeface="Tahoma"/>
              </a:rPr>
              <a:t>=</a:t>
            </a:r>
            <a:r>
              <a:rPr sz="1800" spc="-65" dirty="0">
                <a:latin typeface="Agency FB" panose="020B0503020202020204" pitchFamily="34" charset="0"/>
                <a:cs typeface="Tahoma"/>
              </a:rPr>
              <a:t> </a:t>
            </a:r>
            <a:r>
              <a:rPr sz="1800" spc="-10" dirty="0">
                <a:latin typeface="Agency FB" panose="020B0503020202020204" pitchFamily="34" charset="0"/>
                <a:cs typeface="Tahoma"/>
              </a:rPr>
              <a:t>asidik</a:t>
            </a:r>
            <a:endParaRPr sz="18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ts val="2100"/>
              </a:lnSpc>
            </a:pPr>
            <a:r>
              <a:rPr sz="1800" b="1" dirty="0">
                <a:latin typeface="Agency FB" panose="020B0503020202020204" pitchFamily="34" charset="0"/>
                <a:cs typeface="Arial"/>
              </a:rPr>
              <a:t>pH</a:t>
            </a:r>
            <a:r>
              <a:rPr sz="1800" b="1" spc="-20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7</a:t>
            </a:r>
            <a:r>
              <a:rPr sz="1800" b="1" spc="-5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pH</a:t>
            </a:r>
            <a:r>
              <a:rPr sz="1800" b="1" spc="-10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7</a:t>
            </a:r>
            <a:r>
              <a:rPr sz="1800" b="1" spc="409" dirty="0">
                <a:latin typeface="Agency FB" panose="020B0503020202020204" pitchFamily="34" charset="0"/>
                <a:cs typeface="Arial"/>
              </a:rPr>
              <a:t> </a:t>
            </a:r>
            <a:r>
              <a:rPr sz="1800" spc="-265" dirty="0">
                <a:latin typeface="Agency FB" panose="020B0503020202020204" pitchFamily="34" charset="0"/>
                <a:cs typeface="Tahoma"/>
              </a:rPr>
              <a:t>=</a:t>
            </a:r>
            <a:r>
              <a:rPr sz="1800" spc="-65" dirty="0">
                <a:latin typeface="Agency FB" panose="020B0503020202020204" pitchFamily="34" charset="0"/>
                <a:cs typeface="Tahoma"/>
              </a:rPr>
              <a:t> </a:t>
            </a:r>
            <a:r>
              <a:rPr sz="1800" spc="-20" dirty="0">
                <a:latin typeface="Agency FB" panose="020B0503020202020204" pitchFamily="34" charset="0"/>
                <a:cs typeface="Tahoma"/>
              </a:rPr>
              <a:t>nötr</a:t>
            </a:r>
            <a:endParaRPr sz="18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ts val="2130"/>
              </a:lnSpc>
              <a:tabLst>
                <a:tab pos="1184910" algn="l"/>
              </a:tabLst>
            </a:pPr>
            <a:r>
              <a:rPr sz="1800" b="1" dirty="0">
                <a:latin typeface="Agency FB" panose="020B0503020202020204" pitchFamily="34" charset="0"/>
                <a:cs typeface="Arial"/>
              </a:rPr>
              <a:t>to</a:t>
            </a:r>
            <a:r>
              <a:rPr sz="1800" b="1" spc="-20" dirty="0">
                <a:latin typeface="Agency FB" panose="020B0503020202020204" pitchFamily="34" charset="0"/>
                <a:cs typeface="Arial"/>
              </a:rPr>
              <a:t> </a:t>
            </a:r>
            <a:r>
              <a:rPr sz="1800" b="1" spc="-25" dirty="0">
                <a:latin typeface="Agency FB" panose="020B0503020202020204" pitchFamily="34" charset="0"/>
                <a:cs typeface="Arial"/>
              </a:rPr>
              <a:t>14</a:t>
            </a:r>
            <a:r>
              <a:rPr sz="1800" b="1" dirty="0">
                <a:latin typeface="Agency FB" panose="020B0503020202020204" pitchFamily="34" charset="0"/>
                <a:cs typeface="Arial"/>
              </a:rPr>
              <a:t>	</a:t>
            </a:r>
            <a:r>
              <a:rPr sz="1800" spc="-265" dirty="0">
                <a:latin typeface="Agency FB" panose="020B0503020202020204" pitchFamily="34" charset="0"/>
                <a:cs typeface="Tahoma"/>
              </a:rPr>
              <a:t>=</a:t>
            </a:r>
            <a:r>
              <a:rPr sz="1800" spc="-65" dirty="0">
                <a:latin typeface="Agency FB" panose="020B0503020202020204" pitchFamily="34" charset="0"/>
                <a:cs typeface="Tahoma"/>
              </a:rPr>
              <a:t> </a:t>
            </a:r>
            <a:r>
              <a:rPr sz="1800" spc="-10" dirty="0">
                <a:latin typeface="Agency FB" panose="020B0503020202020204" pitchFamily="34" charset="0"/>
                <a:cs typeface="Tahoma"/>
              </a:rPr>
              <a:t>alkali</a:t>
            </a:r>
            <a:endParaRPr sz="1800" dirty="0">
              <a:latin typeface="Agency FB" panose="020B050302020202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206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422FC-85CF-9C3A-E7BB-AD697C46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A64AC86-6111-5A4F-CB0E-E5941B82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C5D9CD-657A-4703-0483-6326DD579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89405EAF-8C7E-359F-53D2-69BEF3DE2C8F}"/>
              </a:ext>
            </a:extLst>
          </p:cNvPr>
          <p:cNvSpPr txBox="1">
            <a:spLocks/>
          </p:cNvSpPr>
          <p:nvPr/>
        </p:nvSpPr>
        <p:spPr>
          <a:xfrm>
            <a:off x="2213927" y="707582"/>
            <a:ext cx="7764145" cy="545421"/>
          </a:xfrm>
          <a:prstGeom prst="rect">
            <a:avLst/>
          </a:prstGeom>
        </p:spPr>
        <p:txBody>
          <a:bodyPr vert="horz" wrap="square" lIns="0" tIns="235346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14625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Agency FB" panose="020B0503020202020204" pitchFamily="34" charset="0"/>
                <a:cs typeface="Arial"/>
              </a:rPr>
              <a:t>TEMEL</a:t>
            </a:r>
            <a:r>
              <a:rPr lang="en-US" sz="2000" b="1" spc="-20" dirty="0">
                <a:latin typeface="Agency FB" panose="020B0503020202020204" pitchFamily="34" charset="0"/>
                <a:cs typeface="Arial"/>
              </a:rPr>
              <a:t> </a:t>
            </a:r>
            <a:r>
              <a:rPr lang="en-US" sz="2000" b="1" spc="-10" dirty="0">
                <a:latin typeface="Agency FB" panose="020B0503020202020204" pitchFamily="34" charset="0"/>
                <a:cs typeface="Arial"/>
              </a:rPr>
              <a:t>KİMYA</a:t>
            </a:r>
            <a:endParaRPr lang="en-US" sz="2000" b="1" dirty="0"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B03FFF-E43D-5BEF-956B-B503D8BA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630" t="34523" r="21739" b="29458"/>
          <a:stretch/>
        </p:blipFill>
        <p:spPr>
          <a:xfrm>
            <a:off x="2826780" y="2162570"/>
            <a:ext cx="5698655" cy="27720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344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DE0C-8991-7965-CA20-5F4751C7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4092FBA-7FF5-5F00-C6D7-A30A2738C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34C1088-A13A-3FF5-523E-7CFD10021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91B9A46-3F61-3F76-7E82-0692E2CBE3FD}"/>
              </a:ext>
            </a:extLst>
          </p:cNvPr>
          <p:cNvSpPr txBox="1"/>
          <p:nvPr/>
        </p:nvSpPr>
        <p:spPr>
          <a:xfrm>
            <a:off x="871417" y="1070304"/>
            <a:ext cx="10798810" cy="339862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b="1" spc="-35" dirty="0">
                <a:latin typeface="Agency FB" panose="020B0503020202020204" pitchFamily="34" charset="0"/>
                <a:cs typeface="Lucida Sans Unicode"/>
              </a:rPr>
              <a:t>Bulaşık</a:t>
            </a:r>
            <a:r>
              <a:rPr sz="2000" b="1" spc="-65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b="1" spc="-40" dirty="0">
                <a:latin typeface="Agency FB" panose="020B0503020202020204" pitchFamily="34" charset="0"/>
                <a:cs typeface="Lucida Sans Unicode"/>
              </a:rPr>
              <a:t>Makinesinin</a:t>
            </a:r>
            <a:r>
              <a:rPr sz="2000" b="1" spc="-65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b="1" spc="-50" dirty="0" err="1">
                <a:latin typeface="Agency FB" panose="020B0503020202020204" pitchFamily="34" charset="0"/>
                <a:cs typeface="Lucida Sans Unicode"/>
              </a:rPr>
              <a:t>Çalışma</a:t>
            </a:r>
            <a:r>
              <a:rPr sz="2000" b="1" spc="-60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b="1" spc="-10" dirty="0" err="1">
                <a:latin typeface="Agency FB" panose="020B0503020202020204" pitchFamily="34" charset="0"/>
                <a:cs typeface="Lucida Sans Unicode"/>
              </a:rPr>
              <a:t>Aşamaları</a:t>
            </a:r>
            <a:r>
              <a:rPr lang="tr-TR" sz="2000" b="1" spc="-10" dirty="0">
                <a:latin typeface="Agency FB" panose="020B0503020202020204" pitchFamily="34" charset="0"/>
                <a:cs typeface="Lucida Sans Unicode"/>
              </a:rPr>
              <a:t>:</a:t>
            </a:r>
            <a:r>
              <a:rPr sz="2000" b="1" spc="335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Bir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bulaşık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makinesinin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çalışmasında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ön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5" dirty="0">
                <a:latin typeface="Agency FB" panose="020B0503020202020204" pitchFamily="34" charset="0"/>
                <a:cs typeface="Verdana"/>
              </a:rPr>
              <a:t>yıkama,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5" dirty="0">
                <a:latin typeface="Agency FB" panose="020B0503020202020204" pitchFamily="34" charset="0"/>
                <a:cs typeface="Verdana"/>
              </a:rPr>
              <a:t>yıkama,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ana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5" dirty="0">
                <a:latin typeface="Agency FB" panose="020B0503020202020204" pitchFamily="34" charset="0"/>
                <a:cs typeface="Verdana"/>
              </a:rPr>
              <a:t>yıkama,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Verdana"/>
              </a:rPr>
              <a:t>ilk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durulama,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Verdana"/>
              </a:rPr>
              <a:t>son</a:t>
            </a:r>
            <a:r>
              <a:rPr lang="tr-TR" sz="200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 err="1">
                <a:latin typeface="Agency FB" panose="020B0503020202020204" pitchFamily="34" charset="0"/>
                <a:cs typeface="Verdana"/>
              </a:rPr>
              <a:t>durulama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olmak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üzere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beş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aşama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vardır.</a:t>
            </a:r>
            <a:endParaRPr sz="2000" dirty="0">
              <a:latin typeface="Agency FB" panose="020B0503020202020204" pitchFamily="34" charset="0"/>
              <a:cs typeface="Verdana"/>
            </a:endParaRPr>
          </a:p>
          <a:p>
            <a:pPr marL="12700" marR="477520">
              <a:lnSpc>
                <a:spcPts val="1500"/>
              </a:lnSpc>
            </a:pPr>
            <a:endParaRPr lang="tr-TR" sz="2000" b="1" dirty="0">
              <a:latin typeface="Agency FB" panose="020B0503020202020204" pitchFamily="34" charset="0"/>
              <a:cs typeface="Verdana"/>
            </a:endParaRPr>
          </a:p>
          <a:p>
            <a:pPr marL="12700" marR="477520">
              <a:lnSpc>
                <a:spcPts val="1500"/>
              </a:lnSpc>
            </a:pPr>
            <a:r>
              <a:rPr sz="2000" b="1" spc="-125" dirty="0" err="1">
                <a:latin typeface="Agency FB" panose="020B0503020202020204" pitchFamily="34" charset="0"/>
                <a:cs typeface="Verdana"/>
              </a:rPr>
              <a:t>Ön</a:t>
            </a:r>
            <a:r>
              <a:rPr sz="2000" b="1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b="1" spc="-135" dirty="0">
                <a:latin typeface="Agency FB" panose="020B0503020202020204" pitchFamily="34" charset="0"/>
                <a:cs typeface="Verdana"/>
              </a:rPr>
              <a:t>Yıkama:</a:t>
            </a:r>
            <a:r>
              <a:rPr sz="2000" b="1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Kirlilere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püskürtülen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su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45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0C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civarındadır.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Tabaklardan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kolay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kirlerin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çoğunu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çıkartır.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Bu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genelde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yağlıdır.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45" dirty="0">
                <a:latin typeface="Agency FB" panose="020B0503020202020204" pitchFamily="34" charset="0"/>
                <a:cs typeface="Verdana"/>
              </a:rPr>
              <a:t>Su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soğuk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olursa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kirlere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Verdana"/>
              </a:rPr>
              <a:t>etkili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olmaz.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45" dirty="0">
                <a:latin typeface="Agency FB" panose="020B0503020202020204" pitchFamily="34" charset="0"/>
                <a:cs typeface="Verdana"/>
              </a:rPr>
              <a:t>Su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fazla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sıcak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ise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kirlerin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pişmesine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neden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olur.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5" dirty="0">
                <a:latin typeface="Agency FB" panose="020B0503020202020204" pitchFamily="34" charset="0"/>
                <a:cs typeface="Verdana"/>
              </a:rPr>
              <a:t>Yıkama: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ve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lekeler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yok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edilmeye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başlanır.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Yıkama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Verdana"/>
              </a:rPr>
              <a:t>ısısı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Verdana"/>
              </a:rPr>
              <a:t>55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C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civarında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olmalıdır.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Bu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limit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içindeki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Verdana"/>
              </a:rPr>
              <a:t>ısı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kirleri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yumuşatır,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yağları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eritirler.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Böylece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etkin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Verdana"/>
              </a:rPr>
              <a:t>bir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temizlik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olur.</a:t>
            </a:r>
            <a:endParaRPr sz="2000" dirty="0">
              <a:latin typeface="Agency FB" panose="020B0503020202020204" pitchFamily="34" charset="0"/>
              <a:cs typeface="Verdana"/>
            </a:endParaRPr>
          </a:p>
          <a:p>
            <a:pPr marL="12700">
              <a:lnSpc>
                <a:spcPts val="1600"/>
              </a:lnSpc>
              <a:spcBef>
                <a:spcPts val="1360"/>
              </a:spcBef>
            </a:pPr>
            <a:r>
              <a:rPr sz="2000" b="1" spc="-40" dirty="0">
                <a:latin typeface="Agency FB" panose="020B0503020202020204" pitchFamily="34" charset="0"/>
                <a:cs typeface="Lucida Sans Unicode"/>
              </a:rPr>
              <a:t>Ana</a:t>
            </a:r>
            <a:r>
              <a:rPr sz="2000" b="1" spc="-55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b="1" spc="-50" dirty="0">
                <a:latin typeface="Agency FB" panose="020B0503020202020204" pitchFamily="34" charset="0"/>
                <a:cs typeface="Lucida Sans Unicode"/>
              </a:rPr>
              <a:t>Yıkama:</a:t>
            </a:r>
            <a:r>
              <a:rPr sz="2000" b="1" spc="10" dirty="0">
                <a:latin typeface="Agency FB" panose="020B0503020202020204" pitchFamily="34" charset="0"/>
                <a:cs typeface="Lucida Sans Unicode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Bu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aşamada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kir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ve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lekeler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tamamen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yok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edilir.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Yıkama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Verdana"/>
              </a:rPr>
              <a:t>ısısı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Verdana"/>
              </a:rPr>
              <a:t>65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C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civarındadır.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Eğer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yıkama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Verdana"/>
              </a:rPr>
              <a:t>ısısı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istenilen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 err="1">
                <a:latin typeface="Agency FB" panose="020B0503020202020204" pitchFamily="34" charset="0"/>
                <a:cs typeface="Verdana"/>
              </a:rPr>
              <a:t>seviyede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45" dirty="0" err="1">
                <a:latin typeface="Agency FB" panose="020B0503020202020204" pitchFamily="34" charset="0"/>
                <a:cs typeface="Verdana"/>
              </a:rPr>
              <a:t>sağlanamıyor</a:t>
            </a:r>
            <a:r>
              <a:rPr lang="tr-TR" sz="200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 err="1">
                <a:latin typeface="Agency FB" panose="020B0503020202020204" pitchFamily="34" charset="0"/>
                <a:cs typeface="Verdana"/>
              </a:rPr>
              <a:t>ise</a:t>
            </a:r>
            <a:r>
              <a:rPr sz="2000"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deterjan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miktarını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artırmak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Verdana"/>
              </a:rPr>
              <a:t>gerekebilir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.</a:t>
            </a:r>
            <a:endParaRPr lang="tr-TR" sz="2000" spc="-10" dirty="0">
              <a:latin typeface="Agency FB" panose="020B0503020202020204" pitchFamily="34" charset="0"/>
              <a:cs typeface="Verdana"/>
            </a:endParaRPr>
          </a:p>
          <a:p>
            <a:pPr marL="12700">
              <a:lnSpc>
                <a:spcPts val="1600"/>
              </a:lnSpc>
              <a:spcBef>
                <a:spcPts val="1360"/>
              </a:spcBef>
            </a:pPr>
            <a:endParaRPr sz="2000" dirty="0">
              <a:latin typeface="Agency FB" panose="020B0503020202020204" pitchFamily="34" charset="0"/>
              <a:cs typeface="Verdana"/>
            </a:endParaRPr>
          </a:p>
          <a:p>
            <a:pPr marL="12700" marR="470534">
              <a:lnSpc>
                <a:spcPts val="1500"/>
              </a:lnSpc>
              <a:spcBef>
                <a:spcPts val="110"/>
              </a:spcBef>
            </a:pPr>
            <a:r>
              <a:rPr sz="2000" b="1" spc="-65" dirty="0">
                <a:latin typeface="Agency FB" panose="020B0503020202020204" pitchFamily="34" charset="0"/>
                <a:cs typeface="Verdana"/>
              </a:rPr>
              <a:t>İlk</a:t>
            </a:r>
            <a:r>
              <a:rPr sz="2000" b="1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b="1" spc="-140" dirty="0">
                <a:latin typeface="Agency FB" panose="020B0503020202020204" pitchFamily="34" charset="0"/>
                <a:cs typeface="Verdana"/>
              </a:rPr>
              <a:t>Durulama:</a:t>
            </a:r>
            <a:r>
              <a:rPr sz="2000" b="1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Bu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aşamada,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yıkama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solüsyonunun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Verdana"/>
              </a:rPr>
              <a:t>tüm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izleri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yok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edilir.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Sterilizasyonun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gerçekleşmesi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ve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kurumayı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sağlamak</a:t>
            </a:r>
            <a:r>
              <a:rPr sz="2000"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için</a:t>
            </a:r>
            <a:r>
              <a:rPr sz="2000"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suyun </a:t>
            </a:r>
            <a:r>
              <a:rPr sz="2000" spc="-70" dirty="0">
                <a:latin typeface="Agency FB" panose="020B0503020202020204" pitchFamily="34" charset="0"/>
                <a:cs typeface="Verdana"/>
              </a:rPr>
              <a:t>ısısı</a:t>
            </a:r>
            <a:r>
              <a:rPr sz="2000" spc="-19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85</a:t>
            </a:r>
            <a:r>
              <a:rPr sz="2000" spc="-18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C</a:t>
            </a:r>
            <a:r>
              <a:rPr sz="2000" spc="-18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olmalıdır.</a:t>
            </a:r>
            <a:endParaRPr sz="2000" dirty="0">
              <a:latin typeface="Agency FB" panose="020B0503020202020204" pitchFamily="34" charset="0"/>
              <a:cs typeface="Verdana"/>
            </a:endParaRPr>
          </a:p>
          <a:p>
            <a:pPr marL="12700" marR="913130">
              <a:lnSpc>
                <a:spcPts val="1500"/>
              </a:lnSpc>
            </a:pPr>
            <a:endParaRPr lang="tr-TR" sz="2000" spc="-130" dirty="0">
              <a:solidFill>
                <a:srgbClr val="FF0000"/>
              </a:solidFill>
              <a:latin typeface="Agency FB" panose="020B0503020202020204" pitchFamily="34" charset="0"/>
              <a:cs typeface="Verdana"/>
            </a:endParaRPr>
          </a:p>
          <a:p>
            <a:pPr marL="12700" marR="913130">
              <a:lnSpc>
                <a:spcPts val="1500"/>
              </a:lnSpc>
            </a:pPr>
            <a:r>
              <a:rPr sz="2000" b="1" spc="-130" dirty="0">
                <a:latin typeface="Agency FB" panose="020B0503020202020204" pitchFamily="34" charset="0"/>
                <a:cs typeface="Verdana"/>
              </a:rPr>
              <a:t>Son</a:t>
            </a:r>
            <a:r>
              <a:rPr sz="2000" b="1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b="1" spc="-140" dirty="0">
                <a:latin typeface="Agency FB" panose="020B0503020202020204" pitchFamily="34" charset="0"/>
                <a:cs typeface="Verdana"/>
              </a:rPr>
              <a:t>Durulama:</a:t>
            </a:r>
            <a:r>
              <a:rPr sz="2000" b="1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Verdana"/>
              </a:rPr>
              <a:t>Malzemenin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çabuk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kuruması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ve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leke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yapmasını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önlemek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için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son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durulama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Verdana"/>
              </a:rPr>
              <a:t>suyuna,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Verdana"/>
              </a:rPr>
              <a:t>bir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katkı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malzemesi</a:t>
            </a:r>
            <a:r>
              <a:rPr sz="2000"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80" dirty="0">
                <a:latin typeface="Agency FB" panose="020B0503020202020204" pitchFamily="34" charset="0"/>
                <a:cs typeface="Verdana"/>
              </a:rPr>
              <a:t>(</a:t>
            </a:r>
            <a:r>
              <a:rPr sz="2000"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parlatıcı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olarak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adlandırılır)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ilave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edilir.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Verdana"/>
              </a:rPr>
              <a:t>Kullanılan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Verdana"/>
              </a:rPr>
              <a:t>suyun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sıcaklığı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Verdana"/>
              </a:rPr>
              <a:t>85</a:t>
            </a:r>
            <a:r>
              <a:rPr sz="20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Verdana"/>
              </a:rPr>
              <a:t>C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ninaltında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Verdana"/>
              </a:rPr>
              <a:t>olmamalıdır.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Böylece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Verdana"/>
              </a:rPr>
              <a:t>sterilizasyon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Verdana"/>
              </a:rPr>
              <a:t>işlemi</a:t>
            </a:r>
            <a:r>
              <a:rPr sz="2000"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Verdana"/>
              </a:rPr>
              <a:t>de</a:t>
            </a:r>
            <a:r>
              <a:rPr sz="20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Verdana"/>
              </a:rPr>
              <a:t>yapılır</a:t>
            </a:r>
            <a:endParaRPr sz="2000" dirty="0">
              <a:latin typeface="Agency FB" panose="020B0503020202020204" pitchFamily="34" charset="0"/>
              <a:cs typeface="Verdana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F20EA79-8580-C71E-F44C-F975337A22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8655" y="4961478"/>
            <a:ext cx="2862981" cy="18965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95DF0F6E-5F8F-AAE9-88C2-1CED2F20D09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1349" y="4713584"/>
            <a:ext cx="3288054" cy="2107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851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CF6F-4F6D-39EA-80C1-0894217E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1926ACE-1141-775E-9FE2-E5564479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8576456-F712-6BA8-40E0-3A3FBBFDB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F5BF457F-6978-395C-4939-4A91FBB5C468}"/>
              </a:ext>
            </a:extLst>
          </p:cNvPr>
          <p:cNvSpPr txBox="1"/>
          <p:nvPr/>
        </p:nvSpPr>
        <p:spPr>
          <a:xfrm>
            <a:off x="871417" y="2173111"/>
            <a:ext cx="10220653" cy="271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79730" indent="-342900">
              <a:lnSpc>
                <a:spcPct val="1161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spc="-80" dirty="0" err="1">
                <a:latin typeface="Agency FB" panose="020B0503020202020204" pitchFamily="34" charset="0"/>
                <a:cs typeface="Verdana"/>
              </a:rPr>
              <a:t>Bulaşık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makinelerinde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25" dirty="0">
                <a:latin typeface="Agency FB" panose="020B0503020202020204" pitchFamily="34" charset="0"/>
                <a:cs typeface="Verdana"/>
              </a:rPr>
              <a:t>yıkama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talimatına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10" dirty="0">
                <a:latin typeface="Agency FB" panose="020B0503020202020204" pitchFamily="34" charset="0"/>
                <a:cs typeface="Verdana"/>
              </a:rPr>
              <a:t>mutlaka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10" dirty="0">
                <a:latin typeface="Agency FB" panose="020B0503020202020204" pitchFamily="34" charset="0"/>
                <a:cs typeface="Verdana"/>
              </a:rPr>
              <a:t>uyulmalı,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köpüğü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40" dirty="0">
                <a:latin typeface="Agency FB" panose="020B0503020202020204" pitchFamily="34" charset="0"/>
                <a:cs typeface="Verdana"/>
              </a:rPr>
              <a:t>ayarlı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makine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deterjanı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10" dirty="0">
                <a:latin typeface="Agency FB" panose="020B0503020202020204" pitchFamily="34" charset="0"/>
                <a:cs typeface="Verdana"/>
              </a:rPr>
              <a:t>kullanmaya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dikkat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marR="102870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pc="-95" dirty="0">
                <a:latin typeface="Agency FB" panose="020B0503020202020204" pitchFamily="34" charset="0"/>
                <a:cs typeface="Verdana"/>
              </a:rPr>
              <a:t>Bulaşıklar,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bulaşık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25" dirty="0">
                <a:latin typeface="Agency FB" panose="020B0503020202020204" pitchFamily="34" charset="0"/>
                <a:cs typeface="Verdana"/>
              </a:rPr>
              <a:t>yıkama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amacı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75" dirty="0">
                <a:latin typeface="Agency FB" panose="020B0503020202020204" pitchFamily="34" charset="0"/>
                <a:cs typeface="Verdana"/>
              </a:rPr>
              <a:t>için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hazırlanan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10" dirty="0">
                <a:latin typeface="Agency FB" panose="020B0503020202020204" pitchFamily="34" charset="0"/>
                <a:cs typeface="Verdana"/>
              </a:rPr>
              <a:t>deterjan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25" dirty="0">
                <a:latin typeface="Agency FB" panose="020B0503020202020204" pitchFamily="34" charset="0"/>
                <a:cs typeface="Verdana"/>
              </a:rPr>
              <a:t>ve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75" dirty="0">
                <a:latin typeface="Agency FB" panose="020B0503020202020204" pitchFamily="34" charset="0"/>
                <a:cs typeface="Verdana"/>
              </a:rPr>
              <a:t>dezenfektanlarla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yıkanmalı,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farklı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deterjanlar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birbirine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45" dirty="0">
                <a:latin typeface="Agency FB" panose="020B0503020202020204" pitchFamily="34" charset="0"/>
                <a:cs typeface="Verdana"/>
              </a:rPr>
              <a:t>karıştırılmamalıdır.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marR="784860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pc="-100" dirty="0">
                <a:latin typeface="Agency FB" panose="020B0503020202020204" pitchFamily="34" charset="0"/>
                <a:cs typeface="Verdana"/>
              </a:rPr>
              <a:t>Arıtılmamış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su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kullanılıyorsa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suyun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sertliğini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giderici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katkı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60" dirty="0">
                <a:latin typeface="Agency FB" panose="020B0503020202020204" pitchFamily="34" charset="0"/>
                <a:cs typeface="Verdana"/>
              </a:rPr>
              <a:t>maddeleri </a:t>
            </a:r>
            <a:r>
              <a:rPr spc="-25" dirty="0">
                <a:latin typeface="Agency FB" panose="020B0503020202020204" pitchFamily="34" charset="0"/>
                <a:cs typeface="Verdana"/>
              </a:rPr>
              <a:t>eklenmelidir.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pc="-80" dirty="0">
                <a:latin typeface="Agency FB" panose="020B0503020202020204" pitchFamily="34" charset="0"/>
                <a:cs typeface="Verdana"/>
              </a:rPr>
              <a:t>Bulaşık</a:t>
            </a:r>
            <a:r>
              <a:rPr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makinesi</a:t>
            </a:r>
            <a:r>
              <a:rPr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hattında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su</a:t>
            </a:r>
            <a:r>
              <a:rPr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olup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olmadığı</a:t>
            </a:r>
            <a:r>
              <a:rPr spc="-175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kontrol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marR="5080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pc="-125" dirty="0">
                <a:latin typeface="Agency FB" panose="020B0503020202020204" pitchFamily="34" charset="0"/>
                <a:cs typeface="Verdana"/>
              </a:rPr>
              <a:t>Vana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25" dirty="0">
                <a:latin typeface="Agency FB" panose="020B0503020202020204" pitchFamily="34" charset="0"/>
                <a:cs typeface="Verdana"/>
              </a:rPr>
              <a:t>ve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borularda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arıza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olup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olmadığına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bakılır.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Arıza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30" dirty="0">
                <a:latin typeface="Agency FB" panose="020B0503020202020204" pitchFamily="34" charset="0"/>
                <a:cs typeface="Verdana"/>
              </a:rPr>
              <a:t>var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75" dirty="0">
                <a:latin typeface="Agency FB" panose="020B0503020202020204" pitchFamily="34" charset="0"/>
                <a:cs typeface="Verdana"/>
              </a:rPr>
              <a:t>ise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tespit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55" dirty="0">
                <a:latin typeface="Agency FB" panose="020B0503020202020204" pitchFamily="34" charset="0"/>
                <a:cs typeface="Verdana"/>
              </a:rPr>
              <a:t>edilmelidir. </a:t>
            </a:r>
            <a:r>
              <a:rPr spc="-95" dirty="0">
                <a:latin typeface="Agency FB" panose="020B0503020202020204" pitchFamily="34" charset="0"/>
                <a:cs typeface="Verdana"/>
              </a:rPr>
              <a:t>Elektrik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olup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olmadığına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bakılmalıdır.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marR="66675" indent="-3429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pc="-100" dirty="0">
                <a:latin typeface="Agency FB" panose="020B0503020202020204" pitchFamily="34" charset="0"/>
                <a:cs typeface="Verdana"/>
              </a:rPr>
              <a:t>Makinenin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50" dirty="0">
                <a:latin typeface="Agency FB" panose="020B0503020202020204" pitchFamily="34" charset="0"/>
                <a:cs typeface="Verdana"/>
              </a:rPr>
              <a:t>iç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bölümündeki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çıkabilen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parçalarının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doğru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takılmış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olup</a:t>
            </a:r>
            <a:r>
              <a:rPr spc="-150" dirty="0">
                <a:latin typeface="Agency FB" panose="020B0503020202020204" pitchFamily="34" charset="0"/>
                <a:cs typeface="Verdana"/>
              </a:rPr>
              <a:t> </a:t>
            </a:r>
            <a:r>
              <a:rPr spc="-55" dirty="0">
                <a:latin typeface="Agency FB" panose="020B0503020202020204" pitchFamily="34" charset="0"/>
                <a:cs typeface="Verdana"/>
              </a:rPr>
              <a:t>olmadığı </a:t>
            </a:r>
            <a:r>
              <a:rPr spc="-95" dirty="0">
                <a:latin typeface="Agency FB" panose="020B0503020202020204" pitchFamily="34" charset="0"/>
                <a:cs typeface="Verdana"/>
              </a:rPr>
              <a:t>kontrol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spc="-100" dirty="0">
                <a:latin typeface="Agency FB" panose="020B0503020202020204" pitchFamily="34" charset="0"/>
                <a:cs typeface="Verdana"/>
              </a:rPr>
              <a:t>Makinenin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su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alımı</a:t>
            </a:r>
            <a:r>
              <a:rPr spc="-165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kontrol</a:t>
            </a:r>
            <a:r>
              <a:rPr spc="-17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</a:t>
            </a:r>
            <a:endParaRPr dirty="0">
              <a:latin typeface="Agency FB" panose="020B0503020202020204" pitchFamily="34" charset="0"/>
              <a:cs typeface="Verdana"/>
            </a:endParaRPr>
          </a:p>
          <a:p>
            <a:pPr marL="355600" marR="1727835" indent="-342900">
              <a:lnSpc>
                <a:spcPts val="165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pc="-100" dirty="0">
                <a:latin typeface="Agency FB" panose="020B0503020202020204" pitchFamily="34" charset="0"/>
                <a:cs typeface="Verdana"/>
              </a:rPr>
              <a:t>Makine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etrafının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düzenlemesi</a:t>
            </a:r>
            <a:r>
              <a:rPr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kontrol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 </a:t>
            </a:r>
            <a:r>
              <a:rPr spc="-125" dirty="0">
                <a:latin typeface="Agency FB" panose="020B0503020202020204" pitchFamily="34" charset="0"/>
                <a:cs typeface="Verdana"/>
              </a:rPr>
              <a:t>Deterjan</a:t>
            </a:r>
            <a:r>
              <a:rPr spc="-160" dirty="0">
                <a:latin typeface="Agency FB" panose="020B0503020202020204" pitchFamily="34" charset="0"/>
                <a:cs typeface="Verdana"/>
              </a:rPr>
              <a:t> </a:t>
            </a:r>
            <a:r>
              <a:rPr spc="-130" dirty="0">
                <a:latin typeface="Agency FB" panose="020B0503020202020204" pitchFamily="34" charset="0"/>
                <a:cs typeface="Verdana"/>
              </a:rPr>
              <a:t>ve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85" dirty="0">
                <a:latin typeface="Agency FB" panose="020B0503020202020204" pitchFamily="34" charset="0"/>
                <a:cs typeface="Verdana"/>
              </a:rPr>
              <a:t>parlatıcı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5" dirty="0">
                <a:latin typeface="Agency FB" panose="020B0503020202020204" pitchFamily="34" charset="0"/>
                <a:cs typeface="Verdana"/>
              </a:rPr>
              <a:t>kimyasalların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kontrolü</a:t>
            </a:r>
            <a:r>
              <a:rPr spc="-155" dirty="0">
                <a:latin typeface="Agency FB" panose="020B0503020202020204" pitchFamily="34" charset="0"/>
                <a:cs typeface="Verdana"/>
              </a:rPr>
              <a:t> </a:t>
            </a:r>
            <a:r>
              <a:rPr spc="-75" dirty="0">
                <a:latin typeface="Agency FB" panose="020B0503020202020204" pitchFamily="34" charset="0"/>
                <a:cs typeface="Verdana"/>
              </a:rPr>
              <a:t>yapılmalıdır.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Makine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90" dirty="0">
                <a:latin typeface="Agency FB" panose="020B0503020202020204" pitchFamily="34" charset="0"/>
                <a:cs typeface="Verdana"/>
              </a:rPr>
              <a:t>çalıştırılarak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14" dirty="0">
                <a:latin typeface="Agency FB" panose="020B0503020202020204" pitchFamily="34" charset="0"/>
                <a:cs typeface="Verdana"/>
              </a:rPr>
              <a:t>deterjan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95" dirty="0">
                <a:latin typeface="Agency FB" panose="020B0503020202020204" pitchFamily="34" charset="0"/>
                <a:cs typeface="Verdana"/>
              </a:rPr>
              <a:t>alımı</a:t>
            </a:r>
            <a:r>
              <a:rPr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pc="-100" dirty="0">
                <a:latin typeface="Agency FB" panose="020B0503020202020204" pitchFamily="34" charset="0"/>
                <a:cs typeface="Verdana"/>
              </a:rPr>
              <a:t>kontrol</a:t>
            </a:r>
            <a:r>
              <a:rPr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pc="-10" dirty="0">
                <a:latin typeface="Agency FB" panose="020B0503020202020204" pitchFamily="34" charset="0"/>
                <a:cs typeface="Verdana"/>
              </a:rPr>
              <a:t>edilmelidir.</a:t>
            </a:r>
            <a:endParaRPr dirty="0">
              <a:latin typeface="Agency FB" panose="020B0503020202020204" pitchFamily="34" charset="0"/>
              <a:cs typeface="Verdana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6DDE646-CF4C-341F-9A6A-3DE510A608D3}"/>
              </a:ext>
            </a:extLst>
          </p:cNvPr>
          <p:cNvSpPr txBox="1"/>
          <p:nvPr/>
        </p:nvSpPr>
        <p:spPr>
          <a:xfrm>
            <a:off x="2692611" y="695783"/>
            <a:ext cx="8280189" cy="49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617345" algn="ctr">
              <a:lnSpc>
                <a:spcPct val="116100"/>
              </a:lnSpc>
              <a:spcBef>
                <a:spcPts val="95"/>
              </a:spcBef>
            </a:pPr>
            <a:r>
              <a:rPr lang="en-US" sz="2400" b="1" spc="-95" dirty="0" err="1">
                <a:latin typeface="Agency FB" panose="020B0503020202020204" pitchFamily="34" charset="0"/>
                <a:cs typeface="Arial Black"/>
              </a:rPr>
              <a:t>Bulaşık</a:t>
            </a:r>
            <a:r>
              <a:rPr lang="en-US" sz="2400" b="1" spc="-80" dirty="0">
                <a:latin typeface="Agency FB" panose="020B0503020202020204" pitchFamily="34" charset="0"/>
                <a:cs typeface="Arial Black"/>
              </a:rPr>
              <a:t> </a:t>
            </a:r>
            <a:r>
              <a:rPr lang="en-US" sz="2400" b="1" spc="-65" dirty="0" err="1">
                <a:latin typeface="Agency FB" panose="020B0503020202020204" pitchFamily="34" charset="0"/>
                <a:cs typeface="Arial Black"/>
              </a:rPr>
              <a:t>Makinesinin</a:t>
            </a:r>
            <a:r>
              <a:rPr lang="en-US" sz="2400" b="1" spc="-80" dirty="0">
                <a:latin typeface="Agency FB" panose="020B0503020202020204" pitchFamily="34" charset="0"/>
                <a:cs typeface="Arial Black"/>
              </a:rPr>
              <a:t> </a:t>
            </a:r>
            <a:r>
              <a:rPr lang="en-US" sz="2400" b="1" spc="-75" dirty="0" err="1">
                <a:latin typeface="Agency FB" panose="020B0503020202020204" pitchFamily="34" charset="0"/>
                <a:cs typeface="Arial Black"/>
              </a:rPr>
              <a:t>Kullanımında</a:t>
            </a:r>
            <a:r>
              <a:rPr lang="en-US" sz="2400" b="1" spc="-80" dirty="0">
                <a:latin typeface="Agency FB" panose="020B0503020202020204" pitchFamily="34" charset="0"/>
                <a:cs typeface="Arial Black"/>
              </a:rPr>
              <a:t> </a:t>
            </a:r>
            <a:r>
              <a:rPr lang="en-US" sz="2400" b="1" spc="-75" dirty="0" err="1">
                <a:latin typeface="Agency FB" panose="020B0503020202020204" pitchFamily="34" charset="0"/>
                <a:cs typeface="Arial Black"/>
              </a:rPr>
              <a:t>Dikkat</a:t>
            </a:r>
            <a:r>
              <a:rPr lang="en-US" sz="2400" b="1" spc="-75" dirty="0">
                <a:latin typeface="Agency FB" panose="020B0503020202020204" pitchFamily="34" charset="0"/>
                <a:cs typeface="Arial Black"/>
              </a:rPr>
              <a:t> </a:t>
            </a:r>
            <a:r>
              <a:rPr lang="en-US" sz="2400" b="1" spc="-100" dirty="0" err="1">
                <a:latin typeface="Agency FB" panose="020B0503020202020204" pitchFamily="34" charset="0"/>
                <a:cs typeface="Arial Black"/>
              </a:rPr>
              <a:t>Edilecek</a:t>
            </a:r>
            <a:r>
              <a:rPr lang="en-US" sz="2400" b="1" spc="-100" dirty="0">
                <a:latin typeface="Agency FB" panose="020B0503020202020204" pitchFamily="34" charset="0"/>
                <a:cs typeface="Arial Black"/>
              </a:rPr>
              <a:t> </a:t>
            </a:r>
            <a:r>
              <a:rPr lang="en-US" sz="2400" b="1" spc="-10" dirty="0" err="1">
                <a:latin typeface="Agency FB" panose="020B0503020202020204" pitchFamily="34" charset="0"/>
                <a:cs typeface="Arial Black"/>
              </a:rPr>
              <a:t>Noktalar</a:t>
            </a:r>
            <a:endParaRPr lang="en-US" sz="2400" b="1" dirty="0">
              <a:latin typeface="Agency FB" panose="020B0503020202020204" pitchFamily="34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2410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FE4D-DDBE-2770-6E56-A46B0205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C5A18B34-A2BE-8C4F-1783-8C66892B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1027F99-A8B5-3ACE-ADA7-09B94992F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7E173E8E-80F0-8B98-51EC-65E5DDE408F4}"/>
              </a:ext>
            </a:extLst>
          </p:cNvPr>
          <p:cNvSpPr txBox="1">
            <a:spLocks/>
          </p:cNvSpPr>
          <p:nvPr/>
        </p:nvSpPr>
        <p:spPr>
          <a:xfrm>
            <a:off x="1469365" y="926713"/>
            <a:ext cx="77641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3330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 err="1">
                <a:latin typeface="Agency FB" panose="020B0503020202020204" pitchFamily="34" charset="0"/>
              </a:rPr>
              <a:t>Profesyonel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spc="-10" dirty="0" err="1">
                <a:latin typeface="Agency FB" panose="020B0503020202020204" pitchFamily="34" charset="0"/>
              </a:rPr>
              <a:t>Mutfak</a:t>
            </a:r>
            <a:endParaRPr lang="en-US" sz="24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EC70053-FB6B-09C9-5C17-EAE75C57E0CE}"/>
              </a:ext>
            </a:extLst>
          </p:cNvPr>
          <p:cNvSpPr/>
          <p:nvPr/>
        </p:nvSpPr>
        <p:spPr>
          <a:xfrm>
            <a:off x="6039802" y="1555731"/>
            <a:ext cx="116402" cy="4330466"/>
          </a:xfrm>
          <a:custGeom>
            <a:avLst/>
            <a:gdLst/>
            <a:ahLst/>
            <a:cxnLst/>
            <a:rect l="l" t="t" r="r" b="b"/>
            <a:pathLst>
              <a:path w="112395" h="4862830">
                <a:moveTo>
                  <a:pt x="0" y="317907"/>
                </a:moveTo>
                <a:lnTo>
                  <a:pt x="140" y="268783"/>
                </a:lnTo>
                <a:lnTo>
                  <a:pt x="555" y="219658"/>
                </a:lnTo>
                <a:lnTo>
                  <a:pt x="1317" y="170531"/>
                </a:lnTo>
                <a:lnTo>
                  <a:pt x="2597" y="111303"/>
                </a:lnTo>
                <a:lnTo>
                  <a:pt x="4237" y="52076"/>
                </a:lnTo>
                <a:lnTo>
                  <a:pt x="29215" y="6566"/>
                </a:lnTo>
                <a:lnTo>
                  <a:pt x="53906" y="0"/>
                </a:lnTo>
                <a:lnTo>
                  <a:pt x="82246" y="6647"/>
                </a:lnTo>
                <a:lnTo>
                  <a:pt x="104248" y="47213"/>
                </a:lnTo>
                <a:lnTo>
                  <a:pt x="107398" y="92473"/>
                </a:lnTo>
                <a:lnTo>
                  <a:pt x="108568" y="137786"/>
                </a:lnTo>
                <a:lnTo>
                  <a:pt x="108658" y="183130"/>
                </a:lnTo>
                <a:lnTo>
                  <a:pt x="108568" y="228482"/>
                </a:lnTo>
                <a:lnTo>
                  <a:pt x="109768" y="582190"/>
                </a:lnTo>
                <a:lnTo>
                  <a:pt x="109889" y="683255"/>
                </a:lnTo>
                <a:lnTo>
                  <a:pt x="109780" y="786663"/>
                </a:lnTo>
                <a:lnTo>
                  <a:pt x="108916" y="1096867"/>
                </a:lnTo>
                <a:lnTo>
                  <a:pt x="108768" y="1200275"/>
                </a:lnTo>
                <a:lnTo>
                  <a:pt x="108809" y="1250744"/>
                </a:lnTo>
                <a:lnTo>
                  <a:pt x="109774" y="1503064"/>
                </a:lnTo>
                <a:lnTo>
                  <a:pt x="109889" y="1553533"/>
                </a:lnTo>
                <a:lnTo>
                  <a:pt x="109721" y="1597428"/>
                </a:lnTo>
                <a:lnTo>
                  <a:pt x="108921" y="1685234"/>
                </a:lnTo>
                <a:lnTo>
                  <a:pt x="108888" y="1729129"/>
                </a:lnTo>
                <a:lnTo>
                  <a:pt x="109309" y="1776280"/>
                </a:lnTo>
                <a:lnTo>
                  <a:pt x="110680" y="1870596"/>
                </a:lnTo>
                <a:lnTo>
                  <a:pt x="111262" y="1917753"/>
                </a:lnTo>
                <a:lnTo>
                  <a:pt x="111529" y="1964904"/>
                </a:lnTo>
                <a:lnTo>
                  <a:pt x="111134" y="2021923"/>
                </a:lnTo>
                <a:lnTo>
                  <a:pt x="110259" y="2078942"/>
                </a:lnTo>
                <a:lnTo>
                  <a:pt x="109548" y="2135961"/>
                </a:lnTo>
                <a:lnTo>
                  <a:pt x="109648" y="2192980"/>
                </a:lnTo>
                <a:lnTo>
                  <a:pt x="109987" y="2246571"/>
                </a:lnTo>
                <a:lnTo>
                  <a:pt x="109958" y="2353767"/>
                </a:lnTo>
                <a:lnTo>
                  <a:pt x="110409" y="2407358"/>
                </a:lnTo>
                <a:lnTo>
                  <a:pt x="110604" y="2438491"/>
                </a:lnTo>
                <a:lnTo>
                  <a:pt x="110409" y="2469681"/>
                </a:lnTo>
                <a:lnTo>
                  <a:pt x="110094" y="2500894"/>
                </a:lnTo>
                <a:lnTo>
                  <a:pt x="109929" y="2532095"/>
                </a:lnTo>
                <a:lnTo>
                  <a:pt x="110062" y="2581921"/>
                </a:lnTo>
                <a:lnTo>
                  <a:pt x="111116" y="2731418"/>
                </a:lnTo>
                <a:lnTo>
                  <a:pt x="111289" y="2781243"/>
                </a:lnTo>
                <a:lnTo>
                  <a:pt x="111102" y="2836287"/>
                </a:lnTo>
                <a:lnTo>
                  <a:pt x="110248" y="2946373"/>
                </a:lnTo>
                <a:lnTo>
                  <a:pt x="110129" y="3001417"/>
                </a:lnTo>
                <a:lnTo>
                  <a:pt x="110320" y="3053975"/>
                </a:lnTo>
                <a:lnTo>
                  <a:pt x="111412" y="3211631"/>
                </a:lnTo>
                <a:lnTo>
                  <a:pt x="111707" y="3264185"/>
                </a:lnTo>
                <a:lnTo>
                  <a:pt x="111849" y="3316743"/>
                </a:lnTo>
                <a:lnTo>
                  <a:pt x="111564" y="3364924"/>
                </a:lnTo>
                <a:lnTo>
                  <a:pt x="110200" y="3461300"/>
                </a:lnTo>
                <a:lnTo>
                  <a:pt x="109848" y="3509481"/>
                </a:lnTo>
                <a:lnTo>
                  <a:pt x="110075" y="3548871"/>
                </a:lnTo>
                <a:lnTo>
                  <a:pt x="111322" y="3627652"/>
                </a:lnTo>
                <a:lnTo>
                  <a:pt x="111729" y="3667043"/>
                </a:lnTo>
                <a:lnTo>
                  <a:pt x="111888" y="3719296"/>
                </a:lnTo>
                <a:lnTo>
                  <a:pt x="112067" y="4132383"/>
                </a:lnTo>
                <a:lnTo>
                  <a:pt x="111969" y="4234436"/>
                </a:lnTo>
                <a:lnTo>
                  <a:pt x="111767" y="4289392"/>
                </a:lnTo>
                <a:lnTo>
                  <a:pt x="110874" y="4454281"/>
                </a:lnTo>
                <a:lnTo>
                  <a:pt x="110769" y="4509237"/>
                </a:lnTo>
                <a:lnTo>
                  <a:pt x="110878" y="4559545"/>
                </a:lnTo>
                <a:lnTo>
                  <a:pt x="111762" y="4710469"/>
                </a:lnTo>
                <a:lnTo>
                  <a:pt x="111929" y="4760777"/>
                </a:lnTo>
                <a:lnTo>
                  <a:pt x="110483" y="4810414"/>
                </a:lnTo>
                <a:lnTo>
                  <a:pt x="97572" y="4852906"/>
                </a:lnTo>
                <a:lnTo>
                  <a:pt x="70044" y="4862819"/>
                </a:lnTo>
                <a:lnTo>
                  <a:pt x="41584" y="4860712"/>
                </a:lnTo>
                <a:lnTo>
                  <a:pt x="9417" y="4832108"/>
                </a:lnTo>
                <a:lnTo>
                  <a:pt x="3978" y="4754610"/>
                </a:lnTo>
                <a:lnTo>
                  <a:pt x="3742" y="4705358"/>
                </a:lnTo>
                <a:lnTo>
                  <a:pt x="3837" y="4606862"/>
                </a:lnTo>
                <a:lnTo>
                  <a:pt x="2997" y="4150386"/>
                </a:lnTo>
                <a:lnTo>
                  <a:pt x="1976" y="3880348"/>
                </a:lnTo>
                <a:lnTo>
                  <a:pt x="1859" y="3826339"/>
                </a:lnTo>
                <a:lnTo>
                  <a:pt x="1837" y="3772327"/>
                </a:lnTo>
                <a:lnTo>
                  <a:pt x="2031" y="3665560"/>
                </a:lnTo>
                <a:lnTo>
                  <a:pt x="3018" y="3398658"/>
                </a:lnTo>
                <a:lnTo>
                  <a:pt x="3117" y="3345273"/>
                </a:lnTo>
                <a:lnTo>
                  <a:pt x="3048" y="3289956"/>
                </a:lnTo>
                <a:lnTo>
                  <a:pt x="2244" y="3124005"/>
                </a:lnTo>
                <a:lnTo>
                  <a:pt x="2117" y="3068688"/>
                </a:lnTo>
                <a:lnTo>
                  <a:pt x="2156" y="3019251"/>
                </a:lnTo>
                <a:lnTo>
                  <a:pt x="2662" y="2870926"/>
                </a:lnTo>
                <a:lnTo>
                  <a:pt x="2774" y="2821483"/>
                </a:lnTo>
                <a:lnTo>
                  <a:pt x="2764" y="2772040"/>
                </a:lnTo>
                <a:lnTo>
                  <a:pt x="2577" y="2722600"/>
                </a:lnTo>
                <a:lnTo>
                  <a:pt x="2157" y="2673163"/>
                </a:lnTo>
                <a:lnTo>
                  <a:pt x="1971" y="2620564"/>
                </a:lnTo>
                <a:lnTo>
                  <a:pt x="2351" y="2567969"/>
                </a:lnTo>
                <a:lnTo>
                  <a:pt x="2902" y="2515373"/>
                </a:lnTo>
                <a:lnTo>
                  <a:pt x="3230" y="2462774"/>
                </a:lnTo>
                <a:lnTo>
                  <a:pt x="2939" y="2410169"/>
                </a:lnTo>
                <a:lnTo>
                  <a:pt x="961" y="2331419"/>
                </a:lnTo>
                <a:lnTo>
                  <a:pt x="967" y="2304981"/>
                </a:lnTo>
                <a:lnTo>
                  <a:pt x="1558" y="2278133"/>
                </a:lnTo>
                <a:lnTo>
                  <a:pt x="2637" y="2250769"/>
                </a:lnTo>
                <a:lnTo>
                  <a:pt x="4054" y="2197281"/>
                </a:lnTo>
                <a:lnTo>
                  <a:pt x="3862" y="2144254"/>
                </a:lnTo>
                <a:lnTo>
                  <a:pt x="2958" y="2091537"/>
                </a:lnTo>
                <a:lnTo>
                  <a:pt x="1577" y="1994750"/>
                </a:lnTo>
                <a:lnTo>
                  <a:pt x="617" y="1950508"/>
                </a:lnTo>
                <a:lnTo>
                  <a:pt x="77" y="1906281"/>
                </a:lnTo>
                <a:lnTo>
                  <a:pt x="1370" y="1805140"/>
                </a:lnTo>
                <a:lnTo>
                  <a:pt x="822" y="1748191"/>
                </a:lnTo>
                <a:lnTo>
                  <a:pt x="491" y="1691235"/>
                </a:lnTo>
                <a:lnTo>
                  <a:pt x="1837" y="1634259"/>
                </a:lnTo>
                <a:lnTo>
                  <a:pt x="2470" y="1601704"/>
                </a:lnTo>
                <a:lnTo>
                  <a:pt x="1922" y="1569100"/>
                </a:lnTo>
                <a:lnTo>
                  <a:pt x="1111" y="1536473"/>
                </a:lnTo>
                <a:lnTo>
                  <a:pt x="957" y="1503849"/>
                </a:lnTo>
                <a:lnTo>
                  <a:pt x="1155" y="1454368"/>
                </a:lnTo>
                <a:lnTo>
                  <a:pt x="306" y="1355388"/>
                </a:lnTo>
                <a:lnTo>
                  <a:pt x="423" y="1305883"/>
                </a:lnTo>
                <a:lnTo>
                  <a:pt x="1677" y="1256362"/>
                </a:lnTo>
                <a:lnTo>
                  <a:pt x="2239" y="1222781"/>
                </a:lnTo>
                <a:lnTo>
                  <a:pt x="1737" y="1189161"/>
                </a:lnTo>
                <a:lnTo>
                  <a:pt x="1024" y="1155527"/>
                </a:lnTo>
                <a:lnTo>
                  <a:pt x="957" y="1121900"/>
                </a:lnTo>
                <a:lnTo>
                  <a:pt x="1486" y="1071223"/>
                </a:lnTo>
                <a:lnTo>
                  <a:pt x="1521" y="1020540"/>
                </a:lnTo>
                <a:lnTo>
                  <a:pt x="1172" y="919173"/>
                </a:lnTo>
                <a:lnTo>
                  <a:pt x="1317" y="868496"/>
                </a:lnTo>
                <a:lnTo>
                  <a:pt x="1345" y="816831"/>
                </a:lnTo>
                <a:lnTo>
                  <a:pt x="546" y="713424"/>
                </a:lnTo>
                <a:lnTo>
                  <a:pt x="597" y="661736"/>
                </a:lnTo>
                <a:lnTo>
                  <a:pt x="851" y="612620"/>
                </a:lnTo>
                <a:lnTo>
                  <a:pt x="871" y="563503"/>
                </a:lnTo>
                <a:lnTo>
                  <a:pt x="730" y="514386"/>
                </a:lnTo>
                <a:lnTo>
                  <a:pt x="61" y="367028"/>
                </a:lnTo>
                <a:lnTo>
                  <a:pt x="0" y="317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76FAE2AA-832A-5153-7263-52E7ADDEF608}"/>
              </a:ext>
            </a:extLst>
          </p:cNvPr>
          <p:cNvSpPr txBox="1"/>
          <p:nvPr/>
        </p:nvSpPr>
        <p:spPr>
          <a:xfrm>
            <a:off x="4698341" y="2985008"/>
            <a:ext cx="1193165" cy="414728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4"/>
              </a:spcBef>
            </a:pPr>
            <a:r>
              <a:rPr sz="2000" b="1" spc="-10" dirty="0">
                <a:solidFill>
                  <a:srgbClr val="C73323"/>
                </a:solidFill>
                <a:latin typeface="Agency FB" panose="020B0503020202020204" pitchFamily="34" charset="0"/>
                <a:cs typeface="Tahoma"/>
              </a:rPr>
              <a:t>KİRLİ TARAF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D4ED33D-78EE-AC6E-8F25-7890264472A8}"/>
              </a:ext>
            </a:extLst>
          </p:cNvPr>
          <p:cNvSpPr txBox="1"/>
          <p:nvPr/>
        </p:nvSpPr>
        <p:spPr>
          <a:xfrm>
            <a:off x="6265036" y="2977023"/>
            <a:ext cx="1194435" cy="401712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4"/>
              </a:spcBef>
            </a:pPr>
            <a:r>
              <a:rPr sz="1600" b="1" spc="-10" dirty="0">
                <a:solidFill>
                  <a:srgbClr val="008000"/>
                </a:solidFill>
                <a:latin typeface="Agency FB" panose="020B0503020202020204" pitchFamily="34" charset="0"/>
                <a:cs typeface="Tahoma"/>
              </a:rPr>
              <a:t>TEMİZ TARAF</a:t>
            </a:r>
            <a:endParaRPr sz="16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8D5072FF-4171-C412-15B9-C74C7D30CF6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3716" y="1346301"/>
            <a:ext cx="1895474" cy="15811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90295BA6-7B61-BA32-6CEC-AD07FE5251F4}"/>
              </a:ext>
            </a:extLst>
          </p:cNvPr>
          <p:cNvSpPr txBox="1"/>
          <p:nvPr/>
        </p:nvSpPr>
        <p:spPr>
          <a:xfrm>
            <a:off x="8105957" y="2914118"/>
            <a:ext cx="89154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gency FB" panose="020B0503020202020204" pitchFamily="34" charset="0"/>
                <a:cs typeface="Tahoma"/>
              </a:rPr>
              <a:t>Yemek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89D89704-D12D-9EC3-3F9C-62BBF11A478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64149" y="3938305"/>
            <a:ext cx="1638299" cy="16382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object 14">
            <a:extLst>
              <a:ext uri="{FF2B5EF4-FFF2-40B4-BE49-F238E27FC236}">
                <a16:creationId xmlns:a16="http://schemas.microsoft.com/office/drawing/2014/main" id="{6E7F5AB8-5A0E-5D81-931B-0E1C4E396B0B}"/>
              </a:ext>
            </a:extLst>
          </p:cNvPr>
          <p:cNvSpPr txBox="1"/>
          <p:nvPr/>
        </p:nvSpPr>
        <p:spPr>
          <a:xfrm>
            <a:off x="8105957" y="3560283"/>
            <a:ext cx="165925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Temiz</a:t>
            </a:r>
            <a:r>
              <a:rPr b="1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b="1" spc="-10" dirty="0">
                <a:latin typeface="Agency FB" panose="020B0503020202020204" pitchFamily="34" charset="0"/>
                <a:cs typeface="Tahoma"/>
              </a:rPr>
              <a:t>kaplar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A58B2F84-BB6C-C4D6-EAA5-15B70B729A1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1453335"/>
            <a:ext cx="1800224" cy="10001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07AB18FD-4B5A-2809-CD4D-8BF1753459DE}"/>
              </a:ext>
            </a:extLst>
          </p:cNvPr>
          <p:cNvSpPr txBox="1"/>
          <p:nvPr/>
        </p:nvSpPr>
        <p:spPr>
          <a:xfrm>
            <a:off x="2095877" y="2375636"/>
            <a:ext cx="19608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Gıda</a:t>
            </a:r>
            <a:r>
              <a:rPr b="1" spc="-35" dirty="0">
                <a:latin typeface="Agency FB" panose="020B0503020202020204" pitchFamily="34" charset="0"/>
                <a:cs typeface="Tahoma"/>
              </a:rPr>
              <a:t> </a:t>
            </a:r>
            <a:r>
              <a:rPr b="1" spc="-10" dirty="0">
                <a:latin typeface="Agency FB" panose="020B0503020202020204" pitchFamily="34" charset="0"/>
                <a:cs typeface="Tahoma"/>
              </a:rPr>
              <a:t>maddeleri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879E25E-F95C-FDD8-3DB7-236EEAEFF8E4}"/>
              </a:ext>
            </a:extLst>
          </p:cNvPr>
          <p:cNvSpPr txBox="1"/>
          <p:nvPr/>
        </p:nvSpPr>
        <p:spPr>
          <a:xfrm>
            <a:off x="1908425" y="2908415"/>
            <a:ext cx="2183765" cy="1339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gency FB" panose="020B0503020202020204" pitchFamily="34" charset="0"/>
                <a:cs typeface="Tahoma"/>
              </a:rPr>
              <a:t>Ziyaretçiler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L="310515" marR="5080" indent="-298450">
              <a:lnSpc>
                <a:spcPts val="4280"/>
              </a:lnSpc>
              <a:spcBef>
                <a:spcPts val="170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Mutfak</a:t>
            </a:r>
            <a:r>
              <a:rPr b="1" spc="-30" dirty="0">
                <a:latin typeface="Agency FB" panose="020B0503020202020204" pitchFamily="34" charset="0"/>
                <a:cs typeface="Tahoma"/>
              </a:rPr>
              <a:t> </a:t>
            </a:r>
            <a:r>
              <a:rPr b="1" spc="-10" dirty="0">
                <a:latin typeface="Agency FB" panose="020B0503020202020204" pitchFamily="34" charset="0"/>
                <a:cs typeface="Tahoma"/>
              </a:rPr>
              <a:t>Personeli </a:t>
            </a:r>
            <a:r>
              <a:rPr b="1" dirty="0">
                <a:latin typeface="Agency FB" panose="020B0503020202020204" pitchFamily="34" charset="0"/>
                <a:cs typeface="Tahoma"/>
              </a:rPr>
              <a:t>Kirli</a:t>
            </a:r>
            <a:r>
              <a:rPr b="1" spc="-5" dirty="0">
                <a:latin typeface="Agency FB" panose="020B0503020202020204" pitchFamily="34" charset="0"/>
                <a:cs typeface="Tahoma"/>
              </a:rPr>
              <a:t> </a:t>
            </a:r>
            <a:r>
              <a:rPr b="1" spc="-10" dirty="0">
                <a:latin typeface="Agency FB" panose="020B0503020202020204" pitchFamily="34" charset="0"/>
                <a:cs typeface="Tahoma"/>
              </a:rPr>
              <a:t>Bulaşıklar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580C948D-8178-A685-A8B6-A267FE2AF2B8}"/>
              </a:ext>
            </a:extLst>
          </p:cNvPr>
          <p:cNvSpPr txBox="1"/>
          <p:nvPr/>
        </p:nvSpPr>
        <p:spPr>
          <a:xfrm>
            <a:off x="2729233" y="4579445"/>
            <a:ext cx="1254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gency FB" panose="020B0503020202020204" pitchFamily="34" charset="0"/>
                <a:cs typeface="Tahoma"/>
              </a:rPr>
              <a:t>Haşereler</a:t>
            </a:r>
            <a:endParaRPr sz="16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6" name="object 3">
            <a:extLst>
              <a:ext uri="{FF2B5EF4-FFF2-40B4-BE49-F238E27FC236}">
                <a16:creationId xmlns:a16="http://schemas.microsoft.com/office/drawing/2014/main" id="{DE9DF71C-A662-819B-1E53-90984ECD384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050" y="4625697"/>
            <a:ext cx="1609724" cy="9048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E3618B4A-D75A-368D-2E1A-6FD91BD9B053}"/>
              </a:ext>
            </a:extLst>
          </p:cNvPr>
          <p:cNvSpPr txBox="1"/>
          <p:nvPr/>
        </p:nvSpPr>
        <p:spPr>
          <a:xfrm>
            <a:off x="2946682" y="6009609"/>
            <a:ext cx="6315075" cy="5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Agency FB" panose="020B0503020202020204" pitchFamily="34" charset="0"/>
                <a:cs typeface="Tahoma"/>
              </a:rPr>
              <a:t>Yapısal,</a:t>
            </a:r>
            <a:r>
              <a:rPr sz="1600" b="1" spc="-75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10" dirty="0">
                <a:latin typeface="Agency FB" panose="020B0503020202020204" pitchFamily="34" charset="0"/>
                <a:cs typeface="Tahoma"/>
              </a:rPr>
              <a:t>organizasyonel</a:t>
            </a:r>
            <a:r>
              <a:rPr sz="1600" b="1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10" dirty="0">
                <a:latin typeface="Agency FB" panose="020B0503020202020204" pitchFamily="34" charset="0"/>
                <a:cs typeface="Tahoma"/>
              </a:rPr>
              <a:t>önlemlerle,</a:t>
            </a:r>
            <a:r>
              <a:rPr sz="1600" b="1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dirty="0">
                <a:latin typeface="Agency FB" panose="020B0503020202020204" pitchFamily="34" charset="0"/>
                <a:cs typeface="Tahoma"/>
              </a:rPr>
              <a:t>temizlik</a:t>
            </a:r>
            <a:r>
              <a:rPr sz="1600" b="1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dirty="0">
                <a:latin typeface="Agency FB" panose="020B0503020202020204" pitchFamily="34" charset="0"/>
                <a:cs typeface="Tahoma"/>
              </a:rPr>
              <a:t>ve</a:t>
            </a:r>
            <a:r>
              <a:rPr sz="1600" b="1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10" dirty="0">
                <a:latin typeface="Agency FB" panose="020B0503020202020204" pitchFamily="34" charset="0"/>
                <a:cs typeface="Tahoma"/>
              </a:rPr>
              <a:t>dezenfeksiyon işlemleri</a:t>
            </a:r>
            <a:r>
              <a:rPr sz="1600" b="1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dirty="0">
                <a:latin typeface="Agency FB" panose="020B0503020202020204" pitchFamily="34" charset="0"/>
                <a:cs typeface="Tahoma"/>
              </a:rPr>
              <a:t>ile</a:t>
            </a:r>
            <a:r>
              <a:rPr sz="1600" b="1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20" dirty="0">
                <a:latin typeface="Agency FB" panose="020B0503020202020204" pitchFamily="34" charset="0"/>
                <a:cs typeface="Tahoma"/>
              </a:rPr>
              <a:t>temiztaraf-</a:t>
            </a:r>
            <a:r>
              <a:rPr sz="1600" b="1" dirty="0">
                <a:latin typeface="Agency FB" panose="020B0503020202020204" pitchFamily="34" charset="0"/>
                <a:cs typeface="Tahoma"/>
              </a:rPr>
              <a:t>kirli</a:t>
            </a:r>
            <a:r>
              <a:rPr sz="1600" b="1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dirty="0">
                <a:latin typeface="Agency FB" panose="020B0503020202020204" pitchFamily="34" charset="0"/>
                <a:cs typeface="Tahoma"/>
              </a:rPr>
              <a:t>taraf</a:t>
            </a:r>
            <a:r>
              <a:rPr sz="1600" b="1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10" dirty="0">
                <a:latin typeface="Agency FB" panose="020B0503020202020204" pitchFamily="34" charset="0"/>
                <a:cs typeface="Tahoma"/>
              </a:rPr>
              <a:t>birbirinden</a:t>
            </a:r>
            <a:r>
              <a:rPr sz="1600" b="1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600" b="1" spc="-10" dirty="0">
                <a:latin typeface="Agency FB" panose="020B0503020202020204" pitchFamily="34" charset="0"/>
                <a:cs typeface="Tahoma"/>
              </a:rPr>
              <a:t>ayrılmalıdır.</a:t>
            </a:r>
            <a:endParaRPr sz="1600" dirty="0">
              <a:latin typeface="Agency FB" panose="020B050302020202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1964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tr-TR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TEŞEKKÜRLER</a:t>
            </a:r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67" y="6060033"/>
            <a:ext cx="2517866" cy="2011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50552FB-AED3-2F51-BB01-E4AA373F3AAC}"/>
              </a:ext>
            </a:extLst>
          </p:cNvPr>
          <p:cNvSpPr txBox="1">
            <a:spLocks/>
          </p:cNvSpPr>
          <p:nvPr/>
        </p:nvSpPr>
        <p:spPr>
          <a:xfrm>
            <a:off x="883043" y="1348073"/>
            <a:ext cx="171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İÇERİK</a:t>
            </a:r>
            <a:endParaRPr lang="en-US" sz="2000" b="1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B9A693B-4B96-B906-19FF-E1C834B98F14}"/>
              </a:ext>
            </a:extLst>
          </p:cNvPr>
          <p:cNvSpPr txBox="1"/>
          <p:nvPr/>
        </p:nvSpPr>
        <p:spPr>
          <a:xfrm>
            <a:off x="966931" y="1982021"/>
            <a:ext cx="7584440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indent="-457200">
              <a:lnSpc>
                <a:spcPct val="100000"/>
              </a:lnSpc>
              <a:spcBef>
                <a:spcPts val="100"/>
              </a:spcBef>
              <a:buSzPct val="95833"/>
              <a:buFont typeface="+mj-lt"/>
              <a:buAutoNum type="arabicPeriod"/>
              <a:tabLst>
                <a:tab pos="259079" algn="l"/>
              </a:tabLst>
            </a:pPr>
            <a:r>
              <a:rPr sz="1600" spc="-10" dirty="0">
                <a:latin typeface="Agency FB" panose="020B0503020202020204" pitchFamily="34" charset="0"/>
                <a:cs typeface="Calibri"/>
              </a:rPr>
              <a:t>TANIMLAR</a:t>
            </a:r>
            <a:endParaRPr sz="1600" dirty="0">
              <a:latin typeface="Agency FB" panose="020B0503020202020204" pitchFamily="34" charset="0"/>
              <a:cs typeface="Calibri"/>
            </a:endParaRPr>
          </a:p>
          <a:p>
            <a:pPr marL="467996" indent="-457200">
              <a:lnSpc>
                <a:spcPct val="100000"/>
              </a:lnSpc>
              <a:spcBef>
                <a:spcPts val="1920"/>
              </a:spcBef>
              <a:buSzPct val="95833"/>
              <a:buFont typeface="+mj-lt"/>
              <a:buAutoNum type="arabicPeriod"/>
              <a:tabLst>
                <a:tab pos="260350" algn="l"/>
              </a:tabLst>
            </a:pPr>
            <a:r>
              <a:rPr sz="1600" dirty="0">
                <a:latin typeface="Agency FB" panose="020B0503020202020204" pitchFamily="34" charset="0"/>
                <a:cs typeface="Calibri"/>
              </a:rPr>
              <a:t>KİMYASAL</a:t>
            </a:r>
            <a:r>
              <a:rPr sz="1600" spc="-8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TEMİZLİK</a:t>
            </a:r>
            <a:r>
              <a:rPr sz="1600" spc="-7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MALZEMELERİ</a:t>
            </a:r>
            <a:r>
              <a:rPr sz="1600" spc="-7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NELERDİR</a:t>
            </a:r>
            <a:endParaRPr sz="1600" dirty="0">
              <a:latin typeface="Agency FB" panose="020B0503020202020204" pitchFamily="34" charset="0"/>
              <a:cs typeface="Calibri"/>
            </a:endParaRPr>
          </a:p>
          <a:p>
            <a:pPr marL="467996" indent="-457200">
              <a:lnSpc>
                <a:spcPct val="100000"/>
              </a:lnSpc>
              <a:spcBef>
                <a:spcPts val="645"/>
              </a:spcBef>
              <a:buSzPct val="95833"/>
              <a:buFont typeface="+mj-lt"/>
              <a:buAutoNum type="arabicPeriod"/>
              <a:tabLst>
                <a:tab pos="260350" algn="l"/>
              </a:tabLst>
            </a:pPr>
            <a:r>
              <a:rPr sz="1600" dirty="0">
                <a:latin typeface="Agency FB" panose="020B0503020202020204" pitchFamily="34" charset="0"/>
                <a:cs typeface="Calibri"/>
              </a:rPr>
              <a:t>KİMYASAL</a:t>
            </a:r>
            <a:r>
              <a:rPr sz="1600" spc="9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TEMİZLİK</a:t>
            </a:r>
            <a:r>
              <a:rPr sz="1600" spc="10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MALZEMELERİ</a:t>
            </a:r>
            <a:r>
              <a:rPr sz="1600" spc="10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VE</a:t>
            </a:r>
            <a:r>
              <a:rPr sz="1600" spc="10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DOĞRU</a:t>
            </a:r>
            <a:r>
              <a:rPr sz="1600" spc="10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KULLANIMI</a:t>
            </a:r>
            <a:endParaRPr sz="1600" dirty="0">
              <a:latin typeface="Agency FB" panose="020B0503020202020204" pitchFamily="34" charset="0"/>
              <a:cs typeface="Calibri"/>
            </a:endParaRPr>
          </a:p>
          <a:p>
            <a:pPr marL="467996" indent="-457200">
              <a:lnSpc>
                <a:spcPct val="100000"/>
              </a:lnSpc>
              <a:spcBef>
                <a:spcPts val="645"/>
              </a:spcBef>
              <a:buSzPct val="95833"/>
              <a:buFont typeface="+mj-lt"/>
              <a:buAutoNum type="arabicPeriod"/>
              <a:tabLst>
                <a:tab pos="260350" algn="l"/>
              </a:tabLst>
            </a:pPr>
            <a:r>
              <a:rPr sz="1600" dirty="0">
                <a:latin typeface="Agency FB" panose="020B0503020202020204" pitchFamily="34" charset="0"/>
                <a:cs typeface="Calibri"/>
              </a:rPr>
              <a:t>pH,</a:t>
            </a:r>
            <a:r>
              <a:rPr sz="16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ASİT</a:t>
            </a:r>
            <a:r>
              <a:rPr sz="16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VE</a:t>
            </a:r>
            <a:r>
              <a:rPr sz="16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ALKALİ</a:t>
            </a:r>
            <a:r>
              <a:rPr sz="16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KAVRAMI</a:t>
            </a:r>
            <a:endParaRPr sz="1600" dirty="0">
              <a:latin typeface="Agency FB" panose="020B0503020202020204" pitchFamily="34" charset="0"/>
              <a:cs typeface="Calibri"/>
            </a:endParaRPr>
          </a:p>
          <a:p>
            <a:pPr marL="467996" indent="-457200">
              <a:lnSpc>
                <a:spcPct val="100000"/>
              </a:lnSpc>
              <a:spcBef>
                <a:spcPts val="645"/>
              </a:spcBef>
              <a:buSzPct val="95833"/>
              <a:buFont typeface="+mj-lt"/>
              <a:buAutoNum type="arabicPeriod"/>
              <a:tabLst>
                <a:tab pos="260350" algn="l"/>
              </a:tabLst>
            </a:pPr>
            <a:r>
              <a:rPr sz="1600" dirty="0">
                <a:latin typeface="Agency FB" panose="020B0503020202020204" pitchFamily="34" charset="0"/>
                <a:cs typeface="Calibri"/>
              </a:rPr>
              <a:t>KULLANILAN</a:t>
            </a:r>
            <a:r>
              <a:rPr sz="16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KİMYASALLAR</a:t>
            </a:r>
            <a:r>
              <a:rPr sz="16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VE</a:t>
            </a:r>
            <a:r>
              <a:rPr sz="16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KULLANIM</a:t>
            </a:r>
            <a:r>
              <a:rPr sz="16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ŞEKİLLERİ</a:t>
            </a:r>
            <a:endParaRPr sz="1600" dirty="0">
              <a:latin typeface="Agency FB" panose="020B0503020202020204" pitchFamily="34" charset="0"/>
              <a:cs typeface="Calibri"/>
            </a:endParaRPr>
          </a:p>
          <a:p>
            <a:pPr marL="467996" indent="-457200">
              <a:lnSpc>
                <a:spcPct val="100000"/>
              </a:lnSpc>
              <a:spcBef>
                <a:spcPts val="645"/>
              </a:spcBef>
              <a:buSzPct val="95833"/>
              <a:buFont typeface="+mj-lt"/>
              <a:buAutoNum type="arabicPeriod"/>
              <a:tabLst>
                <a:tab pos="260350" algn="l"/>
              </a:tabLst>
            </a:pPr>
            <a:r>
              <a:rPr sz="1600" dirty="0">
                <a:latin typeface="Agency FB" panose="020B0503020202020204" pitchFamily="34" charset="0"/>
                <a:cs typeface="Calibri"/>
              </a:rPr>
              <a:t>TEMİZLİĞİ</a:t>
            </a:r>
            <a:r>
              <a:rPr sz="16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dirty="0">
                <a:latin typeface="Agency FB" panose="020B0503020202020204" pitchFamily="34" charset="0"/>
                <a:cs typeface="Calibri"/>
              </a:rPr>
              <a:t>ETKİLEYEN</a:t>
            </a:r>
            <a:r>
              <a:rPr sz="16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Calibri"/>
              </a:rPr>
              <a:t>FAKTÖRLER</a:t>
            </a:r>
            <a:endParaRPr sz="16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081F1AF-4C71-A726-807E-775BF696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77" t="33271" r="45958" b="37321"/>
          <a:stretch/>
        </p:blipFill>
        <p:spPr>
          <a:xfrm>
            <a:off x="9448801" y="5522259"/>
            <a:ext cx="2661912" cy="12640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9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C0B6-9068-CF6D-CD9A-32D8F52F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220B04B-0116-5B26-342D-C047D01A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574E77-00FB-185E-976F-49419D350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D7ED1755-A040-60C2-DDF1-10B8A63F54FE}"/>
              </a:ext>
            </a:extLst>
          </p:cNvPr>
          <p:cNvSpPr txBox="1"/>
          <p:nvPr/>
        </p:nvSpPr>
        <p:spPr>
          <a:xfrm>
            <a:off x="871417" y="1514908"/>
            <a:ext cx="8959850" cy="288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Dezenfeksiyon:</a:t>
            </a:r>
            <a:r>
              <a:rPr b="1" spc="-5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hastalık</a:t>
            </a:r>
            <a:r>
              <a:rPr spc="-5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yapma</a:t>
            </a:r>
            <a:r>
              <a:rPr spc="-4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ihtimali</a:t>
            </a:r>
            <a:r>
              <a:rPr spc="-5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olan</a:t>
            </a:r>
            <a:r>
              <a:rPr spc="-4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mikropların</a:t>
            </a:r>
            <a:r>
              <a:rPr spc="-5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mevcut</a:t>
            </a:r>
            <a:r>
              <a:rPr spc="-4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ortamdan</a:t>
            </a:r>
            <a:r>
              <a:rPr spc="-5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tamamen</a:t>
            </a:r>
            <a:r>
              <a:rPr spc="-5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uzaklaştırılması </a:t>
            </a:r>
            <a:r>
              <a:rPr dirty="0">
                <a:latin typeface="Agency FB" panose="020B0503020202020204" pitchFamily="34" charset="0"/>
                <a:cs typeface="Tahoma"/>
              </a:rPr>
              <a:t>ve</a:t>
            </a:r>
            <a:r>
              <a:rPr spc="-8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ortadan</a:t>
            </a:r>
            <a:r>
              <a:rPr spc="-8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kaldırılma</a:t>
            </a:r>
            <a:r>
              <a:rPr spc="-8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işlemidir.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Sanitasyon:</a:t>
            </a:r>
            <a:r>
              <a:rPr b="1" spc="-45" dirty="0">
                <a:latin typeface="Agency FB" panose="020B0503020202020204" pitchFamily="34" charset="0"/>
                <a:cs typeface="Tahoma"/>
              </a:rPr>
              <a:t> </a:t>
            </a:r>
            <a:r>
              <a:rPr spc="-20" dirty="0">
                <a:latin typeface="Agency FB" panose="020B0503020202020204" pitchFamily="34" charset="0"/>
                <a:cs typeface="Tahoma"/>
              </a:rPr>
              <a:t>hijyen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için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gerekli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olan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koşulların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sağlanması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ve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korunması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anlamını</a:t>
            </a:r>
            <a:r>
              <a:rPr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taşımaktadır.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b="1" spc="-20" dirty="0">
                <a:latin typeface="Agency FB" panose="020B0503020202020204" pitchFamily="34" charset="0"/>
                <a:cs typeface="Tahoma"/>
              </a:rPr>
              <a:t>Hijyen:</a:t>
            </a:r>
            <a:r>
              <a:rPr b="1" spc="-3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Sağlığa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zarar</a:t>
            </a:r>
            <a:r>
              <a:rPr spc="-2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verecek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ortamlardan</a:t>
            </a:r>
            <a:r>
              <a:rPr spc="-2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korunmak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için</a:t>
            </a:r>
            <a:r>
              <a:rPr spc="-2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yapılacak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uygulamalar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ve</a:t>
            </a:r>
            <a:r>
              <a:rPr spc="-2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 err="1">
                <a:latin typeface="Agency FB" panose="020B0503020202020204" pitchFamily="34" charset="0"/>
                <a:cs typeface="Tahoma"/>
              </a:rPr>
              <a:t>alınan</a:t>
            </a:r>
            <a:r>
              <a:rPr spc="-3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 err="1">
                <a:latin typeface="Agency FB" panose="020B0503020202020204" pitchFamily="34" charset="0"/>
                <a:cs typeface="Tahoma"/>
              </a:rPr>
              <a:t>temizlik</a:t>
            </a:r>
            <a:r>
              <a:rPr lang="tr-TR" spc="-1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 err="1">
                <a:latin typeface="Agency FB" panose="020B0503020202020204" pitchFamily="34" charset="0"/>
                <a:cs typeface="Tahoma"/>
              </a:rPr>
              <a:t>önlemlerinin</a:t>
            </a:r>
            <a:r>
              <a:rPr spc="-90" dirty="0">
                <a:latin typeface="Agency FB" panose="020B0503020202020204" pitchFamily="34" charset="0"/>
                <a:cs typeface="Tahoma"/>
              </a:rPr>
              <a:t> </a:t>
            </a:r>
            <a:r>
              <a:rPr spc="-25" dirty="0">
                <a:latin typeface="Agency FB" panose="020B0503020202020204" pitchFamily="34" charset="0"/>
                <a:cs typeface="Tahoma"/>
              </a:rPr>
              <a:t>tümü</a:t>
            </a:r>
            <a:r>
              <a:rPr spc="-9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hijyen</a:t>
            </a:r>
            <a:r>
              <a:rPr spc="-9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olarak</a:t>
            </a:r>
            <a:r>
              <a:rPr spc="-8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 err="1">
                <a:latin typeface="Agency FB" panose="020B0503020202020204" pitchFamily="34" charset="0"/>
                <a:cs typeface="Tahoma"/>
              </a:rPr>
              <a:t>tanımlanır</a:t>
            </a:r>
            <a:r>
              <a:rPr spc="-10" dirty="0">
                <a:latin typeface="Agency FB" panose="020B0503020202020204" pitchFamily="34" charset="0"/>
                <a:cs typeface="Tahoma"/>
              </a:rPr>
              <a:t>.</a:t>
            </a:r>
            <a:endParaRPr lang="tr-TR" spc="-1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endParaRPr dirty="0">
              <a:latin typeface="Agency FB" panose="020B0503020202020204" pitchFamily="34" charset="0"/>
              <a:cs typeface="Tahoma"/>
            </a:endParaRPr>
          </a:p>
          <a:p>
            <a:pPr marL="12700" marR="476884">
              <a:lnSpc>
                <a:spcPts val="1880"/>
              </a:lnSpc>
              <a:spcBef>
                <a:spcPts val="200"/>
              </a:spcBef>
            </a:pPr>
            <a:r>
              <a:rPr b="1" dirty="0">
                <a:latin typeface="Agency FB" panose="020B0503020202020204" pitchFamily="34" charset="0"/>
                <a:cs typeface="Tahoma"/>
              </a:rPr>
              <a:t>Kimyasal Madde:</a:t>
            </a:r>
            <a:r>
              <a:rPr b="1"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Belirgin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bir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kimyasal bileşime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sahip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olan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spc="-20" dirty="0">
                <a:latin typeface="Agency FB" panose="020B0503020202020204" pitchFamily="34" charset="0"/>
                <a:cs typeface="Tahoma"/>
              </a:rPr>
              <a:t>bütün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spc="-20" dirty="0">
                <a:latin typeface="Agency FB" panose="020B0503020202020204" pitchFamily="34" charset="0"/>
                <a:cs typeface="Tahoma"/>
              </a:rPr>
              <a:t>katı,</a:t>
            </a:r>
            <a:r>
              <a:rPr dirty="0">
                <a:latin typeface="Agency FB" panose="020B0503020202020204" pitchFamily="34" charset="0"/>
                <a:cs typeface="Tahoma"/>
              </a:rPr>
              <a:t> sıvı,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gaz,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aerosol</a:t>
            </a:r>
            <a:r>
              <a:rPr spc="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haldeki </a:t>
            </a:r>
            <a:r>
              <a:rPr dirty="0">
                <a:latin typeface="Agency FB" panose="020B0503020202020204" pitchFamily="34" charset="0"/>
                <a:cs typeface="Tahoma"/>
              </a:rPr>
              <a:t>maddeler</a:t>
            </a:r>
            <a:r>
              <a:rPr spc="-1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kimyasal</a:t>
            </a:r>
            <a:r>
              <a:rPr spc="-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madde</a:t>
            </a:r>
            <a:r>
              <a:rPr spc="-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olarak</a:t>
            </a:r>
            <a:r>
              <a:rPr spc="-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adlandırılırlar.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9822E-AC40-DE6C-10F4-FC4A0C5A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83" y="4855187"/>
            <a:ext cx="3628712" cy="19139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C986-15B4-27CA-E062-F3D67DCB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D689207-7962-C628-F871-CDC044FC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05873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CDE6563-5EE6-A732-33C3-0B13CFD41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4447A8C7-D15B-0999-B96B-2AB4061E0B3C}"/>
              </a:ext>
            </a:extLst>
          </p:cNvPr>
          <p:cNvSpPr txBox="1"/>
          <p:nvPr/>
        </p:nvSpPr>
        <p:spPr>
          <a:xfrm>
            <a:off x="871417" y="1739231"/>
            <a:ext cx="7682649" cy="14170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715">
              <a:lnSpc>
                <a:spcPct val="99800"/>
              </a:lnSpc>
              <a:spcBef>
                <a:spcPts val="270"/>
              </a:spcBef>
            </a:pPr>
            <a:r>
              <a:rPr b="1" spc="-10" dirty="0">
                <a:latin typeface="Agency FB" panose="020B0503020202020204" pitchFamily="34" charset="0"/>
                <a:cs typeface="Roboto"/>
              </a:rPr>
              <a:t>Kimyasal</a:t>
            </a:r>
            <a:r>
              <a:rPr b="1" spc="-90" dirty="0">
                <a:latin typeface="Agency FB" panose="020B0503020202020204" pitchFamily="34" charset="0"/>
                <a:cs typeface="Roboto"/>
              </a:rPr>
              <a:t> </a:t>
            </a:r>
            <a:r>
              <a:rPr b="1" dirty="0">
                <a:latin typeface="Agency FB" panose="020B0503020202020204" pitchFamily="34" charset="0"/>
                <a:cs typeface="Roboto"/>
              </a:rPr>
              <a:t>Madde:</a:t>
            </a:r>
            <a:r>
              <a:rPr b="1" spc="-8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Kimyasal</a:t>
            </a:r>
            <a:r>
              <a:rPr spc="-9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maddeler</a:t>
            </a:r>
            <a:r>
              <a:rPr spc="-8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yalnızca</a:t>
            </a:r>
            <a:r>
              <a:rPr spc="-9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imalat</a:t>
            </a:r>
            <a:r>
              <a:rPr spc="-8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ya</a:t>
            </a:r>
            <a:r>
              <a:rPr spc="-90" dirty="0">
                <a:latin typeface="Agency FB" panose="020B0503020202020204" pitchFamily="34" charset="0"/>
                <a:cs typeface="Roboto"/>
              </a:rPr>
              <a:t> </a:t>
            </a:r>
            <a:r>
              <a:rPr spc="-25" dirty="0">
                <a:latin typeface="Agency FB" panose="020B0503020202020204" pitchFamily="34" charset="0"/>
                <a:cs typeface="Roboto"/>
              </a:rPr>
              <a:t>da </a:t>
            </a:r>
            <a:r>
              <a:rPr spc="-20" dirty="0">
                <a:latin typeface="Agency FB" panose="020B0503020202020204" pitchFamily="34" charset="0"/>
                <a:cs typeface="Roboto"/>
              </a:rPr>
              <a:t>sanayi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dallarında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kullanılmayıp,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20" dirty="0">
                <a:latin typeface="Agency FB" panose="020B0503020202020204" pitchFamily="34" charset="0"/>
                <a:cs typeface="Roboto"/>
              </a:rPr>
              <a:t>günlük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yaşamımızın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25" dirty="0">
                <a:latin typeface="Agency FB" panose="020B0503020202020204" pitchFamily="34" charset="0"/>
                <a:cs typeface="Roboto"/>
              </a:rPr>
              <a:t>bir </a:t>
            </a:r>
            <a:r>
              <a:rPr dirty="0">
                <a:latin typeface="Agency FB" panose="020B0503020202020204" pitchFamily="34" charset="0"/>
                <a:cs typeface="Roboto"/>
              </a:rPr>
              <a:t>parçası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haline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gelmiştir.</a:t>
            </a:r>
            <a:r>
              <a:rPr spc="-6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Mutfak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ve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20" dirty="0">
                <a:latin typeface="Agency FB" panose="020B0503020202020204" pitchFamily="34" charset="0"/>
                <a:cs typeface="Roboto"/>
              </a:rPr>
              <a:t>banyoyu</a:t>
            </a:r>
            <a:r>
              <a:rPr spc="-6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temizlediğimiz, </a:t>
            </a:r>
            <a:r>
              <a:rPr dirty="0">
                <a:latin typeface="Agency FB" panose="020B0503020202020204" pitchFamily="34" charset="0"/>
                <a:cs typeface="Roboto"/>
              </a:rPr>
              <a:t>çamaşır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ve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bulaşıkları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yıkadığımız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ve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mobilya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cilaları,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yüzme </a:t>
            </a:r>
            <a:r>
              <a:rPr spc="-20" dirty="0">
                <a:latin typeface="Agency FB" panose="020B0503020202020204" pitchFamily="34" charset="0"/>
                <a:cs typeface="Roboto"/>
              </a:rPr>
              <a:t>havuzu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için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kullandığımız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klor,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benzin,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motor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yağı,</a:t>
            </a:r>
            <a:r>
              <a:rPr spc="-6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hidrolik</a:t>
            </a:r>
            <a:endParaRPr dirty="0">
              <a:latin typeface="Agency FB" panose="020B0503020202020204" pitchFamily="34" charset="0"/>
              <a:cs typeface="Roboto"/>
            </a:endParaRPr>
          </a:p>
          <a:p>
            <a:pPr marL="12700" marR="5080">
              <a:lnSpc>
                <a:spcPts val="2100"/>
              </a:lnSpc>
              <a:spcBef>
                <a:spcPts val="60"/>
              </a:spcBef>
            </a:pPr>
            <a:r>
              <a:rPr dirty="0">
                <a:latin typeface="Agency FB" panose="020B0503020202020204" pitchFamily="34" charset="0"/>
                <a:cs typeface="Roboto"/>
              </a:rPr>
              <a:t>yağ</a:t>
            </a:r>
            <a:r>
              <a:rPr spc="-7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ve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LPG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kimyasal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maddelerdir.</a:t>
            </a:r>
            <a:r>
              <a:rPr spc="-7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Evlerimizde</a:t>
            </a:r>
            <a:r>
              <a:rPr spc="-7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kullandığımız </a:t>
            </a:r>
            <a:r>
              <a:rPr dirty="0">
                <a:latin typeface="Agency FB" panose="020B0503020202020204" pitchFamily="34" charset="0"/>
                <a:cs typeface="Roboto"/>
              </a:rPr>
              <a:t>ve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kimyasal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madde</a:t>
            </a:r>
            <a:r>
              <a:rPr spc="-45" dirty="0">
                <a:latin typeface="Agency FB" panose="020B0503020202020204" pitchFamily="34" charset="0"/>
                <a:cs typeface="Roboto"/>
              </a:rPr>
              <a:t> </a:t>
            </a:r>
            <a:r>
              <a:rPr dirty="0">
                <a:latin typeface="Agency FB" panose="020B0503020202020204" pitchFamily="34" charset="0"/>
                <a:cs typeface="Roboto"/>
              </a:rPr>
              <a:t>olarak</a:t>
            </a:r>
            <a:r>
              <a:rPr spc="-50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değerlendirmediğimiz</a:t>
            </a:r>
            <a:r>
              <a:rPr spc="-4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birçok</a:t>
            </a:r>
            <a:r>
              <a:rPr spc="500" dirty="0">
                <a:latin typeface="Agency FB" panose="020B0503020202020204" pitchFamily="34" charset="0"/>
                <a:cs typeface="Roboto"/>
              </a:rPr>
              <a:t> </a:t>
            </a:r>
            <a:r>
              <a:rPr spc="-20" dirty="0">
                <a:latin typeface="Agency FB" panose="020B0503020202020204" pitchFamily="34" charset="0"/>
                <a:cs typeface="Roboto"/>
              </a:rPr>
              <a:t>ürün</a:t>
            </a:r>
            <a:r>
              <a:rPr spc="-75" dirty="0">
                <a:latin typeface="Agency FB" panose="020B0503020202020204" pitchFamily="34" charset="0"/>
                <a:cs typeface="Roboto"/>
              </a:rPr>
              <a:t> </a:t>
            </a:r>
            <a:r>
              <a:rPr spc="-10" dirty="0">
                <a:latin typeface="Agency FB" panose="020B0503020202020204" pitchFamily="34" charset="0"/>
                <a:cs typeface="Roboto"/>
              </a:rPr>
              <a:t>bulunmaktadır.</a:t>
            </a:r>
            <a:endParaRPr dirty="0">
              <a:latin typeface="Agency FB" panose="020B0503020202020204" pitchFamily="34" charset="0"/>
              <a:cs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7C2B6-93E9-0DEA-6740-FBA85D16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5113315"/>
            <a:ext cx="5491210" cy="16640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0647-E057-D307-680B-07A06E89D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E269A29-CF09-9D8B-ADE3-67DDF0CC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22" y="1796501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05621F6-F971-5939-E145-6C4FC6FB1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13">
            <a:extLst>
              <a:ext uri="{FF2B5EF4-FFF2-40B4-BE49-F238E27FC236}">
                <a16:creationId xmlns:a16="http://schemas.microsoft.com/office/drawing/2014/main" id="{C7841A3F-54D5-CF56-062E-D4F80D78C5FE}"/>
              </a:ext>
            </a:extLst>
          </p:cNvPr>
          <p:cNvSpPr txBox="1"/>
          <p:nvPr/>
        </p:nvSpPr>
        <p:spPr>
          <a:xfrm>
            <a:off x="3971290" y="695269"/>
            <a:ext cx="42494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Agency FB" panose="020B0503020202020204" pitchFamily="34" charset="0"/>
                <a:cs typeface="Tahoma"/>
              </a:rPr>
              <a:t>MİKRO-</a:t>
            </a:r>
            <a:r>
              <a:rPr sz="2000" b="1" spc="-10" dirty="0">
                <a:latin typeface="Agency FB" panose="020B0503020202020204" pitchFamily="34" charset="0"/>
                <a:cs typeface="Tahoma"/>
              </a:rPr>
              <a:t>ORGANİZMA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ADB89571-ACB4-2F80-D9AB-C23CD19C2B61}"/>
              </a:ext>
            </a:extLst>
          </p:cNvPr>
          <p:cNvSpPr txBox="1">
            <a:spLocks/>
          </p:cNvSpPr>
          <p:nvPr/>
        </p:nvSpPr>
        <p:spPr>
          <a:xfrm>
            <a:off x="1165251" y="1514908"/>
            <a:ext cx="7778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Gözle</a:t>
            </a:r>
            <a:r>
              <a:rPr lang="en-US" sz="1800" b="1" spc="-114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görülemeyen</a:t>
            </a:r>
            <a:r>
              <a:rPr lang="en-US" sz="1800" b="1" spc="-11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küçük</a:t>
            </a:r>
            <a:r>
              <a:rPr lang="en-US" sz="1800" b="1" spc="-11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1800" b="1" spc="-10" dirty="0" err="1">
                <a:solidFill>
                  <a:srgbClr val="000000"/>
                </a:solidFill>
                <a:latin typeface="Agency FB" panose="020B0503020202020204" pitchFamily="34" charset="0"/>
              </a:rPr>
              <a:t>canlılar</a:t>
            </a:r>
            <a:endParaRPr lang="en-US" sz="1800" b="1" dirty="0">
              <a:latin typeface="Agency FB" panose="020B0503020202020204" pitchFamily="34" charset="0"/>
            </a:endParaRP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53C8B9FF-0EAF-B46A-2D37-BD3B58BBA89A}"/>
              </a:ext>
            </a:extLst>
          </p:cNvPr>
          <p:cNvSpPr txBox="1"/>
          <p:nvPr/>
        </p:nvSpPr>
        <p:spPr>
          <a:xfrm>
            <a:off x="1165251" y="2321004"/>
            <a:ext cx="2368550" cy="14465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 indent="-457200">
              <a:lnSpc>
                <a:spcPct val="100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pc="-10" dirty="0" err="1">
                <a:latin typeface="Agency FB" panose="020B0503020202020204" pitchFamily="34" charset="0"/>
                <a:cs typeface="Tahoma"/>
              </a:rPr>
              <a:t>Bakteriler</a:t>
            </a:r>
            <a:endParaRPr lang="tr-TR" spc="-10" dirty="0">
              <a:latin typeface="Agency FB" panose="020B0503020202020204" pitchFamily="34" charset="0"/>
              <a:cs typeface="Tahoma"/>
            </a:endParaRPr>
          </a:p>
          <a:p>
            <a:pPr marL="469900" marR="5080" indent="-457200">
              <a:lnSpc>
                <a:spcPct val="100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pc="-10" dirty="0" err="1">
                <a:latin typeface="Agency FB" panose="020B0503020202020204" pitchFamily="34" charset="0"/>
                <a:cs typeface="Tahoma"/>
              </a:rPr>
              <a:t>Virüsler</a:t>
            </a:r>
            <a:endParaRPr lang="tr-TR" spc="-10" dirty="0">
              <a:latin typeface="Agency FB" panose="020B0503020202020204" pitchFamily="34" charset="0"/>
              <a:cs typeface="Tahoma"/>
            </a:endParaRPr>
          </a:p>
          <a:p>
            <a:pPr marL="469900" marR="5080" indent="-457200">
              <a:lnSpc>
                <a:spcPct val="100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pc="-10" dirty="0" err="1">
                <a:latin typeface="Agency FB" panose="020B0503020202020204" pitchFamily="34" charset="0"/>
                <a:cs typeface="Tahoma"/>
              </a:rPr>
              <a:t>Küfler</a:t>
            </a:r>
            <a:endParaRPr lang="tr-TR" spc="-10" dirty="0">
              <a:latin typeface="Agency FB" panose="020B0503020202020204" pitchFamily="34" charset="0"/>
              <a:cs typeface="Tahoma"/>
            </a:endParaRPr>
          </a:p>
          <a:p>
            <a:pPr marL="469900" marR="5080" indent="-457200">
              <a:lnSpc>
                <a:spcPct val="100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pc="-10" dirty="0" err="1">
                <a:latin typeface="Agency FB" panose="020B0503020202020204" pitchFamily="34" charset="0"/>
                <a:cs typeface="Tahoma"/>
              </a:rPr>
              <a:t>Mantarlar</a:t>
            </a:r>
            <a:endParaRPr lang="tr-TR" spc="-10" dirty="0">
              <a:latin typeface="Agency FB" panose="020B0503020202020204" pitchFamily="34" charset="0"/>
              <a:cs typeface="Tahoma"/>
            </a:endParaRPr>
          </a:p>
          <a:p>
            <a:pPr marL="469900" marR="5080" indent="-457200">
              <a:lnSpc>
                <a:spcPct val="100499"/>
              </a:lnSpc>
              <a:spcBef>
                <a:spcPts val="80"/>
              </a:spcBef>
              <a:buFont typeface="Wingdings" panose="05000000000000000000" pitchFamily="2" charset="2"/>
              <a:buChar char="Ø"/>
            </a:pPr>
            <a:r>
              <a:rPr spc="-10" dirty="0" err="1">
                <a:latin typeface="Agency FB" panose="020B0503020202020204" pitchFamily="34" charset="0"/>
                <a:cs typeface="Tahoma"/>
              </a:rPr>
              <a:t>Parazitler</a:t>
            </a:r>
            <a:endParaRPr sz="2800" dirty="0">
              <a:latin typeface="Agency FB" panose="020B0503020202020204" pitchFamily="34" charset="0"/>
              <a:cs typeface="Tahoma"/>
            </a:endParaRP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FC927305-1CD7-B243-9E21-40B9C4F865F4}"/>
              </a:ext>
            </a:extLst>
          </p:cNvPr>
          <p:cNvGrpSpPr/>
          <p:nvPr/>
        </p:nvGrpSpPr>
        <p:grpSpPr>
          <a:xfrm>
            <a:off x="4400212" y="2085770"/>
            <a:ext cx="6605905" cy="4419600"/>
            <a:chOff x="4400212" y="2085770"/>
            <a:chExt cx="6605905" cy="441960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9C4492A2-05F8-F726-3DD0-75F7B08852D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212" y="2085770"/>
              <a:ext cx="2428874" cy="12858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46D1F6E-4FE8-020F-0CF6-DF94D4D5934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3715" y="2782201"/>
              <a:ext cx="2133599" cy="14001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5C6F1A1A-927D-CD72-2655-1A6F367FB2B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0499" y="3695950"/>
              <a:ext cx="2324099" cy="12763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0D5EAF60-F083-C24B-425A-AEB34BDE59C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7282" y="4472565"/>
              <a:ext cx="2095499" cy="13906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D44E42AD-D339-6F7C-CF1B-B1977290521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5833" y="5219113"/>
              <a:ext cx="2209799" cy="12858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00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8895-6868-4673-634B-AC8D1B887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8E47F94-E99B-0B0D-0F90-E321AD25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00BF0B9-70C9-AE3D-BAB2-EF3269442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9">
            <a:extLst>
              <a:ext uri="{FF2B5EF4-FFF2-40B4-BE49-F238E27FC236}">
                <a16:creationId xmlns:a16="http://schemas.microsoft.com/office/drawing/2014/main" id="{7902D344-A195-37B8-2AA8-D2CD898C6CC5}"/>
              </a:ext>
            </a:extLst>
          </p:cNvPr>
          <p:cNvSpPr txBox="1">
            <a:spLocks/>
          </p:cNvSpPr>
          <p:nvPr/>
        </p:nvSpPr>
        <p:spPr>
          <a:xfrm>
            <a:off x="2213927" y="595761"/>
            <a:ext cx="7764145" cy="428880"/>
          </a:xfrm>
          <a:prstGeom prst="rect">
            <a:avLst/>
          </a:prstGeom>
        </p:spPr>
        <p:txBody>
          <a:bodyPr vert="horz" wrap="square" lIns="0" tIns="119932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err="1">
                <a:latin typeface="Agency FB" panose="020B0503020202020204" pitchFamily="34" charset="0"/>
                <a:cs typeface="Tahoma"/>
              </a:rPr>
              <a:t>Mikroorganizmaların</a:t>
            </a:r>
            <a:r>
              <a:rPr lang="en-US" sz="2000" b="1" spc="-90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Tahoma"/>
              </a:rPr>
              <a:t>nelere</a:t>
            </a:r>
            <a:r>
              <a:rPr lang="en-US" sz="2000" b="1" spc="-85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Tahoma"/>
              </a:rPr>
              <a:t>ihtiyacı</a:t>
            </a:r>
            <a:r>
              <a:rPr lang="en-US" sz="2000" b="1" spc="-85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Tahoma"/>
              </a:rPr>
              <a:t>vardır</a:t>
            </a:r>
            <a:r>
              <a:rPr lang="en-US" sz="2000" b="1" spc="-85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spc="204" dirty="0">
                <a:latin typeface="Agency FB" panose="020B0503020202020204" pitchFamily="34" charset="0"/>
                <a:cs typeface="Tahoma"/>
              </a:rPr>
              <a:t>?</a:t>
            </a:r>
            <a:endParaRPr lang="en-US" sz="2000" b="1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7B3825-B884-9B63-B2CD-C4594B29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348" t="32481" r="16412" b="19573"/>
          <a:stretch/>
        </p:blipFill>
        <p:spPr>
          <a:xfrm>
            <a:off x="2646147" y="2208825"/>
            <a:ext cx="5981511" cy="29727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157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39E6-8F46-47D6-10CF-E869312D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872DCE0-4D41-9C66-191D-C5B0E1BF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8135D14-2796-BC3F-8893-2BA0D4F5E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id="{5E7C5AE7-2B0C-43F9-C8FB-EBA60D410A1A}"/>
              </a:ext>
            </a:extLst>
          </p:cNvPr>
          <p:cNvSpPr txBox="1">
            <a:spLocks/>
          </p:cNvSpPr>
          <p:nvPr/>
        </p:nvSpPr>
        <p:spPr>
          <a:xfrm>
            <a:off x="1696685" y="1052922"/>
            <a:ext cx="8798630" cy="8881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15"/>
              </a:lnSpc>
              <a:spcBef>
                <a:spcPts val="105"/>
              </a:spcBef>
            </a:pPr>
            <a:r>
              <a:rPr lang="en-US" sz="2800" b="1" dirty="0" err="1">
                <a:latin typeface="Agency FB" panose="020B0503020202020204" pitchFamily="34" charset="0"/>
                <a:cs typeface="Tahoma"/>
              </a:rPr>
              <a:t>Mikroorganizmaların</a:t>
            </a:r>
            <a:r>
              <a:rPr lang="en-US" sz="2800" b="1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  <a:cs typeface="Tahoma"/>
              </a:rPr>
              <a:t>nelere</a:t>
            </a:r>
            <a:r>
              <a:rPr lang="en-US" sz="2800" b="1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  <a:cs typeface="Tahoma"/>
              </a:rPr>
              <a:t>ihtiyacı</a:t>
            </a:r>
            <a:r>
              <a:rPr lang="en-US" sz="2800" b="1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  <a:cs typeface="Tahoma"/>
              </a:rPr>
              <a:t>vardır</a:t>
            </a:r>
            <a:r>
              <a:rPr lang="en-US" sz="2800" b="1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800" b="1" spc="204" dirty="0">
                <a:latin typeface="Agency FB" panose="020B0503020202020204" pitchFamily="34" charset="0"/>
                <a:cs typeface="Tahoma"/>
              </a:rPr>
              <a:t>?</a:t>
            </a:r>
            <a:endParaRPr lang="en-US" sz="2800" b="1" dirty="0">
              <a:latin typeface="Agency FB" panose="020B0503020202020204" pitchFamily="34" charset="0"/>
              <a:cs typeface="Tahoma"/>
            </a:endParaRPr>
          </a:p>
          <a:p>
            <a:pPr marL="22860" algn="ctr">
              <a:lnSpc>
                <a:spcPts val="3335"/>
              </a:lnSpc>
            </a:pPr>
            <a:r>
              <a:rPr lang="en-US" sz="1800" dirty="0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Isının</a:t>
            </a:r>
            <a:r>
              <a:rPr lang="en-US" sz="1800" spc="-65" dirty="0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 </a:t>
            </a:r>
            <a:r>
              <a:rPr lang="en-US" sz="1800" spc="-10" dirty="0" err="1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mikroorganizmalar</a:t>
            </a:r>
            <a:r>
              <a:rPr lang="en-US" sz="1800" spc="-60" dirty="0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üzerindeki</a:t>
            </a:r>
            <a:r>
              <a:rPr lang="en-US" sz="1800" spc="-65" dirty="0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 </a:t>
            </a:r>
            <a:r>
              <a:rPr lang="en-US" sz="1800" spc="-10" dirty="0" err="1">
                <a:solidFill>
                  <a:srgbClr val="000000"/>
                </a:solidFill>
                <a:latin typeface="Agency FB" panose="020B0503020202020204" pitchFamily="34" charset="0"/>
                <a:cs typeface="Arial"/>
              </a:rPr>
              <a:t>etkisi</a:t>
            </a:r>
            <a:endParaRPr lang="en-US" sz="1800" dirty="0">
              <a:latin typeface="Agency FB" panose="020B0503020202020204" pitchFamily="34" charset="0"/>
              <a:cs typeface="Arial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F466D6-709B-E70F-EB87-9991A80351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13" t="26848" r="12052" b="22076"/>
          <a:stretch/>
        </p:blipFill>
        <p:spPr>
          <a:xfrm>
            <a:off x="2613763" y="2339897"/>
            <a:ext cx="6118520" cy="29761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795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BFB7-A954-CA8D-A1DD-7B15A719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11E140C3-5589-A60B-B38C-4ECCD9C0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E2DB724-633A-5633-6629-E48EEE6B8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55E44C8E-963F-3AE0-7DD9-795D1ED8106E}"/>
              </a:ext>
            </a:extLst>
          </p:cNvPr>
          <p:cNvSpPr txBox="1">
            <a:spLocks/>
          </p:cNvSpPr>
          <p:nvPr/>
        </p:nvSpPr>
        <p:spPr>
          <a:xfrm>
            <a:off x="2001080" y="654573"/>
            <a:ext cx="6460392" cy="496528"/>
          </a:xfrm>
          <a:prstGeom prst="rect">
            <a:avLst/>
          </a:prstGeom>
        </p:spPr>
        <p:txBody>
          <a:bodyPr vert="horz" wrap="square" lIns="0" tIns="186926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13915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latin typeface="Agency FB" panose="020B0503020202020204" pitchFamily="34" charset="0"/>
                <a:cs typeface="Tahoma"/>
              </a:rPr>
              <a:t>MİKRO-</a:t>
            </a:r>
            <a:r>
              <a:rPr lang="en-US" sz="2000" b="1" spc="-10" dirty="0">
                <a:latin typeface="Agency FB" panose="020B0503020202020204" pitchFamily="34" charset="0"/>
                <a:cs typeface="Tahoma"/>
              </a:rPr>
              <a:t>ORGANİZMA</a:t>
            </a:r>
            <a:endParaRPr lang="en-US" sz="2000" b="1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4262D2E-B9B3-8D3E-9951-945DC3F82169}"/>
              </a:ext>
            </a:extLst>
          </p:cNvPr>
          <p:cNvSpPr txBox="1"/>
          <p:nvPr/>
        </p:nvSpPr>
        <p:spPr>
          <a:xfrm>
            <a:off x="1434465" y="1813610"/>
            <a:ext cx="9323070" cy="264444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>
                <a:latin typeface="Agency FB" panose="020B0503020202020204" pitchFamily="34" charset="0"/>
                <a:cs typeface="Tahoma"/>
              </a:rPr>
              <a:t>Uygun</a:t>
            </a:r>
            <a:r>
              <a:rPr spc="-75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koşullar</a:t>
            </a:r>
            <a:r>
              <a:rPr spc="-75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altında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L="2271395">
              <a:lnSpc>
                <a:spcPct val="100000"/>
              </a:lnSpc>
              <a:spcBef>
                <a:spcPts val="645"/>
              </a:spcBef>
            </a:pPr>
            <a:r>
              <a:rPr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1</a:t>
            </a:r>
            <a:r>
              <a:rPr spc="-15"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mikro-</a:t>
            </a:r>
            <a:r>
              <a:rPr spc="-10" dirty="0">
                <a:latin typeface="Agency FB" panose="020B0503020202020204" pitchFamily="34" charset="0"/>
                <a:cs typeface="Tahoma"/>
              </a:rPr>
              <a:t>organizma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L="3945254">
              <a:lnSpc>
                <a:spcPts val="2855"/>
              </a:lnSpc>
              <a:spcBef>
                <a:spcPts val="680"/>
              </a:spcBef>
            </a:pPr>
            <a:r>
              <a:rPr dirty="0">
                <a:latin typeface="Agency FB" panose="020B0503020202020204" pitchFamily="34" charset="0"/>
                <a:cs typeface="Tahoma"/>
              </a:rPr>
              <a:t>8</a:t>
            </a:r>
            <a:r>
              <a:rPr spc="-2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saat</a:t>
            </a:r>
            <a:r>
              <a:rPr spc="-20" dirty="0">
                <a:latin typeface="Agency FB" panose="020B0503020202020204" pitchFamily="34" charset="0"/>
                <a:cs typeface="Tahoma"/>
              </a:rPr>
              <a:t> </a:t>
            </a:r>
            <a:r>
              <a:rPr dirty="0">
                <a:latin typeface="Agency FB" panose="020B0503020202020204" pitchFamily="34" charset="0"/>
                <a:cs typeface="Tahoma"/>
              </a:rPr>
              <a:t>sonra</a:t>
            </a:r>
            <a:r>
              <a:rPr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yaklaşık</a:t>
            </a:r>
            <a:endParaRPr dirty="0">
              <a:latin typeface="Agency FB" panose="020B0503020202020204" pitchFamily="34" charset="0"/>
              <a:cs typeface="Tahoma"/>
            </a:endParaRPr>
          </a:p>
          <a:p>
            <a:pPr marR="32384" algn="ctr">
              <a:lnSpc>
                <a:spcPts val="14015"/>
              </a:lnSpc>
              <a:tabLst>
                <a:tab pos="2086610" algn="l"/>
              </a:tabLst>
            </a:pPr>
            <a:r>
              <a:rPr sz="4000" spc="-25"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17</a:t>
            </a:r>
            <a:r>
              <a:rPr lang="tr-TR" sz="4000" spc="-25"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  </a:t>
            </a:r>
            <a:r>
              <a:rPr lang="tr-TR" sz="4000" spc="-10"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M</a:t>
            </a:r>
            <a:r>
              <a:rPr sz="4000" spc="-10" dirty="0" err="1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ilyo</a:t>
            </a:r>
            <a:r>
              <a:rPr lang="tr-TR" sz="4000" spc="-10" dirty="0">
                <a:solidFill>
                  <a:srgbClr val="FF0000"/>
                </a:solidFill>
                <a:latin typeface="Agency FB" panose="020B0503020202020204" pitchFamily="34" charset="0"/>
                <a:cs typeface="Tahoma"/>
              </a:rPr>
              <a:t>n   </a:t>
            </a:r>
            <a:r>
              <a:rPr dirty="0" err="1">
                <a:latin typeface="Agency FB" panose="020B0503020202020204" pitchFamily="34" charset="0"/>
                <a:cs typeface="Tahoma"/>
              </a:rPr>
              <a:t>adede</a:t>
            </a:r>
            <a:r>
              <a:rPr dirty="0">
                <a:latin typeface="Agency FB" panose="020B0503020202020204" pitchFamily="34" charset="0"/>
                <a:cs typeface="Tahoma"/>
              </a:rPr>
              <a:t> </a:t>
            </a:r>
            <a:r>
              <a:rPr spc="-10" dirty="0">
                <a:latin typeface="Agency FB" panose="020B0503020202020204" pitchFamily="34" charset="0"/>
                <a:cs typeface="Tahoma"/>
              </a:rPr>
              <a:t>ulaşır.</a:t>
            </a:r>
            <a:endParaRPr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115BC76-02B5-9A89-618C-86AC5B3BD11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561" y="4652894"/>
            <a:ext cx="3028949" cy="20192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07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BA9E5-BE97-880A-8471-64E3311A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156D3A1-E2FE-9F06-FEC1-201C5C49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CB1626C-E666-F6EC-F0A3-F90119F19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E6C9D774-DEE7-0DC1-8A3B-F06B754900A6}"/>
              </a:ext>
            </a:extLst>
          </p:cNvPr>
          <p:cNvSpPr txBox="1">
            <a:spLocks/>
          </p:cNvSpPr>
          <p:nvPr/>
        </p:nvSpPr>
        <p:spPr>
          <a:xfrm>
            <a:off x="2289042" y="914400"/>
            <a:ext cx="70986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Kimyasal</a:t>
            </a:r>
            <a:r>
              <a:rPr lang="en-US" sz="2000" b="1" spc="-135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Temizlik</a:t>
            </a:r>
            <a:r>
              <a:rPr lang="en-US" sz="2000" b="1" spc="-13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Malzemeleri</a:t>
            </a:r>
            <a:r>
              <a:rPr lang="en-US" sz="2000" b="1" spc="-13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  <a:cs typeface="Calibri Light"/>
              </a:rPr>
              <a:t>Nelerdir</a:t>
            </a:r>
            <a:r>
              <a:rPr lang="en-US" sz="2000" b="1" spc="-130" dirty="0">
                <a:latin typeface="Agency FB" panose="020B0503020202020204" pitchFamily="34" charset="0"/>
                <a:cs typeface="Calibri Light"/>
              </a:rPr>
              <a:t> </a:t>
            </a:r>
            <a:r>
              <a:rPr lang="en-US" sz="2000" b="1" spc="-50" dirty="0">
                <a:latin typeface="Agency FB" panose="020B0503020202020204" pitchFamily="34" charset="0"/>
                <a:cs typeface="Calibri Light"/>
              </a:rPr>
              <a:t>?</a:t>
            </a:r>
            <a:endParaRPr lang="en-US" sz="2000" b="1" dirty="0">
              <a:latin typeface="Agency FB" panose="020B0503020202020204" pitchFamily="34" charset="0"/>
              <a:cs typeface="Calibri Light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BEC8EDC6-BCE5-E61E-F369-5A2737C3FAC8}"/>
              </a:ext>
            </a:extLst>
          </p:cNvPr>
          <p:cNvSpPr txBox="1"/>
          <p:nvPr/>
        </p:nvSpPr>
        <p:spPr>
          <a:xfrm>
            <a:off x="4871085" y="2219669"/>
            <a:ext cx="2449830" cy="294247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7810" indent="-219710">
              <a:lnSpc>
                <a:spcPct val="100000"/>
              </a:lnSpc>
              <a:spcBef>
                <a:spcPts val="865"/>
              </a:spcBef>
              <a:buFont typeface="Tahoma"/>
              <a:buChar char="•"/>
              <a:tabLst>
                <a:tab pos="25781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1-Temizlik </a:t>
            </a:r>
            <a:r>
              <a:rPr spc="-10" dirty="0">
                <a:latin typeface="Agency FB" panose="020B0503020202020204" pitchFamily="34" charset="0"/>
                <a:cs typeface="Calibri"/>
              </a:rPr>
              <a:t>Malzemeleri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765"/>
              </a:spcBef>
              <a:buFont typeface="Tahoma"/>
              <a:buChar char="•"/>
              <a:tabLst>
                <a:tab pos="257810" algn="l"/>
              </a:tabLst>
            </a:pPr>
            <a:r>
              <a:rPr spc="-10" dirty="0">
                <a:latin typeface="Agency FB" panose="020B0503020202020204" pitchFamily="34" charset="0"/>
                <a:cs typeface="Calibri"/>
              </a:rPr>
              <a:t>2-Sabun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465"/>
              </a:spcBef>
              <a:buFont typeface="Tahoma"/>
              <a:buChar char="•"/>
              <a:tabLst>
                <a:tab pos="257810" algn="l"/>
              </a:tabLst>
            </a:pPr>
            <a:r>
              <a:rPr spc="-10" dirty="0">
                <a:latin typeface="Agency FB" panose="020B0503020202020204" pitchFamily="34" charset="0"/>
                <a:cs typeface="Calibri"/>
              </a:rPr>
              <a:t>3-Deterjan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254"/>
              </a:spcBef>
              <a:buFont typeface="Tahoma"/>
              <a:buChar char="•"/>
              <a:tabLst>
                <a:tab pos="25781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4-</a:t>
            </a:r>
            <a:r>
              <a:rPr spc="-10" dirty="0">
                <a:latin typeface="Agency FB" panose="020B0503020202020204" pitchFamily="34" charset="0"/>
                <a:cs typeface="Calibri"/>
              </a:rPr>
              <a:t>Parfüm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765"/>
              </a:spcBef>
              <a:buFont typeface="Tahoma"/>
              <a:buChar char="•"/>
              <a:tabLst>
                <a:tab pos="25781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5-</a:t>
            </a:r>
            <a:r>
              <a:rPr spc="-10" dirty="0">
                <a:latin typeface="Agency FB" panose="020B0503020202020204" pitchFamily="34" charset="0"/>
                <a:cs typeface="Calibri"/>
              </a:rPr>
              <a:t>Yumuşatıcılar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765"/>
              </a:spcBef>
              <a:buFont typeface="Tahoma"/>
              <a:buChar char="•"/>
              <a:tabLst>
                <a:tab pos="25781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6-Çamaşır </a:t>
            </a:r>
            <a:r>
              <a:rPr spc="-20" dirty="0">
                <a:latin typeface="Agency FB" panose="020B0503020202020204" pitchFamily="34" charset="0"/>
                <a:cs typeface="Calibri"/>
              </a:rPr>
              <a:t>Suyu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765"/>
              </a:spcBef>
              <a:buFont typeface="Tahoma"/>
              <a:buChar char="•"/>
              <a:tabLst>
                <a:tab pos="257810" algn="l"/>
              </a:tabLst>
            </a:pPr>
            <a:r>
              <a:rPr spc="-10" dirty="0">
                <a:latin typeface="Agency FB" panose="020B0503020202020204" pitchFamily="34" charset="0"/>
                <a:cs typeface="Calibri"/>
              </a:rPr>
              <a:t>7-</a:t>
            </a:r>
            <a:r>
              <a:rPr dirty="0">
                <a:latin typeface="Agency FB" panose="020B0503020202020204" pitchFamily="34" charset="0"/>
                <a:cs typeface="Calibri"/>
              </a:rPr>
              <a:t>Tuz</a:t>
            </a:r>
            <a:r>
              <a:rPr spc="-20" dirty="0">
                <a:latin typeface="Agency FB" panose="020B0503020202020204" pitchFamily="34" charset="0"/>
                <a:cs typeface="Calibri"/>
              </a:rPr>
              <a:t> Ruhu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257810" indent="-219710">
              <a:lnSpc>
                <a:spcPct val="100000"/>
              </a:lnSpc>
              <a:spcBef>
                <a:spcPts val="765"/>
              </a:spcBef>
              <a:buFont typeface="Tahoma"/>
              <a:buChar char="•"/>
              <a:tabLst>
                <a:tab pos="257810" algn="l"/>
              </a:tabLst>
            </a:pPr>
            <a:r>
              <a:rPr dirty="0">
                <a:latin typeface="Agency FB" panose="020B0503020202020204" pitchFamily="34" charset="0"/>
                <a:cs typeface="Calibri"/>
              </a:rPr>
              <a:t>8-Çamaşır </a:t>
            </a:r>
            <a:r>
              <a:rPr spc="-10" dirty="0">
                <a:latin typeface="Agency FB" panose="020B0503020202020204" pitchFamily="34" charset="0"/>
                <a:cs typeface="Calibri"/>
              </a:rPr>
              <a:t>Sodası</a:t>
            </a:r>
            <a:endParaRPr sz="24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78424B6-D93E-18FB-B6DF-4B235F8BA9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9470" y="1664630"/>
            <a:ext cx="2276474" cy="22764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286B1DDB-AC76-9CEC-A3C7-9BBB466F1C3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6608" y="4660413"/>
            <a:ext cx="2581274" cy="16097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6776C823-C033-3378-D94B-CA34B310058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272" y="2674281"/>
            <a:ext cx="1254190" cy="21734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632C57B9-2DF1-5216-5A38-902A2B31A87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496" y="1536044"/>
            <a:ext cx="2533649" cy="25336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BAFB3E8D-74EE-13D1-ABA1-A7FAD5EFAE6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871" y="4642968"/>
            <a:ext cx="2581274" cy="16446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29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746</Words>
  <Application>Microsoft Office PowerPoint</Application>
  <PresentationFormat>Geniş ekran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Agency FB</vt:lpstr>
      <vt:lpstr>Arial</vt:lpstr>
      <vt:lpstr>Arial Black</vt:lpstr>
      <vt:lpstr>Calibri</vt:lpstr>
      <vt:lpstr>Calibri Light</vt:lpstr>
      <vt:lpstr>Tahoma</vt:lpstr>
      <vt:lpstr>Wingdings</vt:lpstr>
      <vt:lpstr>Office Teması</vt:lpstr>
      <vt:lpstr>KİMYASAL EĞİTİMİ 2025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BAŞLIK</dc:title>
  <dc:creator>HP</dc:creator>
  <cp:lastModifiedBy>qualitymanager lagohotel</cp:lastModifiedBy>
  <cp:revision>24</cp:revision>
  <dcterms:created xsi:type="dcterms:W3CDTF">2024-05-01T13:20:34Z</dcterms:created>
  <dcterms:modified xsi:type="dcterms:W3CDTF">2025-04-17T15:22:49Z</dcterms:modified>
</cp:coreProperties>
</file>