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57" r:id="rId3"/>
    <p:sldId id="262" r:id="rId4"/>
    <p:sldId id="263" r:id="rId5"/>
    <p:sldId id="266" r:id="rId6"/>
    <p:sldId id="265" r:id="rId7"/>
    <p:sldId id="264" r:id="rId8"/>
    <p:sldId id="261" r:id="rId9"/>
    <p:sldId id="260" r:id="rId10"/>
    <p:sldId id="268" r:id="rId11"/>
    <p:sldId id="267" r:id="rId12"/>
    <p:sldId id="271" r:id="rId13"/>
    <p:sldId id="270" r:id="rId14"/>
    <p:sldId id="269" r:id="rId15"/>
    <p:sldId id="272" r:id="rId16"/>
    <p:sldId id="274" r:id="rId17"/>
    <p:sldId id="273" r:id="rId18"/>
    <p:sldId id="280" r:id="rId19"/>
    <p:sldId id="279" r:id="rId20"/>
    <p:sldId id="281" r:id="rId21"/>
    <p:sldId id="278" r:id="rId22"/>
    <p:sldId id="282" r:id="rId23"/>
    <p:sldId id="277" r:id="rId24"/>
    <p:sldId id="276" r:id="rId25"/>
    <p:sldId id="275" r:id="rId26"/>
    <p:sldId id="285" r:id="rId27"/>
    <p:sldId id="284" r:id="rId28"/>
    <p:sldId id="283" r:id="rId29"/>
    <p:sldId id="288" r:id="rId30"/>
    <p:sldId id="287" r:id="rId31"/>
    <p:sldId id="286" r:id="rId32"/>
    <p:sldId id="291" r:id="rId33"/>
    <p:sldId id="290" r:id="rId34"/>
    <p:sldId id="289" r:id="rId35"/>
    <p:sldId id="295" r:id="rId36"/>
    <p:sldId id="294" r:id="rId37"/>
    <p:sldId id="293" r:id="rId38"/>
    <p:sldId id="292" r:id="rId39"/>
    <p:sldId id="298" r:id="rId40"/>
    <p:sldId id="297" r:id="rId41"/>
    <p:sldId id="296" r:id="rId42"/>
    <p:sldId id="299" r:id="rId43"/>
    <p:sldId id="300" r:id="rId44"/>
    <p:sldId id="301" r:id="rId45"/>
    <p:sldId id="258" r:id="rId4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76ED4DCD-A8A4-4A64-95A5-274728C063A8}" type="datetimeFigureOut">
              <a:rPr lang="tr-TR" smtClean="0"/>
              <a:t>17.04.2025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3BF9689-E67D-4B69-BA38-2AC5CC59E580}" type="slidenum">
              <a:rPr lang="tr-TR" smtClean="0"/>
              <a:t>‹#›</a:t>
            </a:fld>
            <a:endParaRPr lang="tr-TR"/>
          </a:p>
        </p:txBody>
      </p:sp>
    </p:spTree>
    <p:extLst>
      <p:ext uri="{BB962C8B-B14F-4D97-AF65-F5344CB8AC3E}">
        <p14:creationId xmlns:p14="http://schemas.microsoft.com/office/powerpoint/2010/main" val="341945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6ED4DCD-A8A4-4A64-95A5-274728C063A8}" type="datetimeFigureOut">
              <a:rPr lang="tr-TR" smtClean="0"/>
              <a:t>17.04.2025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3BF9689-E67D-4B69-BA38-2AC5CC59E580}" type="slidenum">
              <a:rPr lang="tr-TR" smtClean="0"/>
              <a:t>‹#›</a:t>
            </a:fld>
            <a:endParaRPr lang="tr-TR"/>
          </a:p>
        </p:txBody>
      </p:sp>
    </p:spTree>
    <p:extLst>
      <p:ext uri="{BB962C8B-B14F-4D97-AF65-F5344CB8AC3E}">
        <p14:creationId xmlns:p14="http://schemas.microsoft.com/office/powerpoint/2010/main" val="124070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6ED4DCD-A8A4-4A64-95A5-274728C063A8}" type="datetimeFigureOut">
              <a:rPr lang="tr-TR" smtClean="0"/>
              <a:t>17.04.2025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3BF9689-E67D-4B69-BA38-2AC5CC59E580}" type="slidenum">
              <a:rPr lang="tr-TR" smtClean="0"/>
              <a:t>‹#›</a:t>
            </a:fld>
            <a:endParaRPr lang="tr-TR"/>
          </a:p>
        </p:txBody>
      </p:sp>
    </p:spTree>
    <p:extLst>
      <p:ext uri="{BB962C8B-B14F-4D97-AF65-F5344CB8AC3E}">
        <p14:creationId xmlns:p14="http://schemas.microsoft.com/office/powerpoint/2010/main" val="361318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6ED4DCD-A8A4-4A64-95A5-274728C063A8}" type="datetimeFigureOut">
              <a:rPr lang="tr-TR" smtClean="0"/>
              <a:t>17.04.2025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3BF9689-E67D-4B69-BA38-2AC5CC59E580}" type="slidenum">
              <a:rPr lang="tr-TR" smtClean="0"/>
              <a:t>‹#›</a:t>
            </a:fld>
            <a:endParaRPr lang="tr-TR"/>
          </a:p>
        </p:txBody>
      </p:sp>
    </p:spTree>
    <p:extLst>
      <p:ext uri="{BB962C8B-B14F-4D97-AF65-F5344CB8AC3E}">
        <p14:creationId xmlns:p14="http://schemas.microsoft.com/office/powerpoint/2010/main" val="1433445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76ED4DCD-A8A4-4A64-95A5-274728C063A8}" type="datetimeFigureOut">
              <a:rPr lang="tr-TR" smtClean="0"/>
              <a:t>17.04.2025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3BF9689-E67D-4B69-BA38-2AC5CC59E580}" type="slidenum">
              <a:rPr lang="tr-TR" smtClean="0"/>
              <a:t>‹#›</a:t>
            </a:fld>
            <a:endParaRPr lang="tr-TR"/>
          </a:p>
        </p:txBody>
      </p:sp>
    </p:spTree>
    <p:extLst>
      <p:ext uri="{BB962C8B-B14F-4D97-AF65-F5344CB8AC3E}">
        <p14:creationId xmlns:p14="http://schemas.microsoft.com/office/powerpoint/2010/main" val="272204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76ED4DCD-A8A4-4A64-95A5-274728C063A8}" type="datetimeFigureOut">
              <a:rPr lang="tr-TR" smtClean="0"/>
              <a:t>17.04.2025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3BF9689-E67D-4B69-BA38-2AC5CC59E580}" type="slidenum">
              <a:rPr lang="tr-TR" smtClean="0"/>
              <a:t>‹#›</a:t>
            </a:fld>
            <a:endParaRPr lang="tr-TR"/>
          </a:p>
        </p:txBody>
      </p:sp>
    </p:spTree>
    <p:extLst>
      <p:ext uri="{BB962C8B-B14F-4D97-AF65-F5344CB8AC3E}">
        <p14:creationId xmlns:p14="http://schemas.microsoft.com/office/powerpoint/2010/main" val="279802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76ED4DCD-A8A4-4A64-95A5-274728C063A8}" type="datetimeFigureOut">
              <a:rPr lang="tr-TR" smtClean="0"/>
              <a:t>17.04.2025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3BF9689-E67D-4B69-BA38-2AC5CC59E580}" type="slidenum">
              <a:rPr lang="tr-TR" smtClean="0"/>
              <a:t>‹#›</a:t>
            </a:fld>
            <a:endParaRPr lang="tr-TR"/>
          </a:p>
        </p:txBody>
      </p:sp>
    </p:spTree>
    <p:extLst>
      <p:ext uri="{BB962C8B-B14F-4D97-AF65-F5344CB8AC3E}">
        <p14:creationId xmlns:p14="http://schemas.microsoft.com/office/powerpoint/2010/main" val="3154811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76ED4DCD-A8A4-4A64-95A5-274728C063A8}" type="datetimeFigureOut">
              <a:rPr lang="tr-TR" smtClean="0"/>
              <a:t>17.04.2025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3BF9689-E67D-4B69-BA38-2AC5CC59E580}" type="slidenum">
              <a:rPr lang="tr-TR" smtClean="0"/>
              <a:t>‹#›</a:t>
            </a:fld>
            <a:endParaRPr lang="tr-TR"/>
          </a:p>
        </p:txBody>
      </p:sp>
    </p:spTree>
    <p:extLst>
      <p:ext uri="{BB962C8B-B14F-4D97-AF65-F5344CB8AC3E}">
        <p14:creationId xmlns:p14="http://schemas.microsoft.com/office/powerpoint/2010/main" val="110659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6ED4DCD-A8A4-4A64-95A5-274728C063A8}" type="datetimeFigureOut">
              <a:rPr lang="tr-TR" smtClean="0"/>
              <a:t>17.04.2025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3BF9689-E67D-4B69-BA38-2AC5CC59E580}" type="slidenum">
              <a:rPr lang="tr-TR" smtClean="0"/>
              <a:t>‹#›</a:t>
            </a:fld>
            <a:endParaRPr lang="tr-TR"/>
          </a:p>
        </p:txBody>
      </p:sp>
    </p:spTree>
    <p:extLst>
      <p:ext uri="{BB962C8B-B14F-4D97-AF65-F5344CB8AC3E}">
        <p14:creationId xmlns:p14="http://schemas.microsoft.com/office/powerpoint/2010/main" val="109213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76ED4DCD-A8A4-4A64-95A5-274728C063A8}" type="datetimeFigureOut">
              <a:rPr lang="tr-TR" smtClean="0"/>
              <a:t>17.04.2025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3BF9689-E67D-4B69-BA38-2AC5CC59E580}" type="slidenum">
              <a:rPr lang="tr-TR" smtClean="0"/>
              <a:t>‹#›</a:t>
            </a:fld>
            <a:endParaRPr lang="tr-TR"/>
          </a:p>
        </p:txBody>
      </p:sp>
    </p:spTree>
    <p:extLst>
      <p:ext uri="{BB962C8B-B14F-4D97-AF65-F5344CB8AC3E}">
        <p14:creationId xmlns:p14="http://schemas.microsoft.com/office/powerpoint/2010/main" val="344300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76ED4DCD-A8A4-4A64-95A5-274728C063A8}" type="datetimeFigureOut">
              <a:rPr lang="tr-TR" smtClean="0"/>
              <a:t>17.04.2025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3BF9689-E67D-4B69-BA38-2AC5CC59E580}" type="slidenum">
              <a:rPr lang="tr-TR" smtClean="0"/>
              <a:t>‹#›</a:t>
            </a:fld>
            <a:endParaRPr lang="tr-TR"/>
          </a:p>
        </p:txBody>
      </p:sp>
    </p:spTree>
    <p:extLst>
      <p:ext uri="{BB962C8B-B14F-4D97-AF65-F5344CB8AC3E}">
        <p14:creationId xmlns:p14="http://schemas.microsoft.com/office/powerpoint/2010/main" val="1264823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D4DCD-A8A4-4A64-95A5-274728C063A8}" type="datetimeFigureOut">
              <a:rPr lang="tr-TR" smtClean="0"/>
              <a:t>17.04.2025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F9689-E67D-4B69-BA38-2AC5CC59E580}" type="slidenum">
              <a:rPr lang="tr-TR" smtClean="0"/>
              <a:t>‹#›</a:t>
            </a:fld>
            <a:endParaRPr lang="tr-TR"/>
          </a:p>
        </p:txBody>
      </p:sp>
    </p:spTree>
    <p:extLst>
      <p:ext uri="{BB962C8B-B14F-4D97-AF65-F5344CB8AC3E}">
        <p14:creationId xmlns:p14="http://schemas.microsoft.com/office/powerpoint/2010/main" val="19414222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jpeg"/><Relationship Id="rId5" Type="http://schemas.openxmlformats.org/officeDocument/2006/relationships/image" Target="../media/image33.png"/><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9.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21.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image" Target="../media/image3.png"/><Relationship Id="rId7" Type="http://schemas.openxmlformats.org/officeDocument/2006/relationships/image" Target="../media/image4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8.jpeg"/><Relationship Id="rId5" Type="http://schemas.openxmlformats.org/officeDocument/2006/relationships/image" Target="../media/image47.png"/><Relationship Id="rId4" Type="http://schemas.openxmlformats.org/officeDocument/2006/relationships/image" Target="../media/image46.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0.jpeg"/><Relationship Id="rId4" Type="http://schemas.openxmlformats.org/officeDocument/2006/relationships/image" Target="../media/image49.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2.jpeg"/><Relationship Id="rId4" Type="http://schemas.openxmlformats.org/officeDocument/2006/relationships/image" Target="../media/image51.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3.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6.jpeg"/><Relationship Id="rId4" Type="http://schemas.openxmlformats.org/officeDocument/2006/relationships/image" Target="../media/image55.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0.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9.jpeg"/><Relationship Id="rId5" Type="http://schemas.openxmlformats.org/officeDocument/2006/relationships/image" Target="../media/image58.jpeg"/><Relationship Id="rId4" Type="http://schemas.openxmlformats.org/officeDocument/2006/relationships/image" Target="../media/image57.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gif"/></Relationships>
</file>

<file path=ppt/slides/_rels/slide36.xml.rels><?xml version="1.0" encoding="UTF-8" standalone="yes"?>
<Relationships xmlns="http://schemas.openxmlformats.org/package/2006/relationships"><Relationship Id="rId8" Type="http://schemas.openxmlformats.org/officeDocument/2006/relationships/image" Target="../media/image69.jpeg"/><Relationship Id="rId3" Type="http://schemas.openxmlformats.org/officeDocument/2006/relationships/image" Target="../media/image3.png"/><Relationship Id="rId7"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1.emf"/></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3.jpe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4.jpe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BACBC-BD3D-73B2-DBF5-EA9B121CF345}"/>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8908F61D-0633-EFBE-C0DB-B51CE0358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4" y="0"/>
            <a:ext cx="2246335" cy="6867036"/>
          </a:xfrm>
          <a:prstGeom prst="rect">
            <a:avLst/>
          </a:prstGeom>
        </p:spPr>
      </p:pic>
      <p:sp>
        <p:nvSpPr>
          <p:cNvPr id="2" name="Dikdörtgen 1">
            <a:extLst>
              <a:ext uri="{FF2B5EF4-FFF2-40B4-BE49-F238E27FC236}">
                <a16:creationId xmlns:a16="http://schemas.microsoft.com/office/drawing/2014/main" id="{10FFED1E-A97E-7F35-A5DE-531C0D7C003B}"/>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bg1"/>
              </a:solidFill>
              <a:latin typeface="Arial Black" panose="020B0A04020102020204" pitchFamily="34" charset="0"/>
            </a:endParaRPr>
          </a:p>
          <a:p>
            <a:pPr algn="ctr"/>
            <a:endParaRPr lang="tr-TR" b="0" i="0" dirty="0">
              <a:solidFill>
                <a:schemeClr val="bg1"/>
              </a:solidFill>
              <a:effectLst/>
              <a:latin typeface="Arial Black" panose="020B0A04020102020204" pitchFamily="34" charset="0"/>
            </a:endParaRPr>
          </a:p>
          <a:p>
            <a:pPr algn="ctr"/>
            <a:endParaRPr lang="tr-TR" dirty="0">
              <a:solidFill>
                <a:schemeClr val="bg1"/>
              </a:solidFill>
              <a:latin typeface="Arial Black" panose="020B0A04020102020204" pitchFamily="34" charset="0"/>
            </a:endParaRPr>
          </a:p>
          <a:p>
            <a:pPr algn="ctr"/>
            <a:endParaRPr lang="tr-TR" b="0" i="0" dirty="0">
              <a:solidFill>
                <a:schemeClr val="bg1"/>
              </a:solidFill>
              <a:effectLst/>
              <a:latin typeface="Arial Black" panose="020B0A04020102020204" pitchFamily="34" charset="0"/>
            </a:endParaRPr>
          </a:p>
          <a:p>
            <a:pPr algn="ctr"/>
            <a:endParaRPr lang="tr-TR" dirty="0">
              <a:solidFill>
                <a:schemeClr val="bg1"/>
              </a:solidFill>
              <a:latin typeface="Arial Black" panose="020B0A04020102020204" pitchFamily="34" charset="0"/>
            </a:endParaRPr>
          </a:p>
        </p:txBody>
      </p:sp>
      <p:pic>
        <p:nvPicPr>
          <p:cNvPr id="4" name="Resim 3">
            <a:extLst>
              <a:ext uri="{FF2B5EF4-FFF2-40B4-BE49-F238E27FC236}">
                <a16:creationId xmlns:a16="http://schemas.microsoft.com/office/drawing/2014/main" id="{C95F9EA6-C94D-BA98-182D-F69622C98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191" y="1942838"/>
            <a:ext cx="2165617" cy="1615037"/>
          </a:xfrm>
          <a:prstGeom prst="rect">
            <a:avLst/>
          </a:prstGeom>
        </p:spPr>
      </p:pic>
      <p:sp>
        <p:nvSpPr>
          <p:cNvPr id="5" name="Başlık 4">
            <a:extLst>
              <a:ext uri="{FF2B5EF4-FFF2-40B4-BE49-F238E27FC236}">
                <a16:creationId xmlns:a16="http://schemas.microsoft.com/office/drawing/2014/main" id="{A2C13FDA-FAE7-61D8-D8CE-C25419FDBE15}"/>
              </a:ext>
            </a:extLst>
          </p:cNvPr>
          <p:cNvSpPr>
            <a:spLocks noGrp="1"/>
          </p:cNvSpPr>
          <p:nvPr>
            <p:ph type="ctrTitle"/>
          </p:nvPr>
        </p:nvSpPr>
        <p:spPr>
          <a:xfrm>
            <a:off x="2172714" y="3674851"/>
            <a:ext cx="7922307" cy="1043975"/>
          </a:xfrm>
        </p:spPr>
        <p:txBody>
          <a:bodyPr/>
          <a:lstStyle/>
          <a:p>
            <a:r>
              <a:rPr lang="tr-TR" dirty="0">
                <a:solidFill>
                  <a:schemeClr val="bg1"/>
                </a:solidFill>
              </a:rPr>
              <a:t>BAŞLIK</a:t>
            </a:r>
          </a:p>
        </p:txBody>
      </p:sp>
    </p:spTree>
    <p:extLst>
      <p:ext uri="{BB962C8B-B14F-4D97-AF65-F5344CB8AC3E}">
        <p14:creationId xmlns:p14="http://schemas.microsoft.com/office/powerpoint/2010/main" val="337684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57D45-2E47-9374-58B7-0F9AABAD6000}"/>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64282369-48CA-AF25-F7D9-542299730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741" y="1392377"/>
            <a:ext cx="1750780" cy="5352127"/>
          </a:xfrm>
          <a:prstGeom prst="rect">
            <a:avLst/>
          </a:prstGeom>
        </p:spPr>
      </p:pic>
      <p:pic>
        <p:nvPicPr>
          <p:cNvPr id="7" name="Resim 6">
            <a:extLst>
              <a:ext uri="{FF2B5EF4-FFF2-40B4-BE49-F238E27FC236}">
                <a16:creationId xmlns:a16="http://schemas.microsoft.com/office/drawing/2014/main" id="{B49DA8E2-B56A-CAB4-AF07-92D4FEF3D5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4" name="Metin kutusu 3">
            <a:extLst>
              <a:ext uri="{FF2B5EF4-FFF2-40B4-BE49-F238E27FC236}">
                <a16:creationId xmlns:a16="http://schemas.microsoft.com/office/drawing/2014/main" id="{1E4A2BF9-1E3D-904C-D90E-62DA3FC79986}"/>
              </a:ext>
            </a:extLst>
          </p:cNvPr>
          <p:cNvSpPr txBox="1"/>
          <p:nvPr/>
        </p:nvSpPr>
        <p:spPr>
          <a:xfrm>
            <a:off x="1165251" y="1392377"/>
            <a:ext cx="3907031" cy="400110"/>
          </a:xfrm>
          <a:prstGeom prst="rect">
            <a:avLst/>
          </a:prstGeom>
          <a:noFill/>
        </p:spPr>
        <p:txBody>
          <a:bodyPr wrap="square">
            <a:spAutoFit/>
          </a:bodyPr>
          <a:lstStyle/>
          <a:p>
            <a:r>
              <a:rPr lang="tr-TR" sz="2000" b="1" dirty="0">
                <a:latin typeface="Agency FB" panose="020B0503020202020204" pitchFamily="34" charset="0"/>
              </a:rPr>
              <a:t>TEHLİKELİ MADDELERİN SINIFLANDIRILMASI</a:t>
            </a:r>
            <a:endParaRPr lang="tr-TR" sz="2000" dirty="0">
              <a:latin typeface="Agency FB" panose="020B0503020202020204" pitchFamily="34" charset="0"/>
            </a:endParaRPr>
          </a:p>
        </p:txBody>
      </p:sp>
      <p:sp>
        <p:nvSpPr>
          <p:cNvPr id="9" name="Metin kutusu 8">
            <a:extLst>
              <a:ext uri="{FF2B5EF4-FFF2-40B4-BE49-F238E27FC236}">
                <a16:creationId xmlns:a16="http://schemas.microsoft.com/office/drawing/2014/main" id="{B3C39E4D-7C34-7D80-61FE-4D2CD70AE5BD}"/>
              </a:ext>
            </a:extLst>
          </p:cNvPr>
          <p:cNvSpPr txBox="1"/>
          <p:nvPr/>
        </p:nvSpPr>
        <p:spPr>
          <a:xfrm>
            <a:off x="1165251" y="2270464"/>
            <a:ext cx="7814752" cy="584775"/>
          </a:xfrm>
          <a:prstGeom prst="rect">
            <a:avLst/>
          </a:prstGeom>
          <a:noFill/>
        </p:spPr>
        <p:txBody>
          <a:bodyPr wrap="square" rtlCol="0">
            <a:spAutoFit/>
          </a:bodyPr>
          <a:lstStyle/>
          <a:p>
            <a:r>
              <a:rPr lang="tr-TR" sz="1600" dirty="0">
                <a:latin typeface="Agency FB" panose="020B0503020202020204" pitchFamily="34" charset="0"/>
              </a:rPr>
              <a:t>BM Sisteminde </a:t>
            </a:r>
            <a:r>
              <a:rPr lang="tr-TR" sz="1600" b="1" dirty="0">
                <a:latin typeface="Agency FB" panose="020B0503020202020204" pitchFamily="34" charset="0"/>
              </a:rPr>
              <a:t>TEHLİKELİ MADDELER </a:t>
            </a:r>
            <a:r>
              <a:rPr lang="tr-TR" sz="1600" dirty="0">
                <a:latin typeface="Agency FB" panose="020B0503020202020204" pitchFamily="34" charset="0"/>
              </a:rPr>
              <a:t>zararlarına göre dokuz risk sınıfına ayrılır. Bu sınıfların beşi(1,2,4,5 ve 6) alt sınıflara  ayrılmıştır.</a:t>
            </a:r>
          </a:p>
        </p:txBody>
      </p:sp>
      <p:sp>
        <p:nvSpPr>
          <p:cNvPr id="10" name="Metin kutusu 9">
            <a:extLst>
              <a:ext uri="{FF2B5EF4-FFF2-40B4-BE49-F238E27FC236}">
                <a16:creationId xmlns:a16="http://schemas.microsoft.com/office/drawing/2014/main" id="{B8C76FB5-9CA7-DA8C-2501-4EE49F5AC548}"/>
              </a:ext>
            </a:extLst>
          </p:cNvPr>
          <p:cNvSpPr txBox="1"/>
          <p:nvPr/>
        </p:nvSpPr>
        <p:spPr>
          <a:xfrm>
            <a:off x="1165251" y="2855239"/>
            <a:ext cx="7920880" cy="338554"/>
          </a:xfrm>
          <a:prstGeom prst="rect">
            <a:avLst/>
          </a:prstGeom>
          <a:noFill/>
        </p:spPr>
        <p:txBody>
          <a:bodyPr wrap="square" rtlCol="0">
            <a:spAutoFit/>
          </a:bodyPr>
          <a:lstStyle/>
          <a:p>
            <a:r>
              <a:rPr lang="tr-TR" sz="1600" dirty="0">
                <a:latin typeface="Agency FB" panose="020B0503020202020204" pitchFamily="34" charset="0"/>
              </a:rPr>
              <a:t>Aynı sistem kara, hava , deniz ve  demiryolu gibi bütün ulaşım yolları tarafından kullanılmaktadır.</a:t>
            </a:r>
          </a:p>
        </p:txBody>
      </p:sp>
      <p:pic>
        <p:nvPicPr>
          <p:cNvPr id="11" name="Picture 2" descr="C:\Users\FATMA KIRKKESELİ\Desktop\358.jpg">
            <a:extLst>
              <a:ext uri="{FF2B5EF4-FFF2-40B4-BE49-F238E27FC236}">
                <a16:creationId xmlns:a16="http://schemas.microsoft.com/office/drawing/2014/main" id="{79D9B735-9C6C-B54F-7B3E-76145B640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3929" y="4935042"/>
            <a:ext cx="1899108" cy="179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06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BAFB9-9EBE-3823-C3B0-25385ABC0955}"/>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B0849A07-3598-FAB2-ECB9-C1EBE97AE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56B8DA9A-01F5-6657-F96C-336D39C67E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10" name="Metin kutusu 9">
            <a:extLst>
              <a:ext uri="{FF2B5EF4-FFF2-40B4-BE49-F238E27FC236}">
                <a16:creationId xmlns:a16="http://schemas.microsoft.com/office/drawing/2014/main" id="{547AAA0D-B420-B932-5874-189C35572C39}"/>
              </a:ext>
            </a:extLst>
          </p:cNvPr>
          <p:cNvSpPr txBox="1"/>
          <p:nvPr/>
        </p:nvSpPr>
        <p:spPr>
          <a:xfrm>
            <a:off x="-420881" y="1765261"/>
            <a:ext cx="6097424" cy="1815882"/>
          </a:xfrm>
          <a:prstGeom prst="rect">
            <a:avLst/>
          </a:prstGeom>
          <a:noFill/>
        </p:spPr>
        <p:txBody>
          <a:bodyPr wrap="square">
            <a:spAutoFit/>
          </a:bodyPr>
          <a:lstStyle/>
          <a:p>
            <a:pPr algn="ctr">
              <a:buNone/>
            </a:pPr>
            <a:r>
              <a:rPr lang="tr-TR" sz="1600" b="1" u="sng" dirty="0">
                <a:latin typeface="Agency FB" panose="020B0503020202020204" pitchFamily="34" charset="0"/>
              </a:rPr>
              <a:t>1)PATLAYICILAR</a:t>
            </a:r>
          </a:p>
          <a:p>
            <a:pPr algn="ctr">
              <a:buNone/>
            </a:pPr>
            <a:r>
              <a:rPr lang="tr-TR" sz="1600" dirty="0">
                <a:latin typeface="Agency FB" panose="020B0503020202020204" pitchFamily="34" charset="0"/>
              </a:rPr>
              <a:t>     Çevreye hasar verebilecek bir hızda, sıcaklıkta ve basınçta, kimyasal</a:t>
            </a:r>
          </a:p>
          <a:p>
            <a:pPr algn="ctr">
              <a:buNone/>
            </a:pPr>
            <a:r>
              <a:rPr lang="tr-TR" sz="1600" dirty="0">
                <a:latin typeface="Agency FB" panose="020B0503020202020204" pitchFamily="34" charset="0"/>
              </a:rPr>
              <a:t>       tepkimeler sonucu gazlar oluşturabilen katı veya sıvı maddeler</a:t>
            </a:r>
          </a:p>
          <a:p>
            <a:pPr algn="ctr">
              <a:buNone/>
            </a:pPr>
            <a:r>
              <a:rPr lang="tr-TR" sz="1600" dirty="0">
                <a:latin typeface="Agency FB" panose="020B0503020202020204" pitchFamily="34" charset="0"/>
              </a:rPr>
              <a:t>      ve bir veya daha fazla patlayıcı veya piroteknik madde içeren nesneler.</a:t>
            </a:r>
          </a:p>
          <a:p>
            <a:pPr algn="ctr">
              <a:buNone/>
            </a:pPr>
            <a:r>
              <a:rPr lang="tr-TR" sz="1600" dirty="0">
                <a:latin typeface="Agency FB" panose="020B0503020202020204" pitchFamily="34" charset="0"/>
              </a:rPr>
              <a:t>Patlayıcı risk sırası</a:t>
            </a:r>
          </a:p>
          <a:p>
            <a:pPr algn="ctr">
              <a:buNone/>
            </a:pPr>
            <a:r>
              <a:rPr lang="tr-TR" sz="1600" dirty="0">
                <a:latin typeface="Agency FB" panose="020B0503020202020204" pitchFamily="34" charset="0"/>
              </a:rPr>
              <a:t>(Yüksek 1.1,1.5,1.2,1.3,1.6,1.4(alçak)</a:t>
            </a:r>
          </a:p>
          <a:p>
            <a:pPr algn="ctr">
              <a:buNone/>
            </a:pPr>
            <a:r>
              <a:rPr lang="tr-TR" sz="1600" u="sng" dirty="0">
                <a:latin typeface="Agency FB" panose="020B0503020202020204" pitchFamily="34" charset="0"/>
              </a:rPr>
              <a:t>Ör: Barut, </a:t>
            </a:r>
            <a:r>
              <a:rPr lang="tr-TR" sz="1600" u="sng" dirty="0" err="1">
                <a:latin typeface="Agency FB" panose="020B0503020202020204" pitchFamily="34" charset="0"/>
              </a:rPr>
              <a:t>Dinamit,Havaifişek</a:t>
            </a:r>
            <a:endParaRPr lang="tr-TR" sz="1600" u="sng" dirty="0">
              <a:latin typeface="Agency FB" panose="020B0503020202020204" pitchFamily="34" charset="0"/>
            </a:endParaRPr>
          </a:p>
        </p:txBody>
      </p:sp>
      <p:pic>
        <p:nvPicPr>
          <p:cNvPr id="11" name="6 Resim" descr="1.png">
            <a:extLst>
              <a:ext uri="{FF2B5EF4-FFF2-40B4-BE49-F238E27FC236}">
                <a16:creationId xmlns:a16="http://schemas.microsoft.com/office/drawing/2014/main" id="{FD7794A0-06F7-DB71-3A6B-4BB3BEF5C6AC}"/>
              </a:ext>
            </a:extLst>
          </p:cNvPr>
          <p:cNvPicPr>
            <a:picLocks noChangeAspect="1"/>
          </p:cNvPicPr>
          <p:nvPr/>
        </p:nvPicPr>
        <p:blipFill>
          <a:blip r:embed="rId4"/>
          <a:stretch>
            <a:fillRect/>
          </a:stretch>
        </p:blipFill>
        <p:spPr>
          <a:xfrm>
            <a:off x="5523980" y="1119540"/>
            <a:ext cx="1915054" cy="1979565"/>
          </a:xfrm>
          <a:prstGeom prst="rect">
            <a:avLst/>
          </a:prstGeom>
        </p:spPr>
      </p:pic>
      <p:pic>
        <p:nvPicPr>
          <p:cNvPr id="12" name="7 Resim" descr="SINIF-1.jpg">
            <a:extLst>
              <a:ext uri="{FF2B5EF4-FFF2-40B4-BE49-F238E27FC236}">
                <a16:creationId xmlns:a16="http://schemas.microsoft.com/office/drawing/2014/main" id="{CDAA067A-12F7-4A68-241B-2D04CEF899D4}"/>
              </a:ext>
            </a:extLst>
          </p:cNvPr>
          <p:cNvPicPr>
            <a:picLocks noChangeAspect="1"/>
          </p:cNvPicPr>
          <p:nvPr/>
        </p:nvPicPr>
        <p:blipFill>
          <a:blip r:embed="rId5"/>
          <a:stretch>
            <a:fillRect/>
          </a:stretch>
        </p:blipFill>
        <p:spPr>
          <a:xfrm>
            <a:off x="8088104" y="612320"/>
            <a:ext cx="3536494" cy="2994003"/>
          </a:xfrm>
          <a:prstGeom prst="rect">
            <a:avLst/>
          </a:prstGeom>
        </p:spPr>
      </p:pic>
      <p:pic>
        <p:nvPicPr>
          <p:cNvPr id="13" name="9 Resim" descr="dinamit_838202.jpg">
            <a:extLst>
              <a:ext uri="{FF2B5EF4-FFF2-40B4-BE49-F238E27FC236}">
                <a16:creationId xmlns:a16="http://schemas.microsoft.com/office/drawing/2014/main" id="{7440A142-5A77-E3CA-603E-63C89C751CDB}"/>
              </a:ext>
            </a:extLst>
          </p:cNvPr>
          <p:cNvPicPr>
            <a:picLocks noChangeAspect="1"/>
          </p:cNvPicPr>
          <p:nvPr/>
        </p:nvPicPr>
        <p:blipFill>
          <a:blip r:embed="rId6" cstate="print"/>
          <a:stretch>
            <a:fillRect/>
          </a:stretch>
        </p:blipFill>
        <p:spPr>
          <a:xfrm>
            <a:off x="10026163" y="5429288"/>
            <a:ext cx="2004939" cy="132483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Dikdörtgen 13">
            <a:extLst>
              <a:ext uri="{FF2B5EF4-FFF2-40B4-BE49-F238E27FC236}">
                <a16:creationId xmlns:a16="http://schemas.microsoft.com/office/drawing/2014/main" id="{E089666D-D185-AABA-B510-39E41E09C165}"/>
              </a:ext>
            </a:extLst>
          </p:cNvPr>
          <p:cNvSpPr/>
          <p:nvPr/>
        </p:nvSpPr>
        <p:spPr>
          <a:xfrm>
            <a:off x="1649337" y="4060380"/>
            <a:ext cx="1956987" cy="2031325"/>
          </a:xfrm>
          <a:prstGeom prst="rect">
            <a:avLst/>
          </a:prstGeom>
          <a:solidFill>
            <a:schemeClr val="bg2">
              <a:lumMod val="25000"/>
            </a:schemeClr>
          </a:solidFill>
          <a:ln>
            <a:solidFill>
              <a:srgbClr val="FFC000"/>
            </a:solidFill>
          </a:ln>
        </p:spPr>
        <p:txBody>
          <a:bodyPr wrap="square">
            <a:spAutoFit/>
          </a:bodyPr>
          <a:lstStyle/>
          <a:p>
            <a:r>
              <a:rPr lang="tr-TR" b="1" dirty="0">
                <a:solidFill>
                  <a:schemeClr val="bg1"/>
                </a:solidFill>
                <a:latin typeface="Agency FB" panose="020B0503020202020204" pitchFamily="34" charset="0"/>
              </a:rPr>
              <a:t>TEMEL RİSKLER:</a:t>
            </a:r>
          </a:p>
          <a:p>
            <a:r>
              <a:rPr lang="tr-TR" b="1" dirty="0">
                <a:solidFill>
                  <a:schemeClr val="bg1"/>
                </a:solidFill>
                <a:latin typeface="Agency FB" panose="020B0503020202020204" pitchFamily="34" charset="0"/>
              </a:rPr>
              <a:t>*Yükün düşmesi</a:t>
            </a:r>
          </a:p>
          <a:p>
            <a:r>
              <a:rPr lang="tr-TR" b="1" dirty="0">
                <a:solidFill>
                  <a:schemeClr val="bg1"/>
                </a:solidFill>
                <a:latin typeface="Agency FB" panose="020B0503020202020204" pitchFamily="34" charset="0"/>
              </a:rPr>
              <a:t>*Yangın</a:t>
            </a:r>
          </a:p>
          <a:p>
            <a:r>
              <a:rPr lang="tr-TR" b="1" dirty="0">
                <a:solidFill>
                  <a:schemeClr val="bg1"/>
                </a:solidFill>
                <a:latin typeface="Agency FB" panose="020B0503020202020204" pitchFamily="34" charset="0"/>
              </a:rPr>
              <a:t>*Yükün patlaması</a:t>
            </a:r>
          </a:p>
          <a:p>
            <a:r>
              <a:rPr lang="tr-TR" b="1" dirty="0">
                <a:solidFill>
                  <a:schemeClr val="bg1"/>
                </a:solidFill>
                <a:latin typeface="Agency FB" panose="020B0503020202020204" pitchFamily="34" charset="0"/>
              </a:rPr>
              <a:t>*</a:t>
            </a:r>
            <a:r>
              <a:rPr lang="tr-TR" b="1" dirty="0" err="1">
                <a:solidFill>
                  <a:schemeClr val="bg1"/>
                </a:solidFill>
                <a:latin typeface="Agency FB" panose="020B0503020202020204" pitchFamily="34" charset="0"/>
              </a:rPr>
              <a:t>Elleçlemede</a:t>
            </a:r>
            <a:r>
              <a:rPr lang="tr-TR" b="1" dirty="0">
                <a:solidFill>
                  <a:schemeClr val="bg1"/>
                </a:solidFill>
                <a:latin typeface="Agency FB" panose="020B0503020202020204" pitchFamily="34" charset="0"/>
              </a:rPr>
              <a:t> devrilip dökülme ya da çarpma</a:t>
            </a:r>
          </a:p>
          <a:p>
            <a:endParaRPr lang="tr-TR" b="1" dirty="0">
              <a:solidFill>
                <a:srgbClr val="FF0000"/>
              </a:solidFill>
            </a:endParaRPr>
          </a:p>
        </p:txBody>
      </p:sp>
      <p:sp>
        <p:nvSpPr>
          <p:cNvPr id="2" name="Metin kutusu 1">
            <a:extLst>
              <a:ext uri="{FF2B5EF4-FFF2-40B4-BE49-F238E27FC236}">
                <a16:creationId xmlns:a16="http://schemas.microsoft.com/office/drawing/2014/main" id="{3C585924-D461-C7E7-2042-15D5128474C5}"/>
              </a:ext>
            </a:extLst>
          </p:cNvPr>
          <p:cNvSpPr txBox="1"/>
          <p:nvPr/>
        </p:nvSpPr>
        <p:spPr>
          <a:xfrm>
            <a:off x="1165251" y="1213008"/>
            <a:ext cx="3907031" cy="400110"/>
          </a:xfrm>
          <a:prstGeom prst="rect">
            <a:avLst/>
          </a:prstGeom>
          <a:noFill/>
        </p:spPr>
        <p:txBody>
          <a:bodyPr wrap="square">
            <a:spAutoFit/>
          </a:bodyPr>
          <a:lstStyle/>
          <a:p>
            <a:r>
              <a:rPr lang="tr-TR" sz="2000" b="1" dirty="0">
                <a:latin typeface="Agency FB" panose="020B0503020202020204" pitchFamily="34" charset="0"/>
              </a:rPr>
              <a:t>TEHLİKELİ MADDELERİN SINIFLANDIRILMASI</a:t>
            </a:r>
            <a:endParaRPr lang="tr-TR" sz="2000" dirty="0">
              <a:latin typeface="Agency FB" panose="020B0503020202020204" pitchFamily="34" charset="0"/>
            </a:endParaRPr>
          </a:p>
        </p:txBody>
      </p:sp>
    </p:spTree>
    <p:extLst>
      <p:ext uri="{BB962C8B-B14F-4D97-AF65-F5344CB8AC3E}">
        <p14:creationId xmlns:p14="http://schemas.microsoft.com/office/powerpoint/2010/main" val="1236754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BABD1-531C-595D-75EF-B557F58A04EF}"/>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B1359A0E-E731-13F7-A1ED-9EED84C6B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167" y="1600980"/>
            <a:ext cx="1750780" cy="5352127"/>
          </a:xfrm>
          <a:prstGeom prst="rect">
            <a:avLst/>
          </a:prstGeom>
        </p:spPr>
      </p:pic>
      <p:pic>
        <p:nvPicPr>
          <p:cNvPr id="7" name="Resim 6">
            <a:extLst>
              <a:ext uri="{FF2B5EF4-FFF2-40B4-BE49-F238E27FC236}">
                <a16:creationId xmlns:a16="http://schemas.microsoft.com/office/drawing/2014/main" id="{577D3EEA-1669-5C3E-971E-28758359FE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5" name="2 İçerik Yer Tutucusu">
            <a:extLst>
              <a:ext uri="{FF2B5EF4-FFF2-40B4-BE49-F238E27FC236}">
                <a16:creationId xmlns:a16="http://schemas.microsoft.com/office/drawing/2014/main" id="{64CD30EF-2C40-AB0B-5D4E-7E68334F3D07}"/>
              </a:ext>
            </a:extLst>
          </p:cNvPr>
          <p:cNvSpPr txBox="1">
            <a:spLocks/>
          </p:cNvSpPr>
          <p:nvPr/>
        </p:nvSpPr>
        <p:spPr>
          <a:xfrm>
            <a:off x="251520" y="1514908"/>
            <a:ext cx="3824824" cy="53430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tr-TR" sz="1600" b="1" u="sng" dirty="0">
                <a:latin typeface="Agency FB" panose="020B0503020202020204" pitchFamily="34" charset="0"/>
              </a:rPr>
              <a:t>2)GAZLAR</a:t>
            </a:r>
          </a:p>
          <a:p>
            <a:pPr algn="ctr">
              <a:buFont typeface="Arial" panose="020B0604020202020204" pitchFamily="34" charset="0"/>
              <a:buNone/>
            </a:pPr>
            <a:r>
              <a:rPr lang="tr-TR" sz="1800" dirty="0">
                <a:latin typeface="Agency FB" panose="020B0503020202020204" pitchFamily="34" charset="0"/>
              </a:rPr>
              <a:t>Basınç altındaki kimyasallardır.</a:t>
            </a:r>
            <a:endParaRPr lang="tr-TR" sz="1600" dirty="0">
              <a:solidFill>
                <a:srgbClr val="FF0000"/>
              </a:solidFill>
              <a:latin typeface="Agency FB" panose="020B0503020202020204" pitchFamily="34" charset="0"/>
            </a:endParaRPr>
          </a:p>
          <a:p>
            <a:pPr algn="ctr">
              <a:buFont typeface="Arial" panose="020B0604020202020204" pitchFamily="34" charset="0"/>
              <a:buNone/>
            </a:pPr>
            <a:r>
              <a:rPr lang="tr-TR" sz="1600" dirty="0" err="1">
                <a:latin typeface="Agency FB" panose="020B0503020202020204" pitchFamily="34" charset="0"/>
              </a:rPr>
              <a:t>Ör:Oksijen</a:t>
            </a:r>
            <a:r>
              <a:rPr lang="tr-TR" sz="1600" dirty="0">
                <a:latin typeface="Agency FB" panose="020B0503020202020204" pitchFamily="34" charset="0"/>
              </a:rPr>
              <a:t> </a:t>
            </a:r>
            <a:r>
              <a:rPr lang="tr-TR" sz="1600" dirty="0" err="1">
                <a:latin typeface="Agency FB" panose="020B0503020202020204" pitchFamily="34" charset="0"/>
              </a:rPr>
              <a:t>tüpleri,bütan</a:t>
            </a:r>
            <a:r>
              <a:rPr lang="tr-TR" sz="1600" dirty="0">
                <a:latin typeface="Agency FB" panose="020B0503020202020204" pitchFamily="34" charset="0"/>
              </a:rPr>
              <a:t> gazı, </a:t>
            </a:r>
          </a:p>
          <a:p>
            <a:pPr algn="ctr">
              <a:buFont typeface="Arial" panose="020B0604020202020204" pitchFamily="34" charset="0"/>
              <a:buNone/>
            </a:pPr>
            <a:r>
              <a:rPr lang="tr-TR" sz="1600" dirty="0">
                <a:latin typeface="Agency FB" panose="020B0503020202020204" pitchFamily="34" charset="0"/>
              </a:rPr>
              <a:t>helyum gazı</a:t>
            </a:r>
          </a:p>
          <a:p>
            <a:pPr marL="0" indent="0">
              <a:buFont typeface="Arial" panose="020B0604020202020204" pitchFamily="34" charset="0"/>
              <a:buNone/>
            </a:pPr>
            <a:endParaRPr lang="tr-TR" sz="1800" b="1" dirty="0">
              <a:solidFill>
                <a:srgbClr val="FF0000"/>
              </a:solidFill>
            </a:endParaRPr>
          </a:p>
          <a:p>
            <a:pPr marL="0" indent="0">
              <a:buFont typeface="Arial" panose="020B0604020202020204" pitchFamily="34" charset="0"/>
              <a:buNone/>
            </a:pPr>
            <a:r>
              <a:rPr lang="tr-TR" sz="1800" b="1" dirty="0">
                <a:solidFill>
                  <a:srgbClr val="FF0000"/>
                </a:solidFill>
              </a:rPr>
              <a:t>      </a:t>
            </a:r>
            <a:r>
              <a:rPr lang="tr-TR" sz="1800" b="1" dirty="0">
                <a:solidFill>
                  <a:schemeClr val="bg1"/>
                </a:solidFill>
              </a:rPr>
              <a:t>TEMEL RİSKLER:</a:t>
            </a:r>
          </a:p>
          <a:p>
            <a:pPr marL="0" indent="0">
              <a:buFont typeface="Arial" panose="020B0604020202020204" pitchFamily="34" charset="0"/>
              <a:buNone/>
            </a:pPr>
            <a:r>
              <a:rPr lang="tr-TR" sz="1800" b="1" dirty="0">
                <a:solidFill>
                  <a:schemeClr val="bg1"/>
                </a:solidFill>
              </a:rPr>
              <a:t>*Patlama</a:t>
            </a:r>
          </a:p>
          <a:p>
            <a:pPr marL="0" indent="0">
              <a:buFont typeface="Arial" panose="020B0604020202020204" pitchFamily="34" charset="0"/>
              <a:buNone/>
            </a:pPr>
            <a:r>
              <a:rPr lang="tr-TR" sz="1800" b="1" dirty="0">
                <a:solidFill>
                  <a:schemeClr val="bg1"/>
                </a:solidFill>
              </a:rPr>
              <a:t>*Boğulma(Solunumda yeterli oksijen alamayarak)</a:t>
            </a:r>
          </a:p>
          <a:p>
            <a:pPr marL="0" indent="0">
              <a:buFont typeface="Arial" panose="020B0604020202020204" pitchFamily="34" charset="0"/>
              <a:buNone/>
            </a:pPr>
            <a:r>
              <a:rPr lang="tr-TR" sz="1800" b="1" dirty="0">
                <a:solidFill>
                  <a:schemeClr val="bg1"/>
                </a:solidFill>
              </a:rPr>
              <a:t>*Zehirlenme</a:t>
            </a:r>
          </a:p>
          <a:p>
            <a:pPr marL="0" indent="0">
              <a:buFont typeface="Arial" panose="020B0604020202020204" pitchFamily="34" charset="0"/>
              <a:buNone/>
            </a:pPr>
            <a:r>
              <a:rPr lang="tr-TR" sz="1800" b="1" dirty="0">
                <a:solidFill>
                  <a:schemeClr val="bg1"/>
                </a:solidFill>
              </a:rPr>
              <a:t>*Yanıklar</a:t>
            </a:r>
          </a:p>
          <a:p>
            <a:pPr algn="ctr">
              <a:buFont typeface="Arial" panose="020B0604020202020204" pitchFamily="34" charset="0"/>
              <a:buNone/>
            </a:pPr>
            <a:endParaRPr lang="tr-TR" sz="2000" dirty="0"/>
          </a:p>
          <a:p>
            <a:pPr algn="ctr">
              <a:buFont typeface="Arial" panose="020B0604020202020204" pitchFamily="34" charset="0"/>
              <a:buNone/>
            </a:pPr>
            <a:endParaRPr lang="tr-TR" sz="2000" dirty="0"/>
          </a:p>
        </p:txBody>
      </p:sp>
      <p:sp>
        <p:nvSpPr>
          <p:cNvPr id="8" name="Yuvarlatılmış Dikdörtgen 1">
            <a:extLst>
              <a:ext uri="{FF2B5EF4-FFF2-40B4-BE49-F238E27FC236}">
                <a16:creationId xmlns:a16="http://schemas.microsoft.com/office/drawing/2014/main" id="{557E2352-F1CE-3336-DC89-7FB647522A83}"/>
              </a:ext>
            </a:extLst>
          </p:cNvPr>
          <p:cNvSpPr/>
          <p:nvPr/>
        </p:nvSpPr>
        <p:spPr>
          <a:xfrm>
            <a:off x="834413" y="3250524"/>
            <a:ext cx="2743200" cy="1902971"/>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tr-TR" sz="1800" b="1" dirty="0">
                <a:solidFill>
                  <a:srgbClr val="FF0000"/>
                </a:solidFill>
              </a:rPr>
              <a:t> </a:t>
            </a:r>
            <a:r>
              <a:rPr lang="tr-TR" sz="1600" b="1" dirty="0">
                <a:solidFill>
                  <a:schemeClr val="bg1"/>
                </a:solidFill>
                <a:latin typeface="Agency FB" panose="020B0503020202020204" pitchFamily="34" charset="0"/>
              </a:rPr>
              <a:t>TEMEL RİSKLER:</a:t>
            </a:r>
          </a:p>
          <a:p>
            <a:pPr marL="0" indent="0">
              <a:buNone/>
            </a:pPr>
            <a:r>
              <a:rPr lang="tr-TR" sz="1600" b="1" dirty="0">
                <a:solidFill>
                  <a:schemeClr val="bg1"/>
                </a:solidFill>
                <a:latin typeface="Agency FB" panose="020B0503020202020204" pitchFamily="34" charset="0"/>
              </a:rPr>
              <a:t>*Patlama</a:t>
            </a:r>
          </a:p>
          <a:p>
            <a:pPr marL="0" indent="0">
              <a:buNone/>
            </a:pPr>
            <a:r>
              <a:rPr lang="tr-TR" sz="1600" b="1" dirty="0">
                <a:solidFill>
                  <a:schemeClr val="bg1"/>
                </a:solidFill>
                <a:latin typeface="Agency FB" panose="020B0503020202020204" pitchFamily="34" charset="0"/>
              </a:rPr>
              <a:t>*Boğulma(Solunumda yeterli oksijen alamayarak)</a:t>
            </a:r>
          </a:p>
          <a:p>
            <a:pPr marL="0" indent="0">
              <a:buNone/>
            </a:pPr>
            <a:r>
              <a:rPr lang="tr-TR" sz="1600" b="1" dirty="0">
                <a:solidFill>
                  <a:schemeClr val="bg1"/>
                </a:solidFill>
                <a:latin typeface="Agency FB" panose="020B0503020202020204" pitchFamily="34" charset="0"/>
              </a:rPr>
              <a:t>*Zehirlenme</a:t>
            </a:r>
          </a:p>
          <a:p>
            <a:pPr marL="0" indent="0">
              <a:buNone/>
            </a:pPr>
            <a:r>
              <a:rPr lang="tr-TR" sz="1600" b="1" dirty="0">
                <a:solidFill>
                  <a:schemeClr val="bg1"/>
                </a:solidFill>
                <a:latin typeface="Agency FB" panose="020B0503020202020204" pitchFamily="34" charset="0"/>
              </a:rPr>
              <a:t>*Yanıklar</a:t>
            </a:r>
            <a:endParaRPr lang="tr-TR" dirty="0">
              <a:latin typeface="Agency FB" panose="020B0503020202020204" pitchFamily="34" charset="0"/>
            </a:endParaRPr>
          </a:p>
        </p:txBody>
      </p:sp>
      <p:pic>
        <p:nvPicPr>
          <p:cNvPr id="9" name="17 Resim" descr="tüp.jpg">
            <a:extLst>
              <a:ext uri="{FF2B5EF4-FFF2-40B4-BE49-F238E27FC236}">
                <a16:creationId xmlns:a16="http://schemas.microsoft.com/office/drawing/2014/main" id="{D08BB568-2C78-1998-FC2A-AA4EF5B05A90}"/>
              </a:ext>
            </a:extLst>
          </p:cNvPr>
          <p:cNvPicPr>
            <a:picLocks noChangeAspect="1"/>
          </p:cNvPicPr>
          <p:nvPr/>
        </p:nvPicPr>
        <p:blipFill>
          <a:blip r:embed="rId4" cstate="print"/>
          <a:stretch>
            <a:fillRect/>
          </a:stretch>
        </p:blipFill>
        <p:spPr>
          <a:xfrm>
            <a:off x="10284048" y="5577462"/>
            <a:ext cx="1828800" cy="120108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5">
            <a:extLst>
              <a:ext uri="{FF2B5EF4-FFF2-40B4-BE49-F238E27FC236}">
                <a16:creationId xmlns:a16="http://schemas.microsoft.com/office/drawing/2014/main" id="{646D8BA2-3EAD-F3D4-DD31-E6AC9BCE090B}"/>
              </a:ext>
            </a:extLst>
          </p:cNvPr>
          <p:cNvPicPr>
            <a:picLocks noChangeAspect="1" noChangeArrowheads="1"/>
          </p:cNvPicPr>
          <p:nvPr/>
        </p:nvPicPr>
        <p:blipFill>
          <a:blip r:embed="rId5"/>
          <a:srcRect/>
          <a:stretch>
            <a:fillRect/>
          </a:stretch>
        </p:blipFill>
        <p:spPr bwMode="auto">
          <a:xfrm>
            <a:off x="4633731" y="1752771"/>
            <a:ext cx="1080000" cy="1440000"/>
          </a:xfrm>
          <a:prstGeom prst="rect">
            <a:avLst/>
          </a:prstGeom>
          <a:noFill/>
          <a:ln w="9525">
            <a:noFill/>
            <a:miter lim="800000"/>
            <a:headEnd/>
            <a:tailEnd/>
          </a:ln>
          <a:effectLst/>
        </p:spPr>
      </p:pic>
      <p:pic>
        <p:nvPicPr>
          <p:cNvPr id="11" name="Picture 6">
            <a:extLst>
              <a:ext uri="{FF2B5EF4-FFF2-40B4-BE49-F238E27FC236}">
                <a16:creationId xmlns:a16="http://schemas.microsoft.com/office/drawing/2014/main" id="{33048969-4136-8345-718B-49E0CB0BD105}"/>
              </a:ext>
            </a:extLst>
          </p:cNvPr>
          <p:cNvPicPr>
            <a:picLocks noChangeAspect="1" noChangeArrowheads="1"/>
          </p:cNvPicPr>
          <p:nvPr/>
        </p:nvPicPr>
        <p:blipFill>
          <a:blip r:embed="rId6"/>
          <a:srcRect/>
          <a:stretch>
            <a:fillRect/>
          </a:stretch>
        </p:blipFill>
        <p:spPr bwMode="auto">
          <a:xfrm>
            <a:off x="4662968" y="3466453"/>
            <a:ext cx="1080000" cy="1440000"/>
          </a:xfrm>
          <a:prstGeom prst="rect">
            <a:avLst/>
          </a:prstGeom>
          <a:noFill/>
          <a:ln w="9525">
            <a:noFill/>
            <a:miter lim="800000"/>
            <a:headEnd/>
            <a:tailEnd/>
          </a:ln>
          <a:effectLst/>
        </p:spPr>
      </p:pic>
      <p:pic>
        <p:nvPicPr>
          <p:cNvPr id="12" name="Picture 7">
            <a:extLst>
              <a:ext uri="{FF2B5EF4-FFF2-40B4-BE49-F238E27FC236}">
                <a16:creationId xmlns:a16="http://schemas.microsoft.com/office/drawing/2014/main" id="{96D810E3-D6D4-D7DD-4FCC-40A468F24F46}"/>
              </a:ext>
            </a:extLst>
          </p:cNvPr>
          <p:cNvPicPr>
            <a:picLocks noChangeAspect="1" noChangeArrowheads="1"/>
          </p:cNvPicPr>
          <p:nvPr/>
        </p:nvPicPr>
        <p:blipFill>
          <a:blip r:embed="rId7"/>
          <a:srcRect/>
          <a:stretch>
            <a:fillRect/>
          </a:stretch>
        </p:blipFill>
        <p:spPr bwMode="auto">
          <a:xfrm>
            <a:off x="4628929" y="5122319"/>
            <a:ext cx="1076276" cy="1440000"/>
          </a:xfrm>
          <a:prstGeom prst="rect">
            <a:avLst/>
          </a:prstGeom>
          <a:noFill/>
          <a:ln w="9525">
            <a:noFill/>
            <a:miter lim="800000"/>
            <a:headEnd/>
            <a:tailEnd/>
          </a:ln>
          <a:effectLst/>
        </p:spPr>
      </p:pic>
      <p:sp>
        <p:nvSpPr>
          <p:cNvPr id="13" name="14 Metin kutusu">
            <a:extLst>
              <a:ext uri="{FF2B5EF4-FFF2-40B4-BE49-F238E27FC236}">
                <a16:creationId xmlns:a16="http://schemas.microsoft.com/office/drawing/2014/main" id="{307CFCF2-2258-7959-1820-EBB5BA854488}"/>
              </a:ext>
            </a:extLst>
          </p:cNvPr>
          <p:cNvSpPr txBox="1"/>
          <p:nvPr/>
        </p:nvSpPr>
        <p:spPr>
          <a:xfrm>
            <a:off x="6707779" y="1814316"/>
            <a:ext cx="1645920" cy="307777"/>
          </a:xfrm>
          <a:prstGeom prst="rect">
            <a:avLst/>
          </a:prstGeom>
          <a:noFill/>
        </p:spPr>
        <p:txBody>
          <a:bodyPr wrap="square" rtlCol="0">
            <a:spAutoFit/>
          </a:bodyPr>
          <a:lstStyle/>
          <a:p>
            <a:r>
              <a:rPr lang="tr-TR" sz="1400" b="1" dirty="0">
                <a:latin typeface="Agency FB" panose="020B0503020202020204" pitchFamily="34" charset="0"/>
              </a:rPr>
              <a:t>2.1 YANICI GAZLAR</a:t>
            </a:r>
          </a:p>
        </p:txBody>
      </p:sp>
      <p:sp>
        <p:nvSpPr>
          <p:cNvPr id="14" name="Dikdörtgen 13">
            <a:extLst>
              <a:ext uri="{FF2B5EF4-FFF2-40B4-BE49-F238E27FC236}">
                <a16:creationId xmlns:a16="http://schemas.microsoft.com/office/drawing/2014/main" id="{C4228994-4201-87B0-C0FC-0C256EB975A6}"/>
              </a:ext>
            </a:extLst>
          </p:cNvPr>
          <p:cNvSpPr/>
          <p:nvPr/>
        </p:nvSpPr>
        <p:spPr>
          <a:xfrm>
            <a:off x="6489448" y="2328688"/>
            <a:ext cx="2043392" cy="584775"/>
          </a:xfrm>
          <a:prstGeom prst="rect">
            <a:avLst/>
          </a:prstGeom>
        </p:spPr>
        <p:txBody>
          <a:bodyPr wrap="square">
            <a:spAutoFit/>
          </a:bodyPr>
          <a:lstStyle/>
          <a:p>
            <a:pPr algn="ctr">
              <a:buNone/>
            </a:pPr>
            <a:r>
              <a:rPr lang="tr-TR" sz="1600" dirty="0">
                <a:latin typeface="Agency FB" panose="020B0503020202020204" pitchFamily="34" charset="0"/>
              </a:rPr>
              <a:t>Ör:</a:t>
            </a:r>
            <a:r>
              <a:rPr lang="tr-TR" sz="1600" dirty="0">
                <a:solidFill>
                  <a:srgbClr val="FF0000"/>
                </a:solidFill>
                <a:latin typeface="Agency FB" panose="020B0503020202020204" pitchFamily="34" charset="0"/>
              </a:rPr>
              <a:t> </a:t>
            </a:r>
            <a:r>
              <a:rPr lang="tr-TR" sz="1600" dirty="0">
                <a:latin typeface="Agency FB" panose="020B0503020202020204" pitchFamily="34" charset="0"/>
              </a:rPr>
              <a:t>LPG, Çakmak gazı, Metan gazı</a:t>
            </a:r>
          </a:p>
        </p:txBody>
      </p:sp>
      <p:sp>
        <p:nvSpPr>
          <p:cNvPr id="15" name="15 Metin kutusu">
            <a:extLst>
              <a:ext uri="{FF2B5EF4-FFF2-40B4-BE49-F238E27FC236}">
                <a16:creationId xmlns:a16="http://schemas.microsoft.com/office/drawing/2014/main" id="{B8DC6070-3FAB-AC3F-E649-2FC3715B7E6A}"/>
              </a:ext>
            </a:extLst>
          </p:cNvPr>
          <p:cNvSpPr txBox="1"/>
          <p:nvPr/>
        </p:nvSpPr>
        <p:spPr>
          <a:xfrm>
            <a:off x="6646841" y="3413662"/>
            <a:ext cx="2756263" cy="584775"/>
          </a:xfrm>
          <a:prstGeom prst="rect">
            <a:avLst/>
          </a:prstGeom>
          <a:noFill/>
        </p:spPr>
        <p:txBody>
          <a:bodyPr wrap="square" rtlCol="0">
            <a:spAutoFit/>
          </a:bodyPr>
          <a:lstStyle/>
          <a:p>
            <a:r>
              <a:rPr lang="tr-TR" sz="1600" b="1" dirty="0">
                <a:latin typeface="Agency FB" panose="020B0503020202020204" pitchFamily="34" charset="0"/>
              </a:rPr>
              <a:t>2.2 YANICI VE ZEHİRLİ OLMAYAN GAZLAR</a:t>
            </a:r>
            <a:r>
              <a:rPr lang="tr-TR" sz="1600" b="1" dirty="0">
                <a:solidFill>
                  <a:schemeClr val="bg1">
                    <a:lumMod val="50000"/>
                  </a:schemeClr>
                </a:solidFill>
                <a:latin typeface="Agency FB" panose="020B0503020202020204" pitchFamily="34" charset="0"/>
              </a:rPr>
              <a:t>	</a:t>
            </a:r>
          </a:p>
        </p:txBody>
      </p:sp>
      <p:sp>
        <p:nvSpPr>
          <p:cNvPr id="16" name="Dikdörtgen 15">
            <a:extLst>
              <a:ext uri="{FF2B5EF4-FFF2-40B4-BE49-F238E27FC236}">
                <a16:creationId xmlns:a16="http://schemas.microsoft.com/office/drawing/2014/main" id="{D29B158B-62EB-012E-5D9F-4AA665960098}"/>
              </a:ext>
            </a:extLst>
          </p:cNvPr>
          <p:cNvSpPr/>
          <p:nvPr/>
        </p:nvSpPr>
        <p:spPr>
          <a:xfrm>
            <a:off x="6468179" y="4107767"/>
            <a:ext cx="2098651" cy="338554"/>
          </a:xfrm>
          <a:prstGeom prst="rect">
            <a:avLst/>
          </a:prstGeom>
        </p:spPr>
        <p:txBody>
          <a:bodyPr wrap="none">
            <a:spAutoFit/>
          </a:bodyPr>
          <a:lstStyle/>
          <a:p>
            <a:pPr algn="ctr">
              <a:buNone/>
            </a:pPr>
            <a:r>
              <a:rPr lang="tr-TR" sz="1600" dirty="0">
                <a:solidFill>
                  <a:srgbClr val="FF0000"/>
                </a:solidFill>
                <a:latin typeface="Agency FB" panose="020B0503020202020204" pitchFamily="34" charset="0"/>
              </a:rPr>
              <a:t>      </a:t>
            </a:r>
            <a:r>
              <a:rPr lang="tr-TR" sz="1600" dirty="0">
                <a:latin typeface="Agency FB" panose="020B0503020202020204" pitchFamily="34" charset="0"/>
              </a:rPr>
              <a:t>Ör: Oksijen tüpleri (yakıcı)</a:t>
            </a:r>
          </a:p>
        </p:txBody>
      </p:sp>
      <p:sp>
        <p:nvSpPr>
          <p:cNvPr id="17" name="16 Metin kutusu">
            <a:extLst>
              <a:ext uri="{FF2B5EF4-FFF2-40B4-BE49-F238E27FC236}">
                <a16:creationId xmlns:a16="http://schemas.microsoft.com/office/drawing/2014/main" id="{FAF46369-EA13-02D9-C21E-71C59AD1E902}"/>
              </a:ext>
            </a:extLst>
          </p:cNvPr>
          <p:cNvSpPr txBox="1"/>
          <p:nvPr/>
        </p:nvSpPr>
        <p:spPr>
          <a:xfrm>
            <a:off x="6648287" y="5238908"/>
            <a:ext cx="1606731" cy="338554"/>
          </a:xfrm>
          <a:prstGeom prst="rect">
            <a:avLst/>
          </a:prstGeom>
          <a:noFill/>
        </p:spPr>
        <p:txBody>
          <a:bodyPr wrap="square" rtlCol="0">
            <a:spAutoFit/>
          </a:bodyPr>
          <a:lstStyle/>
          <a:p>
            <a:r>
              <a:rPr lang="tr-TR" sz="1600" b="1" dirty="0">
                <a:latin typeface="Agency FB" panose="020B0503020202020204" pitchFamily="34" charset="0"/>
              </a:rPr>
              <a:t>2.3 ZEHİRLİ GAZLAR</a:t>
            </a:r>
          </a:p>
        </p:txBody>
      </p:sp>
      <p:sp>
        <p:nvSpPr>
          <p:cNvPr id="18" name="Dikdörtgen 17">
            <a:extLst>
              <a:ext uri="{FF2B5EF4-FFF2-40B4-BE49-F238E27FC236}">
                <a16:creationId xmlns:a16="http://schemas.microsoft.com/office/drawing/2014/main" id="{843DFD43-FDA9-8D75-1368-3DE77501985C}"/>
              </a:ext>
            </a:extLst>
          </p:cNvPr>
          <p:cNvSpPr/>
          <p:nvPr/>
        </p:nvSpPr>
        <p:spPr>
          <a:xfrm>
            <a:off x="6707779" y="5774323"/>
            <a:ext cx="1673856" cy="338554"/>
          </a:xfrm>
          <a:prstGeom prst="rect">
            <a:avLst/>
          </a:prstGeom>
        </p:spPr>
        <p:txBody>
          <a:bodyPr wrap="none">
            <a:spAutoFit/>
          </a:bodyPr>
          <a:lstStyle/>
          <a:p>
            <a:pPr algn="ctr">
              <a:buNone/>
            </a:pPr>
            <a:r>
              <a:rPr lang="tr-TR" sz="1600" dirty="0">
                <a:latin typeface="Agency FB" panose="020B0503020202020204" pitchFamily="34" charset="0"/>
              </a:rPr>
              <a:t>Ör: Klor, Karbondioksit </a:t>
            </a:r>
          </a:p>
        </p:txBody>
      </p:sp>
      <p:sp>
        <p:nvSpPr>
          <p:cNvPr id="19" name="11 Sağ Ok">
            <a:extLst>
              <a:ext uri="{FF2B5EF4-FFF2-40B4-BE49-F238E27FC236}">
                <a16:creationId xmlns:a16="http://schemas.microsoft.com/office/drawing/2014/main" id="{09416570-1F19-EB95-022D-5392B72912BD}"/>
              </a:ext>
            </a:extLst>
          </p:cNvPr>
          <p:cNvSpPr/>
          <p:nvPr/>
        </p:nvSpPr>
        <p:spPr>
          <a:xfrm>
            <a:off x="5978885" y="4136696"/>
            <a:ext cx="440872" cy="65314"/>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11 Sağ Ok">
            <a:extLst>
              <a:ext uri="{FF2B5EF4-FFF2-40B4-BE49-F238E27FC236}">
                <a16:creationId xmlns:a16="http://schemas.microsoft.com/office/drawing/2014/main" id="{E56D2FDA-65FC-00A5-0545-729BD22D8CA7}"/>
              </a:ext>
            </a:extLst>
          </p:cNvPr>
          <p:cNvSpPr/>
          <p:nvPr/>
        </p:nvSpPr>
        <p:spPr>
          <a:xfrm>
            <a:off x="5944794" y="2414836"/>
            <a:ext cx="440872" cy="65314"/>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11 Sağ Ok">
            <a:extLst>
              <a:ext uri="{FF2B5EF4-FFF2-40B4-BE49-F238E27FC236}">
                <a16:creationId xmlns:a16="http://schemas.microsoft.com/office/drawing/2014/main" id="{92B8947F-0335-3D60-4584-A550483810AA}"/>
              </a:ext>
            </a:extLst>
          </p:cNvPr>
          <p:cNvSpPr/>
          <p:nvPr/>
        </p:nvSpPr>
        <p:spPr>
          <a:xfrm>
            <a:off x="6045925" y="5768306"/>
            <a:ext cx="440872" cy="65314"/>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Metin kutusu 1">
            <a:extLst>
              <a:ext uri="{FF2B5EF4-FFF2-40B4-BE49-F238E27FC236}">
                <a16:creationId xmlns:a16="http://schemas.microsoft.com/office/drawing/2014/main" id="{FF5698DA-C3EF-3972-22ED-756323F7530C}"/>
              </a:ext>
            </a:extLst>
          </p:cNvPr>
          <p:cNvSpPr txBox="1"/>
          <p:nvPr/>
        </p:nvSpPr>
        <p:spPr>
          <a:xfrm>
            <a:off x="1165251" y="1114798"/>
            <a:ext cx="3907031" cy="400110"/>
          </a:xfrm>
          <a:prstGeom prst="rect">
            <a:avLst/>
          </a:prstGeom>
          <a:noFill/>
        </p:spPr>
        <p:txBody>
          <a:bodyPr wrap="square">
            <a:spAutoFit/>
          </a:bodyPr>
          <a:lstStyle/>
          <a:p>
            <a:r>
              <a:rPr lang="tr-TR" sz="2000" b="1" dirty="0">
                <a:latin typeface="Agency FB" panose="020B0503020202020204" pitchFamily="34" charset="0"/>
              </a:rPr>
              <a:t>TEHLİKELİ MADDELERİN SINIFLANDIRILMASI</a:t>
            </a:r>
            <a:endParaRPr lang="tr-TR" sz="2000" dirty="0">
              <a:latin typeface="Agency FB" panose="020B0503020202020204" pitchFamily="34" charset="0"/>
            </a:endParaRPr>
          </a:p>
        </p:txBody>
      </p:sp>
    </p:spTree>
    <p:extLst>
      <p:ext uri="{BB962C8B-B14F-4D97-AF65-F5344CB8AC3E}">
        <p14:creationId xmlns:p14="http://schemas.microsoft.com/office/powerpoint/2010/main" val="382365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5F03A-913B-A56D-C476-B6290358E341}"/>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C18A4839-238E-3F30-7071-EF0D2B9E8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ED98D005-ADE0-746A-5F0E-ED05DB4156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4" name="2 İçerik Yer Tutucusu">
            <a:extLst>
              <a:ext uri="{FF2B5EF4-FFF2-40B4-BE49-F238E27FC236}">
                <a16:creationId xmlns:a16="http://schemas.microsoft.com/office/drawing/2014/main" id="{842D1704-09DD-2E4C-99F8-A2C6E61013F4}"/>
              </a:ext>
            </a:extLst>
          </p:cNvPr>
          <p:cNvSpPr txBox="1">
            <a:spLocks/>
          </p:cNvSpPr>
          <p:nvPr/>
        </p:nvSpPr>
        <p:spPr>
          <a:xfrm>
            <a:off x="1165251" y="1717360"/>
            <a:ext cx="3050849" cy="2326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tr-TR" sz="1400" b="1" u="sng" dirty="0">
                <a:latin typeface="Agency FB" panose="020B0503020202020204" pitchFamily="34" charset="0"/>
                <a:cs typeface="Aharoni" pitchFamily="2" charset="-79"/>
              </a:rPr>
              <a:t>3) ALEVLENEBİLİR SIVILAR</a:t>
            </a:r>
          </a:p>
          <a:p>
            <a:pPr algn="ctr">
              <a:buFont typeface="Arial" panose="020B0604020202020204" pitchFamily="34" charset="0"/>
              <a:buNone/>
            </a:pPr>
            <a:r>
              <a:rPr lang="tr-TR" sz="1800" dirty="0">
                <a:latin typeface="Agency FB" panose="020B0503020202020204" pitchFamily="34" charset="0"/>
              </a:rPr>
              <a:t>   Parlama noktası 60 </a:t>
            </a:r>
            <a:r>
              <a:rPr lang="tr-TR" sz="1800" dirty="0">
                <a:latin typeface="Agency FB" panose="020B0503020202020204" pitchFamily="34" charset="0"/>
                <a:cs typeface="Aharoni" pitchFamily="2" charset="-79"/>
              </a:rPr>
              <a:t>º</a:t>
            </a:r>
            <a:r>
              <a:rPr lang="tr-TR" sz="1800" dirty="0">
                <a:solidFill>
                  <a:srgbClr val="FF0000"/>
                </a:solidFill>
                <a:latin typeface="Agency FB" panose="020B0503020202020204" pitchFamily="34" charset="0"/>
                <a:cs typeface="Aharoni" pitchFamily="2" charset="-79"/>
              </a:rPr>
              <a:t> </a:t>
            </a:r>
            <a:r>
              <a:rPr lang="tr-TR" sz="1800" dirty="0">
                <a:latin typeface="Agency FB" panose="020B0503020202020204" pitchFamily="34" charset="0"/>
              </a:rPr>
              <a:t>altında olan, </a:t>
            </a:r>
          </a:p>
          <a:p>
            <a:pPr algn="ctr">
              <a:buFont typeface="Arial" panose="020B0604020202020204" pitchFamily="34" charset="0"/>
              <a:buNone/>
            </a:pPr>
            <a:r>
              <a:rPr lang="tr-TR" sz="1800" dirty="0">
                <a:latin typeface="Agency FB" panose="020B0503020202020204" pitchFamily="34" charset="0"/>
              </a:rPr>
              <a:t>   alev alabilen, </a:t>
            </a:r>
          </a:p>
          <a:p>
            <a:pPr algn="ctr">
              <a:buFont typeface="Arial" panose="020B0604020202020204" pitchFamily="34" charset="0"/>
              <a:buNone/>
            </a:pPr>
            <a:r>
              <a:rPr lang="tr-TR" sz="1800" dirty="0">
                <a:latin typeface="Agency FB" panose="020B0503020202020204" pitchFamily="34" charset="0"/>
              </a:rPr>
              <a:t>sıvılar ile  hassasiyeti </a:t>
            </a:r>
            <a:r>
              <a:rPr lang="tr-TR" sz="1800" dirty="0" err="1">
                <a:latin typeface="Agency FB" panose="020B0503020202020204" pitchFamily="34" charset="0"/>
              </a:rPr>
              <a:t>azaltilmış</a:t>
            </a:r>
            <a:r>
              <a:rPr lang="tr-TR" sz="1800" dirty="0">
                <a:latin typeface="Agency FB" panose="020B0503020202020204" pitchFamily="34" charset="0"/>
              </a:rPr>
              <a:t>, </a:t>
            </a:r>
          </a:p>
          <a:p>
            <a:pPr algn="ctr">
              <a:buFont typeface="Arial" panose="020B0604020202020204" pitchFamily="34" charset="0"/>
              <a:buNone/>
            </a:pPr>
            <a:r>
              <a:rPr lang="tr-TR" sz="1800" dirty="0">
                <a:latin typeface="Agency FB" panose="020B0503020202020204" pitchFamily="34" charset="0"/>
              </a:rPr>
              <a:t>sıvı patlayıcılardır.</a:t>
            </a:r>
          </a:p>
          <a:p>
            <a:pPr>
              <a:buFont typeface="Arial" panose="020B0604020202020204" pitchFamily="34" charset="0"/>
              <a:buNone/>
            </a:pPr>
            <a:r>
              <a:rPr lang="tr-TR" sz="1800" dirty="0">
                <a:latin typeface="Agency FB" panose="020B0503020202020204" pitchFamily="34" charset="0"/>
              </a:rPr>
              <a:t>       Ör: Benzin, </a:t>
            </a:r>
            <a:r>
              <a:rPr lang="tr-TR" sz="1800" dirty="0" err="1">
                <a:latin typeface="Agency FB" panose="020B0503020202020204" pitchFamily="34" charset="0"/>
              </a:rPr>
              <a:t>Fuoil</a:t>
            </a:r>
            <a:r>
              <a:rPr lang="tr-TR" sz="1800" dirty="0">
                <a:latin typeface="Agency FB" panose="020B0503020202020204" pitchFamily="34" charset="0"/>
              </a:rPr>
              <a:t>, boya</a:t>
            </a:r>
            <a:endParaRPr lang="tr-TR" sz="2000" dirty="0">
              <a:latin typeface="Agency FB" panose="020B0503020202020204" pitchFamily="34" charset="0"/>
            </a:endParaRPr>
          </a:p>
        </p:txBody>
      </p:sp>
      <p:sp>
        <p:nvSpPr>
          <p:cNvPr id="5" name="5 Sağ Ok">
            <a:extLst>
              <a:ext uri="{FF2B5EF4-FFF2-40B4-BE49-F238E27FC236}">
                <a16:creationId xmlns:a16="http://schemas.microsoft.com/office/drawing/2014/main" id="{E9BC5FE3-D660-CE49-C4B1-5BB89F0B0D46}"/>
              </a:ext>
            </a:extLst>
          </p:cNvPr>
          <p:cNvSpPr/>
          <p:nvPr/>
        </p:nvSpPr>
        <p:spPr>
          <a:xfrm>
            <a:off x="5793008" y="1717360"/>
            <a:ext cx="1231464" cy="45362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FF00"/>
              </a:solidFill>
            </a:endParaRPr>
          </a:p>
        </p:txBody>
      </p:sp>
      <p:pic>
        <p:nvPicPr>
          <p:cNvPr id="8" name="Picture 2">
            <a:extLst>
              <a:ext uri="{FF2B5EF4-FFF2-40B4-BE49-F238E27FC236}">
                <a16:creationId xmlns:a16="http://schemas.microsoft.com/office/drawing/2014/main" id="{49EBF36E-B149-1B82-C266-0299F1080D18}"/>
              </a:ext>
            </a:extLst>
          </p:cNvPr>
          <p:cNvPicPr>
            <a:picLocks noChangeAspect="1" noChangeArrowheads="1"/>
          </p:cNvPicPr>
          <p:nvPr/>
        </p:nvPicPr>
        <p:blipFill>
          <a:blip r:embed="rId4"/>
          <a:srcRect/>
          <a:stretch>
            <a:fillRect/>
          </a:stretch>
        </p:blipFill>
        <p:spPr bwMode="auto">
          <a:xfrm>
            <a:off x="8356123" y="1275477"/>
            <a:ext cx="1231464" cy="1255377"/>
          </a:xfrm>
          <a:prstGeom prst="rect">
            <a:avLst/>
          </a:prstGeom>
          <a:noFill/>
          <a:ln w="9525">
            <a:noFill/>
            <a:miter lim="800000"/>
            <a:headEnd/>
            <a:tailEnd/>
          </a:ln>
          <a:effectLst/>
        </p:spPr>
      </p:pic>
      <p:sp>
        <p:nvSpPr>
          <p:cNvPr id="9" name="Yuvarlatılmış Dikdörtgen 1">
            <a:extLst>
              <a:ext uri="{FF2B5EF4-FFF2-40B4-BE49-F238E27FC236}">
                <a16:creationId xmlns:a16="http://schemas.microsoft.com/office/drawing/2014/main" id="{3FCEB621-A316-8657-2677-BC581A57659D}"/>
              </a:ext>
            </a:extLst>
          </p:cNvPr>
          <p:cNvSpPr/>
          <p:nvPr/>
        </p:nvSpPr>
        <p:spPr>
          <a:xfrm>
            <a:off x="5354865" y="2779588"/>
            <a:ext cx="2107750" cy="1411383"/>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b="1" dirty="0">
                <a:solidFill>
                  <a:schemeClr val="bg1"/>
                </a:solidFill>
                <a:latin typeface="Agency FB" panose="020B0503020202020204" pitchFamily="34" charset="0"/>
              </a:rPr>
              <a:t>TEMEL RİSKLER:</a:t>
            </a:r>
          </a:p>
          <a:p>
            <a:r>
              <a:rPr lang="tr-TR" b="1" dirty="0">
                <a:solidFill>
                  <a:schemeClr val="bg1"/>
                </a:solidFill>
                <a:latin typeface="Agency FB" panose="020B0503020202020204" pitchFamily="34" charset="0"/>
              </a:rPr>
              <a:t>*Yangın yada patlama</a:t>
            </a:r>
          </a:p>
          <a:p>
            <a:r>
              <a:rPr lang="tr-TR" b="1" dirty="0">
                <a:solidFill>
                  <a:schemeClr val="bg1"/>
                </a:solidFill>
                <a:latin typeface="Agency FB" panose="020B0503020202020204" pitchFamily="34" charset="0"/>
              </a:rPr>
              <a:t>*İritasyon (tahriş)</a:t>
            </a:r>
          </a:p>
          <a:p>
            <a:r>
              <a:rPr lang="tr-TR" b="1" dirty="0">
                <a:solidFill>
                  <a:schemeClr val="bg1"/>
                </a:solidFill>
                <a:latin typeface="Agency FB" panose="020B0503020202020204" pitchFamily="34" charset="0"/>
              </a:rPr>
              <a:t>*Zehirlenme</a:t>
            </a:r>
          </a:p>
        </p:txBody>
      </p:sp>
      <p:sp>
        <p:nvSpPr>
          <p:cNvPr id="10" name="Dikdörtgen 9">
            <a:extLst>
              <a:ext uri="{FF2B5EF4-FFF2-40B4-BE49-F238E27FC236}">
                <a16:creationId xmlns:a16="http://schemas.microsoft.com/office/drawing/2014/main" id="{74D45357-A87E-2989-7AC6-16E466347091}"/>
              </a:ext>
            </a:extLst>
          </p:cNvPr>
          <p:cNvSpPr/>
          <p:nvPr/>
        </p:nvSpPr>
        <p:spPr>
          <a:xfrm>
            <a:off x="7917980" y="2874437"/>
            <a:ext cx="2107750" cy="1169551"/>
          </a:xfrm>
          <a:prstGeom prst="rect">
            <a:avLst/>
          </a:prstGeom>
          <a:ln>
            <a:solidFill>
              <a:schemeClr val="accent1"/>
            </a:solidFill>
          </a:ln>
        </p:spPr>
        <p:txBody>
          <a:bodyPr wrap="square">
            <a:spAutoFit/>
          </a:bodyPr>
          <a:lstStyle/>
          <a:p>
            <a:r>
              <a:rPr lang="tr-TR" sz="1400" b="1" dirty="0">
                <a:latin typeface="Agency FB" panose="020B0503020202020204" pitchFamily="34" charset="0"/>
              </a:rPr>
              <a:t>ÖR: ORION SOFTCARE ALCOPLUS H500</a:t>
            </a:r>
          </a:p>
          <a:p>
            <a:r>
              <a:rPr lang="tr-TR" sz="1400" b="1" dirty="0">
                <a:latin typeface="Agency FB" panose="020B0503020202020204" pitchFamily="34" charset="0"/>
              </a:rPr>
              <a:t>Profesyonel el temizleyicisi(İçerisinde alkol olduğu için)</a:t>
            </a:r>
          </a:p>
        </p:txBody>
      </p:sp>
      <p:sp>
        <p:nvSpPr>
          <p:cNvPr id="12" name="Metin kutusu 11">
            <a:extLst>
              <a:ext uri="{FF2B5EF4-FFF2-40B4-BE49-F238E27FC236}">
                <a16:creationId xmlns:a16="http://schemas.microsoft.com/office/drawing/2014/main" id="{CF202428-6545-5DB0-FF77-8D3A6C01549B}"/>
              </a:ext>
            </a:extLst>
          </p:cNvPr>
          <p:cNvSpPr txBox="1"/>
          <p:nvPr/>
        </p:nvSpPr>
        <p:spPr>
          <a:xfrm>
            <a:off x="1167388" y="4616113"/>
            <a:ext cx="6097424" cy="1077218"/>
          </a:xfrm>
          <a:prstGeom prst="rect">
            <a:avLst/>
          </a:prstGeom>
          <a:noFill/>
        </p:spPr>
        <p:txBody>
          <a:bodyPr wrap="square">
            <a:spAutoFit/>
          </a:bodyPr>
          <a:lstStyle/>
          <a:p>
            <a:r>
              <a:rPr lang="tr-TR" sz="1600" b="1" u="sng" dirty="0">
                <a:latin typeface="Agency FB" panose="020B0503020202020204" pitchFamily="34" charset="0"/>
              </a:rPr>
              <a:t>ACİL DURUMLARDA YAPILMASI GEREKEN</a:t>
            </a:r>
          </a:p>
          <a:p>
            <a:pPr marL="285750" indent="-285750">
              <a:buFont typeface="Arial" panose="020B0604020202020204" pitchFamily="34" charset="0"/>
              <a:buChar char="•"/>
            </a:pPr>
            <a:r>
              <a:rPr lang="tr-TR" sz="1600" b="1" dirty="0">
                <a:latin typeface="Agency FB" panose="020B0503020202020204" pitchFamily="34" charset="0"/>
              </a:rPr>
              <a:t>Açık ateş kaynaklarının uzak tutulması(statik yüklenme vs.)</a:t>
            </a:r>
          </a:p>
          <a:p>
            <a:pPr marL="285750" indent="-285750">
              <a:buFont typeface="Arial" panose="020B0604020202020204" pitchFamily="34" charset="0"/>
              <a:buChar char="•"/>
            </a:pPr>
            <a:r>
              <a:rPr lang="tr-TR" sz="1600" b="1" dirty="0">
                <a:latin typeface="Agency FB" panose="020B0503020202020204" pitchFamily="34" charset="0"/>
              </a:rPr>
              <a:t>Kanalizasyonlara, hendeklere   girmesinin önlenmesi (set kurulması, kanalizasyonun örtülmesi)</a:t>
            </a:r>
          </a:p>
        </p:txBody>
      </p:sp>
      <p:pic>
        <p:nvPicPr>
          <p:cNvPr id="13" name="4 Resim" descr="728xauto.jpg">
            <a:extLst>
              <a:ext uri="{FF2B5EF4-FFF2-40B4-BE49-F238E27FC236}">
                <a16:creationId xmlns:a16="http://schemas.microsoft.com/office/drawing/2014/main" id="{C6CEBD6D-D7D1-105A-CEF4-B803ADC067C5}"/>
              </a:ext>
            </a:extLst>
          </p:cNvPr>
          <p:cNvPicPr>
            <a:picLocks noChangeAspect="1"/>
          </p:cNvPicPr>
          <p:nvPr/>
        </p:nvPicPr>
        <p:blipFill>
          <a:blip r:embed="rId5"/>
          <a:stretch>
            <a:fillRect/>
          </a:stretch>
        </p:blipFill>
        <p:spPr>
          <a:xfrm>
            <a:off x="7983756" y="4718741"/>
            <a:ext cx="1976197" cy="1473541"/>
          </a:xfrm>
          <a:prstGeom prst="rect">
            <a:avLst/>
          </a:prstGeom>
        </p:spPr>
      </p:pic>
      <p:sp>
        <p:nvSpPr>
          <p:cNvPr id="2" name="Metin kutusu 1">
            <a:extLst>
              <a:ext uri="{FF2B5EF4-FFF2-40B4-BE49-F238E27FC236}">
                <a16:creationId xmlns:a16="http://schemas.microsoft.com/office/drawing/2014/main" id="{DCD51520-7E20-1508-D923-DA57568CC92A}"/>
              </a:ext>
            </a:extLst>
          </p:cNvPr>
          <p:cNvSpPr txBox="1"/>
          <p:nvPr/>
        </p:nvSpPr>
        <p:spPr>
          <a:xfrm>
            <a:off x="1165251" y="1075422"/>
            <a:ext cx="3907031" cy="400110"/>
          </a:xfrm>
          <a:prstGeom prst="rect">
            <a:avLst/>
          </a:prstGeom>
          <a:noFill/>
        </p:spPr>
        <p:txBody>
          <a:bodyPr wrap="square">
            <a:spAutoFit/>
          </a:bodyPr>
          <a:lstStyle/>
          <a:p>
            <a:r>
              <a:rPr lang="tr-TR" sz="2000" b="1" dirty="0">
                <a:latin typeface="Agency FB" panose="020B0503020202020204" pitchFamily="34" charset="0"/>
              </a:rPr>
              <a:t>TEHLİKELİ MADDELERİN SINIFLANDIRILMASI</a:t>
            </a:r>
            <a:endParaRPr lang="tr-TR" sz="2000" dirty="0">
              <a:latin typeface="Agency FB" panose="020B0503020202020204" pitchFamily="34" charset="0"/>
            </a:endParaRPr>
          </a:p>
        </p:txBody>
      </p:sp>
    </p:spTree>
    <p:extLst>
      <p:ext uri="{BB962C8B-B14F-4D97-AF65-F5344CB8AC3E}">
        <p14:creationId xmlns:p14="http://schemas.microsoft.com/office/powerpoint/2010/main" val="2564721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0BAE8-270D-8889-BFA0-24DE9775DB09}"/>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8F56F84C-C66F-8F70-7FD1-56218E818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9FEC23DA-28BA-FF8A-3C17-B1E1D8360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4" name="2 İçerik Yer Tutucusu">
            <a:extLst>
              <a:ext uri="{FF2B5EF4-FFF2-40B4-BE49-F238E27FC236}">
                <a16:creationId xmlns:a16="http://schemas.microsoft.com/office/drawing/2014/main" id="{7C4EE356-0B3D-6791-F3D7-03CBD60202FB}"/>
              </a:ext>
            </a:extLst>
          </p:cNvPr>
          <p:cNvSpPr txBox="1">
            <a:spLocks/>
          </p:cNvSpPr>
          <p:nvPr/>
        </p:nvSpPr>
        <p:spPr>
          <a:xfrm>
            <a:off x="25770" y="1476075"/>
            <a:ext cx="4084889" cy="5021769"/>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tr-TR" sz="2000" b="1" u="sng" dirty="0">
                <a:latin typeface="Agency FB" panose="020B0503020202020204" pitchFamily="34" charset="0"/>
              </a:rPr>
              <a:t>4.1) YANICI KATI MADDELER</a:t>
            </a:r>
          </a:p>
          <a:p>
            <a:pPr algn="ctr">
              <a:buFont typeface="Arial" panose="020B0604020202020204" pitchFamily="34" charset="0"/>
              <a:buNone/>
            </a:pPr>
            <a:r>
              <a:rPr lang="tr-TR" sz="2000" dirty="0">
                <a:latin typeface="Agency FB" panose="020B0503020202020204" pitchFamily="34" charset="0"/>
              </a:rPr>
              <a:t> Kendi Kendine Ayrışan ve Patlayıcı Özelliği Giderilmiş (Duyarlığı azaltılmış) Katı Maddeler.</a:t>
            </a:r>
          </a:p>
          <a:p>
            <a:pPr algn="ctr">
              <a:buFont typeface="Arial" panose="020B0604020202020204" pitchFamily="34" charset="0"/>
              <a:buNone/>
            </a:pPr>
            <a:r>
              <a:rPr lang="tr-TR" sz="2000" b="1" dirty="0" err="1">
                <a:latin typeface="Agency FB" panose="020B0503020202020204" pitchFamily="34" charset="0"/>
              </a:rPr>
              <a:t>Ör:</a:t>
            </a:r>
            <a:r>
              <a:rPr lang="tr-TR" sz="2000" dirty="0" err="1">
                <a:latin typeface="Agency FB" panose="020B0503020202020204" pitchFamily="34" charset="0"/>
              </a:rPr>
              <a:t>Talaş,naftalin,kömür</a:t>
            </a:r>
            <a:endParaRPr lang="tr-TR" sz="2000" dirty="0">
              <a:latin typeface="Agency FB" panose="020B0503020202020204" pitchFamily="34" charset="0"/>
            </a:endParaRPr>
          </a:p>
          <a:p>
            <a:pPr algn="ctr">
              <a:buFont typeface="Arial" panose="020B0604020202020204" pitchFamily="34" charset="0"/>
              <a:buNone/>
            </a:pPr>
            <a:r>
              <a:rPr lang="tr-TR" sz="2000" dirty="0">
                <a:latin typeface="Agency FB" panose="020B0503020202020204" pitchFamily="34" charset="0"/>
              </a:rPr>
              <a:t> tozu, </a:t>
            </a:r>
            <a:r>
              <a:rPr lang="tr-TR" sz="2000" dirty="0" err="1">
                <a:latin typeface="Agency FB" panose="020B0503020202020204" pitchFamily="34" charset="0"/>
              </a:rPr>
              <a:t>kibrit,reşo</a:t>
            </a:r>
            <a:r>
              <a:rPr lang="tr-TR" sz="2000" dirty="0">
                <a:latin typeface="Agency FB" panose="020B0503020202020204" pitchFamily="34" charset="0"/>
              </a:rPr>
              <a:t> yakıtı</a:t>
            </a:r>
          </a:p>
          <a:p>
            <a:pPr algn="ctr">
              <a:buFont typeface="Arial" panose="020B0604020202020204" pitchFamily="34" charset="0"/>
              <a:buNone/>
            </a:pPr>
            <a:endParaRPr lang="tr-TR" sz="2000" dirty="0">
              <a:latin typeface="Agency FB" panose="020B0503020202020204" pitchFamily="34" charset="0"/>
            </a:endParaRPr>
          </a:p>
          <a:p>
            <a:pPr algn="ctr">
              <a:buFont typeface="Arial" panose="020B0604020202020204" pitchFamily="34" charset="0"/>
              <a:buNone/>
            </a:pPr>
            <a:r>
              <a:rPr lang="tr-TR" sz="2000" b="1" u="sng" dirty="0">
                <a:latin typeface="Agency FB" panose="020B0503020202020204" pitchFamily="34" charset="0"/>
              </a:rPr>
              <a:t>4.2 ) KENDİ KENDİNE YANAN MADDELER</a:t>
            </a:r>
          </a:p>
          <a:p>
            <a:pPr algn="ctr">
              <a:buFont typeface="Arial" panose="020B0604020202020204" pitchFamily="34" charset="0"/>
              <a:buNone/>
            </a:pPr>
            <a:r>
              <a:rPr lang="tr-TR" sz="2000" dirty="0">
                <a:latin typeface="Agency FB" panose="020B0503020202020204" pitchFamily="34" charset="0"/>
              </a:rPr>
              <a:t>Ateş/Alev kaynağı olmadan kendi kendine yanabilmektedirler.</a:t>
            </a:r>
          </a:p>
          <a:p>
            <a:pPr algn="ctr">
              <a:buFont typeface="Arial" panose="020B0604020202020204" pitchFamily="34" charset="0"/>
              <a:buNone/>
            </a:pPr>
            <a:r>
              <a:rPr lang="tr-TR" sz="2000" b="1" dirty="0" err="1">
                <a:latin typeface="Agency FB" panose="020B0503020202020204" pitchFamily="34" charset="0"/>
              </a:rPr>
              <a:t>Ör:</a:t>
            </a:r>
            <a:r>
              <a:rPr lang="tr-TR" sz="2000" dirty="0" err="1">
                <a:latin typeface="Agency FB" panose="020B0503020202020204" pitchFamily="34" charset="0"/>
              </a:rPr>
              <a:t>Fosfor,sodyum</a:t>
            </a:r>
            <a:r>
              <a:rPr lang="tr-TR" sz="2000" dirty="0">
                <a:latin typeface="Agency FB" panose="020B0503020202020204" pitchFamily="34" charset="0"/>
              </a:rPr>
              <a:t>,</a:t>
            </a:r>
          </a:p>
          <a:p>
            <a:pPr algn="ctr">
              <a:buFont typeface="Arial" panose="020B0604020202020204" pitchFamily="34" charset="0"/>
              <a:buNone/>
            </a:pPr>
            <a:r>
              <a:rPr lang="tr-TR" sz="2000" dirty="0">
                <a:latin typeface="Agency FB" panose="020B0503020202020204" pitchFamily="34" charset="0"/>
              </a:rPr>
              <a:t> </a:t>
            </a:r>
            <a:r>
              <a:rPr lang="tr-TR" sz="2000" dirty="0" err="1">
                <a:latin typeface="Agency FB" panose="020B0503020202020204" pitchFamily="34" charset="0"/>
              </a:rPr>
              <a:t>aliminyum</a:t>
            </a:r>
            <a:r>
              <a:rPr lang="tr-TR" sz="2000" dirty="0">
                <a:latin typeface="Agency FB" panose="020B0503020202020204" pitchFamily="34" charset="0"/>
              </a:rPr>
              <a:t> tozu</a:t>
            </a:r>
          </a:p>
          <a:p>
            <a:pPr algn="ctr">
              <a:buFont typeface="Arial" panose="020B0604020202020204" pitchFamily="34" charset="0"/>
              <a:buNone/>
            </a:pPr>
            <a:endParaRPr lang="tr-TR" sz="2000" dirty="0">
              <a:latin typeface="Agency FB" panose="020B0503020202020204" pitchFamily="34" charset="0"/>
            </a:endParaRPr>
          </a:p>
          <a:p>
            <a:pPr algn="ctr">
              <a:buFont typeface="Arial" panose="020B0604020202020204" pitchFamily="34" charset="0"/>
              <a:buNone/>
            </a:pPr>
            <a:r>
              <a:rPr lang="tr-TR" sz="2000" b="1" u="sng" dirty="0">
                <a:latin typeface="Agency FB" panose="020B0503020202020204" pitchFamily="34" charset="0"/>
              </a:rPr>
              <a:t>4.3)  </a:t>
            </a:r>
            <a:r>
              <a:rPr lang="tr-TR" sz="2000" b="1" u="sng" cap="all" dirty="0">
                <a:latin typeface="Agency FB" panose="020B0503020202020204" pitchFamily="34" charset="0"/>
              </a:rPr>
              <a:t>SU ILE TEMAS ETTIĞINDE YANICI GAZ ÇIKARTAN  MADDELER</a:t>
            </a:r>
          </a:p>
          <a:p>
            <a:pPr algn="ctr">
              <a:buFont typeface="Arial" panose="020B0604020202020204" pitchFamily="34" charset="0"/>
              <a:buNone/>
            </a:pPr>
            <a:r>
              <a:rPr lang="tr-TR" sz="2000" dirty="0">
                <a:latin typeface="Agency FB" panose="020B0503020202020204" pitchFamily="34" charset="0"/>
              </a:rPr>
              <a:t>Su ile reaksiyona girerek yanıcı gazlar oluştururlar.</a:t>
            </a:r>
          </a:p>
          <a:p>
            <a:pPr algn="ctr">
              <a:buFont typeface="Arial" panose="020B0604020202020204" pitchFamily="34" charset="0"/>
              <a:buNone/>
            </a:pPr>
            <a:r>
              <a:rPr lang="tr-TR" sz="2000" b="1" dirty="0">
                <a:latin typeface="Agency FB" panose="020B0503020202020204" pitchFamily="34" charset="0"/>
              </a:rPr>
              <a:t>Ör:</a:t>
            </a:r>
            <a:r>
              <a:rPr lang="tr-TR" sz="2000" dirty="0">
                <a:latin typeface="Agency FB" panose="020B0503020202020204" pitchFamily="34" charset="0"/>
              </a:rPr>
              <a:t> Karpit, metal peroksit</a:t>
            </a:r>
          </a:p>
          <a:p>
            <a:pPr algn="ctr">
              <a:buFont typeface="Arial" panose="020B0604020202020204" pitchFamily="34" charset="0"/>
              <a:buNone/>
            </a:pPr>
            <a:endParaRPr lang="tr-TR" sz="2000" u="sng" dirty="0">
              <a:latin typeface="Agency FB" panose="020B0503020202020204" pitchFamily="34" charset="0"/>
            </a:endParaRPr>
          </a:p>
        </p:txBody>
      </p:sp>
      <p:pic>
        <p:nvPicPr>
          <p:cNvPr id="5" name="Picture 2">
            <a:extLst>
              <a:ext uri="{FF2B5EF4-FFF2-40B4-BE49-F238E27FC236}">
                <a16:creationId xmlns:a16="http://schemas.microsoft.com/office/drawing/2014/main" id="{635957ED-C876-9D52-7021-335E6BCD9563}"/>
              </a:ext>
            </a:extLst>
          </p:cNvPr>
          <p:cNvPicPr>
            <a:picLocks noChangeAspect="1" noChangeArrowheads="1"/>
          </p:cNvPicPr>
          <p:nvPr/>
        </p:nvPicPr>
        <p:blipFill>
          <a:blip r:embed="rId4"/>
          <a:srcRect/>
          <a:stretch>
            <a:fillRect/>
          </a:stretch>
        </p:blipFill>
        <p:spPr bwMode="auto">
          <a:xfrm>
            <a:off x="7754748" y="1201556"/>
            <a:ext cx="1050940" cy="1164303"/>
          </a:xfrm>
          <a:prstGeom prst="rect">
            <a:avLst/>
          </a:prstGeom>
          <a:noFill/>
          <a:ln w="9525">
            <a:noFill/>
            <a:miter lim="800000"/>
            <a:headEnd/>
            <a:tailEnd/>
          </a:ln>
          <a:effectLst/>
        </p:spPr>
      </p:pic>
      <p:pic>
        <p:nvPicPr>
          <p:cNvPr id="8" name="Picture 3">
            <a:extLst>
              <a:ext uri="{FF2B5EF4-FFF2-40B4-BE49-F238E27FC236}">
                <a16:creationId xmlns:a16="http://schemas.microsoft.com/office/drawing/2014/main" id="{70AE2FD0-FEFA-163A-FF91-9E0B7FE1B2DE}"/>
              </a:ext>
            </a:extLst>
          </p:cNvPr>
          <p:cNvPicPr>
            <a:picLocks noChangeAspect="1" noChangeArrowheads="1"/>
          </p:cNvPicPr>
          <p:nvPr/>
        </p:nvPicPr>
        <p:blipFill>
          <a:blip r:embed="rId5"/>
          <a:srcRect/>
          <a:stretch>
            <a:fillRect/>
          </a:stretch>
        </p:blipFill>
        <p:spPr bwMode="auto">
          <a:xfrm>
            <a:off x="7784894" y="2761469"/>
            <a:ext cx="1040118" cy="1335062"/>
          </a:xfrm>
          <a:prstGeom prst="rect">
            <a:avLst/>
          </a:prstGeom>
          <a:noFill/>
          <a:ln w="9525">
            <a:noFill/>
            <a:miter lim="800000"/>
            <a:headEnd/>
            <a:tailEnd/>
          </a:ln>
          <a:effectLst/>
        </p:spPr>
      </p:pic>
      <p:pic>
        <p:nvPicPr>
          <p:cNvPr id="9" name="Picture 4">
            <a:extLst>
              <a:ext uri="{FF2B5EF4-FFF2-40B4-BE49-F238E27FC236}">
                <a16:creationId xmlns:a16="http://schemas.microsoft.com/office/drawing/2014/main" id="{E61EFC72-327B-8A80-5B9B-6443C237ED9D}"/>
              </a:ext>
            </a:extLst>
          </p:cNvPr>
          <p:cNvPicPr>
            <a:picLocks noChangeAspect="1" noChangeArrowheads="1"/>
          </p:cNvPicPr>
          <p:nvPr/>
        </p:nvPicPr>
        <p:blipFill>
          <a:blip r:embed="rId6"/>
          <a:srcRect/>
          <a:stretch>
            <a:fillRect/>
          </a:stretch>
        </p:blipFill>
        <p:spPr bwMode="auto">
          <a:xfrm>
            <a:off x="7784894" y="4558489"/>
            <a:ext cx="1043717" cy="1342004"/>
          </a:xfrm>
          <a:prstGeom prst="rect">
            <a:avLst/>
          </a:prstGeom>
          <a:noFill/>
          <a:ln w="9525">
            <a:noFill/>
            <a:miter lim="800000"/>
            <a:headEnd/>
            <a:tailEnd/>
          </a:ln>
          <a:effectLst/>
        </p:spPr>
      </p:pic>
      <p:sp>
        <p:nvSpPr>
          <p:cNvPr id="10" name="Metin kutusu 9">
            <a:extLst>
              <a:ext uri="{FF2B5EF4-FFF2-40B4-BE49-F238E27FC236}">
                <a16:creationId xmlns:a16="http://schemas.microsoft.com/office/drawing/2014/main" id="{AF1C4410-CD99-CBD3-0830-3FED5142A990}"/>
              </a:ext>
            </a:extLst>
          </p:cNvPr>
          <p:cNvSpPr txBox="1"/>
          <p:nvPr/>
        </p:nvSpPr>
        <p:spPr>
          <a:xfrm>
            <a:off x="8906519" y="1091211"/>
            <a:ext cx="2376264" cy="1384995"/>
          </a:xfrm>
          <a:prstGeom prst="rect">
            <a:avLst/>
          </a:prstGeom>
          <a:noFill/>
        </p:spPr>
        <p:txBody>
          <a:bodyPr wrap="square" rtlCol="0">
            <a:spAutoFit/>
          </a:bodyPr>
          <a:lstStyle/>
          <a:p>
            <a:r>
              <a:rPr lang="tr-TR" sz="1400" b="1" u="sng" dirty="0"/>
              <a:t>Acil durumda alınması gereken önlemler</a:t>
            </a:r>
          </a:p>
          <a:p>
            <a:r>
              <a:rPr lang="tr-TR" sz="1400" dirty="0"/>
              <a:t>*Açık ateş kaynaklarının uzaklaştırılması!</a:t>
            </a:r>
          </a:p>
          <a:p>
            <a:r>
              <a:rPr lang="tr-TR" sz="1400" dirty="0"/>
              <a:t>(Sürtünme, Kıvılcımlar, Statik yüklenme)</a:t>
            </a:r>
          </a:p>
        </p:txBody>
      </p:sp>
      <p:sp>
        <p:nvSpPr>
          <p:cNvPr id="11" name="Dikdörtgen 10">
            <a:extLst>
              <a:ext uri="{FF2B5EF4-FFF2-40B4-BE49-F238E27FC236}">
                <a16:creationId xmlns:a16="http://schemas.microsoft.com/office/drawing/2014/main" id="{3B9ECB8C-AF97-8118-7AA8-DAACCF4EB6EE}"/>
              </a:ext>
            </a:extLst>
          </p:cNvPr>
          <p:cNvSpPr/>
          <p:nvPr/>
        </p:nvSpPr>
        <p:spPr>
          <a:xfrm>
            <a:off x="8925592" y="2648316"/>
            <a:ext cx="2357191" cy="1600438"/>
          </a:xfrm>
          <a:prstGeom prst="rect">
            <a:avLst/>
          </a:prstGeom>
        </p:spPr>
        <p:txBody>
          <a:bodyPr wrap="square">
            <a:spAutoFit/>
          </a:bodyPr>
          <a:lstStyle/>
          <a:p>
            <a:r>
              <a:rPr lang="tr-TR" sz="1400" b="1" u="sng" dirty="0"/>
              <a:t>Acil durumda alınması gereken önlemler</a:t>
            </a:r>
          </a:p>
          <a:p>
            <a:r>
              <a:rPr lang="tr-TR" sz="1400" dirty="0"/>
              <a:t>*Söndürme çalışmaları için kuru kimyevi tozlar </a:t>
            </a:r>
            <a:r>
              <a:rPr lang="tr-TR" sz="1400" dirty="0">
                <a:latin typeface="Arial" pitchFamily="34" charset="0"/>
                <a:cs typeface="Arial" pitchFamily="34" charset="0"/>
              </a:rPr>
              <a:t>kullanılmalıdır</a:t>
            </a:r>
            <a:r>
              <a:rPr lang="tr-TR" sz="1400" dirty="0"/>
              <a:t>.</a:t>
            </a:r>
          </a:p>
          <a:p>
            <a:r>
              <a:rPr lang="tr-TR" sz="1400" dirty="0"/>
              <a:t>*Kesinlikle su kullanılmamalıdır.</a:t>
            </a:r>
          </a:p>
        </p:txBody>
      </p:sp>
      <p:sp>
        <p:nvSpPr>
          <p:cNvPr id="12" name="Dikdörtgen 11">
            <a:extLst>
              <a:ext uri="{FF2B5EF4-FFF2-40B4-BE49-F238E27FC236}">
                <a16:creationId xmlns:a16="http://schemas.microsoft.com/office/drawing/2014/main" id="{71699507-A187-419A-65FB-9743C7408269}"/>
              </a:ext>
            </a:extLst>
          </p:cNvPr>
          <p:cNvSpPr/>
          <p:nvPr/>
        </p:nvSpPr>
        <p:spPr>
          <a:xfrm>
            <a:off x="8971855" y="4521496"/>
            <a:ext cx="2377081" cy="2246769"/>
          </a:xfrm>
          <a:prstGeom prst="rect">
            <a:avLst/>
          </a:prstGeom>
        </p:spPr>
        <p:txBody>
          <a:bodyPr wrap="square">
            <a:spAutoFit/>
          </a:bodyPr>
          <a:lstStyle/>
          <a:p>
            <a:r>
              <a:rPr lang="tr-TR" sz="1400" b="1" u="sng" dirty="0"/>
              <a:t>Acil durumda alınması gereken önlemler</a:t>
            </a:r>
          </a:p>
          <a:p>
            <a:r>
              <a:rPr lang="tr-TR" sz="1400" dirty="0"/>
              <a:t>*Yangını kesinlikle su ile söndürmeyin(Özel toz veya kum ile)</a:t>
            </a:r>
          </a:p>
          <a:p>
            <a:r>
              <a:rPr lang="tr-TR" sz="1400" dirty="0"/>
              <a:t>*Su kaynaklarından uzak tutun.</a:t>
            </a:r>
          </a:p>
          <a:p>
            <a:r>
              <a:rPr lang="tr-TR" sz="1400" dirty="0"/>
              <a:t>*Ateş kaynaklarından uzak tutun.</a:t>
            </a:r>
          </a:p>
          <a:p>
            <a:endParaRPr lang="tr-TR" sz="1400" dirty="0"/>
          </a:p>
        </p:txBody>
      </p:sp>
      <p:sp>
        <p:nvSpPr>
          <p:cNvPr id="13" name="6 Sağ Ok">
            <a:extLst>
              <a:ext uri="{FF2B5EF4-FFF2-40B4-BE49-F238E27FC236}">
                <a16:creationId xmlns:a16="http://schemas.microsoft.com/office/drawing/2014/main" id="{D3ACC8D2-2E7E-3F9D-00FA-67AA548062FC}"/>
              </a:ext>
            </a:extLst>
          </p:cNvPr>
          <p:cNvSpPr/>
          <p:nvPr/>
        </p:nvSpPr>
        <p:spPr>
          <a:xfrm>
            <a:off x="5251122" y="1599041"/>
            <a:ext cx="1267003" cy="36933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FF00"/>
              </a:solidFill>
            </a:endParaRPr>
          </a:p>
        </p:txBody>
      </p:sp>
      <p:sp>
        <p:nvSpPr>
          <p:cNvPr id="14" name="6 Sağ Ok">
            <a:extLst>
              <a:ext uri="{FF2B5EF4-FFF2-40B4-BE49-F238E27FC236}">
                <a16:creationId xmlns:a16="http://schemas.microsoft.com/office/drawing/2014/main" id="{04A3CD85-E228-367A-1670-013FD0561052}"/>
              </a:ext>
            </a:extLst>
          </p:cNvPr>
          <p:cNvSpPr/>
          <p:nvPr/>
        </p:nvSpPr>
        <p:spPr>
          <a:xfrm>
            <a:off x="5261444" y="3263868"/>
            <a:ext cx="1372665" cy="369333"/>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FF00"/>
              </a:solidFill>
            </a:endParaRPr>
          </a:p>
        </p:txBody>
      </p:sp>
      <p:sp>
        <p:nvSpPr>
          <p:cNvPr id="15" name="6 Sağ Ok">
            <a:extLst>
              <a:ext uri="{FF2B5EF4-FFF2-40B4-BE49-F238E27FC236}">
                <a16:creationId xmlns:a16="http://schemas.microsoft.com/office/drawing/2014/main" id="{E95E9110-DDB2-3C1E-F0CE-8D9C9955B635}"/>
              </a:ext>
            </a:extLst>
          </p:cNvPr>
          <p:cNvSpPr/>
          <p:nvPr/>
        </p:nvSpPr>
        <p:spPr>
          <a:xfrm>
            <a:off x="5261444" y="5051629"/>
            <a:ext cx="1372665" cy="355724"/>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FF00"/>
              </a:solidFill>
            </a:endParaRPr>
          </a:p>
        </p:txBody>
      </p:sp>
      <p:sp>
        <p:nvSpPr>
          <p:cNvPr id="18" name="Metin kutusu 17">
            <a:extLst>
              <a:ext uri="{FF2B5EF4-FFF2-40B4-BE49-F238E27FC236}">
                <a16:creationId xmlns:a16="http://schemas.microsoft.com/office/drawing/2014/main" id="{395CE72F-5751-FE34-2C53-9A076FDB17CA}"/>
              </a:ext>
            </a:extLst>
          </p:cNvPr>
          <p:cNvSpPr txBox="1"/>
          <p:nvPr/>
        </p:nvSpPr>
        <p:spPr>
          <a:xfrm>
            <a:off x="5051884" y="5691047"/>
            <a:ext cx="2088232" cy="1077218"/>
          </a:xfrm>
          <a:prstGeom prst="rect">
            <a:avLst/>
          </a:prstGeom>
          <a:solidFill>
            <a:schemeClr val="bg2">
              <a:lumMod val="25000"/>
            </a:schemeClr>
          </a:solidFill>
        </p:spPr>
        <p:txBody>
          <a:bodyPr wrap="square" rtlCol="0">
            <a:spAutoFit/>
          </a:bodyPr>
          <a:lstStyle/>
          <a:p>
            <a:r>
              <a:rPr lang="tr-TR" sz="1600" b="1" dirty="0">
                <a:solidFill>
                  <a:schemeClr val="bg1"/>
                </a:solidFill>
                <a:effectLst>
                  <a:outerShdw blurRad="38100" dist="38100" dir="2700000" algn="tl">
                    <a:srgbClr val="000000">
                      <a:alpha val="43137"/>
                    </a:srgbClr>
                  </a:outerShdw>
                </a:effectLst>
              </a:rPr>
              <a:t>TEMEL RİSKLER:</a:t>
            </a:r>
          </a:p>
          <a:p>
            <a:r>
              <a:rPr lang="tr-TR" sz="1600" b="1" dirty="0">
                <a:solidFill>
                  <a:schemeClr val="bg1"/>
                </a:solidFill>
                <a:effectLst>
                  <a:outerShdw blurRad="38100" dist="38100" dir="2700000" algn="tl">
                    <a:srgbClr val="000000">
                      <a:alpha val="43137"/>
                    </a:srgbClr>
                  </a:outerShdw>
                </a:effectLst>
              </a:rPr>
              <a:t>*Patlama</a:t>
            </a:r>
          </a:p>
          <a:p>
            <a:r>
              <a:rPr lang="tr-TR" sz="1600" b="1" dirty="0">
                <a:solidFill>
                  <a:schemeClr val="bg1"/>
                </a:solidFill>
                <a:effectLst>
                  <a:outerShdw blurRad="38100" dist="38100" dir="2700000" algn="tl">
                    <a:srgbClr val="000000">
                      <a:alpha val="43137"/>
                    </a:srgbClr>
                  </a:outerShdw>
                </a:effectLst>
              </a:rPr>
              <a:t>*Zehirlenme</a:t>
            </a:r>
          </a:p>
          <a:p>
            <a:r>
              <a:rPr lang="tr-TR" sz="1600" b="1" dirty="0">
                <a:solidFill>
                  <a:schemeClr val="bg1"/>
                </a:solidFill>
                <a:effectLst>
                  <a:outerShdw blurRad="38100" dist="38100" dir="2700000" algn="tl">
                    <a:srgbClr val="000000">
                      <a:alpha val="43137"/>
                    </a:srgbClr>
                  </a:outerShdw>
                </a:effectLst>
              </a:rPr>
              <a:t>*Yanıklar</a:t>
            </a:r>
          </a:p>
        </p:txBody>
      </p:sp>
      <p:sp>
        <p:nvSpPr>
          <p:cNvPr id="2" name="Metin kutusu 1">
            <a:extLst>
              <a:ext uri="{FF2B5EF4-FFF2-40B4-BE49-F238E27FC236}">
                <a16:creationId xmlns:a16="http://schemas.microsoft.com/office/drawing/2014/main" id="{063B41A7-82B4-D921-A759-B9692537B5B5}"/>
              </a:ext>
            </a:extLst>
          </p:cNvPr>
          <p:cNvSpPr txBox="1"/>
          <p:nvPr/>
        </p:nvSpPr>
        <p:spPr>
          <a:xfrm>
            <a:off x="1165251" y="987285"/>
            <a:ext cx="3907031" cy="400110"/>
          </a:xfrm>
          <a:prstGeom prst="rect">
            <a:avLst/>
          </a:prstGeom>
          <a:noFill/>
        </p:spPr>
        <p:txBody>
          <a:bodyPr wrap="square">
            <a:spAutoFit/>
          </a:bodyPr>
          <a:lstStyle/>
          <a:p>
            <a:r>
              <a:rPr lang="tr-TR" sz="2000" b="1" dirty="0">
                <a:latin typeface="Agency FB" panose="020B0503020202020204" pitchFamily="34" charset="0"/>
              </a:rPr>
              <a:t>TEHLİKELİ MADDELERİN SINIFLANDIRILMASI</a:t>
            </a:r>
            <a:endParaRPr lang="tr-TR" sz="2000" dirty="0">
              <a:latin typeface="Agency FB" panose="020B0503020202020204" pitchFamily="34" charset="0"/>
            </a:endParaRPr>
          </a:p>
        </p:txBody>
      </p:sp>
    </p:spTree>
    <p:extLst>
      <p:ext uri="{BB962C8B-B14F-4D97-AF65-F5344CB8AC3E}">
        <p14:creationId xmlns:p14="http://schemas.microsoft.com/office/powerpoint/2010/main" val="3796622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7F5AD-F236-B1FB-BFE5-431935EA9A34}"/>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7CDDF66D-66F4-AE9E-C50E-072F073DC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63160"/>
            <a:ext cx="1750780" cy="5352127"/>
          </a:xfrm>
          <a:prstGeom prst="rect">
            <a:avLst/>
          </a:prstGeom>
        </p:spPr>
      </p:pic>
      <p:pic>
        <p:nvPicPr>
          <p:cNvPr id="7" name="Resim 6">
            <a:extLst>
              <a:ext uri="{FF2B5EF4-FFF2-40B4-BE49-F238E27FC236}">
                <a16:creationId xmlns:a16="http://schemas.microsoft.com/office/drawing/2014/main" id="{BB38EF07-1ACD-3B9D-B7D4-83E92EDE78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19" name="Metin kutusu 18">
            <a:extLst>
              <a:ext uri="{FF2B5EF4-FFF2-40B4-BE49-F238E27FC236}">
                <a16:creationId xmlns:a16="http://schemas.microsoft.com/office/drawing/2014/main" id="{12FBAE55-F0D1-CA4D-A466-A2F1B9EAEEC0}"/>
              </a:ext>
            </a:extLst>
          </p:cNvPr>
          <p:cNvSpPr txBox="1"/>
          <p:nvPr/>
        </p:nvSpPr>
        <p:spPr>
          <a:xfrm>
            <a:off x="871930" y="1707450"/>
            <a:ext cx="3376681" cy="1569660"/>
          </a:xfrm>
          <a:prstGeom prst="rect">
            <a:avLst/>
          </a:prstGeom>
          <a:noFill/>
        </p:spPr>
        <p:txBody>
          <a:bodyPr wrap="square" rtlCol="0">
            <a:spAutoFit/>
          </a:bodyPr>
          <a:lstStyle/>
          <a:p>
            <a:r>
              <a:rPr lang="tr-TR" sz="1600" b="1" dirty="0">
                <a:latin typeface="Agency FB" panose="020B0503020202020204" pitchFamily="34" charset="0"/>
              </a:rPr>
              <a:t>5.1Yükseltgen (oksitleyici) Yakıcı Maddeler</a:t>
            </a:r>
          </a:p>
          <a:p>
            <a:r>
              <a:rPr lang="tr-TR" sz="1600" dirty="0">
                <a:latin typeface="Agency FB" panose="020B0503020202020204" pitchFamily="34" charset="0"/>
              </a:rPr>
              <a:t>Kendileri yanmayan, ancak ısıtılınca oksijen çıkartan (yanma ve patlama şiddetini arttıran)bir dizi yükselten (oksitleyici) maddelerdir.</a:t>
            </a:r>
          </a:p>
          <a:p>
            <a:r>
              <a:rPr lang="tr-TR" sz="1600" u="sng" dirty="0">
                <a:latin typeface="Agency FB" panose="020B0503020202020204" pitchFamily="34" charset="0"/>
              </a:rPr>
              <a:t>LEV.CLAX PERSONRIL CONC.</a:t>
            </a:r>
          </a:p>
          <a:p>
            <a:r>
              <a:rPr lang="tr-TR" sz="1600" u="sng" dirty="0">
                <a:latin typeface="Agency FB" panose="020B0503020202020204" pitchFamily="34" charset="0"/>
              </a:rPr>
              <a:t> </a:t>
            </a:r>
            <a:r>
              <a:rPr lang="tr-TR" sz="1600" dirty="0">
                <a:latin typeface="Agency FB" panose="020B0503020202020204" pitchFamily="34" charset="0"/>
              </a:rPr>
              <a:t>(Temizlik çamaşır kimyasal madde)</a:t>
            </a:r>
          </a:p>
        </p:txBody>
      </p:sp>
      <p:sp>
        <p:nvSpPr>
          <p:cNvPr id="20" name="Metin kutusu 19">
            <a:extLst>
              <a:ext uri="{FF2B5EF4-FFF2-40B4-BE49-F238E27FC236}">
                <a16:creationId xmlns:a16="http://schemas.microsoft.com/office/drawing/2014/main" id="{1D34449D-CA36-E2EA-F46F-8045FBC37847}"/>
              </a:ext>
            </a:extLst>
          </p:cNvPr>
          <p:cNvSpPr txBox="1"/>
          <p:nvPr/>
        </p:nvSpPr>
        <p:spPr>
          <a:xfrm>
            <a:off x="871417" y="3484466"/>
            <a:ext cx="3192062" cy="1292662"/>
          </a:xfrm>
          <a:prstGeom prst="rect">
            <a:avLst/>
          </a:prstGeom>
          <a:noFill/>
        </p:spPr>
        <p:txBody>
          <a:bodyPr wrap="square" rtlCol="0">
            <a:spAutoFit/>
          </a:bodyPr>
          <a:lstStyle/>
          <a:p>
            <a:r>
              <a:rPr lang="tr-TR" sz="1600" b="1" dirty="0">
                <a:latin typeface="Agency FB" panose="020B0503020202020204" pitchFamily="34" charset="0"/>
              </a:rPr>
              <a:t>5.2 </a:t>
            </a:r>
            <a:r>
              <a:rPr lang="tr-TR" sz="1600" b="1" dirty="0" err="1">
                <a:latin typeface="Agency FB" panose="020B0503020202020204" pitchFamily="34" charset="0"/>
              </a:rPr>
              <a:t>Organit</a:t>
            </a:r>
            <a:r>
              <a:rPr lang="tr-TR" sz="1600" b="1" dirty="0">
                <a:latin typeface="Agency FB" panose="020B0503020202020204" pitchFamily="34" charset="0"/>
              </a:rPr>
              <a:t> Peroksitler</a:t>
            </a:r>
          </a:p>
          <a:p>
            <a:r>
              <a:rPr lang="tr-TR" sz="1600" dirty="0" err="1">
                <a:latin typeface="Agency FB" panose="020B0503020202020204" pitchFamily="34" charset="0"/>
              </a:rPr>
              <a:t>Patlayıcı,süratla</a:t>
            </a:r>
            <a:r>
              <a:rPr lang="tr-TR" sz="1600" dirty="0">
                <a:latin typeface="Agency FB" panose="020B0503020202020204" pitchFamily="34" charset="0"/>
              </a:rPr>
              <a:t> yanan darbeye ve sürtünmeye </a:t>
            </a:r>
            <a:r>
              <a:rPr lang="tr-TR" sz="1600" dirty="0" err="1">
                <a:latin typeface="Agency FB" panose="020B0503020202020204" pitchFamily="34" charset="0"/>
              </a:rPr>
              <a:t>duyarlı,diğer</a:t>
            </a:r>
            <a:r>
              <a:rPr lang="tr-TR" sz="1600" dirty="0">
                <a:latin typeface="Agency FB" panose="020B0503020202020204" pitchFamily="34" charset="0"/>
              </a:rPr>
              <a:t> maddelerle şiddetli reaksiyona giren maddelerdir.</a:t>
            </a:r>
          </a:p>
          <a:p>
            <a:endParaRPr lang="tr-TR" sz="1400" dirty="0">
              <a:latin typeface="Agency FB" panose="020B0503020202020204" pitchFamily="34" charset="0"/>
            </a:endParaRPr>
          </a:p>
        </p:txBody>
      </p:sp>
      <p:sp>
        <p:nvSpPr>
          <p:cNvPr id="22" name="Yuvarlatılmış Dikdörtgen 4">
            <a:extLst>
              <a:ext uri="{FF2B5EF4-FFF2-40B4-BE49-F238E27FC236}">
                <a16:creationId xmlns:a16="http://schemas.microsoft.com/office/drawing/2014/main" id="{9B2CB656-1A83-BCAD-EE8E-C4FA756AFC1A}"/>
              </a:ext>
            </a:extLst>
          </p:cNvPr>
          <p:cNvSpPr/>
          <p:nvPr/>
        </p:nvSpPr>
        <p:spPr>
          <a:xfrm>
            <a:off x="1182465" y="4810048"/>
            <a:ext cx="2444097" cy="1826953"/>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600" b="1" dirty="0">
                <a:solidFill>
                  <a:schemeClr val="bg1"/>
                </a:solidFill>
                <a:latin typeface="Agency FB" panose="020B0503020202020204" pitchFamily="34" charset="0"/>
              </a:rPr>
              <a:t>TEMEL RİSKLER:</a:t>
            </a:r>
          </a:p>
          <a:p>
            <a:r>
              <a:rPr lang="tr-TR" sz="1600" b="1" dirty="0">
                <a:solidFill>
                  <a:schemeClr val="bg1"/>
                </a:solidFill>
                <a:latin typeface="Agency FB" panose="020B0503020202020204" pitchFamily="34" charset="0"/>
              </a:rPr>
              <a:t>*Patlama</a:t>
            </a:r>
          </a:p>
          <a:p>
            <a:r>
              <a:rPr lang="tr-TR" sz="1600" b="1" dirty="0">
                <a:solidFill>
                  <a:schemeClr val="bg1"/>
                </a:solidFill>
                <a:latin typeface="Agency FB" panose="020B0503020202020204" pitchFamily="34" charset="0"/>
              </a:rPr>
              <a:t>*Yangın</a:t>
            </a:r>
          </a:p>
          <a:p>
            <a:r>
              <a:rPr lang="tr-TR" sz="1600" b="1" dirty="0">
                <a:solidFill>
                  <a:schemeClr val="bg1"/>
                </a:solidFill>
                <a:latin typeface="Agency FB" panose="020B0503020202020204" pitchFamily="34" charset="0"/>
              </a:rPr>
              <a:t>*Yangın başlatma</a:t>
            </a:r>
          </a:p>
          <a:p>
            <a:r>
              <a:rPr lang="tr-TR" sz="1600" b="1" dirty="0">
                <a:solidFill>
                  <a:schemeClr val="bg1"/>
                </a:solidFill>
                <a:latin typeface="Agency FB" panose="020B0503020202020204" pitchFamily="34" charset="0"/>
              </a:rPr>
              <a:t>*Yanıklar</a:t>
            </a:r>
          </a:p>
          <a:p>
            <a:r>
              <a:rPr lang="tr-TR" sz="1600" b="1" dirty="0">
                <a:solidFill>
                  <a:schemeClr val="bg1"/>
                </a:solidFill>
                <a:latin typeface="Agency FB" panose="020B0503020202020204" pitchFamily="34" charset="0"/>
              </a:rPr>
              <a:t>*Zehirlenme</a:t>
            </a:r>
          </a:p>
          <a:p>
            <a:r>
              <a:rPr lang="tr-TR" sz="1600" b="1" dirty="0">
                <a:solidFill>
                  <a:schemeClr val="bg1"/>
                </a:solidFill>
                <a:latin typeface="Agency FB" panose="020B0503020202020204" pitchFamily="34" charset="0"/>
              </a:rPr>
              <a:t>*Bozulabilir(</a:t>
            </a:r>
            <a:r>
              <a:rPr lang="tr-TR" sz="1600" b="1" dirty="0" err="1">
                <a:solidFill>
                  <a:schemeClr val="bg1"/>
                </a:solidFill>
                <a:latin typeface="Agency FB" panose="020B0503020202020204" pitchFamily="34" charset="0"/>
              </a:rPr>
              <a:t>dekomposizyon</a:t>
            </a:r>
            <a:r>
              <a:rPr lang="tr-TR" sz="1600" b="1" dirty="0">
                <a:solidFill>
                  <a:schemeClr val="bg1"/>
                </a:solidFill>
                <a:latin typeface="Agency FB" panose="020B0503020202020204" pitchFamily="34" charset="0"/>
              </a:rPr>
              <a:t>)</a:t>
            </a:r>
          </a:p>
        </p:txBody>
      </p:sp>
      <p:sp>
        <p:nvSpPr>
          <p:cNvPr id="23" name="6 Sağ Ok">
            <a:extLst>
              <a:ext uri="{FF2B5EF4-FFF2-40B4-BE49-F238E27FC236}">
                <a16:creationId xmlns:a16="http://schemas.microsoft.com/office/drawing/2014/main" id="{9AAF7F8C-5BC4-42D7-247A-2289F1236096}"/>
              </a:ext>
            </a:extLst>
          </p:cNvPr>
          <p:cNvSpPr/>
          <p:nvPr/>
        </p:nvSpPr>
        <p:spPr>
          <a:xfrm>
            <a:off x="4332124" y="1671159"/>
            <a:ext cx="1178092" cy="483326"/>
          </a:xfrm>
          <a:prstGeom prst="rightArrow">
            <a:avLst>
              <a:gd name="adj1" fmla="val 28378"/>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6 Sağ Ok">
            <a:extLst>
              <a:ext uri="{FF2B5EF4-FFF2-40B4-BE49-F238E27FC236}">
                <a16:creationId xmlns:a16="http://schemas.microsoft.com/office/drawing/2014/main" id="{4C3493E2-9D25-1CA7-441C-CEDD4A9A38A1}"/>
              </a:ext>
            </a:extLst>
          </p:cNvPr>
          <p:cNvSpPr/>
          <p:nvPr/>
        </p:nvSpPr>
        <p:spPr>
          <a:xfrm>
            <a:off x="4332124" y="3647471"/>
            <a:ext cx="1329204" cy="483326"/>
          </a:xfrm>
          <a:prstGeom prst="rightArrow">
            <a:avLst>
              <a:gd name="adj1" fmla="val 28378"/>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25" name="Picture 2">
            <a:extLst>
              <a:ext uri="{FF2B5EF4-FFF2-40B4-BE49-F238E27FC236}">
                <a16:creationId xmlns:a16="http://schemas.microsoft.com/office/drawing/2014/main" id="{1027056C-4CB3-0D6C-CB8B-C83B07300125}"/>
              </a:ext>
            </a:extLst>
          </p:cNvPr>
          <p:cNvPicPr>
            <a:picLocks noChangeAspect="1" noChangeArrowheads="1"/>
          </p:cNvPicPr>
          <p:nvPr/>
        </p:nvPicPr>
        <p:blipFill>
          <a:blip r:embed="rId4"/>
          <a:srcRect/>
          <a:stretch>
            <a:fillRect/>
          </a:stretch>
        </p:blipFill>
        <p:spPr bwMode="auto">
          <a:xfrm>
            <a:off x="6080157" y="1228489"/>
            <a:ext cx="1030063" cy="1368665"/>
          </a:xfrm>
          <a:prstGeom prst="rect">
            <a:avLst/>
          </a:prstGeom>
          <a:noFill/>
          <a:ln w="9525">
            <a:noFill/>
            <a:miter lim="800000"/>
            <a:headEnd/>
            <a:tailEnd/>
          </a:ln>
          <a:effectLst/>
        </p:spPr>
      </p:pic>
      <p:pic>
        <p:nvPicPr>
          <p:cNvPr id="26" name="4 Resim" descr="LAB-N521-PC-1.jpg">
            <a:extLst>
              <a:ext uri="{FF2B5EF4-FFF2-40B4-BE49-F238E27FC236}">
                <a16:creationId xmlns:a16="http://schemas.microsoft.com/office/drawing/2014/main" id="{F2CE4878-6375-B47E-0EFB-5F11B8A3AD66}"/>
              </a:ext>
            </a:extLst>
          </p:cNvPr>
          <p:cNvPicPr>
            <a:picLocks noChangeAspect="1"/>
          </p:cNvPicPr>
          <p:nvPr/>
        </p:nvPicPr>
        <p:blipFill>
          <a:blip r:embed="rId5" cstate="print"/>
          <a:stretch>
            <a:fillRect/>
          </a:stretch>
        </p:blipFill>
        <p:spPr>
          <a:xfrm>
            <a:off x="6080157" y="3241123"/>
            <a:ext cx="1027727" cy="1368666"/>
          </a:xfrm>
          <a:prstGeom prst="rect">
            <a:avLst/>
          </a:prstGeom>
        </p:spPr>
      </p:pic>
      <p:pic>
        <p:nvPicPr>
          <p:cNvPr id="27" name="9 Resim" descr="hidrojen-peroksit.jpg">
            <a:extLst>
              <a:ext uri="{FF2B5EF4-FFF2-40B4-BE49-F238E27FC236}">
                <a16:creationId xmlns:a16="http://schemas.microsoft.com/office/drawing/2014/main" id="{8FD34791-A6B5-549E-6803-79469CE9E161}"/>
              </a:ext>
            </a:extLst>
          </p:cNvPr>
          <p:cNvPicPr>
            <a:picLocks noChangeAspect="1"/>
          </p:cNvPicPr>
          <p:nvPr/>
        </p:nvPicPr>
        <p:blipFill>
          <a:blip r:embed="rId6" cstate="print"/>
          <a:stretch>
            <a:fillRect/>
          </a:stretch>
        </p:blipFill>
        <p:spPr>
          <a:xfrm>
            <a:off x="9593904" y="1085841"/>
            <a:ext cx="1671462" cy="1653959"/>
          </a:xfrm>
          <a:prstGeom prst="rect">
            <a:avLst/>
          </a:prstGeom>
        </p:spPr>
      </p:pic>
      <p:sp>
        <p:nvSpPr>
          <p:cNvPr id="28" name="6 Sağ Ok">
            <a:extLst>
              <a:ext uri="{FF2B5EF4-FFF2-40B4-BE49-F238E27FC236}">
                <a16:creationId xmlns:a16="http://schemas.microsoft.com/office/drawing/2014/main" id="{0A9A07B2-0E38-C7E7-948C-0A61A56B0CC8}"/>
              </a:ext>
            </a:extLst>
          </p:cNvPr>
          <p:cNvSpPr/>
          <p:nvPr/>
        </p:nvSpPr>
        <p:spPr>
          <a:xfrm>
            <a:off x="7850394" y="1671159"/>
            <a:ext cx="1178092" cy="483326"/>
          </a:xfrm>
          <a:prstGeom prst="rightArrow">
            <a:avLst>
              <a:gd name="adj1" fmla="val 28378"/>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Dikdörtgen 28">
            <a:extLst>
              <a:ext uri="{FF2B5EF4-FFF2-40B4-BE49-F238E27FC236}">
                <a16:creationId xmlns:a16="http://schemas.microsoft.com/office/drawing/2014/main" id="{239FD267-CFA8-F95A-913A-6EEB1D5B8957}"/>
              </a:ext>
            </a:extLst>
          </p:cNvPr>
          <p:cNvSpPr/>
          <p:nvPr/>
        </p:nvSpPr>
        <p:spPr>
          <a:xfrm>
            <a:off x="7896195" y="3323455"/>
            <a:ext cx="1086490" cy="954107"/>
          </a:xfrm>
          <a:prstGeom prst="rect">
            <a:avLst/>
          </a:prstGeom>
        </p:spPr>
        <p:txBody>
          <a:bodyPr wrap="square">
            <a:spAutoFit/>
          </a:bodyPr>
          <a:lstStyle/>
          <a:p>
            <a:r>
              <a:rPr lang="tr-TR" sz="1400" b="1" dirty="0">
                <a:latin typeface="Agency FB" panose="020B0503020202020204" pitchFamily="34" charset="0"/>
              </a:rPr>
              <a:t>P1</a:t>
            </a:r>
            <a:r>
              <a:rPr lang="tr-TR" sz="1400" dirty="0">
                <a:latin typeface="Agency FB" panose="020B0503020202020204" pitchFamily="34" charset="0"/>
              </a:rPr>
              <a:t>-Isı kontrolü </a:t>
            </a:r>
          </a:p>
          <a:p>
            <a:r>
              <a:rPr lang="tr-TR" sz="1400" dirty="0">
                <a:latin typeface="Agency FB" panose="020B0503020202020204" pitchFamily="34" charset="0"/>
              </a:rPr>
              <a:t>Gerektirmez</a:t>
            </a:r>
          </a:p>
          <a:p>
            <a:r>
              <a:rPr lang="tr-TR" sz="1400" b="1" dirty="0">
                <a:latin typeface="Agency FB" panose="020B0503020202020204" pitchFamily="34" charset="0"/>
              </a:rPr>
              <a:t>P2</a:t>
            </a:r>
            <a:r>
              <a:rPr lang="tr-TR" sz="1400" dirty="0">
                <a:latin typeface="Agency FB" panose="020B0503020202020204" pitchFamily="34" charset="0"/>
              </a:rPr>
              <a:t>-Isı kontrolü </a:t>
            </a:r>
          </a:p>
          <a:p>
            <a:r>
              <a:rPr lang="tr-TR" sz="1400" dirty="0">
                <a:latin typeface="Agency FB" panose="020B0503020202020204" pitchFamily="34" charset="0"/>
              </a:rPr>
              <a:t>gerektirir.</a:t>
            </a:r>
            <a:endParaRPr lang="tr-TR" dirty="0">
              <a:latin typeface="Agency FB" panose="020B0503020202020204" pitchFamily="34" charset="0"/>
            </a:endParaRPr>
          </a:p>
        </p:txBody>
      </p:sp>
      <p:sp>
        <p:nvSpPr>
          <p:cNvPr id="30" name="Dikdörtgen 29">
            <a:extLst>
              <a:ext uri="{FF2B5EF4-FFF2-40B4-BE49-F238E27FC236}">
                <a16:creationId xmlns:a16="http://schemas.microsoft.com/office/drawing/2014/main" id="{F50F4AB6-638E-727E-296B-99825CE2028A}"/>
              </a:ext>
            </a:extLst>
          </p:cNvPr>
          <p:cNvSpPr/>
          <p:nvPr/>
        </p:nvSpPr>
        <p:spPr>
          <a:xfrm>
            <a:off x="7896195" y="4608136"/>
            <a:ext cx="3019455" cy="861774"/>
          </a:xfrm>
          <a:prstGeom prst="rect">
            <a:avLst/>
          </a:prstGeom>
        </p:spPr>
        <p:txBody>
          <a:bodyPr wrap="square">
            <a:spAutoFit/>
          </a:bodyPr>
          <a:lstStyle/>
          <a:p>
            <a:r>
              <a:rPr lang="tr-TR" sz="1600" b="1" u="sng" dirty="0">
                <a:latin typeface="Agency FB" panose="020B0503020202020204" pitchFamily="34" charset="0"/>
              </a:rPr>
              <a:t>Acil durumda alınması gereken önlemler</a:t>
            </a:r>
          </a:p>
          <a:p>
            <a:r>
              <a:rPr lang="tr-TR" sz="1600" dirty="0">
                <a:latin typeface="Agency FB" panose="020B0503020202020204" pitchFamily="34" charset="0"/>
              </a:rPr>
              <a:t>*Başka maddelerle teması önlenmelidir.</a:t>
            </a:r>
          </a:p>
          <a:p>
            <a:endParaRPr lang="tr-TR" dirty="0"/>
          </a:p>
        </p:txBody>
      </p:sp>
      <p:sp>
        <p:nvSpPr>
          <p:cNvPr id="2" name="Metin kutusu 1">
            <a:extLst>
              <a:ext uri="{FF2B5EF4-FFF2-40B4-BE49-F238E27FC236}">
                <a16:creationId xmlns:a16="http://schemas.microsoft.com/office/drawing/2014/main" id="{5990935B-8940-95E0-FA55-CFF6E0D4638C}"/>
              </a:ext>
            </a:extLst>
          </p:cNvPr>
          <p:cNvSpPr txBox="1"/>
          <p:nvPr/>
        </p:nvSpPr>
        <p:spPr>
          <a:xfrm>
            <a:off x="1165251" y="1134475"/>
            <a:ext cx="3907031" cy="400110"/>
          </a:xfrm>
          <a:prstGeom prst="rect">
            <a:avLst/>
          </a:prstGeom>
          <a:noFill/>
        </p:spPr>
        <p:txBody>
          <a:bodyPr wrap="square">
            <a:spAutoFit/>
          </a:bodyPr>
          <a:lstStyle/>
          <a:p>
            <a:r>
              <a:rPr lang="tr-TR" sz="2000" b="1" dirty="0">
                <a:latin typeface="Agency FB" panose="020B0503020202020204" pitchFamily="34" charset="0"/>
              </a:rPr>
              <a:t>TEHLİKELİ MADDELERİN SINIFLANDIRILMASI</a:t>
            </a:r>
            <a:endParaRPr lang="tr-TR" sz="2000" dirty="0">
              <a:latin typeface="Agency FB" panose="020B0503020202020204" pitchFamily="34" charset="0"/>
            </a:endParaRPr>
          </a:p>
        </p:txBody>
      </p:sp>
    </p:spTree>
    <p:extLst>
      <p:ext uri="{BB962C8B-B14F-4D97-AF65-F5344CB8AC3E}">
        <p14:creationId xmlns:p14="http://schemas.microsoft.com/office/powerpoint/2010/main" val="2234610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49E33-C99B-B677-EEA5-2B9411C9ED02}"/>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95CBC447-C10E-BDF4-1D32-257EADA20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9F89297F-07E8-2497-B44A-A84F8DA0C5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4" name="2 İçerik Yer Tutucusu">
            <a:extLst>
              <a:ext uri="{FF2B5EF4-FFF2-40B4-BE49-F238E27FC236}">
                <a16:creationId xmlns:a16="http://schemas.microsoft.com/office/drawing/2014/main" id="{F460A630-0EB7-6C64-AAE2-0219B1E4DAF6}"/>
              </a:ext>
            </a:extLst>
          </p:cNvPr>
          <p:cNvSpPr txBox="1">
            <a:spLocks/>
          </p:cNvSpPr>
          <p:nvPr/>
        </p:nvSpPr>
        <p:spPr>
          <a:xfrm>
            <a:off x="1" y="1360092"/>
            <a:ext cx="5791199" cy="5021769"/>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tr-TR" sz="3400" b="1" u="sng" dirty="0">
                <a:latin typeface="Agency FB" panose="020B0503020202020204" pitchFamily="34" charset="0"/>
              </a:rPr>
              <a:t>4.1) YANICI KATI  MADDELER</a:t>
            </a:r>
          </a:p>
          <a:p>
            <a:pPr algn="ctr">
              <a:buFont typeface="Arial" panose="020B0604020202020204" pitchFamily="34" charset="0"/>
              <a:buNone/>
            </a:pPr>
            <a:r>
              <a:rPr lang="tr-TR" sz="3400" dirty="0">
                <a:latin typeface="Agency FB" panose="020B0503020202020204" pitchFamily="34" charset="0"/>
              </a:rPr>
              <a:t> Kendi Kendine Ayrışan ve Patlayıcı Özelliği Giderilmiş (Duyarlığı azaltılmış) Katı Maddeler.</a:t>
            </a:r>
          </a:p>
          <a:p>
            <a:pPr algn="ctr">
              <a:buFont typeface="Arial" panose="020B0604020202020204" pitchFamily="34" charset="0"/>
              <a:buNone/>
            </a:pPr>
            <a:r>
              <a:rPr lang="tr-TR" sz="3400" b="1" dirty="0" err="1">
                <a:latin typeface="Agency FB" panose="020B0503020202020204" pitchFamily="34" charset="0"/>
              </a:rPr>
              <a:t>Ör:</a:t>
            </a:r>
            <a:r>
              <a:rPr lang="tr-TR" sz="3400" dirty="0" err="1">
                <a:latin typeface="Agency FB" panose="020B0503020202020204" pitchFamily="34" charset="0"/>
              </a:rPr>
              <a:t>Talaş,naftalin,kömür</a:t>
            </a:r>
            <a:endParaRPr lang="tr-TR" sz="3400" dirty="0">
              <a:latin typeface="Agency FB" panose="020B0503020202020204" pitchFamily="34" charset="0"/>
            </a:endParaRPr>
          </a:p>
          <a:p>
            <a:pPr algn="ctr">
              <a:buFont typeface="Arial" panose="020B0604020202020204" pitchFamily="34" charset="0"/>
              <a:buNone/>
            </a:pPr>
            <a:r>
              <a:rPr lang="tr-TR" sz="3400" dirty="0">
                <a:latin typeface="Agency FB" panose="020B0503020202020204" pitchFamily="34" charset="0"/>
              </a:rPr>
              <a:t> tozu, </a:t>
            </a:r>
            <a:r>
              <a:rPr lang="tr-TR" sz="3400" dirty="0" err="1">
                <a:latin typeface="Agency FB" panose="020B0503020202020204" pitchFamily="34" charset="0"/>
              </a:rPr>
              <a:t>kibrit,REŞO</a:t>
            </a:r>
            <a:r>
              <a:rPr lang="tr-TR" sz="3400" dirty="0">
                <a:latin typeface="Agency FB" panose="020B0503020202020204" pitchFamily="34" charset="0"/>
              </a:rPr>
              <a:t> YAKITI</a:t>
            </a:r>
          </a:p>
          <a:p>
            <a:pPr algn="ctr">
              <a:buFont typeface="Arial" panose="020B0604020202020204" pitchFamily="34" charset="0"/>
              <a:buNone/>
            </a:pPr>
            <a:endParaRPr lang="tr-TR" sz="3400" dirty="0">
              <a:latin typeface="Agency FB" panose="020B0503020202020204" pitchFamily="34" charset="0"/>
            </a:endParaRPr>
          </a:p>
          <a:p>
            <a:pPr algn="ctr">
              <a:buFont typeface="Arial" panose="020B0604020202020204" pitchFamily="34" charset="0"/>
              <a:buNone/>
            </a:pPr>
            <a:r>
              <a:rPr lang="tr-TR" sz="3400" b="1" u="sng" dirty="0">
                <a:latin typeface="Agency FB" panose="020B0503020202020204" pitchFamily="34" charset="0"/>
              </a:rPr>
              <a:t>4.2 ) KENDİ KENDİNE YANAN MADDELER</a:t>
            </a:r>
          </a:p>
          <a:p>
            <a:pPr algn="ctr">
              <a:buFont typeface="Arial" panose="020B0604020202020204" pitchFamily="34" charset="0"/>
              <a:buNone/>
            </a:pPr>
            <a:r>
              <a:rPr lang="tr-TR" sz="3400" dirty="0">
                <a:latin typeface="Agency FB" panose="020B0503020202020204" pitchFamily="34" charset="0"/>
              </a:rPr>
              <a:t>Ateş/Alev kaynağı olmadan kendi kendine yanabilmektedirler.</a:t>
            </a:r>
          </a:p>
          <a:p>
            <a:pPr algn="ctr">
              <a:buFont typeface="Arial" panose="020B0604020202020204" pitchFamily="34" charset="0"/>
              <a:buNone/>
            </a:pPr>
            <a:r>
              <a:rPr lang="tr-TR" sz="3400" b="1" dirty="0" err="1">
                <a:latin typeface="Agency FB" panose="020B0503020202020204" pitchFamily="34" charset="0"/>
              </a:rPr>
              <a:t>Ör:</a:t>
            </a:r>
            <a:r>
              <a:rPr lang="tr-TR" sz="3400" dirty="0" err="1">
                <a:latin typeface="Agency FB" panose="020B0503020202020204" pitchFamily="34" charset="0"/>
              </a:rPr>
              <a:t>Fosfor,sodyum</a:t>
            </a:r>
            <a:r>
              <a:rPr lang="tr-TR" sz="3400" dirty="0">
                <a:latin typeface="Agency FB" panose="020B0503020202020204" pitchFamily="34" charset="0"/>
              </a:rPr>
              <a:t>,</a:t>
            </a:r>
          </a:p>
          <a:p>
            <a:pPr algn="ctr">
              <a:buFont typeface="Arial" panose="020B0604020202020204" pitchFamily="34" charset="0"/>
              <a:buNone/>
            </a:pPr>
            <a:r>
              <a:rPr lang="tr-TR" sz="3400" dirty="0">
                <a:latin typeface="Agency FB" panose="020B0503020202020204" pitchFamily="34" charset="0"/>
              </a:rPr>
              <a:t> </a:t>
            </a:r>
            <a:r>
              <a:rPr lang="tr-TR" sz="3400" dirty="0" err="1">
                <a:latin typeface="Agency FB" panose="020B0503020202020204" pitchFamily="34" charset="0"/>
              </a:rPr>
              <a:t>aliminyum</a:t>
            </a:r>
            <a:r>
              <a:rPr lang="tr-TR" sz="3400" dirty="0">
                <a:latin typeface="Agency FB" panose="020B0503020202020204" pitchFamily="34" charset="0"/>
              </a:rPr>
              <a:t> tozu</a:t>
            </a:r>
          </a:p>
          <a:p>
            <a:pPr algn="ctr">
              <a:buFont typeface="Arial" panose="020B0604020202020204" pitchFamily="34" charset="0"/>
              <a:buNone/>
            </a:pPr>
            <a:endParaRPr lang="tr-TR" sz="3400" dirty="0">
              <a:latin typeface="Agency FB" panose="020B0503020202020204" pitchFamily="34" charset="0"/>
            </a:endParaRPr>
          </a:p>
          <a:p>
            <a:pPr algn="ctr">
              <a:buFont typeface="Arial" panose="020B0604020202020204" pitchFamily="34" charset="0"/>
              <a:buNone/>
            </a:pPr>
            <a:r>
              <a:rPr lang="tr-TR" sz="3400" b="1" u="sng" dirty="0">
                <a:latin typeface="Agency FB" panose="020B0503020202020204" pitchFamily="34" charset="0"/>
              </a:rPr>
              <a:t>4.3)  </a:t>
            </a:r>
            <a:r>
              <a:rPr lang="tr-TR" sz="3400" b="1" u="sng" cap="all" dirty="0">
                <a:latin typeface="Agency FB" panose="020B0503020202020204" pitchFamily="34" charset="0"/>
              </a:rPr>
              <a:t>SU İLE TEMAS ETTİĞİNDE YANICI GAZ ÇIKARTAN </a:t>
            </a:r>
          </a:p>
          <a:p>
            <a:pPr algn="ctr">
              <a:buFont typeface="Arial" panose="020B0604020202020204" pitchFamily="34" charset="0"/>
              <a:buNone/>
            </a:pPr>
            <a:r>
              <a:rPr lang="tr-TR" sz="3400" b="1" u="sng" cap="all" dirty="0">
                <a:latin typeface="Agency FB" panose="020B0503020202020204" pitchFamily="34" charset="0"/>
              </a:rPr>
              <a:t>MADDELER</a:t>
            </a:r>
          </a:p>
          <a:p>
            <a:pPr algn="ctr">
              <a:buFont typeface="Arial" panose="020B0604020202020204" pitchFamily="34" charset="0"/>
              <a:buNone/>
            </a:pPr>
            <a:r>
              <a:rPr lang="tr-TR" sz="3400" dirty="0">
                <a:latin typeface="Agency FB" panose="020B0503020202020204" pitchFamily="34" charset="0"/>
              </a:rPr>
              <a:t>Su ile reaksiyona girerek yanıcı gazlar oluştururlar.</a:t>
            </a:r>
          </a:p>
          <a:p>
            <a:pPr algn="ctr">
              <a:buFont typeface="Arial" panose="020B0604020202020204" pitchFamily="34" charset="0"/>
              <a:buNone/>
            </a:pPr>
            <a:r>
              <a:rPr lang="tr-TR" sz="3400" b="1" dirty="0">
                <a:latin typeface="Agency FB" panose="020B0503020202020204" pitchFamily="34" charset="0"/>
              </a:rPr>
              <a:t>Ör:</a:t>
            </a:r>
            <a:r>
              <a:rPr lang="tr-TR" sz="3400" dirty="0">
                <a:latin typeface="Agency FB" panose="020B0503020202020204" pitchFamily="34" charset="0"/>
              </a:rPr>
              <a:t> Karpit, metal peroksit</a:t>
            </a:r>
          </a:p>
          <a:p>
            <a:pPr algn="ctr">
              <a:buFont typeface="Arial" panose="020B0604020202020204" pitchFamily="34" charset="0"/>
              <a:buNone/>
            </a:pPr>
            <a:endParaRPr lang="tr-TR" sz="2000" u="sng" dirty="0">
              <a:latin typeface="Agency FB" panose="020B0503020202020204" pitchFamily="34" charset="0"/>
            </a:endParaRPr>
          </a:p>
        </p:txBody>
      </p:sp>
      <p:pic>
        <p:nvPicPr>
          <p:cNvPr id="5" name="Picture 2">
            <a:extLst>
              <a:ext uri="{FF2B5EF4-FFF2-40B4-BE49-F238E27FC236}">
                <a16:creationId xmlns:a16="http://schemas.microsoft.com/office/drawing/2014/main" id="{AFAF861D-FA4E-4994-8B13-07F8F0C9AFA0}"/>
              </a:ext>
            </a:extLst>
          </p:cNvPr>
          <p:cNvPicPr>
            <a:picLocks noChangeAspect="1" noChangeArrowheads="1"/>
          </p:cNvPicPr>
          <p:nvPr/>
        </p:nvPicPr>
        <p:blipFill>
          <a:blip r:embed="rId4"/>
          <a:srcRect/>
          <a:stretch>
            <a:fillRect/>
          </a:stretch>
        </p:blipFill>
        <p:spPr bwMode="auto">
          <a:xfrm>
            <a:off x="8013878" y="1252496"/>
            <a:ext cx="1050940" cy="1164303"/>
          </a:xfrm>
          <a:prstGeom prst="rect">
            <a:avLst/>
          </a:prstGeom>
          <a:noFill/>
          <a:ln w="9525">
            <a:noFill/>
            <a:miter lim="800000"/>
            <a:headEnd/>
            <a:tailEnd/>
          </a:ln>
          <a:effectLst/>
        </p:spPr>
      </p:pic>
      <p:pic>
        <p:nvPicPr>
          <p:cNvPr id="8" name="Picture 3">
            <a:extLst>
              <a:ext uri="{FF2B5EF4-FFF2-40B4-BE49-F238E27FC236}">
                <a16:creationId xmlns:a16="http://schemas.microsoft.com/office/drawing/2014/main" id="{155CD19F-7677-6521-9984-A8FEB2E15AE0}"/>
              </a:ext>
            </a:extLst>
          </p:cNvPr>
          <p:cNvPicPr>
            <a:picLocks noChangeAspect="1" noChangeArrowheads="1"/>
          </p:cNvPicPr>
          <p:nvPr/>
        </p:nvPicPr>
        <p:blipFill>
          <a:blip r:embed="rId5"/>
          <a:srcRect/>
          <a:stretch>
            <a:fillRect/>
          </a:stretch>
        </p:blipFill>
        <p:spPr bwMode="auto">
          <a:xfrm>
            <a:off x="8013878" y="2883637"/>
            <a:ext cx="1040118" cy="1335062"/>
          </a:xfrm>
          <a:prstGeom prst="rect">
            <a:avLst/>
          </a:prstGeom>
          <a:noFill/>
          <a:ln w="9525">
            <a:noFill/>
            <a:miter lim="800000"/>
            <a:headEnd/>
            <a:tailEnd/>
          </a:ln>
          <a:effectLst/>
        </p:spPr>
      </p:pic>
      <p:pic>
        <p:nvPicPr>
          <p:cNvPr id="9" name="Picture 4">
            <a:extLst>
              <a:ext uri="{FF2B5EF4-FFF2-40B4-BE49-F238E27FC236}">
                <a16:creationId xmlns:a16="http://schemas.microsoft.com/office/drawing/2014/main" id="{99A545E5-1844-08DA-B621-3129EF6E9367}"/>
              </a:ext>
            </a:extLst>
          </p:cNvPr>
          <p:cNvPicPr>
            <a:picLocks noChangeAspect="1" noChangeArrowheads="1"/>
          </p:cNvPicPr>
          <p:nvPr/>
        </p:nvPicPr>
        <p:blipFill>
          <a:blip r:embed="rId6"/>
          <a:srcRect/>
          <a:stretch>
            <a:fillRect/>
          </a:stretch>
        </p:blipFill>
        <p:spPr bwMode="auto">
          <a:xfrm>
            <a:off x="8021101" y="4871865"/>
            <a:ext cx="1043717" cy="1342004"/>
          </a:xfrm>
          <a:prstGeom prst="rect">
            <a:avLst/>
          </a:prstGeom>
          <a:noFill/>
          <a:ln w="9525">
            <a:noFill/>
            <a:miter lim="800000"/>
            <a:headEnd/>
            <a:tailEnd/>
          </a:ln>
          <a:effectLst/>
        </p:spPr>
      </p:pic>
      <p:sp>
        <p:nvSpPr>
          <p:cNvPr id="10" name="Metin kutusu 9">
            <a:extLst>
              <a:ext uri="{FF2B5EF4-FFF2-40B4-BE49-F238E27FC236}">
                <a16:creationId xmlns:a16="http://schemas.microsoft.com/office/drawing/2014/main" id="{F4CAFDD3-1CFB-9FA1-8720-5C5CAF6A360D}"/>
              </a:ext>
            </a:extLst>
          </p:cNvPr>
          <p:cNvSpPr txBox="1"/>
          <p:nvPr/>
        </p:nvSpPr>
        <p:spPr>
          <a:xfrm>
            <a:off x="9157781" y="1142151"/>
            <a:ext cx="2376264" cy="1384995"/>
          </a:xfrm>
          <a:prstGeom prst="rect">
            <a:avLst/>
          </a:prstGeom>
          <a:noFill/>
        </p:spPr>
        <p:txBody>
          <a:bodyPr wrap="square" rtlCol="0">
            <a:spAutoFit/>
          </a:bodyPr>
          <a:lstStyle/>
          <a:p>
            <a:r>
              <a:rPr lang="tr-TR" sz="1400" b="1" u="sng" dirty="0">
                <a:solidFill>
                  <a:srgbClr val="FF0000"/>
                </a:solidFill>
              </a:rPr>
              <a:t>Acil durumda alınması gereken önlemler</a:t>
            </a:r>
          </a:p>
          <a:p>
            <a:r>
              <a:rPr lang="tr-TR" sz="1400" dirty="0"/>
              <a:t>*Açık ateş kaynaklarının uzaklaştırılması!</a:t>
            </a:r>
          </a:p>
          <a:p>
            <a:r>
              <a:rPr lang="tr-TR" sz="1400" dirty="0"/>
              <a:t>(</a:t>
            </a:r>
            <a:r>
              <a:rPr lang="tr-TR" sz="1400" dirty="0" err="1"/>
              <a:t>Sürtünme,Kıvılcımlar,statik</a:t>
            </a:r>
            <a:r>
              <a:rPr lang="tr-TR" sz="1400" dirty="0"/>
              <a:t> yüklenme)</a:t>
            </a:r>
          </a:p>
        </p:txBody>
      </p:sp>
      <p:sp>
        <p:nvSpPr>
          <p:cNvPr id="11" name="Dikdörtgen 10">
            <a:extLst>
              <a:ext uri="{FF2B5EF4-FFF2-40B4-BE49-F238E27FC236}">
                <a16:creationId xmlns:a16="http://schemas.microsoft.com/office/drawing/2014/main" id="{120AACC7-6C4F-2286-6B52-CDFBE2540409}"/>
              </a:ext>
            </a:extLst>
          </p:cNvPr>
          <p:cNvSpPr/>
          <p:nvPr/>
        </p:nvSpPr>
        <p:spPr>
          <a:xfrm>
            <a:off x="9176854" y="2750949"/>
            <a:ext cx="2357191" cy="1600438"/>
          </a:xfrm>
          <a:prstGeom prst="rect">
            <a:avLst/>
          </a:prstGeom>
        </p:spPr>
        <p:txBody>
          <a:bodyPr wrap="square">
            <a:spAutoFit/>
          </a:bodyPr>
          <a:lstStyle/>
          <a:p>
            <a:r>
              <a:rPr lang="tr-TR" sz="1400" b="1" u="sng" dirty="0">
                <a:solidFill>
                  <a:srgbClr val="FF0000"/>
                </a:solidFill>
              </a:rPr>
              <a:t>Acil durumda alınması gereken önlemler</a:t>
            </a:r>
          </a:p>
          <a:p>
            <a:r>
              <a:rPr lang="tr-TR" sz="1400" dirty="0"/>
              <a:t>*Söndürme çalışmaları için kuru kimyevi tozlar </a:t>
            </a:r>
            <a:r>
              <a:rPr lang="tr-TR" sz="1400" dirty="0">
                <a:latin typeface="Arial" pitchFamily="34" charset="0"/>
                <a:cs typeface="Arial" pitchFamily="34" charset="0"/>
              </a:rPr>
              <a:t>kullanılmalıdır</a:t>
            </a:r>
            <a:r>
              <a:rPr lang="tr-TR" sz="1400" dirty="0"/>
              <a:t>.</a:t>
            </a:r>
          </a:p>
          <a:p>
            <a:r>
              <a:rPr lang="tr-TR" sz="1400" dirty="0"/>
              <a:t>*Kesinlikle su kullanılmamalıdır.</a:t>
            </a:r>
          </a:p>
        </p:txBody>
      </p:sp>
      <p:sp>
        <p:nvSpPr>
          <p:cNvPr id="12" name="Dikdörtgen 11">
            <a:extLst>
              <a:ext uri="{FF2B5EF4-FFF2-40B4-BE49-F238E27FC236}">
                <a16:creationId xmlns:a16="http://schemas.microsoft.com/office/drawing/2014/main" id="{AF4AA5DE-C974-AAC0-B805-60FCA3D6E387}"/>
              </a:ext>
            </a:extLst>
          </p:cNvPr>
          <p:cNvSpPr/>
          <p:nvPr/>
        </p:nvSpPr>
        <p:spPr>
          <a:xfrm>
            <a:off x="9139482" y="4579011"/>
            <a:ext cx="2377081" cy="2246769"/>
          </a:xfrm>
          <a:prstGeom prst="rect">
            <a:avLst/>
          </a:prstGeom>
        </p:spPr>
        <p:txBody>
          <a:bodyPr wrap="square">
            <a:spAutoFit/>
          </a:bodyPr>
          <a:lstStyle/>
          <a:p>
            <a:r>
              <a:rPr lang="tr-TR" sz="1400" b="1" u="sng" dirty="0">
                <a:solidFill>
                  <a:srgbClr val="FF0000"/>
                </a:solidFill>
              </a:rPr>
              <a:t>Acil durumda alınması gereken önlemler</a:t>
            </a:r>
          </a:p>
          <a:p>
            <a:r>
              <a:rPr lang="tr-TR" sz="1400" dirty="0"/>
              <a:t>*Yangını kesinlikle su ile söndürmeyin(Özel toz veya kum ile)</a:t>
            </a:r>
          </a:p>
          <a:p>
            <a:r>
              <a:rPr lang="tr-TR" sz="1400" dirty="0"/>
              <a:t>*Su kaynaklarından uzak tutun.</a:t>
            </a:r>
          </a:p>
          <a:p>
            <a:r>
              <a:rPr lang="tr-TR" sz="1400" dirty="0"/>
              <a:t>*Ateş kaynaklarından uzak tutun.</a:t>
            </a:r>
          </a:p>
          <a:p>
            <a:endParaRPr lang="tr-TR" sz="1400" dirty="0"/>
          </a:p>
        </p:txBody>
      </p:sp>
      <p:sp>
        <p:nvSpPr>
          <p:cNvPr id="13" name="6 Sağ Ok">
            <a:extLst>
              <a:ext uri="{FF2B5EF4-FFF2-40B4-BE49-F238E27FC236}">
                <a16:creationId xmlns:a16="http://schemas.microsoft.com/office/drawing/2014/main" id="{A4881FB7-59FB-6C47-882B-0E73CC2A3074}"/>
              </a:ext>
            </a:extLst>
          </p:cNvPr>
          <p:cNvSpPr/>
          <p:nvPr/>
        </p:nvSpPr>
        <p:spPr>
          <a:xfrm>
            <a:off x="5935465" y="1649981"/>
            <a:ext cx="1267003" cy="36933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FF00"/>
              </a:solidFill>
            </a:endParaRPr>
          </a:p>
        </p:txBody>
      </p:sp>
      <p:sp>
        <p:nvSpPr>
          <p:cNvPr id="14" name="6 Sağ Ok">
            <a:extLst>
              <a:ext uri="{FF2B5EF4-FFF2-40B4-BE49-F238E27FC236}">
                <a16:creationId xmlns:a16="http://schemas.microsoft.com/office/drawing/2014/main" id="{28BCADD0-9B44-AA9F-9D6A-4E7046BB6720}"/>
              </a:ext>
            </a:extLst>
          </p:cNvPr>
          <p:cNvSpPr/>
          <p:nvPr/>
        </p:nvSpPr>
        <p:spPr>
          <a:xfrm>
            <a:off x="5914058" y="3299926"/>
            <a:ext cx="1372665" cy="369333"/>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FF00"/>
              </a:solidFill>
            </a:endParaRPr>
          </a:p>
        </p:txBody>
      </p:sp>
      <p:sp>
        <p:nvSpPr>
          <p:cNvPr id="15" name="6 Sağ Ok">
            <a:extLst>
              <a:ext uri="{FF2B5EF4-FFF2-40B4-BE49-F238E27FC236}">
                <a16:creationId xmlns:a16="http://schemas.microsoft.com/office/drawing/2014/main" id="{ACB5FCEE-BB0C-6B7D-43EB-A4EEE466B29C}"/>
              </a:ext>
            </a:extLst>
          </p:cNvPr>
          <p:cNvSpPr/>
          <p:nvPr/>
        </p:nvSpPr>
        <p:spPr>
          <a:xfrm>
            <a:off x="5935465" y="5346671"/>
            <a:ext cx="1329793" cy="355724"/>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FF00"/>
              </a:solidFill>
            </a:endParaRPr>
          </a:p>
        </p:txBody>
      </p:sp>
      <p:sp>
        <p:nvSpPr>
          <p:cNvPr id="17" name="Yuvarlatılmış Dikdörtgen 1">
            <a:extLst>
              <a:ext uri="{FF2B5EF4-FFF2-40B4-BE49-F238E27FC236}">
                <a16:creationId xmlns:a16="http://schemas.microsoft.com/office/drawing/2014/main" id="{0D141352-4F52-FA6F-C6A9-A49AAD6E9D4C}"/>
              </a:ext>
            </a:extLst>
          </p:cNvPr>
          <p:cNvSpPr/>
          <p:nvPr/>
        </p:nvSpPr>
        <p:spPr>
          <a:xfrm>
            <a:off x="5690701" y="5748562"/>
            <a:ext cx="1819319" cy="1077218"/>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Metin kutusu 17">
            <a:extLst>
              <a:ext uri="{FF2B5EF4-FFF2-40B4-BE49-F238E27FC236}">
                <a16:creationId xmlns:a16="http://schemas.microsoft.com/office/drawing/2014/main" id="{893CD749-E9AB-AA3A-A8F0-B6888442722B}"/>
              </a:ext>
            </a:extLst>
          </p:cNvPr>
          <p:cNvSpPr txBox="1"/>
          <p:nvPr/>
        </p:nvSpPr>
        <p:spPr>
          <a:xfrm>
            <a:off x="5818560" y="5780782"/>
            <a:ext cx="1562967" cy="1077218"/>
          </a:xfrm>
          <a:prstGeom prst="rect">
            <a:avLst/>
          </a:prstGeom>
          <a:noFill/>
        </p:spPr>
        <p:txBody>
          <a:bodyPr wrap="square" rtlCol="0">
            <a:spAutoFit/>
          </a:bodyPr>
          <a:lstStyle/>
          <a:p>
            <a:r>
              <a:rPr lang="tr-TR" sz="1600" b="1" dirty="0">
                <a:solidFill>
                  <a:schemeClr val="bg1"/>
                </a:solidFill>
                <a:effectLst>
                  <a:outerShdw blurRad="38100" dist="38100" dir="2700000" algn="tl">
                    <a:srgbClr val="000000">
                      <a:alpha val="43137"/>
                    </a:srgbClr>
                  </a:outerShdw>
                </a:effectLst>
                <a:latin typeface="Agency FB" panose="020B0503020202020204" pitchFamily="34" charset="0"/>
              </a:rPr>
              <a:t>TEMEL RİSKLER:</a:t>
            </a:r>
          </a:p>
          <a:p>
            <a:r>
              <a:rPr lang="tr-TR" sz="1600" b="1" dirty="0">
                <a:solidFill>
                  <a:schemeClr val="bg1"/>
                </a:solidFill>
                <a:effectLst>
                  <a:outerShdw blurRad="38100" dist="38100" dir="2700000" algn="tl">
                    <a:srgbClr val="000000">
                      <a:alpha val="43137"/>
                    </a:srgbClr>
                  </a:outerShdw>
                </a:effectLst>
                <a:latin typeface="Agency FB" panose="020B0503020202020204" pitchFamily="34" charset="0"/>
              </a:rPr>
              <a:t>*Patlama</a:t>
            </a:r>
          </a:p>
          <a:p>
            <a:r>
              <a:rPr lang="tr-TR" sz="1600" b="1" dirty="0">
                <a:solidFill>
                  <a:schemeClr val="bg1"/>
                </a:solidFill>
                <a:effectLst>
                  <a:outerShdw blurRad="38100" dist="38100" dir="2700000" algn="tl">
                    <a:srgbClr val="000000">
                      <a:alpha val="43137"/>
                    </a:srgbClr>
                  </a:outerShdw>
                </a:effectLst>
                <a:latin typeface="Agency FB" panose="020B0503020202020204" pitchFamily="34" charset="0"/>
              </a:rPr>
              <a:t>*Zehirlenme</a:t>
            </a:r>
          </a:p>
          <a:p>
            <a:r>
              <a:rPr lang="tr-TR" sz="1600" b="1" dirty="0">
                <a:solidFill>
                  <a:schemeClr val="bg1"/>
                </a:solidFill>
                <a:effectLst>
                  <a:outerShdw blurRad="38100" dist="38100" dir="2700000" algn="tl">
                    <a:srgbClr val="000000">
                      <a:alpha val="43137"/>
                    </a:srgbClr>
                  </a:outerShdw>
                </a:effectLst>
                <a:latin typeface="Agency FB" panose="020B0503020202020204" pitchFamily="34" charset="0"/>
              </a:rPr>
              <a:t>*Yanıklar</a:t>
            </a:r>
          </a:p>
        </p:txBody>
      </p:sp>
      <p:sp>
        <p:nvSpPr>
          <p:cNvPr id="2" name="Metin kutusu 1">
            <a:extLst>
              <a:ext uri="{FF2B5EF4-FFF2-40B4-BE49-F238E27FC236}">
                <a16:creationId xmlns:a16="http://schemas.microsoft.com/office/drawing/2014/main" id="{684A4FE2-B54E-D630-7E39-C6927193EFD5}"/>
              </a:ext>
            </a:extLst>
          </p:cNvPr>
          <p:cNvSpPr txBox="1"/>
          <p:nvPr/>
        </p:nvSpPr>
        <p:spPr>
          <a:xfrm>
            <a:off x="1156208" y="1010408"/>
            <a:ext cx="3907031" cy="400110"/>
          </a:xfrm>
          <a:prstGeom prst="rect">
            <a:avLst/>
          </a:prstGeom>
          <a:noFill/>
        </p:spPr>
        <p:txBody>
          <a:bodyPr wrap="square">
            <a:spAutoFit/>
          </a:bodyPr>
          <a:lstStyle/>
          <a:p>
            <a:r>
              <a:rPr lang="tr-TR" sz="2000" b="1" dirty="0">
                <a:latin typeface="Agency FB" panose="020B0503020202020204" pitchFamily="34" charset="0"/>
              </a:rPr>
              <a:t>TEHLİKELİ MADDELERİN SINIFLANDIRILMASI</a:t>
            </a:r>
            <a:endParaRPr lang="tr-TR" sz="2000" dirty="0">
              <a:latin typeface="Agency FB" panose="020B0503020202020204" pitchFamily="34" charset="0"/>
            </a:endParaRPr>
          </a:p>
        </p:txBody>
      </p:sp>
    </p:spTree>
    <p:extLst>
      <p:ext uri="{BB962C8B-B14F-4D97-AF65-F5344CB8AC3E}">
        <p14:creationId xmlns:p14="http://schemas.microsoft.com/office/powerpoint/2010/main" val="307620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E4E4A-20D3-FD1E-A7D8-4CFCF5D87BCE}"/>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2DBBFE14-41CF-8F2F-4832-6626AAC7E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044" y="1388771"/>
            <a:ext cx="1750780" cy="5352127"/>
          </a:xfrm>
          <a:prstGeom prst="rect">
            <a:avLst/>
          </a:prstGeom>
        </p:spPr>
      </p:pic>
      <p:pic>
        <p:nvPicPr>
          <p:cNvPr id="7" name="Resim 6">
            <a:extLst>
              <a:ext uri="{FF2B5EF4-FFF2-40B4-BE49-F238E27FC236}">
                <a16:creationId xmlns:a16="http://schemas.microsoft.com/office/drawing/2014/main" id="{D0BCEB01-FECE-EFDC-0213-824BA554CE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19" name="2 İçerik Yer Tutucusu">
            <a:extLst>
              <a:ext uri="{FF2B5EF4-FFF2-40B4-BE49-F238E27FC236}">
                <a16:creationId xmlns:a16="http://schemas.microsoft.com/office/drawing/2014/main" id="{38F47C33-24C6-CC26-31C7-3062070FA671}"/>
              </a:ext>
            </a:extLst>
          </p:cNvPr>
          <p:cNvSpPr txBox="1">
            <a:spLocks/>
          </p:cNvSpPr>
          <p:nvPr/>
        </p:nvSpPr>
        <p:spPr>
          <a:xfrm>
            <a:off x="457200" y="1600206"/>
            <a:ext cx="2178232"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tr-TR" sz="1600" b="1" u="sng" dirty="0">
                <a:latin typeface="Agency FB" panose="020B0503020202020204" pitchFamily="34" charset="0"/>
              </a:rPr>
              <a:t>6.1)ZEHİRLİ MADDELER</a:t>
            </a:r>
          </a:p>
          <a:p>
            <a:pPr>
              <a:buFont typeface="Arial" panose="020B0604020202020204" pitchFamily="34" charset="0"/>
              <a:buNone/>
            </a:pPr>
            <a:endParaRPr lang="tr-TR" sz="1600" u="sng" dirty="0">
              <a:latin typeface="Agency FB" panose="020B0503020202020204" pitchFamily="34" charset="0"/>
            </a:endParaRPr>
          </a:p>
          <a:p>
            <a:pPr>
              <a:buFont typeface="Arial" panose="020B0604020202020204" pitchFamily="34" charset="0"/>
              <a:buNone/>
            </a:pPr>
            <a:endParaRPr lang="tr-TR" sz="1600" u="sng" dirty="0">
              <a:latin typeface="Agency FB" panose="020B0503020202020204" pitchFamily="34" charset="0"/>
            </a:endParaRPr>
          </a:p>
          <a:p>
            <a:pPr>
              <a:buFont typeface="Arial" panose="020B0604020202020204" pitchFamily="34" charset="0"/>
              <a:buNone/>
            </a:pPr>
            <a:endParaRPr lang="tr-TR" sz="1600" u="sng" dirty="0">
              <a:latin typeface="Agency FB" panose="020B0503020202020204" pitchFamily="34" charset="0"/>
            </a:endParaRPr>
          </a:p>
          <a:p>
            <a:pPr>
              <a:buFont typeface="Arial" panose="020B0604020202020204" pitchFamily="34" charset="0"/>
              <a:buNone/>
            </a:pPr>
            <a:r>
              <a:rPr lang="tr-TR" sz="1600" b="1" u="sng" dirty="0">
                <a:latin typeface="Agency FB" panose="020B0503020202020204" pitchFamily="34" charset="0"/>
              </a:rPr>
              <a:t>6.2)BULAŞICI MADDELER</a:t>
            </a:r>
          </a:p>
        </p:txBody>
      </p:sp>
      <p:sp>
        <p:nvSpPr>
          <p:cNvPr id="20" name="Metin kutusu 19">
            <a:extLst>
              <a:ext uri="{FF2B5EF4-FFF2-40B4-BE49-F238E27FC236}">
                <a16:creationId xmlns:a16="http://schemas.microsoft.com/office/drawing/2014/main" id="{C2A8B094-BF6C-A22E-6502-324D4144FBC4}"/>
              </a:ext>
            </a:extLst>
          </p:cNvPr>
          <p:cNvSpPr txBox="1"/>
          <p:nvPr/>
        </p:nvSpPr>
        <p:spPr>
          <a:xfrm>
            <a:off x="457200" y="3695938"/>
            <a:ext cx="1907567" cy="1323439"/>
          </a:xfrm>
          <a:prstGeom prst="rect">
            <a:avLst/>
          </a:prstGeom>
          <a:noFill/>
        </p:spPr>
        <p:txBody>
          <a:bodyPr wrap="square" rtlCol="0">
            <a:spAutoFit/>
          </a:bodyPr>
          <a:lstStyle/>
          <a:p>
            <a:r>
              <a:rPr lang="tr-TR" sz="1600" b="1" u="sng" dirty="0">
                <a:latin typeface="Agency FB" panose="020B0503020202020204" pitchFamily="34" charset="0"/>
              </a:rPr>
              <a:t>Bu maddeler ;</a:t>
            </a:r>
          </a:p>
          <a:p>
            <a:pPr marL="285750" indent="-285750">
              <a:buFont typeface="Arial" panose="020B0604020202020204" pitchFamily="34" charset="0"/>
              <a:buChar char="•"/>
            </a:pPr>
            <a:r>
              <a:rPr lang="tr-TR" sz="1600" dirty="0">
                <a:latin typeface="Agency FB" panose="020B0503020202020204" pitchFamily="34" charset="0"/>
              </a:rPr>
              <a:t>Çevre Bakanlığı</a:t>
            </a:r>
          </a:p>
          <a:p>
            <a:pPr marL="285750" indent="-285750">
              <a:buFont typeface="Arial" panose="020B0604020202020204" pitchFamily="34" charset="0"/>
              <a:buChar char="•"/>
            </a:pPr>
            <a:r>
              <a:rPr lang="tr-TR" sz="1600" dirty="0">
                <a:latin typeface="Agency FB" panose="020B0503020202020204" pitchFamily="34" charset="0"/>
              </a:rPr>
              <a:t>Tarım Bakanlığı</a:t>
            </a:r>
          </a:p>
          <a:p>
            <a:pPr marL="285750" indent="-285750">
              <a:buFont typeface="Arial" panose="020B0604020202020204" pitchFamily="34" charset="0"/>
              <a:buChar char="•"/>
            </a:pPr>
            <a:r>
              <a:rPr lang="tr-TR" sz="1600" dirty="0">
                <a:latin typeface="Agency FB" panose="020B0503020202020204" pitchFamily="34" charset="0"/>
              </a:rPr>
              <a:t>Sağlık Bakanlığı’nın izni ile taşınır.</a:t>
            </a:r>
          </a:p>
        </p:txBody>
      </p:sp>
      <p:sp>
        <p:nvSpPr>
          <p:cNvPr id="21" name="Yuvarlatılmış Dikdörtgen 1">
            <a:extLst>
              <a:ext uri="{FF2B5EF4-FFF2-40B4-BE49-F238E27FC236}">
                <a16:creationId xmlns:a16="http://schemas.microsoft.com/office/drawing/2014/main" id="{5B4A7E02-248E-675A-F496-A036E3266C2F}"/>
              </a:ext>
            </a:extLst>
          </p:cNvPr>
          <p:cNvSpPr/>
          <p:nvPr/>
        </p:nvSpPr>
        <p:spPr>
          <a:xfrm>
            <a:off x="2470666" y="5082590"/>
            <a:ext cx="2013553" cy="1323439"/>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400" b="1" dirty="0">
                <a:solidFill>
                  <a:schemeClr val="bg1"/>
                </a:solidFill>
                <a:latin typeface="Agency FB" panose="020B0503020202020204" pitchFamily="34" charset="0"/>
              </a:rPr>
              <a:t>TEMEL RİSKLER:</a:t>
            </a:r>
          </a:p>
          <a:p>
            <a:r>
              <a:rPr lang="tr-TR" sz="1400" b="1" dirty="0">
                <a:solidFill>
                  <a:schemeClr val="bg1"/>
                </a:solidFill>
                <a:latin typeface="Agency FB" panose="020B0503020202020204" pitchFamily="34" charset="0"/>
              </a:rPr>
              <a:t>*Hastalık</a:t>
            </a:r>
          </a:p>
          <a:p>
            <a:r>
              <a:rPr lang="tr-TR" sz="1400" b="1" dirty="0">
                <a:solidFill>
                  <a:schemeClr val="bg1"/>
                </a:solidFill>
                <a:latin typeface="Agency FB" panose="020B0503020202020204" pitchFamily="34" charset="0"/>
              </a:rPr>
              <a:t>*Enfeksiyon</a:t>
            </a:r>
          </a:p>
          <a:p>
            <a:r>
              <a:rPr lang="tr-TR" sz="1400" b="1" dirty="0">
                <a:solidFill>
                  <a:schemeClr val="bg1"/>
                </a:solidFill>
                <a:latin typeface="Agency FB" panose="020B0503020202020204" pitchFamily="34" charset="0"/>
              </a:rPr>
              <a:t>*Salgın ve Bulaşıcı hastalıklar</a:t>
            </a:r>
          </a:p>
        </p:txBody>
      </p:sp>
      <p:sp>
        <p:nvSpPr>
          <p:cNvPr id="22" name="6 Sağ Ok">
            <a:extLst>
              <a:ext uri="{FF2B5EF4-FFF2-40B4-BE49-F238E27FC236}">
                <a16:creationId xmlns:a16="http://schemas.microsoft.com/office/drawing/2014/main" id="{E811CA8F-7314-F57E-36C8-95EC2326F65D}"/>
              </a:ext>
            </a:extLst>
          </p:cNvPr>
          <p:cNvSpPr/>
          <p:nvPr/>
        </p:nvSpPr>
        <p:spPr>
          <a:xfrm>
            <a:off x="2887981" y="1522142"/>
            <a:ext cx="1178924" cy="552995"/>
          </a:xfrm>
          <a:prstGeom prst="rightArrow">
            <a:avLst>
              <a:gd name="adj1" fmla="val 34043"/>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6 Sağ Ok">
            <a:extLst>
              <a:ext uri="{FF2B5EF4-FFF2-40B4-BE49-F238E27FC236}">
                <a16:creationId xmlns:a16="http://schemas.microsoft.com/office/drawing/2014/main" id="{AF8172DD-0FC5-6E99-56A0-81AF6E8F9271}"/>
              </a:ext>
            </a:extLst>
          </p:cNvPr>
          <p:cNvSpPr/>
          <p:nvPr/>
        </p:nvSpPr>
        <p:spPr>
          <a:xfrm>
            <a:off x="2842418" y="3304289"/>
            <a:ext cx="1178924" cy="552995"/>
          </a:xfrm>
          <a:prstGeom prst="rightArrow">
            <a:avLst>
              <a:gd name="adj1" fmla="val 34043"/>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6 Sağ Ok">
            <a:extLst>
              <a:ext uri="{FF2B5EF4-FFF2-40B4-BE49-F238E27FC236}">
                <a16:creationId xmlns:a16="http://schemas.microsoft.com/office/drawing/2014/main" id="{C45EA56C-2217-E3B0-A53A-38D1359B0055}"/>
              </a:ext>
            </a:extLst>
          </p:cNvPr>
          <p:cNvSpPr/>
          <p:nvPr/>
        </p:nvSpPr>
        <p:spPr>
          <a:xfrm>
            <a:off x="6196728" y="1388771"/>
            <a:ext cx="1178924" cy="552995"/>
          </a:xfrm>
          <a:prstGeom prst="rightArrow">
            <a:avLst>
              <a:gd name="adj1" fmla="val 34043"/>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5" name="Picture 2">
            <a:extLst>
              <a:ext uri="{FF2B5EF4-FFF2-40B4-BE49-F238E27FC236}">
                <a16:creationId xmlns:a16="http://schemas.microsoft.com/office/drawing/2014/main" id="{924A626F-A840-E2C9-33F2-06BBE1BC10B7}"/>
              </a:ext>
            </a:extLst>
          </p:cNvPr>
          <p:cNvPicPr>
            <a:picLocks noChangeAspect="1" noChangeArrowheads="1"/>
          </p:cNvPicPr>
          <p:nvPr/>
        </p:nvPicPr>
        <p:blipFill>
          <a:blip r:embed="rId4"/>
          <a:srcRect/>
          <a:stretch>
            <a:fillRect/>
          </a:stretch>
        </p:blipFill>
        <p:spPr bwMode="auto">
          <a:xfrm>
            <a:off x="4787134" y="1128085"/>
            <a:ext cx="1052979" cy="1394289"/>
          </a:xfrm>
          <a:prstGeom prst="rect">
            <a:avLst/>
          </a:prstGeom>
          <a:noFill/>
          <a:ln w="9525">
            <a:noFill/>
            <a:miter lim="800000"/>
            <a:headEnd/>
            <a:tailEnd/>
          </a:ln>
          <a:effectLst/>
        </p:spPr>
      </p:pic>
      <p:pic>
        <p:nvPicPr>
          <p:cNvPr id="26" name="Picture 3">
            <a:extLst>
              <a:ext uri="{FF2B5EF4-FFF2-40B4-BE49-F238E27FC236}">
                <a16:creationId xmlns:a16="http://schemas.microsoft.com/office/drawing/2014/main" id="{6305DED5-A4E4-93C4-36AD-5CD3EE6B36E5}"/>
              </a:ext>
            </a:extLst>
          </p:cNvPr>
          <p:cNvPicPr>
            <a:picLocks noChangeAspect="1" noChangeArrowheads="1"/>
          </p:cNvPicPr>
          <p:nvPr/>
        </p:nvPicPr>
        <p:blipFill>
          <a:blip r:embed="rId5"/>
          <a:srcRect/>
          <a:stretch>
            <a:fillRect/>
          </a:stretch>
        </p:blipFill>
        <p:spPr bwMode="auto">
          <a:xfrm>
            <a:off x="4817574" y="2781732"/>
            <a:ext cx="1083750" cy="1440000"/>
          </a:xfrm>
          <a:prstGeom prst="rect">
            <a:avLst/>
          </a:prstGeom>
          <a:noFill/>
          <a:ln w="9525">
            <a:noFill/>
            <a:miter lim="800000"/>
            <a:headEnd/>
            <a:tailEnd/>
          </a:ln>
          <a:effectLst/>
        </p:spPr>
      </p:pic>
      <p:sp>
        <p:nvSpPr>
          <p:cNvPr id="27" name="Dikdörtgen 26">
            <a:extLst>
              <a:ext uri="{FF2B5EF4-FFF2-40B4-BE49-F238E27FC236}">
                <a16:creationId xmlns:a16="http://schemas.microsoft.com/office/drawing/2014/main" id="{EA87F79E-08A7-8390-B580-12CE1B84BFF7}"/>
              </a:ext>
            </a:extLst>
          </p:cNvPr>
          <p:cNvSpPr/>
          <p:nvPr/>
        </p:nvSpPr>
        <p:spPr>
          <a:xfrm>
            <a:off x="5066132" y="5019377"/>
            <a:ext cx="3376915" cy="1323439"/>
          </a:xfrm>
          <a:prstGeom prst="rect">
            <a:avLst/>
          </a:prstGeom>
        </p:spPr>
        <p:txBody>
          <a:bodyPr wrap="square">
            <a:spAutoFit/>
          </a:bodyPr>
          <a:lstStyle/>
          <a:p>
            <a:r>
              <a:rPr lang="tr-TR" sz="1600" b="1" u="sng" dirty="0">
                <a:latin typeface="Agency FB" panose="020B0503020202020204" pitchFamily="34" charset="0"/>
              </a:rPr>
              <a:t>Acil durumda alınması gereken önlemler</a:t>
            </a:r>
          </a:p>
          <a:p>
            <a:r>
              <a:rPr lang="tr-TR" sz="1600" dirty="0">
                <a:latin typeface="Agency FB" panose="020B0503020202020204" pitchFamily="34" charset="0"/>
              </a:rPr>
              <a:t>*Buharların teneffüs edilmemesi, yutulmaması, deri temaslarından kaçınılmalıdır.</a:t>
            </a:r>
          </a:p>
          <a:p>
            <a:r>
              <a:rPr lang="tr-TR" sz="1600" dirty="0">
                <a:latin typeface="Agency FB" panose="020B0503020202020204" pitchFamily="34" charset="0"/>
              </a:rPr>
              <a:t>*Katı maddelerde tozların kalkması önlenmelidir.</a:t>
            </a:r>
          </a:p>
          <a:p>
            <a:r>
              <a:rPr lang="tr-TR" sz="1600" dirty="0">
                <a:latin typeface="Agency FB" panose="020B0503020202020204" pitchFamily="34" charset="0"/>
              </a:rPr>
              <a:t>*Kanalizasyon ve su kaynakları korunmalıdır.</a:t>
            </a:r>
          </a:p>
        </p:txBody>
      </p:sp>
      <p:sp>
        <p:nvSpPr>
          <p:cNvPr id="28" name="9 Sağ Ok">
            <a:extLst>
              <a:ext uri="{FF2B5EF4-FFF2-40B4-BE49-F238E27FC236}">
                <a16:creationId xmlns:a16="http://schemas.microsoft.com/office/drawing/2014/main" id="{73E99FD4-A682-EF62-2AE7-C691F56479B1}"/>
              </a:ext>
            </a:extLst>
          </p:cNvPr>
          <p:cNvSpPr/>
          <p:nvPr/>
        </p:nvSpPr>
        <p:spPr>
          <a:xfrm>
            <a:off x="6257665" y="3335666"/>
            <a:ext cx="1178924" cy="42280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9" name="7 Resim" descr="bocek-ilaclari.jpg">
            <a:extLst>
              <a:ext uri="{FF2B5EF4-FFF2-40B4-BE49-F238E27FC236}">
                <a16:creationId xmlns:a16="http://schemas.microsoft.com/office/drawing/2014/main" id="{B32A47D3-7881-919B-77D2-301E9D595147}"/>
              </a:ext>
            </a:extLst>
          </p:cNvPr>
          <p:cNvPicPr>
            <a:picLocks noChangeAspect="1"/>
          </p:cNvPicPr>
          <p:nvPr/>
        </p:nvPicPr>
        <p:blipFill>
          <a:blip r:embed="rId6"/>
          <a:stretch>
            <a:fillRect/>
          </a:stretch>
        </p:blipFill>
        <p:spPr>
          <a:xfrm>
            <a:off x="7501674" y="954679"/>
            <a:ext cx="2341077" cy="136960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0" name="8 Resim" descr="patolojik-atik-ficisi-30-lt-ucretsiz-kargo__0402069155456597.jpg">
            <a:extLst>
              <a:ext uri="{FF2B5EF4-FFF2-40B4-BE49-F238E27FC236}">
                <a16:creationId xmlns:a16="http://schemas.microsoft.com/office/drawing/2014/main" id="{A368F432-B098-3202-1D81-45AD486EBE37}"/>
              </a:ext>
            </a:extLst>
          </p:cNvPr>
          <p:cNvPicPr>
            <a:picLocks noChangeAspect="1"/>
          </p:cNvPicPr>
          <p:nvPr/>
        </p:nvPicPr>
        <p:blipFill>
          <a:blip r:embed="rId7"/>
          <a:stretch>
            <a:fillRect/>
          </a:stretch>
        </p:blipFill>
        <p:spPr>
          <a:xfrm>
            <a:off x="7765787" y="2872024"/>
            <a:ext cx="2060943" cy="1564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Metin kutusu 1">
            <a:extLst>
              <a:ext uri="{FF2B5EF4-FFF2-40B4-BE49-F238E27FC236}">
                <a16:creationId xmlns:a16="http://schemas.microsoft.com/office/drawing/2014/main" id="{2B3CFD9F-B47A-87E0-72FC-C57DCBF19ADE}"/>
              </a:ext>
            </a:extLst>
          </p:cNvPr>
          <p:cNvSpPr txBox="1"/>
          <p:nvPr/>
        </p:nvSpPr>
        <p:spPr>
          <a:xfrm>
            <a:off x="1165251" y="988661"/>
            <a:ext cx="3907031" cy="400110"/>
          </a:xfrm>
          <a:prstGeom prst="rect">
            <a:avLst/>
          </a:prstGeom>
          <a:noFill/>
        </p:spPr>
        <p:txBody>
          <a:bodyPr wrap="square">
            <a:spAutoFit/>
          </a:bodyPr>
          <a:lstStyle/>
          <a:p>
            <a:r>
              <a:rPr lang="tr-TR" sz="2000" b="1" dirty="0">
                <a:latin typeface="Agency FB" panose="020B0503020202020204" pitchFamily="34" charset="0"/>
              </a:rPr>
              <a:t>TEHLİKELİ MADDELERİN SINIFLANDIRILMASI</a:t>
            </a:r>
            <a:endParaRPr lang="tr-TR" sz="2000" dirty="0">
              <a:latin typeface="Agency FB" panose="020B0503020202020204" pitchFamily="34" charset="0"/>
            </a:endParaRPr>
          </a:p>
        </p:txBody>
      </p:sp>
    </p:spTree>
    <p:extLst>
      <p:ext uri="{BB962C8B-B14F-4D97-AF65-F5344CB8AC3E}">
        <p14:creationId xmlns:p14="http://schemas.microsoft.com/office/powerpoint/2010/main" val="2901934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4DFBA-7EA2-A5E0-0DB7-F65E2DE2DB42}"/>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84F79DE6-8C1B-BC63-D007-E60871963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1818" y="1514907"/>
            <a:ext cx="1750780" cy="5352127"/>
          </a:xfrm>
          <a:prstGeom prst="rect">
            <a:avLst/>
          </a:prstGeom>
        </p:spPr>
      </p:pic>
      <p:pic>
        <p:nvPicPr>
          <p:cNvPr id="7" name="Resim 6">
            <a:extLst>
              <a:ext uri="{FF2B5EF4-FFF2-40B4-BE49-F238E27FC236}">
                <a16:creationId xmlns:a16="http://schemas.microsoft.com/office/drawing/2014/main" id="{D516A039-D071-67AC-1019-FB43DCD9EC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4" name="2 İçerik Yer Tutucusu">
            <a:extLst>
              <a:ext uri="{FF2B5EF4-FFF2-40B4-BE49-F238E27FC236}">
                <a16:creationId xmlns:a16="http://schemas.microsoft.com/office/drawing/2014/main" id="{8527ADD1-269A-731B-B9E7-D5C4B69BAA8E}"/>
              </a:ext>
            </a:extLst>
          </p:cNvPr>
          <p:cNvSpPr txBox="1">
            <a:spLocks/>
          </p:cNvSpPr>
          <p:nvPr/>
        </p:nvSpPr>
        <p:spPr>
          <a:xfrm>
            <a:off x="129935" y="1394928"/>
            <a:ext cx="2678860" cy="23566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tr-TR" sz="1600" b="1" u="sng" dirty="0">
                <a:latin typeface="Agency FB" panose="020B0503020202020204" pitchFamily="34" charset="0"/>
              </a:rPr>
              <a:t>7)RADYOAKTİF MADDELER</a:t>
            </a:r>
          </a:p>
          <a:p>
            <a:pPr algn="ctr">
              <a:buFont typeface="Arial" panose="020B0604020202020204" pitchFamily="34" charset="0"/>
              <a:buNone/>
            </a:pPr>
            <a:r>
              <a:rPr lang="tr-TR" sz="1600" dirty="0">
                <a:latin typeface="Agency FB" panose="020B0503020202020204" pitchFamily="34" charset="0"/>
              </a:rPr>
              <a:t>Radyoaktif maddeler zararlı ışınlar ortaya çıkartmaktadırlar</a:t>
            </a:r>
          </a:p>
          <a:p>
            <a:pPr algn="ctr">
              <a:buFont typeface="Arial" panose="020B0604020202020204" pitchFamily="34" charset="0"/>
              <a:buNone/>
            </a:pPr>
            <a:r>
              <a:rPr lang="tr-TR" sz="1600" u="sng" dirty="0">
                <a:latin typeface="Agency FB" panose="020B0503020202020204" pitchFamily="34" charset="0"/>
              </a:rPr>
              <a:t>Doğal uranyum, doğal toryumdan yapılmış maddelerdir.</a:t>
            </a:r>
          </a:p>
        </p:txBody>
      </p:sp>
      <p:sp>
        <p:nvSpPr>
          <p:cNvPr id="5" name="4 Sağ Ok">
            <a:extLst>
              <a:ext uri="{FF2B5EF4-FFF2-40B4-BE49-F238E27FC236}">
                <a16:creationId xmlns:a16="http://schemas.microsoft.com/office/drawing/2014/main" id="{31E52ADA-5E34-80E2-F962-335F1A54ACB0}"/>
              </a:ext>
            </a:extLst>
          </p:cNvPr>
          <p:cNvSpPr/>
          <p:nvPr/>
        </p:nvSpPr>
        <p:spPr>
          <a:xfrm>
            <a:off x="3105694" y="1603167"/>
            <a:ext cx="1620130" cy="292138"/>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FF00"/>
              </a:solidFill>
            </a:endParaRPr>
          </a:p>
        </p:txBody>
      </p:sp>
      <p:sp>
        <p:nvSpPr>
          <p:cNvPr id="8" name="Metin kutusu 7">
            <a:extLst>
              <a:ext uri="{FF2B5EF4-FFF2-40B4-BE49-F238E27FC236}">
                <a16:creationId xmlns:a16="http://schemas.microsoft.com/office/drawing/2014/main" id="{AB469920-BB2D-38DB-85EE-630ED7382744}"/>
              </a:ext>
            </a:extLst>
          </p:cNvPr>
          <p:cNvSpPr txBox="1"/>
          <p:nvPr/>
        </p:nvSpPr>
        <p:spPr>
          <a:xfrm>
            <a:off x="323276" y="3105209"/>
            <a:ext cx="2939612" cy="954107"/>
          </a:xfrm>
          <a:prstGeom prst="rect">
            <a:avLst/>
          </a:prstGeom>
          <a:noFill/>
        </p:spPr>
        <p:txBody>
          <a:bodyPr wrap="square" rtlCol="0">
            <a:spAutoFit/>
          </a:bodyPr>
          <a:lstStyle/>
          <a:p>
            <a:r>
              <a:rPr lang="tr-TR" sz="1400" b="1" u="sng" dirty="0">
                <a:latin typeface="Agency FB" panose="020B0503020202020204" pitchFamily="34" charset="0"/>
              </a:rPr>
              <a:t>Bu maddeler;</a:t>
            </a:r>
          </a:p>
          <a:p>
            <a:pPr marL="285750" indent="-285750">
              <a:buFont typeface="Arial" panose="020B0604020202020204" pitchFamily="34" charset="0"/>
              <a:buChar char="•"/>
            </a:pPr>
            <a:r>
              <a:rPr lang="tr-TR" sz="1400" b="1" dirty="0">
                <a:latin typeface="Agency FB" panose="020B0503020202020204" pitchFamily="34" charset="0"/>
              </a:rPr>
              <a:t>Enerji Bakanlığı </a:t>
            </a:r>
            <a:r>
              <a:rPr lang="tr-TR" sz="1400" dirty="0">
                <a:latin typeface="Agency FB" panose="020B0503020202020204" pitchFamily="34" charset="0"/>
              </a:rPr>
              <a:t>izni ile taşınır.</a:t>
            </a:r>
          </a:p>
          <a:p>
            <a:pPr marL="285750" indent="-285750">
              <a:buFont typeface="Arial" panose="020B0604020202020204" pitchFamily="34" charset="0"/>
              <a:buChar char="•"/>
            </a:pPr>
            <a:r>
              <a:rPr lang="tr-TR" sz="1400" b="1" dirty="0">
                <a:latin typeface="Agency FB" panose="020B0503020202020204" pitchFamily="34" charset="0"/>
              </a:rPr>
              <a:t>Türkiye Atom Enerjisi Kurumuna </a:t>
            </a:r>
            <a:r>
              <a:rPr lang="tr-TR" sz="1400" dirty="0">
                <a:latin typeface="Agency FB" panose="020B0503020202020204" pitchFamily="34" charset="0"/>
              </a:rPr>
              <a:t>bilgi verilmesi gerekir.</a:t>
            </a:r>
          </a:p>
        </p:txBody>
      </p:sp>
      <p:sp>
        <p:nvSpPr>
          <p:cNvPr id="9" name="Dikdörtgen 8">
            <a:extLst>
              <a:ext uri="{FF2B5EF4-FFF2-40B4-BE49-F238E27FC236}">
                <a16:creationId xmlns:a16="http://schemas.microsoft.com/office/drawing/2014/main" id="{4DB974B0-62A6-2228-B5F9-F62CBAE591FE}"/>
              </a:ext>
            </a:extLst>
          </p:cNvPr>
          <p:cNvSpPr/>
          <p:nvPr/>
        </p:nvSpPr>
        <p:spPr>
          <a:xfrm>
            <a:off x="323276" y="4632076"/>
            <a:ext cx="4572000" cy="1323439"/>
          </a:xfrm>
          <a:prstGeom prst="rect">
            <a:avLst/>
          </a:prstGeom>
        </p:spPr>
        <p:txBody>
          <a:bodyPr>
            <a:spAutoFit/>
          </a:bodyPr>
          <a:lstStyle/>
          <a:p>
            <a:r>
              <a:rPr lang="tr-TR" sz="1600" b="1" u="sng" dirty="0">
                <a:latin typeface="Agency FB" panose="020B0503020202020204" pitchFamily="34" charset="0"/>
              </a:rPr>
              <a:t>Acil durumda alınması gereken önlemler</a:t>
            </a:r>
          </a:p>
          <a:p>
            <a:pPr marL="285750" indent="-285750">
              <a:buFont typeface="Arial" panose="020B0604020202020204" pitchFamily="34" charset="0"/>
              <a:buChar char="•"/>
            </a:pPr>
            <a:r>
              <a:rPr lang="tr-TR" sz="1600" b="1" dirty="0">
                <a:latin typeface="Agency FB" panose="020B0503020202020204" pitchFamily="34" charset="0"/>
              </a:rPr>
              <a:t>UZAK </a:t>
            </a:r>
            <a:r>
              <a:rPr lang="tr-TR" sz="1600" dirty="0">
                <a:latin typeface="Agency FB" panose="020B0503020202020204" pitchFamily="34" charset="0"/>
              </a:rPr>
              <a:t>dur. (Mümkün mertebe)</a:t>
            </a:r>
          </a:p>
          <a:p>
            <a:pPr marL="285750" indent="-285750">
              <a:buFont typeface="Arial" panose="020B0604020202020204" pitchFamily="34" charset="0"/>
              <a:buChar char="•"/>
            </a:pPr>
            <a:r>
              <a:rPr lang="tr-TR" sz="1600" b="1" dirty="0">
                <a:latin typeface="Agency FB" panose="020B0503020202020204" pitchFamily="34" charset="0"/>
              </a:rPr>
              <a:t>ZAMAN (</a:t>
            </a:r>
            <a:r>
              <a:rPr lang="tr-TR" sz="1600" dirty="0">
                <a:latin typeface="Agency FB" panose="020B0503020202020204" pitchFamily="34" charset="0"/>
              </a:rPr>
              <a:t>Mümkün mertebe hızlı bir şekilde uzaklaş.</a:t>
            </a:r>
          </a:p>
          <a:p>
            <a:pPr marL="285750" indent="-285750">
              <a:buFont typeface="Arial" panose="020B0604020202020204" pitchFamily="34" charset="0"/>
              <a:buChar char="•"/>
            </a:pPr>
            <a:r>
              <a:rPr lang="tr-TR" sz="1600" b="1" dirty="0">
                <a:latin typeface="Agency FB" panose="020B0503020202020204" pitchFamily="34" charset="0"/>
              </a:rPr>
              <a:t>KORUMA</a:t>
            </a:r>
            <a:r>
              <a:rPr lang="tr-TR" sz="1600" dirty="0">
                <a:latin typeface="Agency FB" panose="020B0503020202020204" pitchFamily="34" charset="0"/>
              </a:rPr>
              <a:t>(mümkün mertebe vücudunu koru)</a:t>
            </a:r>
          </a:p>
          <a:p>
            <a:pPr marL="285750" indent="-285750">
              <a:buFont typeface="Arial" panose="020B0604020202020204" pitchFamily="34" charset="0"/>
              <a:buChar char="•"/>
            </a:pPr>
            <a:r>
              <a:rPr lang="tr-TR" sz="1600" dirty="0">
                <a:latin typeface="Agency FB" panose="020B0503020202020204" pitchFamily="34" charset="0"/>
              </a:rPr>
              <a:t>İlave tehlikelere karşı dikkatli ol.</a:t>
            </a:r>
          </a:p>
        </p:txBody>
      </p:sp>
      <p:pic>
        <p:nvPicPr>
          <p:cNvPr id="10" name="Picture 2">
            <a:extLst>
              <a:ext uri="{FF2B5EF4-FFF2-40B4-BE49-F238E27FC236}">
                <a16:creationId xmlns:a16="http://schemas.microsoft.com/office/drawing/2014/main" id="{5CE82D08-AF06-6E57-9072-FEA37D255580}"/>
              </a:ext>
            </a:extLst>
          </p:cNvPr>
          <p:cNvPicPr>
            <a:picLocks noChangeAspect="1" noChangeArrowheads="1"/>
          </p:cNvPicPr>
          <p:nvPr/>
        </p:nvPicPr>
        <p:blipFill>
          <a:blip r:embed="rId4"/>
          <a:srcRect/>
          <a:stretch>
            <a:fillRect/>
          </a:stretch>
        </p:blipFill>
        <p:spPr bwMode="auto">
          <a:xfrm>
            <a:off x="5508241" y="1584960"/>
            <a:ext cx="1074131" cy="1440000"/>
          </a:xfrm>
          <a:prstGeom prst="rect">
            <a:avLst/>
          </a:prstGeom>
          <a:noFill/>
          <a:ln w="9525">
            <a:noFill/>
            <a:miter lim="800000"/>
            <a:headEnd/>
            <a:tailEnd/>
          </a:ln>
          <a:effectLst/>
        </p:spPr>
      </p:pic>
      <p:pic>
        <p:nvPicPr>
          <p:cNvPr id="11" name="6 Resim" descr="depositphotos_23398812-stock-photo-green-barrel-with-radioactive-materials.jpg">
            <a:extLst>
              <a:ext uri="{FF2B5EF4-FFF2-40B4-BE49-F238E27FC236}">
                <a16:creationId xmlns:a16="http://schemas.microsoft.com/office/drawing/2014/main" id="{50ED2410-7937-8A80-D045-AC0210792BC6}"/>
              </a:ext>
            </a:extLst>
          </p:cNvPr>
          <p:cNvPicPr>
            <a:picLocks noChangeAspect="1"/>
          </p:cNvPicPr>
          <p:nvPr/>
        </p:nvPicPr>
        <p:blipFill>
          <a:blip r:embed="rId5" cstate="print"/>
          <a:stretch>
            <a:fillRect/>
          </a:stretch>
        </p:blipFill>
        <p:spPr>
          <a:xfrm>
            <a:off x="6967758" y="1073669"/>
            <a:ext cx="1887587" cy="202708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Dikdörtgen 11">
            <a:extLst>
              <a:ext uri="{FF2B5EF4-FFF2-40B4-BE49-F238E27FC236}">
                <a16:creationId xmlns:a16="http://schemas.microsoft.com/office/drawing/2014/main" id="{00C7F3F6-E4E8-CC95-21B0-2769565AD525}"/>
              </a:ext>
            </a:extLst>
          </p:cNvPr>
          <p:cNvSpPr/>
          <p:nvPr/>
        </p:nvSpPr>
        <p:spPr>
          <a:xfrm>
            <a:off x="5072282" y="4190971"/>
            <a:ext cx="3666553" cy="2369880"/>
          </a:xfrm>
          <a:prstGeom prst="rect">
            <a:avLst/>
          </a:prstGeom>
        </p:spPr>
        <p:txBody>
          <a:bodyPr wrap="square">
            <a:spAutoFit/>
          </a:bodyPr>
          <a:lstStyle/>
          <a:p>
            <a:r>
              <a:rPr lang="tr-TR" sz="1600" b="1" dirty="0">
                <a:latin typeface="Agency FB" panose="020B0503020202020204" pitchFamily="34" charset="0"/>
              </a:rPr>
              <a:t>TEMEL RİSKLER:</a:t>
            </a:r>
          </a:p>
          <a:p>
            <a:pPr marL="285750" indent="-285750">
              <a:buFont typeface="Arial" panose="020B0604020202020204" pitchFamily="34" charset="0"/>
              <a:buChar char="•"/>
            </a:pPr>
            <a:r>
              <a:rPr lang="tr-TR" sz="1600" b="1" dirty="0">
                <a:latin typeface="Agency FB" panose="020B0503020202020204" pitchFamily="34" charset="0"/>
              </a:rPr>
              <a:t>İyonize ışınlar yayarak atom ve moleküllerdeki elektronları  yerinden kopararak ışın hastalıkları oluşturmaktadır.</a:t>
            </a:r>
          </a:p>
          <a:p>
            <a:pPr marL="285750" indent="-285750">
              <a:buFont typeface="Arial" panose="020B0604020202020204" pitchFamily="34" charset="0"/>
              <a:buChar char="•"/>
            </a:pPr>
            <a:r>
              <a:rPr lang="tr-TR" sz="1600" b="1" dirty="0">
                <a:latin typeface="Agency FB" panose="020B0503020202020204" pitchFamily="34" charset="0"/>
              </a:rPr>
              <a:t>İnsan duyuları ile tespit edilemez.</a:t>
            </a:r>
          </a:p>
          <a:p>
            <a:pPr marL="285750" indent="-285750">
              <a:buFont typeface="Arial" panose="020B0604020202020204" pitchFamily="34" charset="0"/>
              <a:buChar char="•"/>
            </a:pPr>
            <a:r>
              <a:rPr lang="tr-TR" sz="1600" b="1" dirty="0">
                <a:latin typeface="Agency FB" panose="020B0503020202020204" pitchFamily="34" charset="0"/>
              </a:rPr>
              <a:t>Yangın durumunda paketleri ya da konteynerlerin soğutulması gerekir.</a:t>
            </a:r>
          </a:p>
          <a:p>
            <a:pPr marL="285750" indent="-285750">
              <a:buFont typeface="Arial" panose="020B0604020202020204" pitchFamily="34" charset="0"/>
              <a:buChar char="•"/>
            </a:pPr>
            <a:r>
              <a:rPr lang="tr-TR" sz="1600" b="1" dirty="0">
                <a:latin typeface="Agency FB" panose="020B0503020202020204" pitchFamily="34" charset="0"/>
              </a:rPr>
              <a:t>Koruma için: Mesafe-Koruyucu bariyer – süre azaltma gerekir.</a:t>
            </a:r>
          </a:p>
        </p:txBody>
      </p:sp>
      <p:sp>
        <p:nvSpPr>
          <p:cNvPr id="2" name="Metin kutusu 1">
            <a:extLst>
              <a:ext uri="{FF2B5EF4-FFF2-40B4-BE49-F238E27FC236}">
                <a16:creationId xmlns:a16="http://schemas.microsoft.com/office/drawing/2014/main" id="{5A091AE7-FDDD-AA9C-31CB-7DB0A9BF5888}"/>
              </a:ext>
            </a:extLst>
          </p:cNvPr>
          <p:cNvSpPr txBox="1"/>
          <p:nvPr/>
        </p:nvSpPr>
        <p:spPr>
          <a:xfrm>
            <a:off x="1165251" y="994818"/>
            <a:ext cx="3907031" cy="400110"/>
          </a:xfrm>
          <a:prstGeom prst="rect">
            <a:avLst/>
          </a:prstGeom>
          <a:noFill/>
        </p:spPr>
        <p:txBody>
          <a:bodyPr wrap="square">
            <a:spAutoFit/>
          </a:bodyPr>
          <a:lstStyle/>
          <a:p>
            <a:r>
              <a:rPr lang="tr-TR" sz="2000" b="1" dirty="0">
                <a:latin typeface="Agency FB" panose="020B0503020202020204" pitchFamily="34" charset="0"/>
              </a:rPr>
              <a:t>TEHLİKELİ MADDELERİN SINIFLANDIRILMASI</a:t>
            </a:r>
            <a:endParaRPr lang="tr-TR" sz="2000" dirty="0">
              <a:latin typeface="Agency FB" panose="020B0503020202020204" pitchFamily="34" charset="0"/>
            </a:endParaRPr>
          </a:p>
        </p:txBody>
      </p:sp>
    </p:spTree>
    <p:extLst>
      <p:ext uri="{BB962C8B-B14F-4D97-AF65-F5344CB8AC3E}">
        <p14:creationId xmlns:p14="http://schemas.microsoft.com/office/powerpoint/2010/main" val="1108137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1C058-1513-67F0-2CB8-186B91653D90}"/>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6910A06A-9BD9-9BA8-705A-2C426F876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8429" y="1528487"/>
            <a:ext cx="1750780" cy="5352127"/>
          </a:xfrm>
          <a:prstGeom prst="rect">
            <a:avLst/>
          </a:prstGeom>
        </p:spPr>
      </p:pic>
      <p:pic>
        <p:nvPicPr>
          <p:cNvPr id="7" name="Resim 6">
            <a:extLst>
              <a:ext uri="{FF2B5EF4-FFF2-40B4-BE49-F238E27FC236}">
                <a16:creationId xmlns:a16="http://schemas.microsoft.com/office/drawing/2014/main" id="{299B64F4-2317-2ACE-CA7A-AD0948EBD1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5" name="Metin kutusu 4">
            <a:extLst>
              <a:ext uri="{FF2B5EF4-FFF2-40B4-BE49-F238E27FC236}">
                <a16:creationId xmlns:a16="http://schemas.microsoft.com/office/drawing/2014/main" id="{C32DF4AD-CEA4-B1F7-A0F0-07FA73E71D6F}"/>
              </a:ext>
            </a:extLst>
          </p:cNvPr>
          <p:cNvSpPr txBox="1"/>
          <p:nvPr/>
        </p:nvSpPr>
        <p:spPr>
          <a:xfrm>
            <a:off x="577583" y="1739131"/>
            <a:ext cx="6097424" cy="338554"/>
          </a:xfrm>
          <a:prstGeom prst="rect">
            <a:avLst/>
          </a:prstGeom>
          <a:noFill/>
        </p:spPr>
        <p:txBody>
          <a:bodyPr wrap="square">
            <a:spAutoFit/>
          </a:bodyPr>
          <a:lstStyle/>
          <a:p>
            <a:pPr>
              <a:buNone/>
            </a:pPr>
            <a:r>
              <a:rPr lang="tr-TR" sz="1600" b="1" u="sng" dirty="0">
                <a:latin typeface="Agency FB" panose="020B0503020202020204" pitchFamily="34" charset="0"/>
              </a:rPr>
              <a:t>8)AŞINDIRICI MADDELER</a:t>
            </a:r>
          </a:p>
        </p:txBody>
      </p:sp>
      <p:sp>
        <p:nvSpPr>
          <p:cNvPr id="8" name="Metin kutusu 7">
            <a:extLst>
              <a:ext uri="{FF2B5EF4-FFF2-40B4-BE49-F238E27FC236}">
                <a16:creationId xmlns:a16="http://schemas.microsoft.com/office/drawing/2014/main" id="{ADAB94F6-A296-0F0F-382A-6BB1F0783369}"/>
              </a:ext>
            </a:extLst>
          </p:cNvPr>
          <p:cNvSpPr txBox="1"/>
          <p:nvPr/>
        </p:nvSpPr>
        <p:spPr>
          <a:xfrm>
            <a:off x="522229" y="2362424"/>
            <a:ext cx="2464595" cy="1323439"/>
          </a:xfrm>
          <a:prstGeom prst="rect">
            <a:avLst/>
          </a:prstGeom>
          <a:noFill/>
        </p:spPr>
        <p:txBody>
          <a:bodyPr wrap="square" rtlCol="0">
            <a:spAutoFit/>
          </a:bodyPr>
          <a:lstStyle/>
          <a:p>
            <a:r>
              <a:rPr lang="tr-TR" sz="1600" dirty="0">
                <a:latin typeface="Agency FB" panose="020B0503020202020204" pitchFamily="34" charset="0"/>
              </a:rPr>
              <a:t>Canlı dokuları yakma, yaralama veya bozma yoluyla dokuya oldukça ciddi zarar veren sıvı veya katı maddelerdir.</a:t>
            </a:r>
          </a:p>
          <a:p>
            <a:r>
              <a:rPr lang="tr-TR" sz="1600" dirty="0">
                <a:latin typeface="Agency FB" panose="020B0503020202020204" pitchFamily="34" charset="0"/>
              </a:rPr>
              <a:t>Ör: Kükürt asidi, Çamaşır suyu</a:t>
            </a:r>
          </a:p>
        </p:txBody>
      </p:sp>
      <p:pic>
        <p:nvPicPr>
          <p:cNvPr id="9" name="Picture 2" descr="C:\Users\FATMA KIRKKESELİ\Desktop\kimyasal-yaniklarda-ilk-yardim-big.jpg">
            <a:extLst>
              <a:ext uri="{FF2B5EF4-FFF2-40B4-BE49-F238E27FC236}">
                <a16:creationId xmlns:a16="http://schemas.microsoft.com/office/drawing/2014/main" id="{B845306C-7FC4-4F0E-655E-71F3169F4A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50" y="4568977"/>
            <a:ext cx="2697917" cy="164079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4 Sağ Ok">
            <a:extLst>
              <a:ext uri="{FF2B5EF4-FFF2-40B4-BE49-F238E27FC236}">
                <a16:creationId xmlns:a16="http://schemas.microsoft.com/office/drawing/2014/main" id="{D08B56F6-488E-6D6A-6262-ED8E0F56643E}"/>
              </a:ext>
            </a:extLst>
          </p:cNvPr>
          <p:cNvSpPr/>
          <p:nvPr/>
        </p:nvSpPr>
        <p:spPr>
          <a:xfrm>
            <a:off x="3539888" y="1739131"/>
            <a:ext cx="2174966" cy="339634"/>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CA66F8BF-DBC1-70E0-283D-9C29A2169A0D}"/>
              </a:ext>
            </a:extLst>
          </p:cNvPr>
          <p:cNvSpPr/>
          <p:nvPr/>
        </p:nvSpPr>
        <p:spPr>
          <a:xfrm>
            <a:off x="3539888" y="2777383"/>
            <a:ext cx="3014736" cy="1323439"/>
          </a:xfrm>
          <a:prstGeom prst="rect">
            <a:avLst/>
          </a:prstGeom>
        </p:spPr>
        <p:txBody>
          <a:bodyPr wrap="square">
            <a:spAutoFit/>
          </a:bodyPr>
          <a:lstStyle/>
          <a:p>
            <a:r>
              <a:rPr lang="tr-TR" sz="1600" b="1" u="sng" dirty="0">
                <a:latin typeface="Agency FB" panose="020B0503020202020204" pitchFamily="34" charset="0"/>
              </a:rPr>
              <a:t>Acil durumda alınması gereken önlemler</a:t>
            </a:r>
          </a:p>
          <a:p>
            <a:pPr marL="285750" indent="-285750">
              <a:buFont typeface="Arial" panose="020B0604020202020204" pitchFamily="34" charset="0"/>
              <a:buChar char="•"/>
            </a:pPr>
            <a:r>
              <a:rPr lang="tr-TR" sz="1600" dirty="0">
                <a:latin typeface="Agency FB" panose="020B0503020202020204" pitchFamily="34" charset="0"/>
              </a:rPr>
              <a:t>Teneffüs edilmemesi, yutulmaması,</a:t>
            </a:r>
          </a:p>
          <a:p>
            <a:pPr marL="285750" indent="-285750">
              <a:buFont typeface="Arial" panose="020B0604020202020204" pitchFamily="34" charset="0"/>
              <a:buChar char="•"/>
            </a:pPr>
            <a:r>
              <a:rPr lang="tr-TR" sz="1600" dirty="0">
                <a:latin typeface="Agency FB" panose="020B0503020202020204" pitchFamily="34" charset="0"/>
              </a:rPr>
              <a:t>Deri temasından kaçınılmalıdır.</a:t>
            </a:r>
          </a:p>
          <a:p>
            <a:pPr marL="285750" indent="-285750">
              <a:buFont typeface="Arial" panose="020B0604020202020204" pitchFamily="34" charset="0"/>
              <a:buChar char="•"/>
            </a:pPr>
            <a:r>
              <a:rPr lang="tr-TR" sz="1600" dirty="0">
                <a:latin typeface="Agency FB" panose="020B0503020202020204" pitchFamily="34" charset="0"/>
              </a:rPr>
              <a:t>Buhar, su püskürtmesi ile çözülmelidir.</a:t>
            </a:r>
          </a:p>
          <a:p>
            <a:pPr marL="285750" indent="-285750">
              <a:buFont typeface="Arial" panose="020B0604020202020204" pitchFamily="34" charset="0"/>
              <a:buChar char="•"/>
            </a:pPr>
            <a:r>
              <a:rPr lang="tr-TR" sz="1600" dirty="0">
                <a:latin typeface="Agency FB" panose="020B0503020202020204" pitchFamily="34" charset="0"/>
              </a:rPr>
              <a:t>Kanalizasyona girmesi önlenmelidir.</a:t>
            </a:r>
          </a:p>
        </p:txBody>
      </p:sp>
      <p:pic>
        <p:nvPicPr>
          <p:cNvPr id="14" name="Picture 2">
            <a:extLst>
              <a:ext uri="{FF2B5EF4-FFF2-40B4-BE49-F238E27FC236}">
                <a16:creationId xmlns:a16="http://schemas.microsoft.com/office/drawing/2014/main" id="{1F11BFA5-0D62-74ED-FBFC-A38D52DE80B1}"/>
              </a:ext>
            </a:extLst>
          </p:cNvPr>
          <p:cNvPicPr>
            <a:picLocks noChangeAspect="1" noChangeArrowheads="1"/>
          </p:cNvPicPr>
          <p:nvPr/>
        </p:nvPicPr>
        <p:blipFill>
          <a:blip r:embed="rId5"/>
          <a:srcRect/>
          <a:stretch>
            <a:fillRect/>
          </a:stretch>
        </p:blipFill>
        <p:spPr bwMode="auto">
          <a:xfrm>
            <a:off x="6435004" y="1136315"/>
            <a:ext cx="1226245" cy="1226109"/>
          </a:xfrm>
          <a:prstGeom prst="rect">
            <a:avLst/>
          </a:prstGeom>
          <a:noFill/>
          <a:ln w="9525">
            <a:noFill/>
            <a:miter lim="800000"/>
            <a:headEnd/>
            <a:tailEnd/>
          </a:ln>
          <a:effectLst/>
        </p:spPr>
      </p:pic>
      <p:sp>
        <p:nvSpPr>
          <p:cNvPr id="15" name="Dikdörtgen 14">
            <a:extLst>
              <a:ext uri="{FF2B5EF4-FFF2-40B4-BE49-F238E27FC236}">
                <a16:creationId xmlns:a16="http://schemas.microsoft.com/office/drawing/2014/main" id="{4088C93E-6625-7B26-6E31-B81A00DA67A2}"/>
              </a:ext>
            </a:extLst>
          </p:cNvPr>
          <p:cNvSpPr/>
          <p:nvPr/>
        </p:nvSpPr>
        <p:spPr>
          <a:xfrm>
            <a:off x="6554623" y="2777383"/>
            <a:ext cx="3437101" cy="1846659"/>
          </a:xfrm>
          <a:prstGeom prst="rect">
            <a:avLst/>
          </a:prstGeom>
        </p:spPr>
        <p:txBody>
          <a:bodyPr wrap="square">
            <a:spAutoFit/>
          </a:bodyPr>
          <a:lstStyle/>
          <a:p>
            <a:r>
              <a:rPr lang="tr-TR" sz="1600" b="1" dirty="0">
                <a:latin typeface="Agency FB" panose="020B0503020202020204" pitchFamily="34" charset="0"/>
              </a:rPr>
              <a:t>TEMEL TEHLİKE VE RİSKLER:</a:t>
            </a:r>
          </a:p>
          <a:p>
            <a:pPr marL="285750" indent="-285750">
              <a:buFont typeface="Arial" panose="020B0604020202020204" pitchFamily="34" charset="0"/>
              <a:buChar char="•"/>
            </a:pPr>
            <a:r>
              <a:rPr lang="tr-TR" sz="1600" dirty="0">
                <a:latin typeface="Agency FB" panose="020B0503020202020204" pitchFamily="34" charset="0"/>
              </a:rPr>
              <a:t>Hasarın gerçekleşmesi için temas gereklidir.</a:t>
            </a:r>
          </a:p>
          <a:p>
            <a:pPr marL="285750" indent="-285750">
              <a:buFont typeface="Arial" panose="020B0604020202020204" pitchFamily="34" charset="0"/>
              <a:buChar char="•"/>
            </a:pPr>
            <a:r>
              <a:rPr lang="tr-TR" sz="1600" dirty="0">
                <a:latin typeface="Agency FB" panose="020B0503020202020204" pitchFamily="34" charset="0"/>
              </a:rPr>
              <a:t>Metallerle reaksiyona girerek yanıcı ve/veya patlayıcı gazlar meydana gelir.</a:t>
            </a:r>
          </a:p>
          <a:p>
            <a:pPr marL="285750" indent="-285750">
              <a:buFont typeface="Arial" panose="020B0604020202020204" pitchFamily="34" charset="0"/>
              <a:buChar char="•"/>
            </a:pPr>
            <a:r>
              <a:rPr lang="tr-TR" sz="1600" dirty="0">
                <a:latin typeface="Agency FB" panose="020B0503020202020204" pitchFamily="34" charset="0"/>
              </a:rPr>
              <a:t>Temasla gözlere, solunum yoluyla solunum sistemine zarar verir.</a:t>
            </a:r>
          </a:p>
          <a:p>
            <a:endParaRPr lang="tr-TR" b="1" dirty="0">
              <a:solidFill>
                <a:srgbClr val="FF0000"/>
              </a:solidFill>
            </a:endParaRPr>
          </a:p>
        </p:txBody>
      </p:sp>
      <p:pic>
        <p:nvPicPr>
          <p:cNvPr id="16" name="Picture 3" descr="C:\Users\FATMA KIRKKESELİ\Desktop\indir (3).jpg">
            <a:extLst>
              <a:ext uri="{FF2B5EF4-FFF2-40B4-BE49-F238E27FC236}">
                <a16:creationId xmlns:a16="http://schemas.microsoft.com/office/drawing/2014/main" id="{BA14B84D-30DA-BCBA-4AC6-E4B3496B59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0425" y="4750614"/>
            <a:ext cx="2347410" cy="151491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7" name="Picture 2" descr="C:\Users\FATMA KIRKKESELİ\Desktop\9557443477554.jpg">
            <a:extLst>
              <a:ext uri="{FF2B5EF4-FFF2-40B4-BE49-F238E27FC236}">
                <a16:creationId xmlns:a16="http://schemas.microsoft.com/office/drawing/2014/main" id="{AC2BB238-BBC4-0F36-81FE-57A6766E59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7182" y="4568977"/>
            <a:ext cx="2228818" cy="164079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Metin kutusu 1">
            <a:extLst>
              <a:ext uri="{FF2B5EF4-FFF2-40B4-BE49-F238E27FC236}">
                <a16:creationId xmlns:a16="http://schemas.microsoft.com/office/drawing/2014/main" id="{565993FD-E573-4672-9846-E3B7F45BC64E}"/>
              </a:ext>
            </a:extLst>
          </p:cNvPr>
          <p:cNvSpPr txBox="1"/>
          <p:nvPr/>
        </p:nvSpPr>
        <p:spPr>
          <a:xfrm>
            <a:off x="871417" y="1136036"/>
            <a:ext cx="3907031" cy="400110"/>
          </a:xfrm>
          <a:prstGeom prst="rect">
            <a:avLst/>
          </a:prstGeom>
          <a:noFill/>
        </p:spPr>
        <p:txBody>
          <a:bodyPr wrap="square">
            <a:spAutoFit/>
          </a:bodyPr>
          <a:lstStyle/>
          <a:p>
            <a:r>
              <a:rPr lang="tr-TR" sz="2000" b="1" dirty="0">
                <a:latin typeface="Agency FB" panose="020B0503020202020204" pitchFamily="34" charset="0"/>
              </a:rPr>
              <a:t>TEHLİKELİ MADDELERİN SINIFLANDIRILMASI</a:t>
            </a:r>
            <a:endParaRPr lang="tr-TR" sz="2000" dirty="0">
              <a:latin typeface="Agency FB" panose="020B0503020202020204" pitchFamily="34" charset="0"/>
            </a:endParaRPr>
          </a:p>
        </p:txBody>
      </p:sp>
    </p:spTree>
    <p:extLst>
      <p:ext uri="{BB962C8B-B14F-4D97-AF65-F5344CB8AC3E}">
        <p14:creationId xmlns:p14="http://schemas.microsoft.com/office/powerpoint/2010/main" val="383003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008" y="1299718"/>
            <a:ext cx="1750780" cy="5352127"/>
          </a:xfrm>
          <a:prstGeom prst="rect">
            <a:avLst/>
          </a:prstGeom>
        </p:spPr>
      </p:pic>
      <p:pic>
        <p:nvPicPr>
          <p:cNvPr id="7" name="Resi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8" name="Metin kutusu 7">
            <a:extLst>
              <a:ext uri="{FF2B5EF4-FFF2-40B4-BE49-F238E27FC236}">
                <a16:creationId xmlns:a16="http://schemas.microsoft.com/office/drawing/2014/main" id="{662D8FD0-09DA-7EAE-F8B7-435F0FDC1C68}"/>
              </a:ext>
            </a:extLst>
          </p:cNvPr>
          <p:cNvSpPr txBox="1"/>
          <p:nvPr/>
        </p:nvSpPr>
        <p:spPr>
          <a:xfrm>
            <a:off x="1165251" y="2075832"/>
            <a:ext cx="6097424" cy="861774"/>
          </a:xfrm>
          <a:prstGeom prst="rect">
            <a:avLst/>
          </a:prstGeom>
          <a:noFill/>
        </p:spPr>
        <p:txBody>
          <a:bodyPr wrap="square">
            <a:spAutoFit/>
          </a:bodyPr>
          <a:lstStyle/>
          <a:p>
            <a:pPr marL="342900" indent="-342900">
              <a:buFont typeface="Arial" panose="020B0604020202020204" pitchFamily="34" charset="0"/>
              <a:buChar char="•"/>
            </a:pPr>
            <a:r>
              <a:rPr lang="tr-TR" sz="1600" b="1" dirty="0">
                <a:latin typeface="Agency FB" panose="020B0503020202020204" pitchFamily="34" charset="0"/>
              </a:rPr>
              <a:t>GENEL BİLİNÇLENDİRME (FARKINDALIK)  </a:t>
            </a:r>
          </a:p>
          <a:p>
            <a:pPr marL="342900" indent="-342900">
              <a:buFont typeface="Arial" panose="020B0604020202020204" pitchFamily="34" charset="0"/>
              <a:buChar char="•"/>
            </a:pPr>
            <a:r>
              <a:rPr lang="tr-TR" sz="1600" b="1" dirty="0">
                <a:latin typeface="Agency FB" panose="020B0503020202020204" pitchFamily="34" charset="0"/>
              </a:rPr>
              <a:t>GÖREVE ÖZGÜ</a:t>
            </a:r>
          </a:p>
          <a:p>
            <a:pPr marL="342900" indent="-342900">
              <a:buFont typeface="Arial" panose="020B0604020202020204" pitchFamily="34" charset="0"/>
              <a:buChar char="•"/>
            </a:pPr>
            <a:r>
              <a:rPr lang="tr-TR" sz="1600" b="1" dirty="0">
                <a:latin typeface="Agency FB" panose="020B0503020202020204" pitchFamily="34" charset="0"/>
              </a:rPr>
              <a:t>EMNİYET EĞİTİMİ</a:t>
            </a:r>
            <a:endParaRPr lang="tr-TR" sz="2000" dirty="0">
              <a:effectLst>
                <a:outerShdw blurRad="38100" dist="38100" dir="2700000" algn="tl">
                  <a:srgbClr val="000000">
                    <a:alpha val="43137"/>
                  </a:srgbClr>
                </a:outerShdw>
              </a:effectLst>
              <a:latin typeface="Agency FB" panose="020B0503020202020204" pitchFamily="34" charset="0"/>
            </a:endParaRPr>
          </a:p>
        </p:txBody>
      </p:sp>
      <p:sp>
        <p:nvSpPr>
          <p:cNvPr id="10" name="Metin kutusu 9">
            <a:extLst>
              <a:ext uri="{FF2B5EF4-FFF2-40B4-BE49-F238E27FC236}">
                <a16:creationId xmlns:a16="http://schemas.microsoft.com/office/drawing/2014/main" id="{E185D4ED-1520-424C-C217-C5A2E8BEFC2F}"/>
              </a:ext>
            </a:extLst>
          </p:cNvPr>
          <p:cNvSpPr txBox="1"/>
          <p:nvPr/>
        </p:nvSpPr>
        <p:spPr>
          <a:xfrm>
            <a:off x="1003927" y="1124694"/>
            <a:ext cx="7113338" cy="400110"/>
          </a:xfrm>
          <a:prstGeom prst="rect">
            <a:avLst/>
          </a:prstGeom>
          <a:noFill/>
        </p:spPr>
        <p:txBody>
          <a:bodyPr wrap="square">
            <a:spAutoFit/>
          </a:bodyPr>
          <a:lstStyle/>
          <a:p>
            <a:r>
              <a:rPr lang="tr-TR" sz="2000" b="1" dirty="0">
                <a:latin typeface="Agency FB" panose="020B0503020202020204" pitchFamily="34" charset="0"/>
              </a:rPr>
              <a:t>FABRİKA TEHLİKELİ MADDE İLE İLGİLİ </a:t>
            </a:r>
            <a:endParaRPr lang="tr-TR" sz="2000" dirty="0"/>
          </a:p>
        </p:txBody>
      </p:sp>
      <p:pic>
        <p:nvPicPr>
          <p:cNvPr id="11" name="Picture 4" descr="C:\Users\FATMA KIRKKESELİ\Desktop\dgr_img_edited-1-for-web-696x461.jpg">
            <a:extLst>
              <a:ext uri="{FF2B5EF4-FFF2-40B4-BE49-F238E27FC236}">
                <a16:creationId xmlns:a16="http://schemas.microsoft.com/office/drawing/2014/main" id="{992BEBC4-E959-99C7-1F04-0A6BC4E6D3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90857" y="5245717"/>
            <a:ext cx="2403919" cy="140612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9980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2E4B8-C9A5-B5C3-6D8C-0F967BFA8CA9}"/>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63B0448E-8671-7362-809A-58872B5B5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286" y="1262570"/>
            <a:ext cx="1750780" cy="5352127"/>
          </a:xfrm>
          <a:prstGeom prst="rect">
            <a:avLst/>
          </a:prstGeom>
        </p:spPr>
      </p:pic>
      <p:pic>
        <p:nvPicPr>
          <p:cNvPr id="7" name="Resim 6">
            <a:extLst>
              <a:ext uri="{FF2B5EF4-FFF2-40B4-BE49-F238E27FC236}">
                <a16:creationId xmlns:a16="http://schemas.microsoft.com/office/drawing/2014/main" id="{DEC1F1DA-BA3E-0F8C-D678-60735A0A92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4" name="2 İçerik Yer Tutucusu">
            <a:extLst>
              <a:ext uri="{FF2B5EF4-FFF2-40B4-BE49-F238E27FC236}">
                <a16:creationId xmlns:a16="http://schemas.microsoft.com/office/drawing/2014/main" id="{89F1AD2F-9DAB-DE78-1251-4F8868BC6FAD}"/>
              </a:ext>
            </a:extLst>
          </p:cNvPr>
          <p:cNvSpPr txBox="1">
            <a:spLocks/>
          </p:cNvSpPr>
          <p:nvPr/>
        </p:nvSpPr>
        <p:spPr>
          <a:xfrm>
            <a:off x="848162" y="1806345"/>
            <a:ext cx="3343880" cy="25295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tr-TR" sz="1600" b="1" u="sng" dirty="0">
                <a:latin typeface="Agency FB" panose="020B0503020202020204" pitchFamily="34" charset="0"/>
              </a:rPr>
              <a:t>9)MUHTELİF TEHLİKELİ MADDE VE NESNELER</a:t>
            </a:r>
          </a:p>
          <a:p>
            <a:pPr algn="ctr">
              <a:buFont typeface="Arial" panose="020B0604020202020204" pitchFamily="34" charset="0"/>
              <a:buNone/>
            </a:pPr>
            <a:r>
              <a:rPr lang="tr-TR" sz="1600" dirty="0">
                <a:latin typeface="Agency FB" panose="020B0503020202020204" pitchFamily="34" charset="0"/>
              </a:rPr>
              <a:t>Toplama bir sınıftır. Bu yüzden birden çok tehlikeyi barındırmaktadır.</a:t>
            </a:r>
          </a:p>
          <a:p>
            <a:pPr algn="ctr">
              <a:buFont typeface="Arial" panose="020B0604020202020204" pitchFamily="34" charset="0"/>
              <a:buNone/>
            </a:pPr>
            <a:r>
              <a:rPr lang="tr-TR" sz="1600" u="sng" dirty="0">
                <a:latin typeface="Agency FB" panose="020B0503020202020204" pitchFamily="34" charset="0"/>
              </a:rPr>
              <a:t>ÖR:LEV.CLAX 100 OB 2AL Profesyonel çamaşır yıkma ürünü)</a:t>
            </a:r>
          </a:p>
        </p:txBody>
      </p:sp>
      <p:pic>
        <p:nvPicPr>
          <p:cNvPr id="5" name="5 Resim" descr="fft99_mf6694943.Jpeg">
            <a:extLst>
              <a:ext uri="{FF2B5EF4-FFF2-40B4-BE49-F238E27FC236}">
                <a16:creationId xmlns:a16="http://schemas.microsoft.com/office/drawing/2014/main" id="{E2C6A4F3-A8EB-1048-A485-30261B4052DC}"/>
              </a:ext>
            </a:extLst>
          </p:cNvPr>
          <p:cNvPicPr>
            <a:picLocks noChangeAspect="1"/>
          </p:cNvPicPr>
          <p:nvPr/>
        </p:nvPicPr>
        <p:blipFill>
          <a:blip r:embed="rId4"/>
          <a:stretch>
            <a:fillRect/>
          </a:stretch>
        </p:blipFill>
        <p:spPr>
          <a:xfrm>
            <a:off x="687971" y="4494767"/>
            <a:ext cx="2136961" cy="20352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6 Resim" descr="Resim3(11).jpg">
            <a:extLst>
              <a:ext uri="{FF2B5EF4-FFF2-40B4-BE49-F238E27FC236}">
                <a16:creationId xmlns:a16="http://schemas.microsoft.com/office/drawing/2014/main" id="{67F225BC-4974-A8B8-21AD-3F1E5A8C2643}"/>
              </a:ext>
            </a:extLst>
          </p:cNvPr>
          <p:cNvPicPr>
            <a:picLocks noChangeAspect="1"/>
          </p:cNvPicPr>
          <p:nvPr/>
        </p:nvPicPr>
        <p:blipFill>
          <a:blip r:embed="rId5"/>
          <a:stretch>
            <a:fillRect/>
          </a:stretch>
        </p:blipFill>
        <p:spPr>
          <a:xfrm>
            <a:off x="3695547" y="4604290"/>
            <a:ext cx="1397265" cy="19994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2">
            <a:extLst>
              <a:ext uri="{FF2B5EF4-FFF2-40B4-BE49-F238E27FC236}">
                <a16:creationId xmlns:a16="http://schemas.microsoft.com/office/drawing/2014/main" id="{F1A22893-E862-EE9E-08CF-DBE4C8063B04}"/>
              </a:ext>
            </a:extLst>
          </p:cNvPr>
          <p:cNvPicPr>
            <a:picLocks noChangeAspect="1" noChangeArrowheads="1"/>
          </p:cNvPicPr>
          <p:nvPr/>
        </p:nvPicPr>
        <p:blipFill>
          <a:blip r:embed="rId6"/>
          <a:srcRect/>
          <a:stretch>
            <a:fillRect/>
          </a:stretch>
        </p:blipFill>
        <p:spPr bwMode="auto">
          <a:xfrm>
            <a:off x="6825472" y="1414709"/>
            <a:ext cx="1649962" cy="129065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3 Sağ Ok">
            <a:extLst>
              <a:ext uri="{FF2B5EF4-FFF2-40B4-BE49-F238E27FC236}">
                <a16:creationId xmlns:a16="http://schemas.microsoft.com/office/drawing/2014/main" id="{1EB6954E-6A71-8ED6-C0A9-4C6DE957877F}"/>
              </a:ext>
            </a:extLst>
          </p:cNvPr>
          <p:cNvSpPr/>
          <p:nvPr/>
        </p:nvSpPr>
        <p:spPr>
          <a:xfrm>
            <a:off x="4624675" y="1803571"/>
            <a:ext cx="1863160" cy="36933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FF00"/>
              </a:solidFill>
            </a:endParaRPr>
          </a:p>
        </p:txBody>
      </p:sp>
      <p:pic>
        <p:nvPicPr>
          <p:cNvPr id="11" name="7 Resim" descr="zift-lekesi.jpg">
            <a:extLst>
              <a:ext uri="{FF2B5EF4-FFF2-40B4-BE49-F238E27FC236}">
                <a16:creationId xmlns:a16="http://schemas.microsoft.com/office/drawing/2014/main" id="{ACFA3A67-6239-83A2-8759-07351B657AE7}"/>
              </a:ext>
            </a:extLst>
          </p:cNvPr>
          <p:cNvPicPr>
            <a:picLocks noChangeAspect="1"/>
          </p:cNvPicPr>
          <p:nvPr/>
        </p:nvPicPr>
        <p:blipFill>
          <a:blip r:embed="rId7"/>
          <a:stretch>
            <a:fillRect/>
          </a:stretch>
        </p:blipFill>
        <p:spPr>
          <a:xfrm>
            <a:off x="5612140" y="4642152"/>
            <a:ext cx="2177988" cy="190225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Dikdörtgen 11">
            <a:extLst>
              <a:ext uri="{FF2B5EF4-FFF2-40B4-BE49-F238E27FC236}">
                <a16:creationId xmlns:a16="http://schemas.microsoft.com/office/drawing/2014/main" id="{99E0CC0D-2E55-C362-FD5C-FF138E2C8F80}"/>
              </a:ext>
            </a:extLst>
          </p:cNvPr>
          <p:cNvSpPr/>
          <p:nvPr/>
        </p:nvSpPr>
        <p:spPr>
          <a:xfrm>
            <a:off x="6315566" y="2867532"/>
            <a:ext cx="4355976" cy="1323439"/>
          </a:xfrm>
          <a:prstGeom prst="rect">
            <a:avLst/>
          </a:prstGeom>
        </p:spPr>
        <p:txBody>
          <a:bodyPr wrap="square">
            <a:spAutoFit/>
          </a:bodyPr>
          <a:lstStyle/>
          <a:p>
            <a:r>
              <a:rPr lang="tr-TR" sz="1600" b="1" u="sng" dirty="0">
                <a:latin typeface="Agency FB" panose="020B0503020202020204" pitchFamily="34" charset="0"/>
              </a:rPr>
              <a:t>Acil durumda alınması gereken önlemler</a:t>
            </a:r>
          </a:p>
          <a:p>
            <a:pPr marL="285750" indent="-285750">
              <a:buFont typeface="Arial" panose="020B0604020202020204" pitchFamily="34" charset="0"/>
              <a:buChar char="•"/>
            </a:pPr>
            <a:r>
              <a:rPr lang="tr-TR" sz="1600" dirty="0">
                <a:latin typeface="Agency FB" panose="020B0503020202020204" pitchFamily="34" charset="0"/>
              </a:rPr>
              <a:t>Asbest: Tozların teneffüs edilmemesi</a:t>
            </a:r>
          </a:p>
          <a:p>
            <a:pPr marL="285750" indent="-285750">
              <a:buFont typeface="Arial" panose="020B0604020202020204" pitchFamily="34" charset="0"/>
              <a:buChar char="•"/>
            </a:pPr>
            <a:r>
              <a:rPr lang="tr-TR" sz="1600" dirty="0">
                <a:latin typeface="Agency FB" panose="020B0503020202020204" pitchFamily="34" charset="0"/>
              </a:rPr>
              <a:t>Isıtılmış maddelerde deri temasından kaçınılmalıdır.(yanma tehlikesi)</a:t>
            </a:r>
          </a:p>
          <a:p>
            <a:pPr marL="285750" indent="-285750">
              <a:buFont typeface="Arial" panose="020B0604020202020204" pitchFamily="34" charset="0"/>
              <a:buChar char="•"/>
            </a:pPr>
            <a:r>
              <a:rPr lang="tr-TR" sz="1600" dirty="0">
                <a:latin typeface="Agency FB" panose="020B0503020202020204" pitchFamily="34" charset="0"/>
              </a:rPr>
              <a:t>Su kaynakların ve kanalizasyonların korunması.</a:t>
            </a:r>
          </a:p>
        </p:txBody>
      </p:sp>
      <p:sp>
        <p:nvSpPr>
          <p:cNvPr id="2" name="Metin kutusu 1">
            <a:extLst>
              <a:ext uri="{FF2B5EF4-FFF2-40B4-BE49-F238E27FC236}">
                <a16:creationId xmlns:a16="http://schemas.microsoft.com/office/drawing/2014/main" id="{3C80DCA0-D65F-C8D4-05DF-CDC472CB9AFB}"/>
              </a:ext>
            </a:extLst>
          </p:cNvPr>
          <p:cNvSpPr txBox="1"/>
          <p:nvPr/>
        </p:nvSpPr>
        <p:spPr>
          <a:xfrm>
            <a:off x="871417" y="1014599"/>
            <a:ext cx="3907031" cy="400110"/>
          </a:xfrm>
          <a:prstGeom prst="rect">
            <a:avLst/>
          </a:prstGeom>
          <a:noFill/>
        </p:spPr>
        <p:txBody>
          <a:bodyPr wrap="square">
            <a:spAutoFit/>
          </a:bodyPr>
          <a:lstStyle/>
          <a:p>
            <a:r>
              <a:rPr lang="tr-TR" sz="2000" b="1" dirty="0">
                <a:latin typeface="Agency FB" panose="020B0503020202020204" pitchFamily="34" charset="0"/>
              </a:rPr>
              <a:t>TEHLİKELİ MADDELERİN SINIFLANDIRILMASI</a:t>
            </a:r>
            <a:endParaRPr lang="tr-TR" sz="2000" dirty="0">
              <a:latin typeface="Agency FB" panose="020B0503020202020204" pitchFamily="34" charset="0"/>
            </a:endParaRPr>
          </a:p>
        </p:txBody>
      </p:sp>
    </p:spTree>
    <p:extLst>
      <p:ext uri="{BB962C8B-B14F-4D97-AF65-F5344CB8AC3E}">
        <p14:creationId xmlns:p14="http://schemas.microsoft.com/office/powerpoint/2010/main" val="2695330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89041-7E63-586B-14CC-F1074DAEFC68}"/>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A9496EE8-513A-95F7-065E-7B9C97785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3130" y="1337706"/>
            <a:ext cx="1750780" cy="5352127"/>
          </a:xfrm>
          <a:prstGeom prst="rect">
            <a:avLst/>
          </a:prstGeom>
        </p:spPr>
      </p:pic>
      <p:pic>
        <p:nvPicPr>
          <p:cNvPr id="7" name="Resim 6">
            <a:extLst>
              <a:ext uri="{FF2B5EF4-FFF2-40B4-BE49-F238E27FC236}">
                <a16:creationId xmlns:a16="http://schemas.microsoft.com/office/drawing/2014/main" id="{7A3448A0-3828-B4AD-64D1-BC5709B811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AE694DCB-F5F5-52AA-D183-4FD63F6DF60D}"/>
              </a:ext>
            </a:extLst>
          </p:cNvPr>
          <p:cNvSpPr txBox="1"/>
          <p:nvPr/>
        </p:nvSpPr>
        <p:spPr>
          <a:xfrm>
            <a:off x="1137771" y="1148044"/>
            <a:ext cx="2911792" cy="369332"/>
          </a:xfrm>
          <a:prstGeom prst="rect">
            <a:avLst/>
          </a:prstGeom>
          <a:noFill/>
        </p:spPr>
        <p:txBody>
          <a:bodyPr wrap="square">
            <a:spAutoFit/>
          </a:bodyPr>
          <a:lstStyle/>
          <a:p>
            <a:r>
              <a:rPr lang="tr-TR" b="1" dirty="0">
                <a:effectLst/>
                <a:latin typeface="Agency FB" panose="020B0503020202020204" pitchFamily="34" charset="0"/>
              </a:rPr>
              <a:t>TEHLİKELİ MADDELERİN TAŞINMASI</a:t>
            </a:r>
            <a:endParaRPr lang="tr-TR" dirty="0">
              <a:latin typeface="Agency FB" panose="020B0503020202020204" pitchFamily="34" charset="0"/>
            </a:endParaRPr>
          </a:p>
        </p:txBody>
      </p:sp>
      <p:sp>
        <p:nvSpPr>
          <p:cNvPr id="5" name="Metin kutusu 4">
            <a:extLst>
              <a:ext uri="{FF2B5EF4-FFF2-40B4-BE49-F238E27FC236}">
                <a16:creationId xmlns:a16="http://schemas.microsoft.com/office/drawing/2014/main" id="{852A4859-E864-0D5D-C27C-AFE26205FFCC}"/>
              </a:ext>
            </a:extLst>
          </p:cNvPr>
          <p:cNvSpPr txBox="1"/>
          <p:nvPr/>
        </p:nvSpPr>
        <p:spPr>
          <a:xfrm>
            <a:off x="871417" y="1892011"/>
            <a:ext cx="6097424" cy="369332"/>
          </a:xfrm>
          <a:prstGeom prst="rect">
            <a:avLst/>
          </a:prstGeom>
          <a:noFill/>
        </p:spPr>
        <p:txBody>
          <a:bodyPr wrap="square">
            <a:spAutoFit/>
          </a:bodyPr>
          <a:lstStyle/>
          <a:p>
            <a:pPr marL="395478" indent="-285750">
              <a:buFont typeface="Arial" panose="020B0604020202020204" pitchFamily="34" charset="0"/>
              <a:buChar char="•"/>
            </a:pPr>
            <a:r>
              <a:rPr lang="tr-TR" b="1" dirty="0">
                <a:latin typeface="Agency FB" panose="020B0503020202020204" pitchFamily="34" charset="0"/>
              </a:rPr>
              <a:t>DÖKME TAŞIMA</a:t>
            </a:r>
          </a:p>
        </p:txBody>
      </p:sp>
      <p:sp>
        <p:nvSpPr>
          <p:cNvPr id="9" name="Metin kutusu 8">
            <a:extLst>
              <a:ext uri="{FF2B5EF4-FFF2-40B4-BE49-F238E27FC236}">
                <a16:creationId xmlns:a16="http://schemas.microsoft.com/office/drawing/2014/main" id="{6A042F93-59C3-89CF-5FC4-C926B69F630A}"/>
              </a:ext>
            </a:extLst>
          </p:cNvPr>
          <p:cNvSpPr txBox="1"/>
          <p:nvPr/>
        </p:nvSpPr>
        <p:spPr>
          <a:xfrm>
            <a:off x="871417" y="5484296"/>
            <a:ext cx="6097424" cy="307777"/>
          </a:xfrm>
          <a:prstGeom prst="rect">
            <a:avLst/>
          </a:prstGeom>
          <a:noFill/>
        </p:spPr>
        <p:txBody>
          <a:bodyPr wrap="square">
            <a:spAutoFit/>
          </a:bodyPr>
          <a:lstStyle/>
          <a:p>
            <a:pPr marL="395478" indent="-285750">
              <a:buFont typeface="Arial" panose="020B0604020202020204" pitchFamily="34" charset="0"/>
              <a:buChar char="•"/>
            </a:pPr>
            <a:r>
              <a:rPr lang="tr-TR" sz="1400" b="1" dirty="0">
                <a:latin typeface="Agency FB" panose="020B0503020202020204" pitchFamily="34" charset="0"/>
              </a:rPr>
              <a:t>TANK/TANKER TAŞIMASI</a:t>
            </a:r>
          </a:p>
        </p:txBody>
      </p:sp>
      <p:sp>
        <p:nvSpPr>
          <p:cNvPr id="11" name="Metin kutusu 10">
            <a:extLst>
              <a:ext uri="{FF2B5EF4-FFF2-40B4-BE49-F238E27FC236}">
                <a16:creationId xmlns:a16="http://schemas.microsoft.com/office/drawing/2014/main" id="{B2DC5AC9-D1C0-A232-AD70-EE9E0D6A85C8}"/>
              </a:ext>
            </a:extLst>
          </p:cNvPr>
          <p:cNvSpPr txBox="1"/>
          <p:nvPr/>
        </p:nvSpPr>
        <p:spPr>
          <a:xfrm>
            <a:off x="871417" y="3550022"/>
            <a:ext cx="6097424" cy="338554"/>
          </a:xfrm>
          <a:prstGeom prst="rect">
            <a:avLst/>
          </a:prstGeom>
          <a:noFill/>
        </p:spPr>
        <p:txBody>
          <a:bodyPr wrap="square">
            <a:spAutoFit/>
          </a:bodyPr>
          <a:lstStyle/>
          <a:p>
            <a:pPr marL="395478" indent="-285750">
              <a:buFont typeface="Arial" panose="020B0604020202020204" pitchFamily="34" charset="0"/>
              <a:buChar char="•"/>
            </a:pPr>
            <a:r>
              <a:rPr lang="tr-TR" sz="1600" b="1" dirty="0">
                <a:latin typeface="Agency FB" panose="020B0503020202020204" pitchFamily="34" charset="0"/>
              </a:rPr>
              <a:t>AMBALAJLI TAŞIMA</a:t>
            </a:r>
          </a:p>
        </p:txBody>
      </p:sp>
      <p:sp>
        <p:nvSpPr>
          <p:cNvPr id="12" name="6 Sağ Ok">
            <a:extLst>
              <a:ext uri="{FF2B5EF4-FFF2-40B4-BE49-F238E27FC236}">
                <a16:creationId xmlns:a16="http://schemas.microsoft.com/office/drawing/2014/main" id="{44C55895-F9EB-88DF-32BF-C6EF6F39A70A}"/>
              </a:ext>
            </a:extLst>
          </p:cNvPr>
          <p:cNvSpPr/>
          <p:nvPr/>
        </p:nvSpPr>
        <p:spPr>
          <a:xfrm>
            <a:off x="3362204" y="1918015"/>
            <a:ext cx="1376251" cy="369332"/>
          </a:xfrm>
          <a:prstGeom prst="rightArrow">
            <a:avLst>
              <a:gd name="adj1" fmla="val 28378"/>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6 Sağ Ok">
            <a:extLst>
              <a:ext uri="{FF2B5EF4-FFF2-40B4-BE49-F238E27FC236}">
                <a16:creationId xmlns:a16="http://schemas.microsoft.com/office/drawing/2014/main" id="{C88B6727-CA89-5895-ABC6-4F2416BD7EDE}"/>
              </a:ext>
            </a:extLst>
          </p:cNvPr>
          <p:cNvSpPr/>
          <p:nvPr/>
        </p:nvSpPr>
        <p:spPr>
          <a:xfrm>
            <a:off x="3362204" y="5523715"/>
            <a:ext cx="1457624" cy="379997"/>
          </a:xfrm>
          <a:prstGeom prst="rightArrow">
            <a:avLst>
              <a:gd name="adj1" fmla="val 28378"/>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6 Sağ Ok">
            <a:extLst>
              <a:ext uri="{FF2B5EF4-FFF2-40B4-BE49-F238E27FC236}">
                <a16:creationId xmlns:a16="http://schemas.microsoft.com/office/drawing/2014/main" id="{AD88D766-0DB3-7F53-D013-CBB986242449}"/>
              </a:ext>
            </a:extLst>
          </p:cNvPr>
          <p:cNvSpPr/>
          <p:nvPr/>
        </p:nvSpPr>
        <p:spPr>
          <a:xfrm flipV="1">
            <a:off x="3362204" y="3524063"/>
            <a:ext cx="1457624" cy="369332"/>
          </a:xfrm>
          <a:prstGeom prst="rightArrow">
            <a:avLst>
              <a:gd name="adj1" fmla="val 28378"/>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15" name="Picture 3" descr="C:\Users\FATMA KIRKKESELİ\Desktop\dkmeyukgm.jpg">
            <a:extLst>
              <a:ext uri="{FF2B5EF4-FFF2-40B4-BE49-F238E27FC236}">
                <a16:creationId xmlns:a16="http://schemas.microsoft.com/office/drawing/2014/main" id="{952ADDA5-CA05-4513-3647-B41340F164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2082" y="1337706"/>
            <a:ext cx="1750780" cy="142144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6" name="Picture 4" descr="C:\Users\FATMA KIRKKESELİ\Desktop\indir.jpg">
            <a:extLst>
              <a:ext uri="{FF2B5EF4-FFF2-40B4-BE49-F238E27FC236}">
                <a16:creationId xmlns:a16="http://schemas.microsoft.com/office/drawing/2014/main" id="{3E5416B9-F947-10F8-277C-745924C2A6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2438" y="1274006"/>
            <a:ext cx="2009315" cy="15678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8" name="Picture 5" descr="C:\Users\FATMA KIRKKESELİ\Desktop\En-Dayanikli-Celik-Tankerler-Ahmet-Dogan-Tankerde-31260 (1).jpg">
            <a:extLst>
              <a:ext uri="{FF2B5EF4-FFF2-40B4-BE49-F238E27FC236}">
                <a16:creationId xmlns:a16="http://schemas.microsoft.com/office/drawing/2014/main" id="{4D33D342-0283-2C1A-E401-748000F8038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29130" y="3174974"/>
            <a:ext cx="2161642" cy="142720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9" name="Picture 8" descr="C:\Users\FATMA KIRKKESELİ\Desktop\indir (2).jpg">
            <a:extLst>
              <a:ext uri="{FF2B5EF4-FFF2-40B4-BE49-F238E27FC236}">
                <a16:creationId xmlns:a16="http://schemas.microsoft.com/office/drawing/2014/main" id="{C36E3ECA-AD55-A704-27CD-D7DE4AED85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9129" y="4992281"/>
            <a:ext cx="2081906" cy="137455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0" name="Picture 7" descr="C:\Users\FATMA KIRKKESELİ\Desktop\indir (1).jpg">
            <a:extLst>
              <a:ext uri="{FF2B5EF4-FFF2-40B4-BE49-F238E27FC236}">
                <a16:creationId xmlns:a16="http://schemas.microsoft.com/office/drawing/2014/main" id="{B23BDFD4-3BB5-2672-81B6-0EEF6A6F1C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2438" y="4992280"/>
            <a:ext cx="1463232" cy="137455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6106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582E3-4CC0-6E4D-852E-BDC54E72746B}"/>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86DBF547-0E85-DFBB-B190-599AA4314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2DE5F1F7-09C9-40AC-0808-DCB63AB2AB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457E276A-1FBB-7803-E280-E416B8917F0E}"/>
              </a:ext>
            </a:extLst>
          </p:cNvPr>
          <p:cNvSpPr txBox="1"/>
          <p:nvPr/>
        </p:nvSpPr>
        <p:spPr>
          <a:xfrm>
            <a:off x="1165251" y="1076591"/>
            <a:ext cx="1773769" cy="400110"/>
          </a:xfrm>
          <a:prstGeom prst="rect">
            <a:avLst/>
          </a:prstGeom>
          <a:noFill/>
        </p:spPr>
        <p:txBody>
          <a:bodyPr wrap="square">
            <a:spAutoFit/>
          </a:bodyPr>
          <a:lstStyle/>
          <a:p>
            <a:r>
              <a:rPr lang="tr-TR" sz="2000" b="1" dirty="0">
                <a:latin typeface="Agency FB" panose="020B0503020202020204" pitchFamily="34" charset="0"/>
              </a:rPr>
              <a:t>AMBALAJ TÜRLERİ </a:t>
            </a:r>
            <a:endParaRPr lang="tr-TR" sz="2000" dirty="0">
              <a:latin typeface="Agency FB" panose="020B0503020202020204" pitchFamily="34" charset="0"/>
            </a:endParaRPr>
          </a:p>
        </p:txBody>
      </p:sp>
      <p:pic>
        <p:nvPicPr>
          <p:cNvPr id="4" name="3 Resim" descr="depositphotos_31452269-stock-illustration-barrels-with-dangerous-substances.jpg">
            <a:extLst>
              <a:ext uri="{FF2B5EF4-FFF2-40B4-BE49-F238E27FC236}">
                <a16:creationId xmlns:a16="http://schemas.microsoft.com/office/drawing/2014/main" id="{AB42D3E3-D4C9-AF43-D879-90AE84F995D7}"/>
              </a:ext>
            </a:extLst>
          </p:cNvPr>
          <p:cNvPicPr>
            <a:picLocks noChangeAspect="1"/>
          </p:cNvPicPr>
          <p:nvPr/>
        </p:nvPicPr>
        <p:blipFill>
          <a:blip r:embed="rId4"/>
          <a:stretch>
            <a:fillRect/>
          </a:stretch>
        </p:blipFill>
        <p:spPr>
          <a:xfrm>
            <a:off x="1220856" y="2190985"/>
            <a:ext cx="3720326" cy="360435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4 Oval Belirtme Çizgisi">
            <a:extLst>
              <a:ext uri="{FF2B5EF4-FFF2-40B4-BE49-F238E27FC236}">
                <a16:creationId xmlns:a16="http://schemas.microsoft.com/office/drawing/2014/main" id="{422B1768-CCD4-8072-8F83-3FAB5656B8E5}"/>
              </a:ext>
            </a:extLst>
          </p:cNvPr>
          <p:cNvSpPr/>
          <p:nvPr/>
        </p:nvSpPr>
        <p:spPr>
          <a:xfrm>
            <a:off x="6096000" y="2927809"/>
            <a:ext cx="2019770" cy="1540266"/>
          </a:xfrm>
          <a:prstGeom prst="wedgeEllipseCallou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tr-TR" sz="3600" b="1" dirty="0">
                <a:solidFill>
                  <a:srgbClr val="FFC000"/>
                </a:solidFill>
              </a:rPr>
              <a:t>VARİL</a:t>
            </a:r>
          </a:p>
        </p:txBody>
      </p:sp>
    </p:spTree>
    <p:extLst>
      <p:ext uri="{BB962C8B-B14F-4D97-AF65-F5344CB8AC3E}">
        <p14:creationId xmlns:p14="http://schemas.microsoft.com/office/powerpoint/2010/main" val="46171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C2304-7268-0305-1B24-63E73535DC32}"/>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AB7CA73D-3529-ECD6-1BB9-DB4E10A17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1359" y="1505873"/>
            <a:ext cx="1750780" cy="5352127"/>
          </a:xfrm>
          <a:prstGeom prst="rect">
            <a:avLst/>
          </a:prstGeom>
        </p:spPr>
      </p:pic>
      <p:pic>
        <p:nvPicPr>
          <p:cNvPr id="7" name="Resim 6">
            <a:extLst>
              <a:ext uri="{FF2B5EF4-FFF2-40B4-BE49-F238E27FC236}">
                <a16:creationId xmlns:a16="http://schemas.microsoft.com/office/drawing/2014/main" id="{16817AE6-F3EC-88EC-C2AD-941FFD882C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299A4256-77DB-D106-8A43-CCA4BF00B806}"/>
              </a:ext>
            </a:extLst>
          </p:cNvPr>
          <p:cNvSpPr txBox="1"/>
          <p:nvPr/>
        </p:nvSpPr>
        <p:spPr>
          <a:xfrm>
            <a:off x="1165251" y="1133940"/>
            <a:ext cx="1793638" cy="400110"/>
          </a:xfrm>
          <a:prstGeom prst="rect">
            <a:avLst/>
          </a:prstGeom>
          <a:noFill/>
        </p:spPr>
        <p:txBody>
          <a:bodyPr wrap="square">
            <a:spAutoFit/>
          </a:bodyPr>
          <a:lstStyle/>
          <a:p>
            <a:r>
              <a:rPr lang="tr-TR" sz="2000" b="1" dirty="0">
                <a:latin typeface="Agency FB" panose="020B0503020202020204" pitchFamily="34" charset="0"/>
              </a:rPr>
              <a:t>AMBALAJ TÜRLERİ </a:t>
            </a:r>
            <a:endParaRPr lang="tr-TR" sz="2000" dirty="0">
              <a:latin typeface="Agency FB" panose="020B0503020202020204" pitchFamily="34" charset="0"/>
            </a:endParaRPr>
          </a:p>
        </p:txBody>
      </p:sp>
      <p:sp>
        <p:nvSpPr>
          <p:cNvPr id="4" name="6 Oval Belirtme Çizgisi">
            <a:extLst>
              <a:ext uri="{FF2B5EF4-FFF2-40B4-BE49-F238E27FC236}">
                <a16:creationId xmlns:a16="http://schemas.microsoft.com/office/drawing/2014/main" id="{9F0E2CAB-01D6-F3B2-1E01-79AC54A8F41A}"/>
              </a:ext>
            </a:extLst>
          </p:cNvPr>
          <p:cNvSpPr/>
          <p:nvPr/>
        </p:nvSpPr>
        <p:spPr>
          <a:xfrm>
            <a:off x="4899058" y="1890480"/>
            <a:ext cx="2277709" cy="1428750"/>
          </a:xfrm>
          <a:prstGeom prst="wedgeEllipseCallou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b="1" dirty="0">
                <a:solidFill>
                  <a:schemeClr val="tx1"/>
                </a:solidFill>
              </a:rPr>
              <a:t>TORBA</a:t>
            </a:r>
          </a:p>
        </p:txBody>
      </p:sp>
      <p:pic>
        <p:nvPicPr>
          <p:cNvPr id="5" name="3 İçerik Yer Tutucusu" descr="BAG_torba.jpg">
            <a:extLst>
              <a:ext uri="{FF2B5EF4-FFF2-40B4-BE49-F238E27FC236}">
                <a16:creationId xmlns:a16="http://schemas.microsoft.com/office/drawing/2014/main" id="{63C4151D-AF53-6B0E-2C61-B1B27A9F6E5B}"/>
              </a:ext>
            </a:extLst>
          </p:cNvPr>
          <p:cNvPicPr>
            <a:picLocks noChangeAspect="1"/>
          </p:cNvPicPr>
          <p:nvPr/>
        </p:nvPicPr>
        <p:blipFill>
          <a:blip r:embed="rId4"/>
          <a:stretch>
            <a:fillRect/>
          </a:stretch>
        </p:blipFill>
        <p:spPr>
          <a:xfrm>
            <a:off x="4928720" y="4342221"/>
            <a:ext cx="2143125" cy="12775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8 Oval Belirtme Çizgisi">
            <a:extLst>
              <a:ext uri="{FF2B5EF4-FFF2-40B4-BE49-F238E27FC236}">
                <a16:creationId xmlns:a16="http://schemas.microsoft.com/office/drawing/2014/main" id="{4A6CD73E-78D3-63F3-C513-A59416D7877F}"/>
              </a:ext>
            </a:extLst>
          </p:cNvPr>
          <p:cNvSpPr/>
          <p:nvPr/>
        </p:nvSpPr>
        <p:spPr>
          <a:xfrm>
            <a:off x="8444928" y="1859342"/>
            <a:ext cx="2277708" cy="1428750"/>
          </a:xfrm>
          <a:prstGeom prst="wedgeEllipseCallou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a:solidFill>
                  <a:srgbClr val="00B050"/>
                </a:solidFill>
              </a:rPr>
              <a:t>İNCE METAL AMBALAJ</a:t>
            </a:r>
          </a:p>
        </p:txBody>
      </p:sp>
      <p:sp>
        <p:nvSpPr>
          <p:cNvPr id="9" name="7 Oval Belirtme Çizgisi">
            <a:extLst>
              <a:ext uri="{FF2B5EF4-FFF2-40B4-BE49-F238E27FC236}">
                <a16:creationId xmlns:a16="http://schemas.microsoft.com/office/drawing/2014/main" id="{C2F77F71-2CC9-7476-F2AF-2B14065CEA66}"/>
              </a:ext>
            </a:extLst>
          </p:cNvPr>
          <p:cNvSpPr/>
          <p:nvPr/>
        </p:nvSpPr>
        <p:spPr>
          <a:xfrm>
            <a:off x="1019894" y="1890480"/>
            <a:ext cx="2277709" cy="1428750"/>
          </a:xfrm>
          <a:prstGeom prst="wedgeEllipseCallout">
            <a:avLst/>
          </a:prstGeom>
          <a:solidFill>
            <a:srgbClr val="00B0F0"/>
          </a:solidFill>
          <a:ln w="25400"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tr-TR" sz="2000" b="1" i="0" u="none" strike="noStrike" kern="0" cap="none" spc="0" normalizeH="0" baseline="0" noProof="0" dirty="0">
                <a:ln>
                  <a:noFill/>
                </a:ln>
                <a:solidFill>
                  <a:srgbClr val="002060"/>
                </a:solidFill>
                <a:effectLst/>
                <a:uLnTx/>
                <a:uFillTx/>
                <a:latin typeface="Constantia"/>
                <a:ea typeface="+mn-ea"/>
                <a:cs typeface="+mn-cs"/>
              </a:rPr>
              <a:t>KOMPOZİT AMBALAJ</a:t>
            </a:r>
          </a:p>
        </p:txBody>
      </p:sp>
      <p:pic>
        <p:nvPicPr>
          <p:cNvPr id="10" name="5 Resim" descr="Factory-custom-metal-thin-tin-box-for.png_220x220.png">
            <a:extLst>
              <a:ext uri="{FF2B5EF4-FFF2-40B4-BE49-F238E27FC236}">
                <a16:creationId xmlns:a16="http://schemas.microsoft.com/office/drawing/2014/main" id="{D5B65B94-2FC2-0670-CFB3-CBA0BEF00D2A}"/>
              </a:ext>
            </a:extLst>
          </p:cNvPr>
          <p:cNvPicPr>
            <a:picLocks noChangeAspect="1"/>
          </p:cNvPicPr>
          <p:nvPr/>
        </p:nvPicPr>
        <p:blipFill>
          <a:blip r:embed="rId5"/>
          <a:stretch>
            <a:fillRect/>
          </a:stretch>
        </p:blipFill>
        <p:spPr>
          <a:xfrm>
            <a:off x="8331873" y="4342221"/>
            <a:ext cx="2014243" cy="12775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1" name="4 Resim" descr="kompozit-300x150.jpg">
            <a:extLst>
              <a:ext uri="{FF2B5EF4-FFF2-40B4-BE49-F238E27FC236}">
                <a16:creationId xmlns:a16="http://schemas.microsoft.com/office/drawing/2014/main" id="{022248B7-4BF6-EA5C-DF7E-8E168C0C30AC}"/>
              </a:ext>
            </a:extLst>
          </p:cNvPr>
          <p:cNvPicPr>
            <a:picLocks noChangeAspect="1"/>
          </p:cNvPicPr>
          <p:nvPr/>
        </p:nvPicPr>
        <p:blipFill>
          <a:blip r:embed="rId6"/>
          <a:stretch>
            <a:fillRect/>
          </a:stretch>
        </p:blipFill>
        <p:spPr>
          <a:xfrm>
            <a:off x="990507" y="4190971"/>
            <a:ext cx="2143125" cy="14287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7210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D947A-4A99-0DAB-D1D7-5AD86B129CD6}"/>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B15E4A9E-15AD-86EE-A596-8156A6BE7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B9D9DC5B-E344-4687-4187-D41C781F61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9F612A93-5AA2-D214-8D43-B16CF4BF5F70}"/>
              </a:ext>
            </a:extLst>
          </p:cNvPr>
          <p:cNvSpPr txBox="1"/>
          <p:nvPr/>
        </p:nvSpPr>
        <p:spPr>
          <a:xfrm>
            <a:off x="1165251" y="1114798"/>
            <a:ext cx="1829602" cy="400110"/>
          </a:xfrm>
          <a:prstGeom prst="rect">
            <a:avLst/>
          </a:prstGeom>
          <a:noFill/>
        </p:spPr>
        <p:txBody>
          <a:bodyPr wrap="square">
            <a:spAutoFit/>
          </a:bodyPr>
          <a:lstStyle/>
          <a:p>
            <a:r>
              <a:rPr lang="tr-TR" sz="2000" b="1" dirty="0">
                <a:latin typeface="Agency FB" panose="020B0503020202020204" pitchFamily="34" charset="0"/>
              </a:rPr>
              <a:t>AMBALAJ TÜRLERİ </a:t>
            </a:r>
            <a:endParaRPr lang="tr-TR" sz="2000" dirty="0">
              <a:latin typeface="Agency FB" panose="020B0503020202020204" pitchFamily="34" charset="0"/>
            </a:endParaRPr>
          </a:p>
        </p:txBody>
      </p:sp>
      <p:sp>
        <p:nvSpPr>
          <p:cNvPr id="4" name="7 Oval Belirtme Çizgisi">
            <a:extLst>
              <a:ext uri="{FF2B5EF4-FFF2-40B4-BE49-F238E27FC236}">
                <a16:creationId xmlns:a16="http://schemas.microsoft.com/office/drawing/2014/main" id="{C13BEA8E-3CE0-8A81-0E89-29D704E78345}"/>
              </a:ext>
            </a:extLst>
          </p:cNvPr>
          <p:cNvSpPr/>
          <p:nvPr/>
        </p:nvSpPr>
        <p:spPr>
          <a:xfrm>
            <a:off x="1831555" y="2069169"/>
            <a:ext cx="1977610" cy="1359831"/>
          </a:xfrm>
          <a:prstGeom prst="wedgeEllipseCallou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tr-TR" sz="3200" b="1" dirty="0">
                <a:solidFill>
                  <a:srgbClr val="C0504D">
                    <a:lumMod val="50000"/>
                  </a:srgbClr>
                </a:solidFill>
              </a:rPr>
              <a:t>BİDON</a:t>
            </a:r>
          </a:p>
        </p:txBody>
      </p:sp>
      <p:pic>
        <p:nvPicPr>
          <p:cNvPr id="5" name="4 Resim" descr="download (1).jpg">
            <a:extLst>
              <a:ext uri="{FF2B5EF4-FFF2-40B4-BE49-F238E27FC236}">
                <a16:creationId xmlns:a16="http://schemas.microsoft.com/office/drawing/2014/main" id="{677900DB-125E-39E8-4200-BAFC808B13F5}"/>
              </a:ext>
            </a:extLst>
          </p:cNvPr>
          <p:cNvPicPr>
            <a:picLocks noChangeAspect="1"/>
          </p:cNvPicPr>
          <p:nvPr/>
        </p:nvPicPr>
        <p:blipFill>
          <a:blip r:embed="rId4"/>
          <a:stretch>
            <a:fillRect/>
          </a:stretch>
        </p:blipFill>
        <p:spPr>
          <a:xfrm>
            <a:off x="2254281" y="3983261"/>
            <a:ext cx="1132158" cy="19793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5 Resim" descr="GBox 2.jpg-for-web-normal.jpg">
            <a:extLst>
              <a:ext uri="{FF2B5EF4-FFF2-40B4-BE49-F238E27FC236}">
                <a16:creationId xmlns:a16="http://schemas.microsoft.com/office/drawing/2014/main" id="{32554DE5-6265-CB27-9667-19387D4D8044}"/>
              </a:ext>
            </a:extLst>
          </p:cNvPr>
          <p:cNvPicPr>
            <a:picLocks noChangeAspect="1"/>
          </p:cNvPicPr>
          <p:nvPr/>
        </p:nvPicPr>
        <p:blipFill>
          <a:blip r:embed="rId5"/>
          <a:stretch>
            <a:fillRect/>
          </a:stretch>
        </p:blipFill>
        <p:spPr>
          <a:xfrm>
            <a:off x="5913664" y="4042308"/>
            <a:ext cx="1750780" cy="192030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6 Oval Belirtme Çizgisi">
            <a:extLst>
              <a:ext uri="{FF2B5EF4-FFF2-40B4-BE49-F238E27FC236}">
                <a16:creationId xmlns:a16="http://schemas.microsoft.com/office/drawing/2014/main" id="{616A7F0A-6CA2-A661-37A2-ACFBDDFB1673}"/>
              </a:ext>
            </a:extLst>
          </p:cNvPr>
          <p:cNvSpPr/>
          <p:nvPr/>
        </p:nvSpPr>
        <p:spPr>
          <a:xfrm>
            <a:off x="5800249" y="2023357"/>
            <a:ext cx="1977610" cy="1359831"/>
          </a:xfrm>
          <a:prstGeom prst="wedgeEllipseCallout">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tr-TR" sz="3600" b="1" dirty="0">
                <a:solidFill>
                  <a:srgbClr val="8064A2">
                    <a:lumMod val="75000"/>
                  </a:srgbClr>
                </a:solidFill>
              </a:rPr>
              <a:t>KUTU</a:t>
            </a:r>
          </a:p>
        </p:txBody>
      </p:sp>
    </p:spTree>
    <p:extLst>
      <p:ext uri="{BB962C8B-B14F-4D97-AF65-F5344CB8AC3E}">
        <p14:creationId xmlns:p14="http://schemas.microsoft.com/office/powerpoint/2010/main" val="399068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EB4F1-6F5C-3BDF-51A4-F05938AA72BC}"/>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6D5740A4-AC6B-943F-E8B5-270F82C46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E9CCE943-2313-C399-6072-359AFEFE41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5" name="Metin kutusu 4">
            <a:extLst>
              <a:ext uri="{FF2B5EF4-FFF2-40B4-BE49-F238E27FC236}">
                <a16:creationId xmlns:a16="http://schemas.microsoft.com/office/drawing/2014/main" id="{8FBD8169-2023-B62A-44C1-EEA6731BE4E0}"/>
              </a:ext>
            </a:extLst>
          </p:cNvPr>
          <p:cNvSpPr txBox="1"/>
          <p:nvPr/>
        </p:nvSpPr>
        <p:spPr>
          <a:xfrm>
            <a:off x="-1113090" y="2145268"/>
            <a:ext cx="6097424" cy="400110"/>
          </a:xfrm>
          <a:prstGeom prst="rect">
            <a:avLst/>
          </a:prstGeom>
          <a:noFill/>
        </p:spPr>
        <p:txBody>
          <a:bodyPr wrap="square">
            <a:spAutoFit/>
          </a:bodyPr>
          <a:lstStyle/>
          <a:p>
            <a:pPr algn="ctr"/>
            <a:r>
              <a:rPr lang="tr-TR"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gsanaUPC" pitchFamily="18" charset="-34"/>
                <a:cs typeface="AngsanaUPC" pitchFamily="18" charset="-34"/>
              </a:rPr>
              <a:t>UN 4 G / Y 130 / S / 16 NL / BS809</a:t>
            </a:r>
          </a:p>
        </p:txBody>
      </p:sp>
      <p:sp>
        <p:nvSpPr>
          <p:cNvPr id="8" name="Sol Yukarı Ok 12">
            <a:extLst>
              <a:ext uri="{FF2B5EF4-FFF2-40B4-BE49-F238E27FC236}">
                <a16:creationId xmlns:a16="http://schemas.microsoft.com/office/drawing/2014/main" id="{607459C1-38F2-A712-2979-D3920C676D44}"/>
              </a:ext>
            </a:extLst>
          </p:cNvPr>
          <p:cNvSpPr/>
          <p:nvPr/>
        </p:nvSpPr>
        <p:spPr>
          <a:xfrm flipH="1">
            <a:off x="638304" y="2453627"/>
            <a:ext cx="633370" cy="4021595"/>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Sol Yukarı Ok 15">
            <a:extLst>
              <a:ext uri="{FF2B5EF4-FFF2-40B4-BE49-F238E27FC236}">
                <a16:creationId xmlns:a16="http://schemas.microsoft.com/office/drawing/2014/main" id="{A3071647-CF5E-721E-7EA9-BA8D09C4039F}"/>
              </a:ext>
            </a:extLst>
          </p:cNvPr>
          <p:cNvSpPr/>
          <p:nvPr/>
        </p:nvSpPr>
        <p:spPr>
          <a:xfrm flipH="1">
            <a:off x="1287377" y="2458392"/>
            <a:ext cx="504056" cy="3607782"/>
          </a:xfrm>
          <a:prstGeom prst="leftUpArrow">
            <a:avLst/>
          </a:prstGeom>
          <a:solidFill>
            <a:srgbClr val="10CF9B"/>
          </a:solidFill>
          <a:ln w="25400" cap="flat" cmpd="sng" algn="ctr">
            <a:solidFill>
              <a:srgbClr val="0F6FC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prstClr val="white"/>
              </a:solidFill>
              <a:effectLst/>
              <a:uLnTx/>
              <a:uFillTx/>
              <a:latin typeface="Constantia"/>
              <a:ea typeface="+mn-ea"/>
              <a:cs typeface="+mn-cs"/>
            </a:endParaRPr>
          </a:p>
        </p:txBody>
      </p:sp>
      <p:sp>
        <p:nvSpPr>
          <p:cNvPr id="10" name="Sol Yukarı Ok 18">
            <a:extLst>
              <a:ext uri="{FF2B5EF4-FFF2-40B4-BE49-F238E27FC236}">
                <a16:creationId xmlns:a16="http://schemas.microsoft.com/office/drawing/2014/main" id="{9E0B450D-7583-5265-7D6C-EC8EE35A6836}"/>
              </a:ext>
            </a:extLst>
          </p:cNvPr>
          <p:cNvSpPr/>
          <p:nvPr/>
        </p:nvSpPr>
        <p:spPr>
          <a:xfrm flipH="1">
            <a:off x="1730749" y="2453627"/>
            <a:ext cx="504056" cy="3175732"/>
          </a:xfrm>
          <a:prstGeom prst="left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Sol Yukarı Ok 23">
            <a:extLst>
              <a:ext uri="{FF2B5EF4-FFF2-40B4-BE49-F238E27FC236}">
                <a16:creationId xmlns:a16="http://schemas.microsoft.com/office/drawing/2014/main" id="{3D514A23-BDD0-23C9-9803-30BD8EC33AAF}"/>
              </a:ext>
            </a:extLst>
          </p:cNvPr>
          <p:cNvSpPr/>
          <p:nvPr/>
        </p:nvSpPr>
        <p:spPr>
          <a:xfrm flipH="1">
            <a:off x="2475509" y="2458393"/>
            <a:ext cx="504056" cy="2711393"/>
          </a:xfrm>
          <a:prstGeom prst="lef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Sol Yukarı Ok 32">
            <a:extLst>
              <a:ext uri="{FF2B5EF4-FFF2-40B4-BE49-F238E27FC236}">
                <a16:creationId xmlns:a16="http://schemas.microsoft.com/office/drawing/2014/main" id="{893B12E6-249C-3806-4A8E-91289199755C}"/>
              </a:ext>
            </a:extLst>
          </p:cNvPr>
          <p:cNvSpPr/>
          <p:nvPr/>
        </p:nvSpPr>
        <p:spPr>
          <a:xfrm flipH="1">
            <a:off x="3107792" y="2458394"/>
            <a:ext cx="504056" cy="2279344"/>
          </a:xfrm>
          <a:prstGeom prst="lef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Sol Yukarı Ok 29">
            <a:extLst>
              <a:ext uri="{FF2B5EF4-FFF2-40B4-BE49-F238E27FC236}">
                <a16:creationId xmlns:a16="http://schemas.microsoft.com/office/drawing/2014/main" id="{C269B5A7-0EE7-E034-867D-F9E827C28155}"/>
              </a:ext>
            </a:extLst>
          </p:cNvPr>
          <p:cNvSpPr/>
          <p:nvPr/>
        </p:nvSpPr>
        <p:spPr>
          <a:xfrm flipH="1">
            <a:off x="4059685" y="2458391"/>
            <a:ext cx="504056" cy="1873846"/>
          </a:xfrm>
          <a:prstGeom prst="leftUpArrow">
            <a:avLst/>
          </a:prstGeom>
          <a:solidFill>
            <a:srgbClr val="826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Sol Yukarı Ok 30">
            <a:extLst>
              <a:ext uri="{FF2B5EF4-FFF2-40B4-BE49-F238E27FC236}">
                <a16:creationId xmlns:a16="http://schemas.microsoft.com/office/drawing/2014/main" id="{0ACDBF42-4371-8D59-703A-4E90EF639957}"/>
              </a:ext>
            </a:extLst>
          </p:cNvPr>
          <p:cNvSpPr/>
          <p:nvPr/>
        </p:nvSpPr>
        <p:spPr>
          <a:xfrm flipH="1">
            <a:off x="4904268" y="2477503"/>
            <a:ext cx="504056" cy="1336586"/>
          </a:xfrm>
          <a:prstGeom prst="leftUp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Sol Yukarı Ok 31">
            <a:extLst>
              <a:ext uri="{FF2B5EF4-FFF2-40B4-BE49-F238E27FC236}">
                <a16:creationId xmlns:a16="http://schemas.microsoft.com/office/drawing/2014/main" id="{F84D2F6C-260F-299F-81FE-E14CA0257275}"/>
              </a:ext>
            </a:extLst>
          </p:cNvPr>
          <p:cNvSpPr/>
          <p:nvPr/>
        </p:nvSpPr>
        <p:spPr>
          <a:xfrm flipH="1">
            <a:off x="5571853" y="2386386"/>
            <a:ext cx="504056" cy="911192"/>
          </a:xfrm>
          <a:prstGeom prst="lef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Sol Yukarı Ok 26">
            <a:extLst>
              <a:ext uri="{FF2B5EF4-FFF2-40B4-BE49-F238E27FC236}">
                <a16:creationId xmlns:a16="http://schemas.microsoft.com/office/drawing/2014/main" id="{BC748F97-31BC-C403-5F18-2FB34E40A208}"/>
              </a:ext>
            </a:extLst>
          </p:cNvPr>
          <p:cNvSpPr/>
          <p:nvPr/>
        </p:nvSpPr>
        <p:spPr>
          <a:xfrm flipH="1">
            <a:off x="6254292" y="2405587"/>
            <a:ext cx="504056" cy="523877"/>
          </a:xfrm>
          <a:prstGeom prst="lef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Yuvarlatılmış Dikdörtgen 14">
            <a:extLst>
              <a:ext uri="{FF2B5EF4-FFF2-40B4-BE49-F238E27FC236}">
                <a16:creationId xmlns:a16="http://schemas.microsoft.com/office/drawing/2014/main" id="{B335B654-1BB2-EC93-22C6-E553770B14B2}"/>
              </a:ext>
            </a:extLst>
          </p:cNvPr>
          <p:cNvSpPr/>
          <p:nvPr/>
        </p:nvSpPr>
        <p:spPr>
          <a:xfrm>
            <a:off x="1360871" y="6273522"/>
            <a:ext cx="3065850" cy="251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400" b="1" dirty="0">
                <a:solidFill>
                  <a:schemeClr val="bg1"/>
                </a:solidFill>
                <a:latin typeface="Agency FB" panose="020B0503020202020204" pitchFamily="34" charset="0"/>
              </a:rPr>
              <a:t>TEHLİKELİ MADDE NUMARASI (BM)</a:t>
            </a:r>
          </a:p>
        </p:txBody>
      </p:sp>
      <p:sp>
        <p:nvSpPr>
          <p:cNvPr id="19" name="Yuvarlatılmış Dikdörtgen 16">
            <a:extLst>
              <a:ext uri="{FF2B5EF4-FFF2-40B4-BE49-F238E27FC236}">
                <a16:creationId xmlns:a16="http://schemas.microsoft.com/office/drawing/2014/main" id="{7C0D2DEA-AC44-D31D-8421-040C3D149FA5}"/>
              </a:ext>
            </a:extLst>
          </p:cNvPr>
          <p:cNvSpPr/>
          <p:nvPr/>
        </p:nvSpPr>
        <p:spPr>
          <a:xfrm>
            <a:off x="1895209" y="5841474"/>
            <a:ext cx="2792170" cy="22469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400" b="1" dirty="0">
                <a:solidFill>
                  <a:schemeClr val="bg1"/>
                </a:solidFill>
                <a:latin typeface="Agency FB" panose="020B0503020202020204" pitchFamily="34" charset="0"/>
              </a:rPr>
              <a:t>TÜRÜ (Bidon, </a:t>
            </a:r>
            <a:r>
              <a:rPr lang="tr-TR" sz="1400" b="1" dirty="0">
                <a:latin typeface="Agency FB" panose="020B0503020202020204" pitchFamily="34" charset="0"/>
              </a:rPr>
              <a:t>kutu</a:t>
            </a:r>
            <a:r>
              <a:rPr lang="tr-TR" sz="1400" b="1" dirty="0">
                <a:solidFill>
                  <a:schemeClr val="bg1"/>
                </a:solidFill>
                <a:latin typeface="Agency FB" panose="020B0503020202020204" pitchFamily="34" charset="0"/>
              </a:rPr>
              <a:t>, varil…. </a:t>
            </a:r>
            <a:r>
              <a:rPr lang="tr-TR" sz="1400" b="1" dirty="0" err="1">
                <a:solidFill>
                  <a:schemeClr val="bg1"/>
                </a:solidFill>
                <a:latin typeface="Agency FB" panose="020B0503020202020204" pitchFamily="34" charset="0"/>
              </a:rPr>
              <a:t>v.s</a:t>
            </a:r>
            <a:r>
              <a:rPr lang="tr-TR" sz="1400" b="1" dirty="0">
                <a:solidFill>
                  <a:schemeClr val="bg1"/>
                </a:solidFill>
                <a:latin typeface="Agency FB" panose="020B0503020202020204" pitchFamily="34" charset="0"/>
              </a:rPr>
              <a:t>)</a:t>
            </a:r>
          </a:p>
        </p:txBody>
      </p:sp>
      <p:sp>
        <p:nvSpPr>
          <p:cNvPr id="21" name="Metin kutusu 20">
            <a:extLst>
              <a:ext uri="{FF2B5EF4-FFF2-40B4-BE49-F238E27FC236}">
                <a16:creationId xmlns:a16="http://schemas.microsoft.com/office/drawing/2014/main" id="{2AD5BC84-B3EB-32CC-DC81-619BB10C598C}"/>
              </a:ext>
            </a:extLst>
          </p:cNvPr>
          <p:cNvSpPr txBox="1"/>
          <p:nvPr/>
        </p:nvSpPr>
        <p:spPr>
          <a:xfrm>
            <a:off x="2356456" y="5444654"/>
            <a:ext cx="2902739" cy="276999"/>
          </a:xfrm>
          <a:prstGeom prst="rect">
            <a:avLst/>
          </a:prstGeom>
          <a:solidFill>
            <a:srgbClr val="7030A0"/>
          </a:solidFill>
        </p:spPr>
        <p:txBody>
          <a:bodyPr wrap="square" rtlCol="0">
            <a:spAutoFit/>
          </a:bodyPr>
          <a:lstStyle/>
          <a:p>
            <a:r>
              <a:rPr lang="tr-TR" sz="1200" b="1" dirty="0">
                <a:solidFill>
                  <a:schemeClr val="bg1"/>
                </a:solidFill>
                <a:latin typeface="+mj-lt"/>
              </a:rPr>
              <a:t>AMBALAJIN MALZEMESİ (Mukavva)</a:t>
            </a:r>
          </a:p>
        </p:txBody>
      </p:sp>
      <p:sp>
        <p:nvSpPr>
          <p:cNvPr id="20" name="Yuvarlatılmış Dikdörtgen 24">
            <a:extLst>
              <a:ext uri="{FF2B5EF4-FFF2-40B4-BE49-F238E27FC236}">
                <a16:creationId xmlns:a16="http://schemas.microsoft.com/office/drawing/2014/main" id="{773AFC06-722D-2E08-33B2-BF9091675C24}"/>
              </a:ext>
            </a:extLst>
          </p:cNvPr>
          <p:cNvSpPr/>
          <p:nvPr/>
        </p:nvSpPr>
        <p:spPr>
          <a:xfrm>
            <a:off x="3055845" y="4956218"/>
            <a:ext cx="2580223" cy="25491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1400" b="1" dirty="0">
              <a:highlight>
                <a:srgbClr val="FFFF00"/>
              </a:highlight>
              <a:latin typeface="Agency FB" panose="020B0503020202020204" pitchFamily="34" charset="0"/>
            </a:endParaRPr>
          </a:p>
        </p:txBody>
      </p:sp>
      <p:sp>
        <p:nvSpPr>
          <p:cNvPr id="22" name="Metin kutusu 21">
            <a:extLst>
              <a:ext uri="{FF2B5EF4-FFF2-40B4-BE49-F238E27FC236}">
                <a16:creationId xmlns:a16="http://schemas.microsoft.com/office/drawing/2014/main" id="{D7308A22-2181-B65B-3479-66D0AB5FC00C}"/>
              </a:ext>
            </a:extLst>
          </p:cNvPr>
          <p:cNvSpPr txBox="1"/>
          <p:nvPr/>
        </p:nvSpPr>
        <p:spPr>
          <a:xfrm>
            <a:off x="3099680" y="4971256"/>
            <a:ext cx="3122646" cy="307777"/>
          </a:xfrm>
          <a:prstGeom prst="rect">
            <a:avLst/>
          </a:prstGeom>
          <a:solidFill>
            <a:srgbClr val="FFFF00"/>
          </a:solidFill>
        </p:spPr>
        <p:txBody>
          <a:bodyPr wrap="square" rtlCol="0">
            <a:spAutoFit/>
          </a:bodyPr>
          <a:lstStyle/>
          <a:p>
            <a:r>
              <a:rPr lang="tr-TR" sz="1400" b="1" dirty="0">
                <a:latin typeface="Agency FB" panose="020B0503020202020204" pitchFamily="34" charset="0"/>
              </a:rPr>
              <a:t>AMBALAJ SINIFI X (I,II,III) , Y (II,III),   Z (III)</a:t>
            </a:r>
          </a:p>
        </p:txBody>
      </p:sp>
      <p:sp>
        <p:nvSpPr>
          <p:cNvPr id="24" name="Metin kutusu 23">
            <a:extLst>
              <a:ext uri="{FF2B5EF4-FFF2-40B4-BE49-F238E27FC236}">
                <a16:creationId xmlns:a16="http://schemas.microsoft.com/office/drawing/2014/main" id="{99189F4B-CA64-B225-74B5-25ED4E98ED14}"/>
              </a:ext>
            </a:extLst>
          </p:cNvPr>
          <p:cNvSpPr txBox="1"/>
          <p:nvPr/>
        </p:nvSpPr>
        <p:spPr>
          <a:xfrm>
            <a:off x="3737379" y="4497857"/>
            <a:ext cx="3710407" cy="307777"/>
          </a:xfrm>
          <a:prstGeom prst="rect">
            <a:avLst/>
          </a:prstGeom>
          <a:solidFill>
            <a:srgbClr val="FF0000"/>
          </a:solidFill>
        </p:spPr>
        <p:txBody>
          <a:bodyPr wrap="square" rtlCol="0">
            <a:spAutoFit/>
          </a:bodyPr>
          <a:lstStyle/>
          <a:p>
            <a:r>
              <a:rPr lang="tr-TR" sz="1400" b="1" dirty="0">
                <a:latin typeface="+mj-lt"/>
              </a:rPr>
              <a:t>KATILARDA BRÜT KÜTLESİ,SIVILARDA YOĞUNLUK</a:t>
            </a:r>
          </a:p>
        </p:txBody>
      </p:sp>
      <p:sp>
        <p:nvSpPr>
          <p:cNvPr id="25" name="Yuvarlatılmış Dikdörtgen 33">
            <a:extLst>
              <a:ext uri="{FF2B5EF4-FFF2-40B4-BE49-F238E27FC236}">
                <a16:creationId xmlns:a16="http://schemas.microsoft.com/office/drawing/2014/main" id="{57244166-A0FA-E3C1-8DB7-B74045C78EEF}"/>
              </a:ext>
            </a:extLst>
          </p:cNvPr>
          <p:cNvSpPr/>
          <p:nvPr/>
        </p:nvSpPr>
        <p:spPr>
          <a:xfrm>
            <a:off x="4653186" y="4059711"/>
            <a:ext cx="3130538" cy="270658"/>
          </a:xfrm>
          <a:prstGeom prst="roundRect">
            <a:avLst/>
          </a:prstGeom>
          <a:solidFill>
            <a:srgbClr val="826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400" b="1" dirty="0">
                <a:solidFill>
                  <a:schemeClr val="bg1"/>
                </a:solidFill>
                <a:latin typeface="Agency FB" panose="020B0503020202020204" pitchFamily="34" charset="0"/>
              </a:rPr>
              <a:t>KATI VEYA SIVI (S KATI )</a:t>
            </a:r>
          </a:p>
        </p:txBody>
      </p:sp>
      <p:sp>
        <p:nvSpPr>
          <p:cNvPr id="26" name="Yuvarlatılmış Dikdörtgen 35">
            <a:extLst>
              <a:ext uri="{FF2B5EF4-FFF2-40B4-BE49-F238E27FC236}">
                <a16:creationId xmlns:a16="http://schemas.microsoft.com/office/drawing/2014/main" id="{EC148BB0-2307-3BD2-C90D-3BB86549153A}"/>
              </a:ext>
            </a:extLst>
          </p:cNvPr>
          <p:cNvSpPr/>
          <p:nvPr/>
        </p:nvSpPr>
        <p:spPr>
          <a:xfrm>
            <a:off x="5568352" y="3554003"/>
            <a:ext cx="2989265" cy="222766"/>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400" b="1" dirty="0">
                <a:solidFill>
                  <a:schemeClr val="bg1"/>
                </a:solidFill>
                <a:latin typeface="+mj-lt"/>
              </a:rPr>
              <a:t>ÜRETİLDİĞİ YIL (2016)</a:t>
            </a:r>
          </a:p>
        </p:txBody>
      </p:sp>
      <p:sp>
        <p:nvSpPr>
          <p:cNvPr id="27" name="Yuvarlatılmış Dikdörtgen 37">
            <a:extLst>
              <a:ext uri="{FF2B5EF4-FFF2-40B4-BE49-F238E27FC236}">
                <a16:creationId xmlns:a16="http://schemas.microsoft.com/office/drawing/2014/main" id="{FFEE2AB0-C3A3-55CC-9604-26485B3315C1}"/>
              </a:ext>
            </a:extLst>
          </p:cNvPr>
          <p:cNvSpPr/>
          <p:nvPr/>
        </p:nvSpPr>
        <p:spPr>
          <a:xfrm>
            <a:off x="6119426" y="3017449"/>
            <a:ext cx="3118578" cy="28013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400" b="1" dirty="0">
                <a:solidFill>
                  <a:schemeClr val="bg1"/>
                </a:solidFill>
                <a:latin typeface="Agency FB" panose="020B0503020202020204" pitchFamily="34" charset="0"/>
              </a:rPr>
              <a:t>ÜRETİCİ ÜLKE (HOLLANDA)</a:t>
            </a:r>
          </a:p>
        </p:txBody>
      </p:sp>
      <p:sp>
        <p:nvSpPr>
          <p:cNvPr id="28" name="Yuvarlatılmış Dikdörtgen 39">
            <a:extLst>
              <a:ext uri="{FF2B5EF4-FFF2-40B4-BE49-F238E27FC236}">
                <a16:creationId xmlns:a16="http://schemas.microsoft.com/office/drawing/2014/main" id="{17FB857A-500F-D53D-DBE3-ECC2E9EA367C}"/>
              </a:ext>
            </a:extLst>
          </p:cNvPr>
          <p:cNvSpPr/>
          <p:nvPr/>
        </p:nvSpPr>
        <p:spPr>
          <a:xfrm>
            <a:off x="6829926" y="2651512"/>
            <a:ext cx="2126974" cy="23136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400" b="1" dirty="0">
                <a:solidFill>
                  <a:schemeClr val="bg1"/>
                </a:solidFill>
                <a:latin typeface="Agency FB" panose="020B0503020202020204" pitchFamily="34" charset="0"/>
              </a:rPr>
              <a:t>ÜRETEN FİRMA</a:t>
            </a:r>
          </a:p>
        </p:txBody>
      </p:sp>
      <p:sp>
        <p:nvSpPr>
          <p:cNvPr id="30" name="Metin kutusu 29">
            <a:extLst>
              <a:ext uri="{FF2B5EF4-FFF2-40B4-BE49-F238E27FC236}">
                <a16:creationId xmlns:a16="http://schemas.microsoft.com/office/drawing/2014/main" id="{42F753BF-8935-7F1C-F4D5-36D9D677BA71}"/>
              </a:ext>
            </a:extLst>
          </p:cNvPr>
          <p:cNvSpPr txBox="1"/>
          <p:nvPr/>
        </p:nvSpPr>
        <p:spPr>
          <a:xfrm>
            <a:off x="953955" y="1314853"/>
            <a:ext cx="4674678" cy="400110"/>
          </a:xfrm>
          <a:prstGeom prst="rect">
            <a:avLst/>
          </a:prstGeom>
          <a:noFill/>
        </p:spPr>
        <p:txBody>
          <a:bodyPr wrap="none" rtlCol="0">
            <a:spAutoFit/>
          </a:bodyPr>
          <a:lstStyle/>
          <a:p>
            <a:r>
              <a:rPr lang="tr-TR" sz="2000" b="1" dirty="0">
                <a:latin typeface="Agency FB" panose="020B0503020202020204" pitchFamily="34" charset="0"/>
              </a:rPr>
              <a:t>TEHLİKELİ MADDE AMBALAJLARININ İŞARETLENMESİ</a:t>
            </a:r>
          </a:p>
        </p:txBody>
      </p:sp>
    </p:spTree>
    <p:extLst>
      <p:ext uri="{BB962C8B-B14F-4D97-AF65-F5344CB8AC3E}">
        <p14:creationId xmlns:p14="http://schemas.microsoft.com/office/powerpoint/2010/main" val="3478582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0A1BF-4E98-BC05-9B6B-76AA65FC626B}"/>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705E4CF4-9250-A053-D06A-3510335B7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21500D9F-CF04-B3D9-D8BF-00466AF51A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CDBC45DB-4175-142A-C451-773F672FA7CC}"/>
              </a:ext>
            </a:extLst>
          </p:cNvPr>
          <p:cNvSpPr txBox="1"/>
          <p:nvPr/>
        </p:nvSpPr>
        <p:spPr>
          <a:xfrm>
            <a:off x="1165251" y="1045377"/>
            <a:ext cx="6097424" cy="338554"/>
          </a:xfrm>
          <a:prstGeom prst="rect">
            <a:avLst/>
          </a:prstGeom>
          <a:noFill/>
        </p:spPr>
        <p:txBody>
          <a:bodyPr wrap="square">
            <a:spAutoFit/>
          </a:bodyPr>
          <a:lstStyle/>
          <a:p>
            <a:r>
              <a:rPr lang="tr-TR" sz="1600" b="1" dirty="0">
                <a:latin typeface="Agency FB" panose="020B0503020202020204" pitchFamily="34" charset="0"/>
              </a:rPr>
              <a:t>KİMYASAL MADDELERİN DEPOLANMASI</a:t>
            </a:r>
            <a:endParaRPr lang="tr-TR" sz="1600" dirty="0">
              <a:latin typeface="Agency FB" panose="020B0503020202020204" pitchFamily="34" charset="0"/>
            </a:endParaRPr>
          </a:p>
        </p:txBody>
      </p:sp>
      <p:sp>
        <p:nvSpPr>
          <p:cNvPr id="4" name="İçerik Yer Tutucusu 3">
            <a:extLst>
              <a:ext uri="{FF2B5EF4-FFF2-40B4-BE49-F238E27FC236}">
                <a16:creationId xmlns:a16="http://schemas.microsoft.com/office/drawing/2014/main" id="{3448D214-56B5-9076-758A-361B4658FF81}"/>
              </a:ext>
            </a:extLst>
          </p:cNvPr>
          <p:cNvSpPr txBox="1">
            <a:spLocks/>
          </p:cNvSpPr>
          <p:nvPr/>
        </p:nvSpPr>
        <p:spPr>
          <a:xfrm>
            <a:off x="871417" y="1514908"/>
            <a:ext cx="8229600" cy="58896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400" dirty="0">
                <a:latin typeface="Agency FB" panose="020B0503020202020204" pitchFamily="34" charset="0"/>
              </a:rPr>
              <a:t>Kimyasal maddeler depolanırken bazı güvenlik önlemlerinin alınması gerekmektedir.</a:t>
            </a:r>
          </a:p>
          <a:p>
            <a:pPr marL="0" indent="0">
              <a:buFont typeface="Arial" panose="020B0604020202020204" pitchFamily="34" charset="0"/>
              <a:buNone/>
            </a:pPr>
            <a:r>
              <a:rPr lang="tr-TR" sz="1400" dirty="0">
                <a:latin typeface="Agency FB" panose="020B0503020202020204" pitchFamily="34" charset="0"/>
              </a:rPr>
              <a:t>*Kimyasal madde deposu işyerinin diğer bölümlerinden ayrı </a:t>
            </a:r>
            <a:r>
              <a:rPr lang="tr-TR" sz="1400" b="1" dirty="0">
                <a:latin typeface="Agency FB" panose="020B0503020202020204" pitchFamily="34" charset="0"/>
              </a:rPr>
              <a:t>bağımsız bir bölüm </a:t>
            </a:r>
            <a:r>
              <a:rPr lang="tr-TR" sz="1400" dirty="0">
                <a:latin typeface="Agency FB" panose="020B0503020202020204" pitchFamily="34" charset="0"/>
              </a:rPr>
              <a:t>halinde olmalıdır. </a:t>
            </a:r>
          </a:p>
          <a:p>
            <a:pPr marL="0" indent="0">
              <a:buFont typeface="Arial" panose="020B0604020202020204" pitchFamily="34" charset="0"/>
              <a:buNone/>
            </a:pPr>
            <a:r>
              <a:rPr lang="tr-TR" sz="1400" dirty="0">
                <a:latin typeface="Agency FB" panose="020B0503020202020204" pitchFamily="34" charset="0"/>
              </a:rPr>
              <a:t>*Taban, tavan ve duvarları </a:t>
            </a:r>
            <a:r>
              <a:rPr lang="tr-TR" sz="1400" b="1" dirty="0">
                <a:latin typeface="Agency FB" panose="020B0503020202020204" pitchFamily="34" charset="0"/>
              </a:rPr>
              <a:t>yanmaz malzemeden </a:t>
            </a:r>
            <a:r>
              <a:rPr lang="tr-TR" sz="1400" dirty="0">
                <a:latin typeface="Agency FB" panose="020B0503020202020204" pitchFamily="34" charset="0"/>
              </a:rPr>
              <a:t>yapılmış (yangına dayanıklı),olmalıdır.</a:t>
            </a:r>
          </a:p>
          <a:p>
            <a:pPr marL="0" indent="0">
              <a:buFont typeface="Arial" panose="020B0604020202020204" pitchFamily="34" charset="0"/>
              <a:buNone/>
            </a:pPr>
            <a:r>
              <a:rPr lang="tr-TR" sz="1400" dirty="0">
                <a:latin typeface="Agency FB" panose="020B0503020202020204" pitchFamily="34" charset="0"/>
              </a:rPr>
              <a:t>*Tavan ve pencereler herhangi bir basınçta kolay dışarı açılacak şekilde hafif malzemeden olmalıdır.</a:t>
            </a:r>
          </a:p>
          <a:p>
            <a:pPr marL="0" indent="0">
              <a:buFont typeface="Arial" panose="020B0604020202020204" pitchFamily="34" charset="0"/>
              <a:buNone/>
            </a:pPr>
            <a:r>
              <a:rPr lang="tr-TR" sz="1400" dirty="0">
                <a:latin typeface="Agency FB" panose="020B0503020202020204" pitchFamily="34" charset="0"/>
              </a:rPr>
              <a:t>*Bütün kapı ve pencereler dışa açılır nitelikte, sürgülü kapılarda ayrıca dışa açılır kanatlı kapılı olmalıdır.</a:t>
            </a:r>
          </a:p>
          <a:p>
            <a:pPr marL="0" indent="0">
              <a:buFont typeface="Arial" panose="020B0604020202020204" pitchFamily="34" charset="0"/>
              <a:buNone/>
            </a:pPr>
            <a:r>
              <a:rPr lang="tr-TR" sz="1400" dirty="0">
                <a:latin typeface="Agency FB" panose="020B0503020202020204" pitchFamily="34" charset="0"/>
              </a:rPr>
              <a:t>*Tabanı, içine konulacak kimyasal maddelerden etkilenmeyecek nitelikte olmalıdır.</a:t>
            </a:r>
          </a:p>
          <a:p>
            <a:pPr marL="0" indent="0">
              <a:buFont typeface="Arial" panose="020B0604020202020204" pitchFamily="34" charset="0"/>
              <a:buNone/>
            </a:pPr>
            <a:r>
              <a:rPr lang="tr-TR" sz="1400" dirty="0">
                <a:latin typeface="Agency FB" panose="020B0503020202020204" pitchFamily="34" charset="0"/>
              </a:rPr>
              <a:t>*Tabanı, herhangi bir yangın halinde kullanılabilecek su ve benzeri söndürücüleri akıtacak özellikte drenaja sahip olmalıdır. </a:t>
            </a:r>
          </a:p>
          <a:p>
            <a:pPr marL="0" indent="0">
              <a:buFont typeface="Arial" panose="020B0604020202020204" pitchFamily="34" charset="0"/>
              <a:buNone/>
            </a:pPr>
            <a:r>
              <a:rPr lang="tr-TR" sz="1400" dirty="0">
                <a:latin typeface="Agency FB" panose="020B0503020202020204" pitchFamily="34" charset="0"/>
              </a:rPr>
              <a:t>*Tabanında, depolanan farklı özellikte maddelerin birbiri ile karşılaşmamaları için, farklı maddeler drenaj yolları ile ayrılmış bölümlere konulmuş olmalıdır. </a:t>
            </a:r>
          </a:p>
          <a:p>
            <a:pPr marL="0" indent="0">
              <a:buFont typeface="Arial" panose="020B0604020202020204" pitchFamily="34" charset="0"/>
              <a:buNone/>
            </a:pPr>
            <a:r>
              <a:rPr lang="tr-TR" sz="1400" dirty="0">
                <a:latin typeface="Agency FB" panose="020B0503020202020204" pitchFamily="34" charset="0"/>
              </a:rPr>
              <a:t> *Kimyasal madde depoları içinde </a:t>
            </a:r>
            <a:r>
              <a:rPr lang="tr-TR" sz="1400" b="1" dirty="0">
                <a:latin typeface="Agency FB" panose="020B0503020202020204" pitchFamily="34" charset="0"/>
              </a:rPr>
              <a:t>elektrik tesisatı bulunmaması tercih edilmeli, aydınlatma </a:t>
            </a:r>
            <a:r>
              <a:rPr lang="tr-TR" sz="1400" dirty="0">
                <a:latin typeface="Agency FB" panose="020B0503020202020204" pitchFamily="34" charset="0"/>
              </a:rPr>
              <a:t>ise </a:t>
            </a:r>
            <a:r>
              <a:rPr lang="tr-TR" sz="1400" b="1" dirty="0">
                <a:latin typeface="Agency FB" panose="020B0503020202020204" pitchFamily="34" charset="0"/>
              </a:rPr>
              <a:t>ışık dışarıdan yansıtılarak yapılmalıdır. </a:t>
            </a:r>
          </a:p>
          <a:p>
            <a:pPr marL="0" indent="0">
              <a:buFont typeface="Arial" panose="020B0604020202020204" pitchFamily="34" charset="0"/>
              <a:buNone/>
            </a:pPr>
            <a:r>
              <a:rPr lang="tr-TR" sz="1400" dirty="0">
                <a:latin typeface="Agency FB" panose="020B0503020202020204" pitchFamily="34" charset="0"/>
              </a:rPr>
              <a:t>*İçeride elektrik tesisatı bulunması zorunlu olan hallerde ise tesisat </a:t>
            </a:r>
            <a:r>
              <a:rPr lang="tr-TR" sz="1400" b="1" dirty="0" err="1">
                <a:latin typeface="Agency FB" panose="020B0503020202020204" pitchFamily="34" charset="0"/>
              </a:rPr>
              <a:t>exproof</a:t>
            </a:r>
            <a:r>
              <a:rPr lang="tr-TR" sz="1400" b="1" dirty="0">
                <a:latin typeface="Agency FB" panose="020B0503020202020204" pitchFamily="34" charset="0"/>
              </a:rPr>
              <a:t> ve kapalı sistem </a:t>
            </a:r>
            <a:r>
              <a:rPr lang="tr-TR" sz="1400" dirty="0">
                <a:latin typeface="Agency FB" panose="020B0503020202020204" pitchFamily="34" charset="0"/>
              </a:rPr>
              <a:t>olmalıdır. </a:t>
            </a:r>
          </a:p>
          <a:p>
            <a:pPr marL="0" indent="0">
              <a:buFont typeface="Arial" panose="020B0604020202020204" pitchFamily="34" charset="0"/>
              <a:buNone/>
            </a:pPr>
            <a:r>
              <a:rPr lang="tr-TR" sz="1400" dirty="0">
                <a:latin typeface="Agency FB" panose="020B0503020202020204" pitchFamily="34" charset="0"/>
              </a:rPr>
              <a:t> *Havalandırma hem alttan hem üstten karşılıklı olmalıdır.</a:t>
            </a:r>
          </a:p>
          <a:p>
            <a:pPr marL="0" indent="0">
              <a:buFont typeface="Arial" panose="020B0604020202020204" pitchFamily="34" charset="0"/>
              <a:buNone/>
            </a:pPr>
            <a:r>
              <a:rPr lang="tr-TR" sz="1400" dirty="0">
                <a:latin typeface="Agency FB" panose="020B0503020202020204" pitchFamily="34" charset="0"/>
              </a:rPr>
              <a:t> *Cebri çekişli havalandırma sistemi bulunan depoların </a:t>
            </a:r>
            <a:r>
              <a:rPr lang="tr-TR" sz="1400" b="1" dirty="0">
                <a:latin typeface="Agency FB" panose="020B0503020202020204" pitchFamily="34" charset="0"/>
              </a:rPr>
              <a:t>elektrik motorları </a:t>
            </a:r>
            <a:r>
              <a:rPr lang="tr-TR" sz="1400" b="1" dirty="0" err="1">
                <a:latin typeface="Agency FB" panose="020B0503020202020204" pitchFamily="34" charset="0"/>
              </a:rPr>
              <a:t>exproof</a:t>
            </a:r>
            <a:r>
              <a:rPr lang="tr-TR" sz="1400" b="1" dirty="0">
                <a:latin typeface="Agency FB" panose="020B0503020202020204" pitchFamily="34" charset="0"/>
              </a:rPr>
              <a:t> </a:t>
            </a:r>
            <a:r>
              <a:rPr lang="tr-TR" sz="1400" dirty="0">
                <a:latin typeface="Agency FB" panose="020B0503020202020204" pitchFamily="34" charset="0"/>
              </a:rPr>
              <a:t>olmalıdır. </a:t>
            </a:r>
          </a:p>
          <a:p>
            <a:pPr marL="0" indent="0">
              <a:buFont typeface="Arial" panose="020B0604020202020204" pitchFamily="34" charset="0"/>
              <a:buNone/>
            </a:pPr>
            <a:r>
              <a:rPr lang="tr-TR" sz="1400" dirty="0">
                <a:latin typeface="Agency FB" panose="020B0503020202020204" pitchFamily="34" charset="0"/>
              </a:rPr>
              <a:t> *Depo dışında ve uygun bir uzaklıkta, depo içinde nelerin bulunduğu, herhangi bir yangın halinde hangi malzeme ve yöntemlerle, ne şekilde müdahale edileceği bilgilerini ihtiva eden bir </a:t>
            </a:r>
            <a:r>
              <a:rPr lang="tr-TR" sz="1400" b="1" dirty="0">
                <a:latin typeface="Agency FB" panose="020B0503020202020204" pitchFamily="34" charset="0"/>
              </a:rPr>
              <a:t>uyarı levhası </a:t>
            </a:r>
            <a:r>
              <a:rPr lang="tr-TR" sz="1400" dirty="0">
                <a:latin typeface="Agency FB" panose="020B0503020202020204" pitchFamily="34" charset="0"/>
              </a:rPr>
              <a:t>konulmalıdır. </a:t>
            </a:r>
          </a:p>
          <a:p>
            <a:pPr marL="0" indent="0">
              <a:buFont typeface="Arial" panose="020B0604020202020204" pitchFamily="34" charset="0"/>
              <a:buNone/>
            </a:pPr>
            <a:r>
              <a:rPr lang="tr-TR" sz="1400" dirty="0">
                <a:latin typeface="Agency FB" panose="020B0503020202020204" pitchFamily="34" charset="0"/>
              </a:rPr>
              <a:t> *Depoların drenaj hattı çevre kirliliğine sebep olmaması için, yağmur kanalı veya şehir pis su kanalına doğrudan bağlanmamalıdır. </a:t>
            </a:r>
          </a:p>
          <a:p>
            <a:pPr marL="0" indent="0">
              <a:buFont typeface="Arial" panose="020B0604020202020204" pitchFamily="34" charset="0"/>
              <a:buNone/>
            </a:pPr>
            <a:r>
              <a:rPr lang="tr-TR" sz="1400" dirty="0">
                <a:latin typeface="Agency FB" panose="020B0503020202020204" pitchFamily="34" charset="0"/>
              </a:rPr>
              <a:t> *Drenaj hattı toplama çukurlarına bağlanmalı, burada toplanan atıklar usulüne uygun olarak bertaraf edilmelidir. </a:t>
            </a:r>
          </a:p>
        </p:txBody>
      </p:sp>
    </p:spTree>
    <p:extLst>
      <p:ext uri="{BB962C8B-B14F-4D97-AF65-F5344CB8AC3E}">
        <p14:creationId xmlns:p14="http://schemas.microsoft.com/office/powerpoint/2010/main" val="1002796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DEC32-52A6-40CB-5FB2-6F1C5FBDAAF2}"/>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E3F8C252-72F7-8F2E-AB8D-25F038BA9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8276" y="1372594"/>
            <a:ext cx="1750780" cy="5352127"/>
          </a:xfrm>
          <a:prstGeom prst="rect">
            <a:avLst/>
          </a:prstGeom>
        </p:spPr>
      </p:pic>
      <p:pic>
        <p:nvPicPr>
          <p:cNvPr id="7" name="Resim 6">
            <a:extLst>
              <a:ext uri="{FF2B5EF4-FFF2-40B4-BE49-F238E27FC236}">
                <a16:creationId xmlns:a16="http://schemas.microsoft.com/office/drawing/2014/main" id="{98898A9A-9FD7-8790-A3F0-C43BFC2A5A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İçerik Yer Tutucusu 2">
            <a:extLst>
              <a:ext uri="{FF2B5EF4-FFF2-40B4-BE49-F238E27FC236}">
                <a16:creationId xmlns:a16="http://schemas.microsoft.com/office/drawing/2014/main" id="{4DDCA751-2419-0CD4-1FAD-5DAC930D4E54}"/>
              </a:ext>
            </a:extLst>
          </p:cNvPr>
          <p:cNvSpPr txBox="1">
            <a:spLocks/>
          </p:cNvSpPr>
          <p:nvPr/>
        </p:nvSpPr>
        <p:spPr>
          <a:xfrm>
            <a:off x="512673" y="1856930"/>
            <a:ext cx="3824824" cy="438345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2000" dirty="0">
              <a:latin typeface="Agency FB" panose="020B0503020202020204" pitchFamily="34" charset="0"/>
            </a:endParaRPr>
          </a:p>
          <a:p>
            <a:r>
              <a:rPr lang="tr-TR" sz="2000" dirty="0">
                <a:latin typeface="Agency FB" panose="020B0503020202020204" pitchFamily="34" charset="0"/>
              </a:rPr>
              <a:t>Kimyasal Maddelerin bulunduğu depo kilitli olmalıdır.</a:t>
            </a:r>
          </a:p>
          <a:p>
            <a:pPr marL="109728" indent="0">
              <a:buFont typeface="Arial" panose="020B0604020202020204" pitchFamily="34" charset="0"/>
              <a:buNone/>
            </a:pPr>
            <a:endParaRPr lang="tr-TR" sz="2000" dirty="0">
              <a:latin typeface="Agency FB" panose="020B0503020202020204" pitchFamily="34" charset="0"/>
            </a:endParaRPr>
          </a:p>
          <a:p>
            <a:pPr marL="109728" indent="0">
              <a:buFont typeface="Arial" panose="020B0604020202020204" pitchFamily="34" charset="0"/>
              <a:buNone/>
            </a:pPr>
            <a:endParaRPr lang="tr-TR" sz="2000" dirty="0">
              <a:latin typeface="Agency FB" panose="020B0503020202020204" pitchFamily="34" charset="0"/>
            </a:endParaRPr>
          </a:p>
          <a:p>
            <a:endParaRPr lang="tr-TR" sz="2000" dirty="0">
              <a:latin typeface="Agency FB" panose="020B0503020202020204" pitchFamily="34" charset="0"/>
            </a:endParaRPr>
          </a:p>
          <a:p>
            <a:endParaRPr lang="tr-TR" sz="2000" dirty="0">
              <a:latin typeface="Agency FB" panose="020B0503020202020204" pitchFamily="34" charset="0"/>
            </a:endParaRPr>
          </a:p>
          <a:p>
            <a:endParaRPr lang="tr-TR" sz="2000" dirty="0">
              <a:latin typeface="Agency FB" panose="020B0503020202020204" pitchFamily="34" charset="0"/>
            </a:endParaRPr>
          </a:p>
          <a:p>
            <a:endParaRPr lang="tr-TR" sz="2000" dirty="0">
              <a:latin typeface="Agency FB" panose="020B0503020202020204" pitchFamily="34" charset="0"/>
            </a:endParaRPr>
          </a:p>
          <a:p>
            <a:endParaRPr lang="tr-TR" sz="2000" dirty="0">
              <a:latin typeface="Agency FB" panose="020B0503020202020204" pitchFamily="34" charset="0"/>
            </a:endParaRPr>
          </a:p>
          <a:p>
            <a:r>
              <a:rPr lang="tr-TR" sz="2000" dirty="0">
                <a:latin typeface="Agency FB" panose="020B0503020202020204" pitchFamily="34" charset="0"/>
              </a:rPr>
              <a:t>Kimyasal maddeler orijinal ambalajlarında saklanmalıdır.</a:t>
            </a:r>
          </a:p>
          <a:p>
            <a:endParaRPr lang="tr-TR" dirty="0"/>
          </a:p>
        </p:txBody>
      </p:sp>
      <p:sp>
        <p:nvSpPr>
          <p:cNvPr id="4" name="6 Sağ Ok">
            <a:extLst>
              <a:ext uri="{FF2B5EF4-FFF2-40B4-BE49-F238E27FC236}">
                <a16:creationId xmlns:a16="http://schemas.microsoft.com/office/drawing/2014/main" id="{DB44CA5A-D827-E949-1178-E7FF01B42C35}"/>
              </a:ext>
            </a:extLst>
          </p:cNvPr>
          <p:cNvSpPr/>
          <p:nvPr/>
        </p:nvSpPr>
        <p:spPr>
          <a:xfrm>
            <a:off x="4727268" y="2109215"/>
            <a:ext cx="1296144" cy="483326"/>
          </a:xfrm>
          <a:prstGeom prst="rightArrow">
            <a:avLst>
              <a:gd name="adj1" fmla="val 28378"/>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6 Sağ Ok">
            <a:extLst>
              <a:ext uri="{FF2B5EF4-FFF2-40B4-BE49-F238E27FC236}">
                <a16:creationId xmlns:a16="http://schemas.microsoft.com/office/drawing/2014/main" id="{B985E384-84A4-B699-8DC7-91B42FBFC5D5}"/>
              </a:ext>
            </a:extLst>
          </p:cNvPr>
          <p:cNvSpPr/>
          <p:nvPr/>
        </p:nvSpPr>
        <p:spPr>
          <a:xfrm>
            <a:off x="4592472" y="5477758"/>
            <a:ext cx="1296144" cy="483326"/>
          </a:xfrm>
          <a:prstGeom prst="rightArrow">
            <a:avLst>
              <a:gd name="adj1" fmla="val 28378"/>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2" descr="C:\Users\FATMA KIRKKESELİ\Desktop\tolkim_kimyasal_stoklama_konteyneri_isi_izolasyonlu.jpg">
            <a:extLst>
              <a:ext uri="{FF2B5EF4-FFF2-40B4-BE49-F238E27FC236}">
                <a16:creationId xmlns:a16="http://schemas.microsoft.com/office/drawing/2014/main" id="{83FAF564-DB07-CFFD-D91D-09C7F820643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6253" y="1490461"/>
            <a:ext cx="2138970" cy="249000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3" descr="C:\Users\FATMA KIRKKESELİ\Desktop\biopack-frozen-m-orta-onpak-ambalaj.jpg">
            <a:extLst>
              <a:ext uri="{FF2B5EF4-FFF2-40B4-BE49-F238E27FC236}">
                <a16:creationId xmlns:a16="http://schemas.microsoft.com/office/drawing/2014/main" id="{E9402FA4-D920-D9F5-2B59-D5BAA5BECC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591" y="4555495"/>
            <a:ext cx="2743981" cy="198719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Metin kutusu 9">
            <a:extLst>
              <a:ext uri="{FF2B5EF4-FFF2-40B4-BE49-F238E27FC236}">
                <a16:creationId xmlns:a16="http://schemas.microsoft.com/office/drawing/2014/main" id="{F6B54A7C-1D70-1119-16D4-91E802B9FDD1}"/>
              </a:ext>
            </a:extLst>
          </p:cNvPr>
          <p:cNvSpPr txBox="1"/>
          <p:nvPr/>
        </p:nvSpPr>
        <p:spPr>
          <a:xfrm>
            <a:off x="1165251" y="1290406"/>
            <a:ext cx="3429144" cy="400110"/>
          </a:xfrm>
          <a:prstGeom prst="rect">
            <a:avLst/>
          </a:prstGeom>
          <a:noFill/>
        </p:spPr>
        <p:txBody>
          <a:bodyPr wrap="none" rtlCol="0">
            <a:spAutoFit/>
          </a:bodyPr>
          <a:lstStyle/>
          <a:p>
            <a:r>
              <a:rPr lang="tr-TR" sz="2000" b="1" dirty="0">
                <a:latin typeface="Agency FB" panose="020B0503020202020204" pitchFamily="34" charset="0"/>
              </a:rPr>
              <a:t>KİMYASAL MADDELER DEPOLANIRKEN;</a:t>
            </a:r>
          </a:p>
        </p:txBody>
      </p:sp>
    </p:spTree>
    <p:extLst>
      <p:ext uri="{BB962C8B-B14F-4D97-AF65-F5344CB8AC3E}">
        <p14:creationId xmlns:p14="http://schemas.microsoft.com/office/powerpoint/2010/main" val="1431237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5A921-195D-C43C-1F87-DCD99BD40B6F}"/>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944F0832-220F-3C62-E5F6-11B9D556B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243" y="1505873"/>
            <a:ext cx="1750780" cy="5352127"/>
          </a:xfrm>
          <a:prstGeom prst="rect">
            <a:avLst/>
          </a:prstGeom>
        </p:spPr>
      </p:pic>
      <p:pic>
        <p:nvPicPr>
          <p:cNvPr id="7" name="Resim 6">
            <a:extLst>
              <a:ext uri="{FF2B5EF4-FFF2-40B4-BE49-F238E27FC236}">
                <a16:creationId xmlns:a16="http://schemas.microsoft.com/office/drawing/2014/main" id="{17963234-55B9-84CD-7395-93E683C7C8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73C36FBA-7E55-1946-61E6-B2EF1154B5C3}"/>
              </a:ext>
            </a:extLst>
          </p:cNvPr>
          <p:cNvSpPr txBox="1"/>
          <p:nvPr/>
        </p:nvSpPr>
        <p:spPr>
          <a:xfrm>
            <a:off x="1054947" y="1090822"/>
            <a:ext cx="3410395" cy="400110"/>
          </a:xfrm>
          <a:prstGeom prst="rect">
            <a:avLst/>
          </a:prstGeom>
          <a:noFill/>
        </p:spPr>
        <p:txBody>
          <a:bodyPr wrap="square">
            <a:spAutoFit/>
          </a:bodyPr>
          <a:lstStyle/>
          <a:p>
            <a:r>
              <a:rPr lang="tr-TR" sz="2000" b="1" dirty="0">
                <a:latin typeface="Agency FB" panose="020B0503020202020204" pitchFamily="34" charset="0"/>
              </a:rPr>
              <a:t>KİMYASAL MADDELER DEPOLANIRKEN;</a:t>
            </a:r>
            <a:endParaRPr lang="tr-TR" sz="2000" dirty="0">
              <a:latin typeface="Agency FB" panose="020B0503020202020204" pitchFamily="34" charset="0"/>
            </a:endParaRPr>
          </a:p>
        </p:txBody>
      </p:sp>
      <p:sp>
        <p:nvSpPr>
          <p:cNvPr id="4" name="İçerik Yer Tutucusu 2">
            <a:extLst>
              <a:ext uri="{FF2B5EF4-FFF2-40B4-BE49-F238E27FC236}">
                <a16:creationId xmlns:a16="http://schemas.microsoft.com/office/drawing/2014/main" id="{9019B86E-E967-9E83-20B5-80E4664AB6C9}"/>
              </a:ext>
            </a:extLst>
          </p:cNvPr>
          <p:cNvSpPr txBox="1">
            <a:spLocks/>
          </p:cNvSpPr>
          <p:nvPr/>
        </p:nvSpPr>
        <p:spPr>
          <a:xfrm>
            <a:off x="1054947" y="1796203"/>
            <a:ext cx="4824536" cy="25488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600" dirty="0">
                <a:latin typeface="Agency FB" panose="020B0503020202020204" pitchFamily="34" charset="0"/>
              </a:rPr>
              <a:t>-Büyük ambalajların alt raflara,</a:t>
            </a:r>
          </a:p>
          <a:p>
            <a:pPr marL="0" indent="0">
              <a:buFont typeface="Arial" panose="020B0604020202020204" pitchFamily="34" charset="0"/>
              <a:buNone/>
            </a:pPr>
            <a:r>
              <a:rPr lang="tr-TR" sz="1600" dirty="0">
                <a:latin typeface="Agency FB" panose="020B0503020202020204" pitchFamily="34" charset="0"/>
              </a:rPr>
              <a:t>-Küçük ambalajların üst raflara </a:t>
            </a:r>
          </a:p>
          <a:p>
            <a:pPr marL="0" indent="0">
              <a:buFont typeface="Arial" panose="020B0604020202020204" pitchFamily="34" charset="0"/>
              <a:buNone/>
            </a:pPr>
            <a:r>
              <a:rPr lang="tr-TR" sz="1600" dirty="0">
                <a:latin typeface="Agency FB" panose="020B0503020202020204" pitchFamily="34" charset="0"/>
              </a:rPr>
              <a:t>yerleştirilmesine dikkat edilmesi gerekir.</a:t>
            </a:r>
          </a:p>
          <a:p>
            <a:pPr marL="0" indent="0">
              <a:buFont typeface="Arial" panose="020B0604020202020204" pitchFamily="34" charset="0"/>
              <a:buNone/>
            </a:pPr>
            <a:endParaRPr lang="tr-TR" sz="4000" dirty="0">
              <a:solidFill>
                <a:srgbClr val="0070C0"/>
              </a:solidFill>
            </a:endParaRPr>
          </a:p>
        </p:txBody>
      </p:sp>
      <p:sp>
        <p:nvSpPr>
          <p:cNvPr id="8" name="Metin kutusu 7">
            <a:extLst>
              <a:ext uri="{FF2B5EF4-FFF2-40B4-BE49-F238E27FC236}">
                <a16:creationId xmlns:a16="http://schemas.microsoft.com/office/drawing/2014/main" id="{C1111ACD-5600-FF86-45F7-3AD8637DDF30}"/>
              </a:ext>
            </a:extLst>
          </p:cNvPr>
          <p:cNvSpPr txBox="1"/>
          <p:nvPr/>
        </p:nvSpPr>
        <p:spPr>
          <a:xfrm>
            <a:off x="1054947" y="2715351"/>
            <a:ext cx="6097424" cy="338554"/>
          </a:xfrm>
          <a:prstGeom prst="rect">
            <a:avLst/>
          </a:prstGeom>
          <a:noFill/>
        </p:spPr>
        <p:txBody>
          <a:bodyPr wrap="square">
            <a:spAutoFit/>
          </a:bodyPr>
          <a:lstStyle/>
          <a:p>
            <a:r>
              <a:rPr lang="tr-TR" sz="1600" dirty="0">
                <a:latin typeface="Agency FB" panose="020B0503020202020204" pitchFamily="34" charset="0"/>
              </a:rPr>
              <a:t>-Tutuşabilir ve yanıcı sıvılar korumalı ve alt rafta olmalıdır.</a:t>
            </a:r>
          </a:p>
        </p:txBody>
      </p:sp>
      <p:pic>
        <p:nvPicPr>
          <p:cNvPr id="9" name="Picture 2" descr="C:\Users\FATMA KIRKKESELİ\Desktop\yanici.jpg">
            <a:extLst>
              <a:ext uri="{FF2B5EF4-FFF2-40B4-BE49-F238E27FC236}">
                <a16:creationId xmlns:a16="http://schemas.microsoft.com/office/drawing/2014/main" id="{EADD3CC7-0B06-C46A-CF1F-C65E772E38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8885" y="4751856"/>
            <a:ext cx="2746795" cy="203442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66554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623F6-F076-82CC-8125-260BA39751F8}"/>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F1E407D4-0B8F-DD08-3CD0-D0413461F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156" y="1424234"/>
            <a:ext cx="1750780" cy="5352127"/>
          </a:xfrm>
          <a:prstGeom prst="rect">
            <a:avLst/>
          </a:prstGeom>
        </p:spPr>
      </p:pic>
      <p:pic>
        <p:nvPicPr>
          <p:cNvPr id="7" name="Resim 6">
            <a:extLst>
              <a:ext uri="{FF2B5EF4-FFF2-40B4-BE49-F238E27FC236}">
                <a16:creationId xmlns:a16="http://schemas.microsoft.com/office/drawing/2014/main" id="{AEEB72FF-FAB8-C5DE-96AE-B53E659060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B8A9424E-2A5C-5003-87BF-8446C6D9E6DD}"/>
              </a:ext>
            </a:extLst>
          </p:cNvPr>
          <p:cNvSpPr txBox="1"/>
          <p:nvPr/>
        </p:nvSpPr>
        <p:spPr>
          <a:xfrm>
            <a:off x="1165251" y="1024124"/>
            <a:ext cx="3379595" cy="400110"/>
          </a:xfrm>
          <a:prstGeom prst="rect">
            <a:avLst/>
          </a:prstGeom>
          <a:noFill/>
        </p:spPr>
        <p:txBody>
          <a:bodyPr wrap="square">
            <a:spAutoFit/>
          </a:bodyPr>
          <a:lstStyle/>
          <a:p>
            <a:r>
              <a:rPr lang="tr-TR" sz="2000" b="1" dirty="0">
                <a:latin typeface="Agency FB" panose="020B0503020202020204" pitchFamily="34" charset="0"/>
              </a:rPr>
              <a:t>KİMYASAL MADDELER DEPOLANIRKEN</a:t>
            </a:r>
            <a:endParaRPr lang="tr-TR" sz="2000" dirty="0">
              <a:latin typeface="Agency FB" panose="020B0503020202020204" pitchFamily="34" charset="0"/>
            </a:endParaRPr>
          </a:p>
        </p:txBody>
      </p:sp>
      <p:sp>
        <p:nvSpPr>
          <p:cNvPr id="4" name="İçerik Yer Tutucusu 2">
            <a:extLst>
              <a:ext uri="{FF2B5EF4-FFF2-40B4-BE49-F238E27FC236}">
                <a16:creationId xmlns:a16="http://schemas.microsoft.com/office/drawing/2014/main" id="{759A3AEF-48BF-A048-10BC-0622EEEFECF2}"/>
              </a:ext>
            </a:extLst>
          </p:cNvPr>
          <p:cNvSpPr txBox="1">
            <a:spLocks/>
          </p:cNvSpPr>
          <p:nvPr/>
        </p:nvSpPr>
        <p:spPr>
          <a:xfrm>
            <a:off x="871417" y="2352270"/>
            <a:ext cx="4752528" cy="18387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600" dirty="0">
                <a:latin typeface="Agency FB" panose="020B0503020202020204" pitchFamily="34" charset="0"/>
              </a:rPr>
              <a:t>- Kimyasal madde deposu karanlık ve serin olmalıdır.</a:t>
            </a:r>
          </a:p>
          <a:p>
            <a:pPr marL="0" indent="0">
              <a:buFont typeface="Arial" panose="020B0604020202020204" pitchFamily="34" charset="0"/>
              <a:buNone/>
            </a:pPr>
            <a:r>
              <a:rPr lang="tr-TR" sz="1600" dirty="0">
                <a:latin typeface="Agency FB" panose="020B0503020202020204" pitchFamily="34" charset="0"/>
              </a:rPr>
              <a:t>- Kimyasal madde depo ısısı  18-20 C olmalıdır.</a:t>
            </a:r>
          </a:p>
          <a:p>
            <a:pPr marL="0" indent="0">
              <a:buFont typeface="Arial" panose="020B0604020202020204" pitchFamily="34" charset="0"/>
              <a:buNone/>
            </a:pPr>
            <a:r>
              <a:rPr lang="tr-TR" sz="1600" dirty="0">
                <a:latin typeface="Agency FB" panose="020B0503020202020204" pitchFamily="34" charset="0"/>
              </a:rPr>
              <a:t>- Kimyasal madde deposunda yeterli havalandırma olmalıdır.</a:t>
            </a:r>
          </a:p>
          <a:p>
            <a:pPr marL="0" indent="0">
              <a:buFont typeface="Arial" panose="020B0604020202020204" pitchFamily="34" charset="0"/>
              <a:buNone/>
            </a:pPr>
            <a:r>
              <a:rPr lang="tr-TR" sz="1600" dirty="0">
                <a:latin typeface="Agency FB" panose="020B0503020202020204" pitchFamily="34" charset="0"/>
              </a:rPr>
              <a:t>- Alarm, yangın söndürme sistemleri yapılmalıdır.</a:t>
            </a:r>
          </a:p>
          <a:p>
            <a:pPr marL="0" indent="0">
              <a:buFont typeface="Arial" panose="020B0604020202020204" pitchFamily="34" charset="0"/>
              <a:buNone/>
            </a:pPr>
            <a:r>
              <a:rPr lang="tr-TR" sz="1600" dirty="0">
                <a:latin typeface="Agency FB" panose="020B0503020202020204" pitchFamily="34" charset="0"/>
              </a:rPr>
              <a:t>- Raflar ısıya dayanıklı olmalıdır, ve raflar duvara sabitlenmelidir.</a:t>
            </a:r>
          </a:p>
          <a:p>
            <a:pPr marL="0" indent="0">
              <a:buFont typeface="Arial" panose="020B0604020202020204" pitchFamily="34" charset="0"/>
              <a:buNone/>
            </a:pPr>
            <a:endParaRPr lang="tr-TR" sz="1600" dirty="0">
              <a:latin typeface="Agency FB" panose="020B0503020202020204" pitchFamily="34" charset="0"/>
            </a:endParaRPr>
          </a:p>
          <a:p>
            <a:endParaRPr lang="tr-TR" dirty="0">
              <a:solidFill>
                <a:srgbClr val="7030A0"/>
              </a:solidFill>
            </a:endParaRPr>
          </a:p>
        </p:txBody>
      </p:sp>
      <p:pic>
        <p:nvPicPr>
          <p:cNvPr id="5" name="Picture 2" descr="C:\Users\FATMA KIRKKESELİ\Desktop\4.jpeg">
            <a:extLst>
              <a:ext uri="{FF2B5EF4-FFF2-40B4-BE49-F238E27FC236}">
                <a16:creationId xmlns:a16="http://schemas.microsoft.com/office/drawing/2014/main" id="{2E08F008-8189-75DF-3E18-0F32264E41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07838" y="4615298"/>
            <a:ext cx="2429593" cy="224270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83934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E9F5-6AE0-606B-13D7-0A004DBEC2C0}"/>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1A63E114-511C-B24E-2B1A-0531A8285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0594" y="1421119"/>
            <a:ext cx="1750780" cy="5352127"/>
          </a:xfrm>
          <a:prstGeom prst="rect">
            <a:avLst/>
          </a:prstGeom>
        </p:spPr>
      </p:pic>
      <p:pic>
        <p:nvPicPr>
          <p:cNvPr id="7" name="Resim 6">
            <a:extLst>
              <a:ext uri="{FF2B5EF4-FFF2-40B4-BE49-F238E27FC236}">
                <a16:creationId xmlns:a16="http://schemas.microsoft.com/office/drawing/2014/main" id="{51C7A34C-1F95-CF04-3F3A-BFDBF64AD8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2" name="1 Başlık">
            <a:extLst>
              <a:ext uri="{FF2B5EF4-FFF2-40B4-BE49-F238E27FC236}">
                <a16:creationId xmlns:a16="http://schemas.microsoft.com/office/drawing/2014/main" id="{C37AFD92-8E28-3949-888D-26F8419D19B5}"/>
              </a:ext>
            </a:extLst>
          </p:cNvPr>
          <p:cNvSpPr txBox="1">
            <a:spLocks/>
          </p:cNvSpPr>
          <p:nvPr/>
        </p:nvSpPr>
        <p:spPr>
          <a:xfrm>
            <a:off x="1595500" y="1027245"/>
            <a:ext cx="9001000" cy="75882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b="1" dirty="0">
                <a:latin typeface="Agency FB" panose="020B0503020202020204" pitchFamily="34" charset="0"/>
              </a:rPr>
              <a:t>GENEL BİLİNÇLENDİRME (FARKINDALIK) </a:t>
            </a:r>
            <a:br>
              <a:rPr lang="tr-TR" sz="2000" b="1" dirty="0">
                <a:latin typeface="Agency FB" panose="020B0503020202020204" pitchFamily="34" charset="0"/>
              </a:rPr>
            </a:br>
            <a:r>
              <a:rPr lang="tr-TR" sz="2000" b="1" dirty="0">
                <a:latin typeface="Agency FB" panose="020B0503020202020204" pitchFamily="34" charset="0"/>
              </a:rPr>
              <a:t>  EĞİTİMİ NEDİR? </a:t>
            </a:r>
          </a:p>
        </p:txBody>
      </p:sp>
      <p:sp>
        <p:nvSpPr>
          <p:cNvPr id="3" name="2 İçerik Yer Tutucusu">
            <a:extLst>
              <a:ext uri="{FF2B5EF4-FFF2-40B4-BE49-F238E27FC236}">
                <a16:creationId xmlns:a16="http://schemas.microsoft.com/office/drawing/2014/main" id="{2CDC8EC0-A798-1803-2434-5C2A9C93773B}"/>
              </a:ext>
            </a:extLst>
          </p:cNvPr>
          <p:cNvSpPr txBox="1">
            <a:spLocks/>
          </p:cNvSpPr>
          <p:nvPr/>
        </p:nvSpPr>
        <p:spPr>
          <a:xfrm>
            <a:off x="742255" y="2174974"/>
            <a:ext cx="8229600" cy="15601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tr-TR" b="1" dirty="0">
              <a:latin typeface="+mj-lt"/>
              <a:cs typeface="Times New Roman" pitchFamily="18" charset="0"/>
            </a:endParaRPr>
          </a:p>
          <a:p>
            <a:pPr>
              <a:buFont typeface="Arial" panose="020B0604020202020204" pitchFamily="34" charset="0"/>
              <a:buNone/>
            </a:pPr>
            <a:r>
              <a:rPr lang="tr-TR" b="1" dirty="0">
                <a:latin typeface="+mj-lt"/>
                <a:cs typeface="Times New Roman" pitchFamily="18" charset="0"/>
              </a:rPr>
              <a:t>   </a:t>
            </a:r>
            <a:r>
              <a:rPr lang="tr-TR" sz="1800" dirty="0">
                <a:latin typeface="Agency FB" panose="020B0503020202020204" pitchFamily="34" charset="0"/>
                <a:cs typeface="Times New Roman" pitchFamily="18" charset="0"/>
              </a:rPr>
              <a:t>Personellere TEHLİKELİ MALLARIN ADR kapsamında</a:t>
            </a:r>
            <a:r>
              <a:rPr lang="tr-TR" sz="1800" dirty="0">
                <a:solidFill>
                  <a:srgbClr val="FF0000"/>
                </a:solidFill>
                <a:latin typeface="Agency FB" panose="020B0503020202020204" pitchFamily="34" charset="0"/>
                <a:cs typeface="Times New Roman" pitchFamily="18" charset="0"/>
              </a:rPr>
              <a:t> </a:t>
            </a:r>
            <a:r>
              <a:rPr lang="tr-TR" sz="1800" dirty="0">
                <a:latin typeface="Agency FB" panose="020B0503020202020204" pitchFamily="34" charset="0"/>
                <a:cs typeface="Times New Roman" pitchFamily="18" charset="0"/>
              </a:rPr>
              <a:t>taşınmasına yönelik hükümlerin genel zorunluluklarına aşina olmaları için verilmesi gereken eğitimdir. </a:t>
            </a:r>
          </a:p>
          <a:p>
            <a:pPr algn="ctr">
              <a:buFont typeface="Arial" panose="020B0604020202020204" pitchFamily="34" charset="0"/>
              <a:buNone/>
            </a:pPr>
            <a:endParaRPr lang="tr-TR" b="1" dirty="0">
              <a:latin typeface="+mj-lt"/>
              <a:cs typeface="Times New Roman" pitchFamily="18" charset="0"/>
            </a:endParaRPr>
          </a:p>
        </p:txBody>
      </p:sp>
      <p:pic>
        <p:nvPicPr>
          <p:cNvPr id="4" name="3 Resim" descr="books-transparent-aesthetic-2.png">
            <a:extLst>
              <a:ext uri="{FF2B5EF4-FFF2-40B4-BE49-F238E27FC236}">
                <a16:creationId xmlns:a16="http://schemas.microsoft.com/office/drawing/2014/main" id="{3F94DC5E-724E-9F26-8E7B-29C01DDD8769}"/>
              </a:ext>
            </a:extLst>
          </p:cNvPr>
          <p:cNvPicPr>
            <a:picLocks noChangeAspect="1"/>
          </p:cNvPicPr>
          <p:nvPr/>
        </p:nvPicPr>
        <p:blipFill>
          <a:blip r:embed="rId4"/>
          <a:stretch>
            <a:fillRect/>
          </a:stretch>
        </p:blipFill>
        <p:spPr>
          <a:xfrm>
            <a:off x="9421374" y="4666842"/>
            <a:ext cx="2602522" cy="2012617"/>
          </a:xfrm>
          <a:prstGeom prst="snip2DiagRect">
            <a:avLst>
              <a:gd name="adj1" fmla="val 23441"/>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3 Resim" descr="adr.jpg">
            <a:extLst>
              <a:ext uri="{FF2B5EF4-FFF2-40B4-BE49-F238E27FC236}">
                <a16:creationId xmlns:a16="http://schemas.microsoft.com/office/drawing/2014/main" id="{1F92A86B-1576-5D23-30FC-B581E5111094}"/>
              </a:ext>
            </a:extLst>
          </p:cNvPr>
          <p:cNvPicPr>
            <a:picLocks noChangeAspect="1"/>
          </p:cNvPicPr>
          <p:nvPr/>
        </p:nvPicPr>
        <p:blipFill>
          <a:blip r:embed="rId5" cstate="print"/>
          <a:stretch>
            <a:fillRect/>
          </a:stretch>
        </p:blipFill>
        <p:spPr>
          <a:xfrm rot="8113891">
            <a:off x="10406703" y="3949718"/>
            <a:ext cx="380407" cy="294931"/>
          </a:xfrm>
          <a:prstGeom prst="rect">
            <a:avLst/>
          </a:prstGeom>
        </p:spPr>
      </p:pic>
    </p:spTree>
    <p:extLst>
      <p:ext uri="{BB962C8B-B14F-4D97-AF65-F5344CB8AC3E}">
        <p14:creationId xmlns:p14="http://schemas.microsoft.com/office/powerpoint/2010/main" val="1719721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1507A-4042-782B-16D7-74A5E7840D95}"/>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F6DEB060-40A3-C638-A019-BAD9E23F3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0773" y="1505873"/>
            <a:ext cx="1750780" cy="5352127"/>
          </a:xfrm>
          <a:prstGeom prst="rect">
            <a:avLst/>
          </a:prstGeom>
        </p:spPr>
      </p:pic>
      <p:pic>
        <p:nvPicPr>
          <p:cNvPr id="7" name="Resim 6">
            <a:extLst>
              <a:ext uri="{FF2B5EF4-FFF2-40B4-BE49-F238E27FC236}">
                <a16:creationId xmlns:a16="http://schemas.microsoft.com/office/drawing/2014/main" id="{09B7B60A-7C4F-5914-A7DD-FC7A82C67C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AFC0129A-66B1-8AB9-A600-911613FF426A}"/>
              </a:ext>
            </a:extLst>
          </p:cNvPr>
          <p:cNvSpPr txBox="1"/>
          <p:nvPr/>
        </p:nvSpPr>
        <p:spPr>
          <a:xfrm>
            <a:off x="1165251" y="1221800"/>
            <a:ext cx="3410573" cy="400110"/>
          </a:xfrm>
          <a:prstGeom prst="rect">
            <a:avLst/>
          </a:prstGeom>
          <a:noFill/>
        </p:spPr>
        <p:txBody>
          <a:bodyPr wrap="square">
            <a:spAutoFit/>
          </a:bodyPr>
          <a:lstStyle/>
          <a:p>
            <a:r>
              <a:rPr lang="tr-TR" sz="2000" b="1" dirty="0">
                <a:latin typeface="Agency FB" panose="020B0503020202020204" pitchFamily="34" charset="0"/>
              </a:rPr>
              <a:t>KİMYASAL MADDELER DEPOLANIRKEN;</a:t>
            </a:r>
            <a:endParaRPr lang="tr-TR" sz="2000" dirty="0">
              <a:latin typeface="Agency FB" panose="020B0503020202020204" pitchFamily="34" charset="0"/>
            </a:endParaRPr>
          </a:p>
        </p:txBody>
      </p:sp>
      <p:sp>
        <p:nvSpPr>
          <p:cNvPr id="4" name="İçerik Yer Tutucusu 2">
            <a:extLst>
              <a:ext uri="{FF2B5EF4-FFF2-40B4-BE49-F238E27FC236}">
                <a16:creationId xmlns:a16="http://schemas.microsoft.com/office/drawing/2014/main" id="{760F5DB6-FB29-31B9-01D9-15865AFA5760}"/>
              </a:ext>
            </a:extLst>
          </p:cNvPr>
          <p:cNvSpPr txBox="1">
            <a:spLocks/>
          </p:cNvSpPr>
          <p:nvPr/>
        </p:nvSpPr>
        <p:spPr>
          <a:xfrm>
            <a:off x="682500" y="1929310"/>
            <a:ext cx="6435710" cy="1047317"/>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buFont typeface="Arial" panose="020B0604020202020204" pitchFamily="34" charset="0"/>
              <a:buNone/>
            </a:pPr>
            <a:r>
              <a:rPr lang="tr-TR" sz="1600" dirty="0">
                <a:latin typeface="Agency FB" panose="020B0503020202020204" pitchFamily="34" charset="0"/>
              </a:rPr>
              <a:t>-Kimyasal rafların önünde malzemenin zemine düşmemesi için koruyucu emniyet kilidi olmalıdır.</a:t>
            </a:r>
          </a:p>
          <a:p>
            <a:pPr marL="109728" indent="0">
              <a:buFont typeface="Arial" panose="020B0604020202020204" pitchFamily="34" charset="0"/>
              <a:buNone/>
            </a:pPr>
            <a:r>
              <a:rPr lang="tr-TR" sz="1600" dirty="0">
                <a:latin typeface="Agency FB" panose="020B0503020202020204" pitchFamily="34" charset="0"/>
              </a:rPr>
              <a:t>-Kimyasal maddeler raflara yerleştirilirken tehlike etiketlerine dikkat edilmesi gerekir.</a:t>
            </a:r>
          </a:p>
          <a:p>
            <a:pPr marL="0" indent="0">
              <a:buFont typeface="Arial" panose="020B0604020202020204" pitchFamily="34" charset="0"/>
              <a:buNone/>
            </a:pPr>
            <a:r>
              <a:rPr lang="tr-TR" sz="1600" dirty="0">
                <a:latin typeface="Agency FB" panose="020B0503020202020204" pitchFamily="34" charset="0"/>
              </a:rPr>
              <a:t>   -</a:t>
            </a:r>
            <a:r>
              <a:rPr lang="tr-TR" sz="1600" dirty="0" err="1">
                <a:latin typeface="Agency FB" panose="020B0503020202020204" pitchFamily="34" charset="0"/>
              </a:rPr>
              <a:t>Orjinal</a:t>
            </a:r>
            <a:r>
              <a:rPr lang="tr-TR" sz="1600" dirty="0">
                <a:latin typeface="Agency FB" panose="020B0503020202020204" pitchFamily="34" charset="0"/>
              </a:rPr>
              <a:t> ambalajından çıkarılan kimyasal maddeler uygun şekilde işaretlenmeli ve etiketlendirilmelidir.</a:t>
            </a:r>
          </a:p>
          <a:p>
            <a:pPr marL="0" indent="0">
              <a:buFont typeface="Arial" panose="020B0604020202020204" pitchFamily="34" charset="0"/>
              <a:buNone/>
            </a:pPr>
            <a:endParaRPr lang="tr-TR" sz="1600" dirty="0">
              <a:latin typeface="Agency FB" panose="020B0503020202020204" pitchFamily="34" charset="0"/>
            </a:endParaRPr>
          </a:p>
          <a:p>
            <a:pPr marL="0" indent="0">
              <a:buFont typeface="Arial" panose="020B0604020202020204" pitchFamily="34" charset="0"/>
              <a:buNone/>
            </a:pPr>
            <a:endParaRPr lang="tr-TR" sz="1400" dirty="0">
              <a:latin typeface="Agency FB" panose="020B0503020202020204" pitchFamily="34" charset="0"/>
            </a:endParaRPr>
          </a:p>
        </p:txBody>
      </p:sp>
      <p:pic>
        <p:nvPicPr>
          <p:cNvPr id="5" name="Picture 4" descr="C:\Users\FATMA KIRKKESELİ\Desktop\ADR_AMBALAJ_RESIMLERI.JPG">
            <a:extLst>
              <a:ext uri="{FF2B5EF4-FFF2-40B4-BE49-F238E27FC236}">
                <a16:creationId xmlns:a16="http://schemas.microsoft.com/office/drawing/2014/main" id="{04BFEAB3-AB53-F945-5421-F2AFF879F2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6986" y="3897244"/>
            <a:ext cx="2077066" cy="16717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2" descr="C:\Users\FATMA KIRKKESELİ\Desktop\residuos-peligrosos.jpg">
            <a:extLst>
              <a:ext uri="{FF2B5EF4-FFF2-40B4-BE49-F238E27FC236}">
                <a16:creationId xmlns:a16="http://schemas.microsoft.com/office/drawing/2014/main" id="{B5F1ED1B-7579-7752-F683-D52D9E1BFC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50424" y="3777945"/>
            <a:ext cx="2089080" cy="179108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74847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BE32C-BB8F-BD9A-BE65-865D99405A66}"/>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C5AB94F3-1C5E-4C6E-0757-9B1A40022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18C29597-C142-6429-2FFA-C2C439E8F3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2C67BE2F-29B7-1D7D-5180-E07DA1FDC692}"/>
              </a:ext>
            </a:extLst>
          </p:cNvPr>
          <p:cNvSpPr txBox="1"/>
          <p:nvPr/>
        </p:nvSpPr>
        <p:spPr>
          <a:xfrm>
            <a:off x="1165251" y="1144474"/>
            <a:ext cx="3166840" cy="400110"/>
          </a:xfrm>
          <a:prstGeom prst="rect">
            <a:avLst/>
          </a:prstGeom>
          <a:noFill/>
        </p:spPr>
        <p:txBody>
          <a:bodyPr wrap="square">
            <a:spAutoFit/>
          </a:bodyPr>
          <a:lstStyle/>
          <a:p>
            <a:r>
              <a:rPr lang="tr-TR" sz="2000" b="1" dirty="0">
                <a:latin typeface="Agency FB" panose="020B0503020202020204" pitchFamily="34" charset="0"/>
              </a:rPr>
              <a:t>KİMYASAL MADDELER DEPOSUNDA;</a:t>
            </a:r>
            <a:endParaRPr lang="tr-TR" sz="2000" dirty="0">
              <a:latin typeface="Agency FB" panose="020B0503020202020204" pitchFamily="34" charset="0"/>
            </a:endParaRPr>
          </a:p>
        </p:txBody>
      </p:sp>
      <p:sp>
        <p:nvSpPr>
          <p:cNvPr id="5" name="Metin kutusu 4">
            <a:extLst>
              <a:ext uri="{FF2B5EF4-FFF2-40B4-BE49-F238E27FC236}">
                <a16:creationId xmlns:a16="http://schemas.microsoft.com/office/drawing/2014/main" id="{25E1D1D0-239E-94CE-C2E0-2ED7407E1D31}"/>
              </a:ext>
            </a:extLst>
          </p:cNvPr>
          <p:cNvSpPr txBox="1"/>
          <p:nvPr/>
        </p:nvSpPr>
        <p:spPr>
          <a:xfrm>
            <a:off x="1165251" y="2125652"/>
            <a:ext cx="7229475" cy="2308324"/>
          </a:xfrm>
          <a:prstGeom prst="rect">
            <a:avLst/>
          </a:prstGeom>
          <a:noFill/>
        </p:spPr>
        <p:txBody>
          <a:bodyPr wrap="square">
            <a:spAutoFit/>
          </a:bodyPr>
          <a:lstStyle/>
          <a:p>
            <a:pPr marL="285750" indent="-285750">
              <a:buFont typeface="Arial" panose="020B0604020202020204" pitchFamily="34" charset="0"/>
              <a:buChar char="•"/>
            </a:pPr>
            <a:r>
              <a:rPr lang="tr-TR" dirty="0">
                <a:latin typeface="Agency FB" panose="020B0503020202020204" pitchFamily="34" charset="0"/>
              </a:rPr>
              <a:t>Bazı kimyasal maddeler bir araya geldikleri zaman birbirleriyle çok şiddetli reaksiyona girerler. Dolayısıyla sızıntı, yangın, kaza vb. durumlarda ambalajları, taşma kapları hasara uğrayabilir ve böyle durumlarda birbirleriyle reaksiyona girebilirler. Şayet belli bir miktardan fazla iseler, bunların beraberce depolanmasına izin verilmemelidir.</a:t>
            </a:r>
          </a:p>
          <a:p>
            <a:pPr marL="285750" indent="-285750">
              <a:buFont typeface="Arial" panose="020B0604020202020204" pitchFamily="34" charset="0"/>
              <a:buChar char="•"/>
            </a:pPr>
            <a:endParaRPr lang="tr-TR" dirty="0">
              <a:latin typeface="Agency FB" panose="020B0503020202020204" pitchFamily="34" charset="0"/>
            </a:endParaRPr>
          </a:p>
          <a:p>
            <a:pPr marL="285750" indent="-285750">
              <a:buFont typeface="Arial" panose="020B0604020202020204" pitchFamily="34" charset="0"/>
              <a:buChar char="•"/>
            </a:pPr>
            <a:r>
              <a:rPr lang="tr-TR" dirty="0">
                <a:latin typeface="Agency FB" panose="020B0503020202020204" pitchFamily="34" charset="0"/>
              </a:rPr>
              <a:t>Kimyasallarla çalışanlarda sigara içenler, içmeyenlere göre iki kat daha fazla risk altındadır.</a:t>
            </a:r>
          </a:p>
          <a:p>
            <a:pPr marL="285750" indent="-285750">
              <a:buFont typeface="Arial" panose="020B0604020202020204" pitchFamily="34" charset="0"/>
              <a:buChar char="•"/>
            </a:pPr>
            <a:endParaRPr lang="tr-TR" dirty="0">
              <a:latin typeface="Agency FB" panose="020B0503020202020204" pitchFamily="34" charset="0"/>
            </a:endParaRPr>
          </a:p>
          <a:p>
            <a:pPr marL="285750" indent="-285750">
              <a:buFont typeface="Arial" panose="020B0604020202020204" pitchFamily="34" charset="0"/>
              <a:buChar char="•"/>
            </a:pPr>
            <a:r>
              <a:rPr lang="tr-TR" dirty="0">
                <a:latin typeface="Agency FB" panose="020B0503020202020204" pitchFamily="34" charset="0"/>
              </a:rPr>
              <a:t>Kimyasal maddeler özelliğine göre ayrı bölümlerde depolanmalıdır.</a:t>
            </a:r>
          </a:p>
        </p:txBody>
      </p:sp>
    </p:spTree>
    <p:extLst>
      <p:ext uri="{BB962C8B-B14F-4D97-AF65-F5344CB8AC3E}">
        <p14:creationId xmlns:p14="http://schemas.microsoft.com/office/powerpoint/2010/main" val="1191281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8A37E-7A88-89F1-E904-F13289E9A9CB}"/>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4B25A534-8476-493E-D49D-AC684EA96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644" y="1505873"/>
            <a:ext cx="1750780" cy="5352127"/>
          </a:xfrm>
          <a:prstGeom prst="rect">
            <a:avLst/>
          </a:prstGeom>
        </p:spPr>
      </p:pic>
      <p:pic>
        <p:nvPicPr>
          <p:cNvPr id="7" name="Resim 6">
            <a:extLst>
              <a:ext uri="{FF2B5EF4-FFF2-40B4-BE49-F238E27FC236}">
                <a16:creationId xmlns:a16="http://schemas.microsoft.com/office/drawing/2014/main" id="{31D85C5F-C8F2-F033-A697-958D69EE26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BAE7F250-7686-0BE2-9CC3-CBD5485C7BCC}"/>
              </a:ext>
            </a:extLst>
          </p:cNvPr>
          <p:cNvSpPr txBox="1"/>
          <p:nvPr/>
        </p:nvSpPr>
        <p:spPr>
          <a:xfrm>
            <a:off x="1165251" y="1114798"/>
            <a:ext cx="3176365" cy="400110"/>
          </a:xfrm>
          <a:prstGeom prst="rect">
            <a:avLst/>
          </a:prstGeom>
          <a:noFill/>
        </p:spPr>
        <p:txBody>
          <a:bodyPr wrap="square">
            <a:spAutoFit/>
          </a:bodyPr>
          <a:lstStyle/>
          <a:p>
            <a:r>
              <a:rPr lang="tr-TR" sz="2000" b="1" dirty="0">
                <a:latin typeface="Agency FB" panose="020B0503020202020204" pitchFamily="34" charset="0"/>
              </a:rPr>
              <a:t>KİMYASAL MADDELER DEPOSUNDA;</a:t>
            </a:r>
            <a:endParaRPr lang="tr-TR" sz="2000" dirty="0">
              <a:latin typeface="Agency FB" panose="020B0503020202020204" pitchFamily="34" charset="0"/>
            </a:endParaRPr>
          </a:p>
        </p:txBody>
      </p:sp>
      <p:sp>
        <p:nvSpPr>
          <p:cNvPr id="2" name="İçerik Yer Tutucusu 2">
            <a:extLst>
              <a:ext uri="{FF2B5EF4-FFF2-40B4-BE49-F238E27FC236}">
                <a16:creationId xmlns:a16="http://schemas.microsoft.com/office/drawing/2014/main" id="{1BB40DDB-AD26-F503-7936-ED470EB5B156}"/>
              </a:ext>
            </a:extLst>
          </p:cNvPr>
          <p:cNvSpPr txBox="1">
            <a:spLocks/>
          </p:cNvSpPr>
          <p:nvPr/>
        </p:nvSpPr>
        <p:spPr>
          <a:xfrm>
            <a:off x="1238904" y="1717303"/>
            <a:ext cx="2843808" cy="7972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600" dirty="0">
                <a:latin typeface="Agency FB" panose="020B0503020202020204" pitchFamily="34" charset="0"/>
              </a:rPr>
              <a:t>Depo içerisinde kimyasal madde dökülmelerinde kullanılacak temizleme kiti bulunmalıdır.</a:t>
            </a:r>
          </a:p>
        </p:txBody>
      </p:sp>
      <p:pic>
        <p:nvPicPr>
          <p:cNvPr id="4" name="Picture 2" descr="C:\Users\FATMA KIRKKESELİ\Desktop\20 litre labratuvar serti.jpg">
            <a:extLst>
              <a:ext uri="{FF2B5EF4-FFF2-40B4-BE49-F238E27FC236}">
                <a16:creationId xmlns:a16="http://schemas.microsoft.com/office/drawing/2014/main" id="{EA8331EB-61FD-D522-8CB4-1C5C387C4C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4934" y="2322059"/>
            <a:ext cx="2089835" cy="166803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3" descr="C:\Users\FATMA KIRKKESELİ\Desktop\kisisel-koruyucu-ekipman-testleri.jpg">
            <a:extLst>
              <a:ext uri="{FF2B5EF4-FFF2-40B4-BE49-F238E27FC236}">
                <a16:creationId xmlns:a16="http://schemas.microsoft.com/office/drawing/2014/main" id="{B33FF2AF-E35E-C6F7-3295-EB8477708C6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4934" y="4262290"/>
            <a:ext cx="1988460" cy="182183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6" descr="C:\Users\FATMA KIRKKESELİ\Desktop\kimyasal-iş-740x370.jpg">
            <a:extLst>
              <a:ext uri="{FF2B5EF4-FFF2-40B4-BE49-F238E27FC236}">
                <a16:creationId xmlns:a16="http://schemas.microsoft.com/office/drawing/2014/main" id="{6FE88036-2E42-3171-4216-9CB4263D03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2783" y="4333611"/>
            <a:ext cx="2227217" cy="167919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7" descr="C:\Users\FATMA KIRKKESELİ\Desktop\images (1).jpg">
            <a:extLst>
              <a:ext uri="{FF2B5EF4-FFF2-40B4-BE49-F238E27FC236}">
                <a16:creationId xmlns:a16="http://schemas.microsoft.com/office/drawing/2014/main" id="{3645D714-50B3-1579-7776-1359035D69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5622" y="595910"/>
            <a:ext cx="1988460" cy="14464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Metin kutusu 9">
            <a:extLst>
              <a:ext uri="{FF2B5EF4-FFF2-40B4-BE49-F238E27FC236}">
                <a16:creationId xmlns:a16="http://schemas.microsoft.com/office/drawing/2014/main" id="{97CB6ED6-F811-704C-B8F6-C757504F71B8}"/>
              </a:ext>
            </a:extLst>
          </p:cNvPr>
          <p:cNvSpPr txBox="1"/>
          <p:nvPr/>
        </p:nvSpPr>
        <p:spPr>
          <a:xfrm>
            <a:off x="1221016" y="2716996"/>
            <a:ext cx="3176365" cy="1082960"/>
          </a:xfrm>
          <a:prstGeom prst="rect">
            <a:avLst/>
          </a:prstGeom>
          <a:noFill/>
        </p:spPr>
        <p:txBody>
          <a:bodyPr wrap="square" rtlCol="0">
            <a:spAutoFit/>
          </a:bodyPr>
          <a:lstStyle/>
          <a:p>
            <a:r>
              <a:rPr lang="tr-TR" sz="1600" dirty="0">
                <a:latin typeface="Agency FB" panose="020B0503020202020204" pitchFamily="34" charset="0"/>
              </a:rPr>
              <a:t>Depo içerisinde kimyasalların dökülme ve saçılmasında alana müdahale edecek görevlilerin kullandığı acil dökülme seti ve/veya kıyafetleri bulunmalıdır. </a:t>
            </a:r>
          </a:p>
        </p:txBody>
      </p:sp>
    </p:spTree>
    <p:extLst>
      <p:ext uri="{BB962C8B-B14F-4D97-AF65-F5344CB8AC3E}">
        <p14:creationId xmlns:p14="http://schemas.microsoft.com/office/powerpoint/2010/main" val="3477038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B0F43-15BE-DDAC-C4FC-F28316B85B07}"/>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28C19FBE-0392-58EA-1AAF-1BE06BE59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53A6CE3E-08D9-8B50-2B51-E2E5349CD4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4" name="Metin kutusu 3">
            <a:extLst>
              <a:ext uri="{FF2B5EF4-FFF2-40B4-BE49-F238E27FC236}">
                <a16:creationId xmlns:a16="http://schemas.microsoft.com/office/drawing/2014/main" id="{480DA6DB-D5B7-7A5E-FC88-8D5C285506AC}"/>
              </a:ext>
            </a:extLst>
          </p:cNvPr>
          <p:cNvSpPr txBox="1"/>
          <p:nvPr/>
        </p:nvSpPr>
        <p:spPr>
          <a:xfrm>
            <a:off x="1165251" y="1170055"/>
            <a:ext cx="3289685" cy="400110"/>
          </a:xfrm>
          <a:prstGeom prst="rect">
            <a:avLst/>
          </a:prstGeom>
          <a:noFill/>
        </p:spPr>
        <p:txBody>
          <a:bodyPr wrap="square">
            <a:spAutoFit/>
          </a:bodyPr>
          <a:lstStyle/>
          <a:p>
            <a:r>
              <a:rPr lang="tr-TR" sz="2000" b="1" dirty="0">
                <a:latin typeface="Agency FB" panose="020B0503020202020204" pitchFamily="34" charset="0"/>
              </a:rPr>
              <a:t>KİMYASAL MADDELER DEPOSUNDA;</a:t>
            </a:r>
            <a:endParaRPr lang="tr-TR" sz="2000" dirty="0">
              <a:latin typeface="Agency FB" panose="020B0503020202020204" pitchFamily="34" charset="0"/>
            </a:endParaRPr>
          </a:p>
        </p:txBody>
      </p:sp>
      <p:sp>
        <p:nvSpPr>
          <p:cNvPr id="5" name="İçerik Yer Tutucusu 2">
            <a:extLst>
              <a:ext uri="{FF2B5EF4-FFF2-40B4-BE49-F238E27FC236}">
                <a16:creationId xmlns:a16="http://schemas.microsoft.com/office/drawing/2014/main" id="{A9A408CA-884D-0954-4321-0AC89C1790F6}"/>
              </a:ext>
            </a:extLst>
          </p:cNvPr>
          <p:cNvSpPr txBox="1">
            <a:spLocks/>
          </p:cNvSpPr>
          <p:nvPr/>
        </p:nvSpPr>
        <p:spPr>
          <a:xfrm>
            <a:off x="1027749" y="2184498"/>
            <a:ext cx="8386905" cy="248900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1600" dirty="0">
                <a:latin typeface="Agency FB" panose="020B0503020202020204" pitchFamily="34" charset="0"/>
              </a:rPr>
              <a:t>Bazı kimyasal maddeler bir araya geldikleri zaman</a:t>
            </a:r>
            <a:br>
              <a:rPr lang="tr-TR" sz="1600" dirty="0">
                <a:latin typeface="Agency FB" panose="020B0503020202020204" pitchFamily="34" charset="0"/>
              </a:rPr>
            </a:br>
            <a:r>
              <a:rPr lang="tr-TR" sz="1600" dirty="0">
                <a:latin typeface="Agency FB" panose="020B0503020202020204" pitchFamily="34" charset="0"/>
              </a:rPr>
              <a:t>birbirleriyle çok şiddetli reaksiyona girerler. Dolayısıyla sızıntı, yangın, kaza vb. durumlarda ambalajları, taşma kapları hasara uğrayabilir ve böyle durumlarda birbirleriyle reaksiyona girebilirler. Şayet belli bir miktardan fazla iseler, bunların beraberce depolanmasına izin verilmemelidir.</a:t>
            </a:r>
          </a:p>
          <a:p>
            <a:pPr marL="0" indent="0">
              <a:buFont typeface="Arial" panose="020B0604020202020204" pitchFamily="34" charset="0"/>
              <a:buNone/>
            </a:pPr>
            <a:endParaRPr lang="tr-TR" sz="1600" dirty="0">
              <a:latin typeface="Agency FB" panose="020B0503020202020204" pitchFamily="34" charset="0"/>
            </a:endParaRPr>
          </a:p>
          <a:p>
            <a:r>
              <a:rPr lang="tr-TR" sz="1600" dirty="0">
                <a:latin typeface="Agency FB" panose="020B0503020202020204" pitchFamily="34" charset="0"/>
              </a:rPr>
              <a:t>Kimyasallarla çalışanlarda sigara içenler , içmeyenlere göre iki kat daha fazla risk altındadır.</a:t>
            </a:r>
          </a:p>
          <a:p>
            <a:pPr marL="0" indent="0">
              <a:buFont typeface="Arial" panose="020B0604020202020204" pitchFamily="34" charset="0"/>
              <a:buNone/>
            </a:pPr>
            <a:endParaRPr lang="tr-TR" sz="1600" dirty="0">
              <a:latin typeface="Agency FB" panose="020B0503020202020204" pitchFamily="34" charset="0"/>
            </a:endParaRPr>
          </a:p>
          <a:p>
            <a:r>
              <a:rPr lang="tr-TR" sz="1600" dirty="0">
                <a:latin typeface="Agency FB" panose="020B0503020202020204" pitchFamily="34" charset="0"/>
              </a:rPr>
              <a:t>Kimyasal maddeler özelliğine göre ayrı bölümlerde depolanmalıdır.</a:t>
            </a:r>
            <a:br>
              <a:rPr lang="tr-TR" sz="1600" dirty="0">
                <a:latin typeface="Agency FB" panose="020B0503020202020204" pitchFamily="34" charset="0"/>
              </a:rPr>
            </a:br>
            <a:endParaRPr lang="tr-TR" sz="1600" dirty="0">
              <a:latin typeface="Agency FB" panose="020B0503020202020204" pitchFamily="34" charset="0"/>
            </a:endParaRPr>
          </a:p>
        </p:txBody>
      </p:sp>
    </p:spTree>
    <p:extLst>
      <p:ext uri="{BB962C8B-B14F-4D97-AF65-F5344CB8AC3E}">
        <p14:creationId xmlns:p14="http://schemas.microsoft.com/office/powerpoint/2010/main" val="3878811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9901C-A46E-1EC3-1E8A-507E1CD537A4}"/>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ED41AF2C-91C3-CB73-D20A-0D436BED5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3A07F3BA-7CD8-A72A-DD0D-80B452B37D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4" name="Metin kutusu 3">
            <a:extLst>
              <a:ext uri="{FF2B5EF4-FFF2-40B4-BE49-F238E27FC236}">
                <a16:creationId xmlns:a16="http://schemas.microsoft.com/office/drawing/2014/main" id="{6019A36D-9F5C-41CB-1250-4D8074D6DE99}"/>
              </a:ext>
            </a:extLst>
          </p:cNvPr>
          <p:cNvSpPr txBox="1"/>
          <p:nvPr/>
        </p:nvSpPr>
        <p:spPr>
          <a:xfrm>
            <a:off x="4479109" y="1157934"/>
            <a:ext cx="3233782" cy="400110"/>
          </a:xfrm>
          <a:prstGeom prst="rect">
            <a:avLst/>
          </a:prstGeom>
          <a:noFill/>
        </p:spPr>
        <p:txBody>
          <a:bodyPr wrap="square">
            <a:spAutoFit/>
          </a:bodyPr>
          <a:lstStyle/>
          <a:p>
            <a:r>
              <a:rPr lang="tr-TR" sz="2000" b="1" dirty="0">
                <a:latin typeface="Agency FB" panose="020B0503020202020204" pitchFamily="34" charset="0"/>
              </a:rPr>
              <a:t>KİMYASAL MADDELER DEPOSUNDA;</a:t>
            </a:r>
            <a:endParaRPr lang="tr-TR" sz="2000" dirty="0">
              <a:latin typeface="Agency FB" panose="020B0503020202020204" pitchFamily="34" charset="0"/>
            </a:endParaRPr>
          </a:p>
        </p:txBody>
      </p:sp>
      <p:sp>
        <p:nvSpPr>
          <p:cNvPr id="5" name="İçerik Yer Tutucusu 2">
            <a:extLst>
              <a:ext uri="{FF2B5EF4-FFF2-40B4-BE49-F238E27FC236}">
                <a16:creationId xmlns:a16="http://schemas.microsoft.com/office/drawing/2014/main" id="{2AB7634D-5FB4-9B90-9DAD-2AB1085F7E24}"/>
              </a:ext>
            </a:extLst>
          </p:cNvPr>
          <p:cNvSpPr txBox="1">
            <a:spLocks/>
          </p:cNvSpPr>
          <p:nvPr/>
        </p:nvSpPr>
        <p:spPr>
          <a:xfrm>
            <a:off x="3477972" y="2060465"/>
            <a:ext cx="5236056" cy="35688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600" b="1" u="sng" dirty="0">
                <a:latin typeface="Agency FB" panose="020B0503020202020204" pitchFamily="34" charset="0"/>
              </a:rPr>
              <a:t>Kullanımda ise;</a:t>
            </a:r>
          </a:p>
          <a:p>
            <a:pPr marL="0" indent="0">
              <a:buFont typeface="Arial" panose="020B0604020202020204" pitchFamily="34" charset="0"/>
              <a:buNone/>
            </a:pPr>
            <a:br>
              <a:rPr lang="tr-TR" sz="400" dirty="0">
                <a:latin typeface="Agency FB" panose="020B0503020202020204" pitchFamily="34" charset="0"/>
              </a:rPr>
            </a:br>
            <a:r>
              <a:rPr lang="tr-TR" sz="1600" dirty="0">
                <a:latin typeface="Agency FB" panose="020B0503020202020204" pitchFamily="34" charset="0"/>
              </a:rPr>
              <a:t>• Kimyasal maddeler depodan ancak günlük ihtiyaç kadar alınmalı, Kullanım yerlerinde bir günlük ihtiyaçtan fazlası bulundurulmamalıdır.</a:t>
            </a:r>
          </a:p>
          <a:p>
            <a:pPr marL="0" indent="0">
              <a:buFont typeface="Arial" panose="020B0604020202020204" pitchFamily="34" charset="0"/>
              <a:buNone/>
            </a:pPr>
            <a:br>
              <a:rPr lang="tr-TR" sz="1600" dirty="0">
                <a:latin typeface="Agency FB" panose="020B0503020202020204" pitchFamily="34" charset="0"/>
              </a:rPr>
            </a:br>
            <a:r>
              <a:rPr lang="tr-TR" sz="1600" dirty="0">
                <a:latin typeface="Agency FB" panose="020B0503020202020204" pitchFamily="34" charset="0"/>
              </a:rPr>
              <a:t>• Eğer günlük kullanım miktarları çok fazla ise kulanım yeri yanında ikinci bir ara depo oluşturularak fazla malzeme burada depolanmalı ve saatlik kullanıma</a:t>
            </a:r>
            <a:br>
              <a:rPr lang="tr-TR" sz="1600" dirty="0">
                <a:latin typeface="Agency FB" panose="020B0503020202020204" pitchFamily="34" charset="0"/>
              </a:rPr>
            </a:br>
            <a:r>
              <a:rPr lang="tr-TR" sz="1600" dirty="0">
                <a:latin typeface="Agency FB" panose="020B0503020202020204" pitchFamily="34" charset="0"/>
              </a:rPr>
              <a:t>göre alınmalıdır. (Koltukaltı depoları)</a:t>
            </a:r>
          </a:p>
          <a:p>
            <a:pPr marL="0" indent="0">
              <a:buFont typeface="Arial" panose="020B0604020202020204" pitchFamily="34" charset="0"/>
              <a:buNone/>
            </a:pPr>
            <a:br>
              <a:rPr lang="tr-TR" sz="1600" dirty="0">
                <a:latin typeface="Agency FB" panose="020B0503020202020204" pitchFamily="34" charset="0"/>
              </a:rPr>
            </a:br>
            <a:r>
              <a:rPr lang="tr-TR" sz="1600" dirty="0">
                <a:latin typeface="Agency FB" panose="020B0503020202020204" pitchFamily="34" charset="0"/>
              </a:rPr>
              <a:t>• Boş olan kimyevi madde teneke ve kapları en az doluları kadar tehlikeli olduğu dikkatten uzak tutulmamalıdır.</a:t>
            </a:r>
          </a:p>
          <a:p>
            <a:pPr marL="0" indent="0">
              <a:buFont typeface="Arial" panose="020B0604020202020204" pitchFamily="34" charset="0"/>
              <a:buNone/>
            </a:pPr>
            <a:br>
              <a:rPr lang="tr-TR" sz="1600" dirty="0">
                <a:latin typeface="Agency FB" panose="020B0503020202020204" pitchFamily="34" charset="0"/>
              </a:rPr>
            </a:br>
            <a:r>
              <a:rPr lang="tr-TR" sz="1600" dirty="0">
                <a:latin typeface="Agency FB" panose="020B0503020202020204" pitchFamily="34" charset="0"/>
              </a:rPr>
              <a:t>• İçlerinde devamlı çözücü buharı bulunan boş kaplar, kullanım yerlerinde biriktirilmemeli işi bitenler derhal ortamdan uzaklaştırılmalıdır. </a:t>
            </a:r>
            <a:br>
              <a:rPr lang="tr-TR" sz="1600" dirty="0">
                <a:latin typeface="Agency FB" panose="020B0503020202020204" pitchFamily="34" charset="0"/>
              </a:rPr>
            </a:br>
            <a:endParaRPr lang="tr-TR" sz="1600" dirty="0">
              <a:latin typeface="Agency FB" panose="020B0503020202020204" pitchFamily="34" charset="0"/>
            </a:endParaRPr>
          </a:p>
        </p:txBody>
      </p:sp>
    </p:spTree>
    <p:extLst>
      <p:ext uri="{BB962C8B-B14F-4D97-AF65-F5344CB8AC3E}">
        <p14:creationId xmlns:p14="http://schemas.microsoft.com/office/powerpoint/2010/main" val="2951593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6B592-F7EB-222F-311D-F9B9EE6729E8}"/>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80BA81DD-F9C4-45A7-AB0C-1E2E76A04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106" y="1514908"/>
            <a:ext cx="1750780" cy="5352127"/>
          </a:xfrm>
          <a:prstGeom prst="rect">
            <a:avLst/>
          </a:prstGeom>
        </p:spPr>
      </p:pic>
      <p:pic>
        <p:nvPicPr>
          <p:cNvPr id="7" name="Resim 6">
            <a:extLst>
              <a:ext uri="{FF2B5EF4-FFF2-40B4-BE49-F238E27FC236}">
                <a16:creationId xmlns:a16="http://schemas.microsoft.com/office/drawing/2014/main" id="{E671A7F4-68F7-3EDE-2001-020FAA5594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4" name="Metin kutusu 3">
            <a:extLst>
              <a:ext uri="{FF2B5EF4-FFF2-40B4-BE49-F238E27FC236}">
                <a16:creationId xmlns:a16="http://schemas.microsoft.com/office/drawing/2014/main" id="{2609008C-DB47-E684-A906-8F9B814D890F}"/>
              </a:ext>
            </a:extLst>
          </p:cNvPr>
          <p:cNvSpPr txBox="1"/>
          <p:nvPr/>
        </p:nvSpPr>
        <p:spPr>
          <a:xfrm>
            <a:off x="5179819" y="860629"/>
            <a:ext cx="1832361" cy="400110"/>
          </a:xfrm>
          <a:prstGeom prst="rect">
            <a:avLst/>
          </a:prstGeom>
          <a:noFill/>
        </p:spPr>
        <p:txBody>
          <a:bodyPr wrap="square">
            <a:spAutoFit/>
          </a:bodyPr>
          <a:lstStyle/>
          <a:p>
            <a:r>
              <a:rPr lang="tr-TR" sz="2000" b="1" dirty="0">
                <a:latin typeface="Agency FB" panose="020B0503020202020204" pitchFamily="34" charset="0"/>
              </a:rPr>
              <a:t>TEHLİKE UYARILARI</a:t>
            </a:r>
            <a:endParaRPr lang="tr-TR" sz="2000" dirty="0">
              <a:latin typeface="Agency FB" panose="020B0503020202020204" pitchFamily="34" charset="0"/>
            </a:endParaRPr>
          </a:p>
        </p:txBody>
      </p:sp>
      <p:pic>
        <p:nvPicPr>
          <p:cNvPr id="5" name="3 İçerik Yer Tutucusu" descr="Explosives.gif">
            <a:extLst>
              <a:ext uri="{FF2B5EF4-FFF2-40B4-BE49-F238E27FC236}">
                <a16:creationId xmlns:a16="http://schemas.microsoft.com/office/drawing/2014/main" id="{BB6F9307-4D9D-AF49-AFDF-1577F7AEFA36}"/>
              </a:ext>
            </a:extLst>
          </p:cNvPr>
          <p:cNvPicPr>
            <a:picLocks noChangeAspect="1"/>
          </p:cNvPicPr>
          <p:nvPr/>
        </p:nvPicPr>
        <p:blipFill>
          <a:blip r:embed="rId4"/>
          <a:stretch>
            <a:fillRect/>
          </a:stretch>
        </p:blipFill>
        <p:spPr>
          <a:xfrm>
            <a:off x="1760677" y="1503189"/>
            <a:ext cx="1409857" cy="1794624"/>
          </a:xfrm>
          <a:prstGeom prst="rect">
            <a:avLst/>
          </a:prstGeom>
        </p:spPr>
      </p:pic>
      <p:pic>
        <p:nvPicPr>
          <p:cNvPr id="8" name="4 Resim" descr="download (1).png">
            <a:extLst>
              <a:ext uri="{FF2B5EF4-FFF2-40B4-BE49-F238E27FC236}">
                <a16:creationId xmlns:a16="http://schemas.microsoft.com/office/drawing/2014/main" id="{9CCF34D0-7569-C6A9-56CA-618051B94334}"/>
              </a:ext>
            </a:extLst>
          </p:cNvPr>
          <p:cNvPicPr>
            <a:picLocks noChangeAspect="1"/>
          </p:cNvPicPr>
          <p:nvPr/>
        </p:nvPicPr>
        <p:blipFill>
          <a:blip r:embed="rId5"/>
          <a:stretch>
            <a:fillRect/>
          </a:stretch>
        </p:blipFill>
        <p:spPr>
          <a:xfrm>
            <a:off x="4010969" y="1495756"/>
            <a:ext cx="1516355" cy="1794624"/>
          </a:xfrm>
          <a:prstGeom prst="rect">
            <a:avLst/>
          </a:prstGeom>
        </p:spPr>
      </p:pic>
      <p:pic>
        <p:nvPicPr>
          <p:cNvPr id="9" name="5 Resim" descr="1200px-GHS-pictogram-rondflam.svg.png">
            <a:extLst>
              <a:ext uri="{FF2B5EF4-FFF2-40B4-BE49-F238E27FC236}">
                <a16:creationId xmlns:a16="http://schemas.microsoft.com/office/drawing/2014/main" id="{2B98AC2B-22D2-0CE9-0B2E-FDCDF49889D5}"/>
              </a:ext>
            </a:extLst>
          </p:cNvPr>
          <p:cNvPicPr>
            <a:picLocks noChangeAspect="1"/>
          </p:cNvPicPr>
          <p:nvPr/>
        </p:nvPicPr>
        <p:blipFill>
          <a:blip r:embed="rId6" cstate="print"/>
          <a:stretch>
            <a:fillRect/>
          </a:stretch>
        </p:blipFill>
        <p:spPr>
          <a:xfrm>
            <a:off x="6467231" y="1503189"/>
            <a:ext cx="1557967" cy="1794624"/>
          </a:xfrm>
          <a:prstGeom prst="rect">
            <a:avLst/>
          </a:prstGeom>
        </p:spPr>
      </p:pic>
      <p:pic>
        <p:nvPicPr>
          <p:cNvPr id="10" name="6 Resim" descr="images (3).png">
            <a:extLst>
              <a:ext uri="{FF2B5EF4-FFF2-40B4-BE49-F238E27FC236}">
                <a16:creationId xmlns:a16="http://schemas.microsoft.com/office/drawing/2014/main" id="{01CD1161-54AF-57C4-912B-26AF32045EDD}"/>
              </a:ext>
            </a:extLst>
          </p:cNvPr>
          <p:cNvPicPr>
            <a:picLocks noChangeAspect="1"/>
          </p:cNvPicPr>
          <p:nvPr/>
        </p:nvPicPr>
        <p:blipFill>
          <a:blip r:embed="rId7"/>
          <a:stretch>
            <a:fillRect/>
          </a:stretch>
        </p:blipFill>
        <p:spPr>
          <a:xfrm>
            <a:off x="8980165" y="1495756"/>
            <a:ext cx="1451158" cy="1794624"/>
          </a:xfrm>
          <a:prstGeom prst="rect">
            <a:avLst/>
          </a:prstGeom>
        </p:spPr>
      </p:pic>
      <p:sp>
        <p:nvSpPr>
          <p:cNvPr id="11" name="10 Aşağı Ok">
            <a:extLst>
              <a:ext uri="{FF2B5EF4-FFF2-40B4-BE49-F238E27FC236}">
                <a16:creationId xmlns:a16="http://schemas.microsoft.com/office/drawing/2014/main" id="{E899B60D-E1EE-73BC-C32C-2E349972B7F6}"/>
              </a:ext>
            </a:extLst>
          </p:cNvPr>
          <p:cNvSpPr/>
          <p:nvPr/>
        </p:nvSpPr>
        <p:spPr>
          <a:xfrm>
            <a:off x="4561951" y="3615217"/>
            <a:ext cx="231962" cy="118334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10 Aşağı Ok">
            <a:extLst>
              <a:ext uri="{FF2B5EF4-FFF2-40B4-BE49-F238E27FC236}">
                <a16:creationId xmlns:a16="http://schemas.microsoft.com/office/drawing/2014/main" id="{EC6481F6-C383-EB45-ECD1-3E12CD5BA25F}"/>
              </a:ext>
            </a:extLst>
          </p:cNvPr>
          <p:cNvSpPr/>
          <p:nvPr/>
        </p:nvSpPr>
        <p:spPr>
          <a:xfrm>
            <a:off x="9589763" y="3567621"/>
            <a:ext cx="231962" cy="118334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10 Aşağı Ok">
            <a:extLst>
              <a:ext uri="{FF2B5EF4-FFF2-40B4-BE49-F238E27FC236}">
                <a16:creationId xmlns:a16="http://schemas.microsoft.com/office/drawing/2014/main" id="{6E0667C0-814D-2C26-2730-E7A9933AC8E2}"/>
              </a:ext>
            </a:extLst>
          </p:cNvPr>
          <p:cNvSpPr/>
          <p:nvPr/>
        </p:nvSpPr>
        <p:spPr>
          <a:xfrm>
            <a:off x="7135021" y="3615217"/>
            <a:ext cx="231962" cy="118334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10 Aşağı Ok">
            <a:extLst>
              <a:ext uri="{FF2B5EF4-FFF2-40B4-BE49-F238E27FC236}">
                <a16:creationId xmlns:a16="http://schemas.microsoft.com/office/drawing/2014/main" id="{B613F3B0-7EC3-11C9-DEC1-531F08648FF7}"/>
              </a:ext>
            </a:extLst>
          </p:cNvPr>
          <p:cNvSpPr/>
          <p:nvPr/>
        </p:nvSpPr>
        <p:spPr>
          <a:xfrm>
            <a:off x="2373476" y="3599300"/>
            <a:ext cx="231962" cy="118334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12 Oval">
            <a:extLst>
              <a:ext uri="{FF2B5EF4-FFF2-40B4-BE49-F238E27FC236}">
                <a16:creationId xmlns:a16="http://schemas.microsoft.com/office/drawing/2014/main" id="{679ECE4E-04B5-3A2B-BCC5-E2B3E7EAC86B}"/>
              </a:ext>
            </a:extLst>
          </p:cNvPr>
          <p:cNvSpPr/>
          <p:nvPr/>
        </p:nvSpPr>
        <p:spPr>
          <a:xfrm>
            <a:off x="1486554" y="5218457"/>
            <a:ext cx="1994639" cy="1181082"/>
          </a:xfrm>
          <a:prstGeom prst="ellipse">
            <a:avLst/>
          </a:prstGeom>
          <a:solidFill>
            <a:schemeClr val="bg1">
              <a:lumMod val="8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FF0000"/>
                </a:solidFill>
              </a:rPr>
              <a:t>PATLAYICI</a:t>
            </a:r>
          </a:p>
        </p:txBody>
      </p:sp>
      <p:sp>
        <p:nvSpPr>
          <p:cNvPr id="16" name="15 Oval">
            <a:extLst>
              <a:ext uri="{FF2B5EF4-FFF2-40B4-BE49-F238E27FC236}">
                <a16:creationId xmlns:a16="http://schemas.microsoft.com/office/drawing/2014/main" id="{48B01A1D-CAFA-7AAD-C80A-FA7B73CEEF8A}"/>
              </a:ext>
            </a:extLst>
          </p:cNvPr>
          <p:cNvSpPr/>
          <p:nvPr/>
        </p:nvSpPr>
        <p:spPr>
          <a:xfrm>
            <a:off x="3859065" y="5182567"/>
            <a:ext cx="1869696" cy="1252862"/>
          </a:xfrm>
          <a:prstGeom prst="ellipse">
            <a:avLst/>
          </a:prstGeom>
          <a:solidFill>
            <a:schemeClr val="bg1">
              <a:lumMod val="8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tr-TR" b="1" dirty="0">
                <a:solidFill>
                  <a:srgbClr val="FF0000"/>
                </a:solidFill>
              </a:rPr>
              <a:t>YANICILAR</a:t>
            </a:r>
          </a:p>
        </p:txBody>
      </p:sp>
      <p:sp>
        <p:nvSpPr>
          <p:cNvPr id="17" name="14 Oval">
            <a:extLst>
              <a:ext uri="{FF2B5EF4-FFF2-40B4-BE49-F238E27FC236}">
                <a16:creationId xmlns:a16="http://schemas.microsoft.com/office/drawing/2014/main" id="{62ADC9D2-F36C-E977-ADDE-0BF05E397BF3}"/>
              </a:ext>
            </a:extLst>
          </p:cNvPr>
          <p:cNvSpPr/>
          <p:nvPr/>
        </p:nvSpPr>
        <p:spPr>
          <a:xfrm>
            <a:off x="6378479" y="5182567"/>
            <a:ext cx="1977007" cy="1252862"/>
          </a:xfrm>
          <a:prstGeom prst="ellipse">
            <a:avLst/>
          </a:prstGeom>
          <a:solidFill>
            <a:schemeClr val="bg1">
              <a:lumMod val="8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a:solidFill>
                  <a:srgbClr val="FF0000"/>
                </a:solidFill>
              </a:rPr>
              <a:t>OKSİTLEYİCİ</a:t>
            </a:r>
          </a:p>
        </p:txBody>
      </p:sp>
      <p:sp>
        <p:nvSpPr>
          <p:cNvPr id="18" name="13 Oval">
            <a:extLst>
              <a:ext uri="{FF2B5EF4-FFF2-40B4-BE49-F238E27FC236}">
                <a16:creationId xmlns:a16="http://schemas.microsoft.com/office/drawing/2014/main" id="{48DB5898-A736-5D77-EB82-FCC24053021C}"/>
              </a:ext>
            </a:extLst>
          </p:cNvPr>
          <p:cNvSpPr/>
          <p:nvPr/>
        </p:nvSpPr>
        <p:spPr>
          <a:xfrm>
            <a:off x="8738880" y="5182567"/>
            <a:ext cx="1977006" cy="1252863"/>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b="1" dirty="0">
                <a:solidFill>
                  <a:srgbClr val="FF0000"/>
                </a:solidFill>
              </a:rPr>
              <a:t>SIVILAŞTIRILMIŞ GAZLAR</a:t>
            </a:r>
          </a:p>
        </p:txBody>
      </p:sp>
    </p:spTree>
    <p:extLst>
      <p:ext uri="{BB962C8B-B14F-4D97-AF65-F5344CB8AC3E}">
        <p14:creationId xmlns:p14="http://schemas.microsoft.com/office/powerpoint/2010/main" val="1103430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5E745-A349-9D19-521B-AE6DBE515D95}"/>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D493EB06-2503-4F4D-D4B7-54E35EE3B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4723" y="1492087"/>
            <a:ext cx="1750780" cy="5352127"/>
          </a:xfrm>
          <a:prstGeom prst="rect">
            <a:avLst/>
          </a:prstGeom>
        </p:spPr>
      </p:pic>
      <p:pic>
        <p:nvPicPr>
          <p:cNvPr id="7" name="Resim 6">
            <a:extLst>
              <a:ext uri="{FF2B5EF4-FFF2-40B4-BE49-F238E27FC236}">
                <a16:creationId xmlns:a16="http://schemas.microsoft.com/office/drawing/2014/main" id="{81AD80AF-6BBB-45FC-B6B3-A64B9AB49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4" name="Metin kutusu 3">
            <a:extLst>
              <a:ext uri="{FF2B5EF4-FFF2-40B4-BE49-F238E27FC236}">
                <a16:creationId xmlns:a16="http://schemas.microsoft.com/office/drawing/2014/main" id="{17E344EE-6AC7-1692-D08E-5A4C5A260C35}"/>
              </a:ext>
            </a:extLst>
          </p:cNvPr>
          <p:cNvSpPr txBox="1"/>
          <p:nvPr/>
        </p:nvSpPr>
        <p:spPr>
          <a:xfrm>
            <a:off x="1288391" y="1314853"/>
            <a:ext cx="1857375" cy="400110"/>
          </a:xfrm>
          <a:prstGeom prst="rect">
            <a:avLst/>
          </a:prstGeom>
          <a:noFill/>
        </p:spPr>
        <p:txBody>
          <a:bodyPr wrap="square">
            <a:spAutoFit/>
          </a:bodyPr>
          <a:lstStyle/>
          <a:p>
            <a:r>
              <a:rPr lang="tr-TR" sz="2000" b="1" dirty="0">
                <a:latin typeface="Agency FB" panose="020B0503020202020204" pitchFamily="34" charset="0"/>
              </a:rPr>
              <a:t>TEHLİKE UYARILARI</a:t>
            </a:r>
            <a:endParaRPr lang="tr-TR" sz="2000" dirty="0">
              <a:latin typeface="Agency FB" panose="020B0503020202020204" pitchFamily="34" charset="0"/>
            </a:endParaRPr>
          </a:p>
        </p:txBody>
      </p:sp>
      <p:pic>
        <p:nvPicPr>
          <p:cNvPr id="5" name="3 İçerik Yer Tutucusu" descr="Pictogram_2.png">
            <a:extLst>
              <a:ext uri="{FF2B5EF4-FFF2-40B4-BE49-F238E27FC236}">
                <a16:creationId xmlns:a16="http://schemas.microsoft.com/office/drawing/2014/main" id="{7D1D3BB4-A8D6-9E8D-3383-B3349729534F}"/>
              </a:ext>
            </a:extLst>
          </p:cNvPr>
          <p:cNvPicPr>
            <a:picLocks noChangeAspect="1"/>
          </p:cNvPicPr>
          <p:nvPr/>
        </p:nvPicPr>
        <p:blipFill>
          <a:blip r:embed="rId4"/>
          <a:stretch>
            <a:fillRect/>
          </a:stretch>
        </p:blipFill>
        <p:spPr>
          <a:xfrm>
            <a:off x="871417" y="1951096"/>
            <a:ext cx="1620000" cy="2160000"/>
          </a:xfrm>
          <a:prstGeom prst="rect">
            <a:avLst/>
          </a:prstGeom>
        </p:spPr>
      </p:pic>
      <p:sp>
        <p:nvSpPr>
          <p:cNvPr id="8" name="14 Aşağı Ok">
            <a:extLst>
              <a:ext uri="{FF2B5EF4-FFF2-40B4-BE49-F238E27FC236}">
                <a16:creationId xmlns:a16="http://schemas.microsoft.com/office/drawing/2014/main" id="{8E7EBB90-C93C-A1F0-6AFE-AF66F2241875}"/>
              </a:ext>
            </a:extLst>
          </p:cNvPr>
          <p:cNvSpPr/>
          <p:nvPr/>
        </p:nvSpPr>
        <p:spPr>
          <a:xfrm>
            <a:off x="1565436" y="4190971"/>
            <a:ext cx="231962" cy="118334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19 Oval">
            <a:extLst>
              <a:ext uri="{FF2B5EF4-FFF2-40B4-BE49-F238E27FC236}">
                <a16:creationId xmlns:a16="http://schemas.microsoft.com/office/drawing/2014/main" id="{CCF74B66-DFBD-C4A0-D3DE-D17D3E6DFAFD}"/>
              </a:ext>
            </a:extLst>
          </p:cNvPr>
          <p:cNvSpPr/>
          <p:nvPr/>
        </p:nvSpPr>
        <p:spPr>
          <a:xfrm>
            <a:off x="748578" y="5454187"/>
            <a:ext cx="1865677" cy="1354667"/>
          </a:xfrm>
          <a:prstGeom prst="ellipse">
            <a:avLst/>
          </a:prstGeom>
          <a:solidFill>
            <a:schemeClr val="bg1">
              <a:lumMod val="8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b="1" dirty="0">
                <a:solidFill>
                  <a:srgbClr val="FF0000"/>
                </a:solidFill>
              </a:rPr>
              <a:t>AŞINDIRICI</a:t>
            </a:r>
          </a:p>
        </p:txBody>
      </p:sp>
      <p:pic>
        <p:nvPicPr>
          <p:cNvPr id="10" name="4 Resim" descr="1200px-GHS-pictogram-skull.svg.png">
            <a:extLst>
              <a:ext uri="{FF2B5EF4-FFF2-40B4-BE49-F238E27FC236}">
                <a16:creationId xmlns:a16="http://schemas.microsoft.com/office/drawing/2014/main" id="{6CF47E89-0391-8D8B-8CF9-01730DCC00BE}"/>
              </a:ext>
            </a:extLst>
          </p:cNvPr>
          <p:cNvPicPr>
            <a:picLocks noChangeAspect="1"/>
          </p:cNvPicPr>
          <p:nvPr/>
        </p:nvPicPr>
        <p:blipFill>
          <a:blip r:embed="rId5" cstate="print"/>
          <a:stretch>
            <a:fillRect/>
          </a:stretch>
        </p:blipFill>
        <p:spPr>
          <a:xfrm>
            <a:off x="2707239" y="1951096"/>
            <a:ext cx="1620000" cy="2160000"/>
          </a:xfrm>
          <a:prstGeom prst="rect">
            <a:avLst/>
          </a:prstGeom>
        </p:spPr>
      </p:pic>
      <p:pic>
        <p:nvPicPr>
          <p:cNvPr id="11" name="9 Resim" descr="images (1).png">
            <a:extLst>
              <a:ext uri="{FF2B5EF4-FFF2-40B4-BE49-F238E27FC236}">
                <a16:creationId xmlns:a16="http://schemas.microsoft.com/office/drawing/2014/main" id="{32EF3316-516D-8936-3DE7-D40A605F5852}"/>
              </a:ext>
            </a:extLst>
          </p:cNvPr>
          <p:cNvPicPr>
            <a:picLocks noChangeAspect="1"/>
          </p:cNvPicPr>
          <p:nvPr/>
        </p:nvPicPr>
        <p:blipFill>
          <a:blip r:embed="rId6"/>
          <a:stretch>
            <a:fillRect/>
          </a:stretch>
        </p:blipFill>
        <p:spPr>
          <a:xfrm>
            <a:off x="4543061" y="1951096"/>
            <a:ext cx="1737360" cy="2160000"/>
          </a:xfrm>
          <a:prstGeom prst="rect">
            <a:avLst/>
          </a:prstGeom>
        </p:spPr>
      </p:pic>
      <p:pic>
        <p:nvPicPr>
          <p:cNvPr id="12" name="8 Resim" descr="2000px-GHS-pictogram-silhouette.svg.png">
            <a:extLst>
              <a:ext uri="{FF2B5EF4-FFF2-40B4-BE49-F238E27FC236}">
                <a16:creationId xmlns:a16="http://schemas.microsoft.com/office/drawing/2014/main" id="{210F5DF2-7C90-0FEF-19FF-D9B45DB9ED56}"/>
              </a:ext>
            </a:extLst>
          </p:cNvPr>
          <p:cNvPicPr>
            <a:picLocks noChangeAspect="1"/>
          </p:cNvPicPr>
          <p:nvPr/>
        </p:nvPicPr>
        <p:blipFill>
          <a:blip r:embed="rId7" cstate="print"/>
          <a:stretch>
            <a:fillRect/>
          </a:stretch>
        </p:blipFill>
        <p:spPr>
          <a:xfrm>
            <a:off x="6496243" y="1951096"/>
            <a:ext cx="1775673" cy="2160000"/>
          </a:xfrm>
          <a:prstGeom prst="rect">
            <a:avLst/>
          </a:prstGeom>
        </p:spPr>
      </p:pic>
      <p:pic>
        <p:nvPicPr>
          <p:cNvPr id="13" name="10 Resim" descr="61-071-500x500.jpg">
            <a:extLst>
              <a:ext uri="{FF2B5EF4-FFF2-40B4-BE49-F238E27FC236}">
                <a16:creationId xmlns:a16="http://schemas.microsoft.com/office/drawing/2014/main" id="{FCAACEA0-B30A-F64B-C7B9-8CB03790A0CA}"/>
              </a:ext>
            </a:extLst>
          </p:cNvPr>
          <p:cNvPicPr>
            <a:picLocks noChangeAspect="1"/>
          </p:cNvPicPr>
          <p:nvPr/>
        </p:nvPicPr>
        <p:blipFill>
          <a:blip r:embed="rId8"/>
          <a:stretch>
            <a:fillRect/>
          </a:stretch>
        </p:blipFill>
        <p:spPr>
          <a:xfrm>
            <a:off x="8487738" y="2016242"/>
            <a:ext cx="1612076" cy="2081128"/>
          </a:xfrm>
          <a:prstGeom prst="rect">
            <a:avLst/>
          </a:prstGeom>
        </p:spPr>
      </p:pic>
      <p:sp>
        <p:nvSpPr>
          <p:cNvPr id="14" name="17 Aşağı Ok">
            <a:extLst>
              <a:ext uri="{FF2B5EF4-FFF2-40B4-BE49-F238E27FC236}">
                <a16:creationId xmlns:a16="http://schemas.microsoft.com/office/drawing/2014/main" id="{DF99B4F6-F86F-F38C-2665-E3E8E0B18673}"/>
              </a:ext>
            </a:extLst>
          </p:cNvPr>
          <p:cNvSpPr/>
          <p:nvPr/>
        </p:nvSpPr>
        <p:spPr>
          <a:xfrm>
            <a:off x="3401258" y="4190971"/>
            <a:ext cx="231962" cy="118334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13 Oval">
            <a:extLst>
              <a:ext uri="{FF2B5EF4-FFF2-40B4-BE49-F238E27FC236}">
                <a16:creationId xmlns:a16="http://schemas.microsoft.com/office/drawing/2014/main" id="{14FABF27-AB12-6065-5174-5074A4385D82}"/>
              </a:ext>
            </a:extLst>
          </p:cNvPr>
          <p:cNvSpPr/>
          <p:nvPr/>
        </p:nvSpPr>
        <p:spPr>
          <a:xfrm>
            <a:off x="2729890" y="5418826"/>
            <a:ext cx="1574698" cy="1425388"/>
          </a:xfrm>
          <a:prstGeom prst="ellipse">
            <a:avLst/>
          </a:prstGeom>
          <a:solidFill>
            <a:schemeClr val="bg1">
              <a:lumMod val="8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a:solidFill>
                  <a:srgbClr val="FF0000"/>
                </a:solidFill>
              </a:rPr>
              <a:t>ZEHİRLİ</a:t>
            </a:r>
          </a:p>
        </p:txBody>
      </p:sp>
      <p:sp>
        <p:nvSpPr>
          <p:cNvPr id="16" name="16 Aşağı Ok">
            <a:extLst>
              <a:ext uri="{FF2B5EF4-FFF2-40B4-BE49-F238E27FC236}">
                <a16:creationId xmlns:a16="http://schemas.microsoft.com/office/drawing/2014/main" id="{27C34ED2-23E4-6B16-D9E7-46FFF86889C1}"/>
              </a:ext>
            </a:extLst>
          </p:cNvPr>
          <p:cNvSpPr/>
          <p:nvPr/>
        </p:nvSpPr>
        <p:spPr>
          <a:xfrm>
            <a:off x="5295760" y="4190971"/>
            <a:ext cx="231962" cy="118334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12 Oval">
            <a:extLst>
              <a:ext uri="{FF2B5EF4-FFF2-40B4-BE49-F238E27FC236}">
                <a16:creationId xmlns:a16="http://schemas.microsoft.com/office/drawing/2014/main" id="{DBF1CE8C-92EC-01E2-CD61-EE8884056BFB}"/>
              </a:ext>
            </a:extLst>
          </p:cNvPr>
          <p:cNvSpPr/>
          <p:nvPr/>
        </p:nvSpPr>
        <p:spPr>
          <a:xfrm>
            <a:off x="4500394" y="5454187"/>
            <a:ext cx="1886258" cy="1354667"/>
          </a:xfrm>
          <a:prstGeom prst="ellipse">
            <a:avLst/>
          </a:prstGeom>
          <a:solidFill>
            <a:schemeClr val="bg1">
              <a:lumMod val="8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FF0000"/>
                </a:solidFill>
              </a:rPr>
              <a:t>HEDEF ORGAN TOKSİSİTE </a:t>
            </a:r>
          </a:p>
        </p:txBody>
      </p:sp>
      <p:sp>
        <p:nvSpPr>
          <p:cNvPr id="18" name="18 Aşağı Ok">
            <a:extLst>
              <a:ext uri="{FF2B5EF4-FFF2-40B4-BE49-F238E27FC236}">
                <a16:creationId xmlns:a16="http://schemas.microsoft.com/office/drawing/2014/main" id="{1723D39B-3CE3-864C-D1D3-5B9911BB8FE5}"/>
              </a:ext>
            </a:extLst>
          </p:cNvPr>
          <p:cNvSpPr/>
          <p:nvPr/>
        </p:nvSpPr>
        <p:spPr>
          <a:xfrm>
            <a:off x="7268098" y="4190970"/>
            <a:ext cx="231962" cy="118334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11 Oval">
            <a:extLst>
              <a:ext uri="{FF2B5EF4-FFF2-40B4-BE49-F238E27FC236}">
                <a16:creationId xmlns:a16="http://schemas.microsoft.com/office/drawing/2014/main" id="{6746FD1B-C8D6-3B22-A54F-2CC166C0E3B1}"/>
              </a:ext>
            </a:extLst>
          </p:cNvPr>
          <p:cNvSpPr/>
          <p:nvPr/>
        </p:nvSpPr>
        <p:spPr>
          <a:xfrm>
            <a:off x="6518893" y="5478998"/>
            <a:ext cx="1775674" cy="1354667"/>
          </a:xfrm>
          <a:prstGeom prst="ellipse">
            <a:avLst/>
          </a:prstGeom>
          <a:solidFill>
            <a:schemeClr val="bg1">
              <a:lumMod val="8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b="1" dirty="0">
                <a:solidFill>
                  <a:srgbClr val="FF0000"/>
                </a:solidFill>
              </a:rPr>
              <a:t>SOLUNUM HASASSİYETİ TEHLİKESİ</a:t>
            </a:r>
          </a:p>
        </p:txBody>
      </p:sp>
      <p:sp>
        <p:nvSpPr>
          <p:cNvPr id="20" name="15 Aşağı Ok">
            <a:extLst>
              <a:ext uri="{FF2B5EF4-FFF2-40B4-BE49-F238E27FC236}">
                <a16:creationId xmlns:a16="http://schemas.microsoft.com/office/drawing/2014/main" id="{76627150-1962-E84B-0C1D-8C36600BCAD0}"/>
              </a:ext>
            </a:extLst>
          </p:cNvPr>
          <p:cNvSpPr/>
          <p:nvPr/>
        </p:nvSpPr>
        <p:spPr>
          <a:xfrm>
            <a:off x="9177795" y="4190969"/>
            <a:ext cx="231962" cy="118334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20 Oval">
            <a:extLst>
              <a:ext uri="{FF2B5EF4-FFF2-40B4-BE49-F238E27FC236}">
                <a16:creationId xmlns:a16="http://schemas.microsoft.com/office/drawing/2014/main" id="{30AE6038-8BEE-A623-6B3E-CE4B2521F99D}"/>
              </a:ext>
            </a:extLst>
          </p:cNvPr>
          <p:cNvSpPr/>
          <p:nvPr/>
        </p:nvSpPr>
        <p:spPr>
          <a:xfrm>
            <a:off x="8426808" y="5418826"/>
            <a:ext cx="1886258" cy="1425388"/>
          </a:xfrm>
          <a:prstGeom prst="ellipse">
            <a:avLst/>
          </a:prstGeom>
          <a:solidFill>
            <a:schemeClr val="bg1">
              <a:lumMod val="8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a:solidFill>
                  <a:srgbClr val="FF0000"/>
                </a:solidFill>
              </a:rPr>
              <a:t>AKUATİK ÇEVRE İÇİN TEHLİKELİ</a:t>
            </a:r>
          </a:p>
        </p:txBody>
      </p:sp>
    </p:spTree>
    <p:extLst>
      <p:ext uri="{BB962C8B-B14F-4D97-AF65-F5344CB8AC3E}">
        <p14:creationId xmlns:p14="http://schemas.microsoft.com/office/powerpoint/2010/main" val="112317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4A6E5-E5E5-0CEE-DF73-EECE740F45CB}"/>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9821FA37-585B-8F93-EEE3-0E5896CC5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9EC5D8F8-5435-E3D1-E74B-D6E1E9A3BD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2" name="Başlık 1">
            <a:extLst>
              <a:ext uri="{FF2B5EF4-FFF2-40B4-BE49-F238E27FC236}">
                <a16:creationId xmlns:a16="http://schemas.microsoft.com/office/drawing/2014/main" id="{424AD27B-8EF9-5D47-4324-E4472B565D7E}"/>
              </a:ext>
            </a:extLst>
          </p:cNvPr>
          <p:cNvSpPr txBox="1">
            <a:spLocks/>
          </p:cNvSpPr>
          <p:nvPr/>
        </p:nvSpPr>
        <p:spPr>
          <a:xfrm>
            <a:off x="1165251" y="1380363"/>
            <a:ext cx="2003692" cy="4382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Agency FB" panose="020B0503020202020204" pitchFamily="34" charset="0"/>
              </a:rPr>
              <a:t>DEPOLAMA MATRİSİ</a:t>
            </a:r>
          </a:p>
        </p:txBody>
      </p:sp>
      <p:pic>
        <p:nvPicPr>
          <p:cNvPr id="5" name="Resim 4">
            <a:extLst>
              <a:ext uri="{FF2B5EF4-FFF2-40B4-BE49-F238E27FC236}">
                <a16:creationId xmlns:a16="http://schemas.microsoft.com/office/drawing/2014/main" id="{91BE516A-5A53-C569-DCA3-9A171C903118}"/>
              </a:ext>
            </a:extLst>
          </p:cNvPr>
          <p:cNvPicPr>
            <a:picLocks noChangeAspect="1"/>
          </p:cNvPicPr>
          <p:nvPr/>
        </p:nvPicPr>
        <p:blipFill>
          <a:blip r:embed="rId4"/>
          <a:srcRect l="32422" t="42221" r="22734" b="16667"/>
          <a:stretch/>
        </p:blipFill>
        <p:spPr>
          <a:xfrm>
            <a:off x="2771259" y="2048637"/>
            <a:ext cx="6649481" cy="3429000"/>
          </a:xfrm>
          <a:prstGeom prst="rect">
            <a:avLst/>
          </a:prstGeom>
        </p:spPr>
      </p:pic>
    </p:spTree>
    <p:extLst>
      <p:ext uri="{BB962C8B-B14F-4D97-AF65-F5344CB8AC3E}">
        <p14:creationId xmlns:p14="http://schemas.microsoft.com/office/powerpoint/2010/main" val="3480132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3A163-4768-F260-A15A-8155D2895866}"/>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667F330E-6791-F769-31E1-D24B54F59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2866" y="1505873"/>
            <a:ext cx="1750780" cy="5352127"/>
          </a:xfrm>
          <a:prstGeom prst="rect">
            <a:avLst/>
          </a:prstGeom>
        </p:spPr>
      </p:pic>
      <p:pic>
        <p:nvPicPr>
          <p:cNvPr id="7" name="Resim 6">
            <a:extLst>
              <a:ext uri="{FF2B5EF4-FFF2-40B4-BE49-F238E27FC236}">
                <a16:creationId xmlns:a16="http://schemas.microsoft.com/office/drawing/2014/main" id="{CE66BA47-C905-92BE-024C-BF809097B7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pic>
        <p:nvPicPr>
          <p:cNvPr id="2" name="Resim 1">
            <a:extLst>
              <a:ext uri="{FF2B5EF4-FFF2-40B4-BE49-F238E27FC236}">
                <a16:creationId xmlns:a16="http://schemas.microsoft.com/office/drawing/2014/main" id="{FB17EA17-1A66-D414-0BF6-65FA32A1D65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444235" y="1613276"/>
            <a:ext cx="6018448" cy="390001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Metin kutusu 3">
            <a:extLst>
              <a:ext uri="{FF2B5EF4-FFF2-40B4-BE49-F238E27FC236}">
                <a16:creationId xmlns:a16="http://schemas.microsoft.com/office/drawing/2014/main" id="{0C616CB4-4251-2C15-59DA-20111FC13D27}"/>
              </a:ext>
            </a:extLst>
          </p:cNvPr>
          <p:cNvSpPr txBox="1"/>
          <p:nvPr/>
        </p:nvSpPr>
        <p:spPr>
          <a:xfrm>
            <a:off x="2527779" y="896214"/>
            <a:ext cx="7136441" cy="400110"/>
          </a:xfrm>
          <a:prstGeom prst="rect">
            <a:avLst/>
          </a:prstGeom>
          <a:noFill/>
        </p:spPr>
        <p:txBody>
          <a:bodyPr wrap="none" rtlCol="0">
            <a:spAutoFit/>
          </a:bodyPr>
          <a:lstStyle/>
          <a:p>
            <a:r>
              <a:rPr lang="tr-TR" sz="2000" b="1" dirty="0"/>
              <a:t>KİMYASALLARIN DEPOLANMASINDA DİKKAT EDİLECEK HUSUSLAR</a:t>
            </a:r>
          </a:p>
        </p:txBody>
      </p:sp>
    </p:spTree>
    <p:extLst>
      <p:ext uri="{BB962C8B-B14F-4D97-AF65-F5344CB8AC3E}">
        <p14:creationId xmlns:p14="http://schemas.microsoft.com/office/powerpoint/2010/main" val="494950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78775-5B5C-0F02-4EA7-3F4C34E04199}"/>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E8ED809C-BF01-FFF1-7144-ED7E350E7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102" y="1505873"/>
            <a:ext cx="1750780" cy="5352127"/>
          </a:xfrm>
          <a:prstGeom prst="rect">
            <a:avLst/>
          </a:prstGeom>
        </p:spPr>
      </p:pic>
      <p:pic>
        <p:nvPicPr>
          <p:cNvPr id="7" name="Resim 6">
            <a:extLst>
              <a:ext uri="{FF2B5EF4-FFF2-40B4-BE49-F238E27FC236}">
                <a16:creationId xmlns:a16="http://schemas.microsoft.com/office/drawing/2014/main" id="{08C95379-6A23-72C6-1BAE-CB07F0A51A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2" name="Dikdörtgen 1">
            <a:extLst>
              <a:ext uri="{FF2B5EF4-FFF2-40B4-BE49-F238E27FC236}">
                <a16:creationId xmlns:a16="http://schemas.microsoft.com/office/drawing/2014/main" id="{E76B907C-BC14-7F0E-1DE6-3A0A6DC06EA1}"/>
              </a:ext>
            </a:extLst>
          </p:cNvPr>
          <p:cNvSpPr/>
          <p:nvPr/>
        </p:nvSpPr>
        <p:spPr>
          <a:xfrm>
            <a:off x="1165251" y="1231027"/>
            <a:ext cx="1375698" cy="400110"/>
          </a:xfrm>
          <a:prstGeom prst="rect">
            <a:avLst/>
          </a:prstGeom>
        </p:spPr>
        <p:txBody>
          <a:bodyPr wrap="none">
            <a:spAutoFit/>
          </a:bodyPr>
          <a:lstStyle/>
          <a:p>
            <a:r>
              <a:rPr lang="tr-TR" sz="2000" b="1" dirty="0">
                <a:latin typeface="Agency FB" panose="020B0503020202020204" pitchFamily="34" charset="0"/>
              </a:rPr>
              <a:t>MSDS NEDİR?</a:t>
            </a:r>
          </a:p>
        </p:txBody>
      </p:sp>
      <p:sp>
        <p:nvSpPr>
          <p:cNvPr id="5" name="Metin kutusu 4">
            <a:extLst>
              <a:ext uri="{FF2B5EF4-FFF2-40B4-BE49-F238E27FC236}">
                <a16:creationId xmlns:a16="http://schemas.microsoft.com/office/drawing/2014/main" id="{ABEE2E13-3AB9-2531-E005-46ADEFC6717A}"/>
              </a:ext>
            </a:extLst>
          </p:cNvPr>
          <p:cNvSpPr txBox="1"/>
          <p:nvPr/>
        </p:nvSpPr>
        <p:spPr>
          <a:xfrm>
            <a:off x="1165251" y="1821637"/>
            <a:ext cx="8153400" cy="3416320"/>
          </a:xfrm>
          <a:prstGeom prst="rect">
            <a:avLst/>
          </a:prstGeom>
          <a:noFill/>
        </p:spPr>
        <p:txBody>
          <a:bodyPr wrap="square">
            <a:spAutoFit/>
          </a:bodyPr>
          <a:lstStyle/>
          <a:p>
            <a:r>
              <a:rPr lang="tr-TR" sz="1800" dirty="0"/>
              <a:t>Kimyasal maddelere ait bilgi formlarına, (MSDS) yani Malzeme Güvenlik Bilgi Formu (MGBF) denmektedir. Bu formlarda üreticiler, ithalatçılar veya ürünü dağıtan firmaların ürün hakkında müşterilerine vermesi gereken bilgiler eksiksiz olarak yer almak zorundadır. MSDS ile kimyasal ürünlerin küresel anlamda bir çeşit kimlik kartı düzenlenmiş olur. </a:t>
            </a:r>
          </a:p>
          <a:p>
            <a:endParaRPr lang="tr-TR" sz="1800" dirty="0"/>
          </a:p>
          <a:p>
            <a:r>
              <a:rPr lang="tr-TR" sz="1800" dirty="0"/>
              <a:t>Malzeme güvenlik bilgi formlarının amacı, bir işletmede kullanılan kimyasal maddelerle ilgili bilgiye çabuk erişim sağlamaktır. </a:t>
            </a:r>
          </a:p>
          <a:p>
            <a:endParaRPr lang="tr-TR" sz="1800" dirty="0"/>
          </a:p>
          <a:p>
            <a:r>
              <a:rPr lang="tr-TR" sz="1800" dirty="0" err="1"/>
              <a:t>MSDS’ler</a:t>
            </a:r>
            <a:r>
              <a:rPr lang="tr-TR" sz="1800" dirty="0"/>
              <a:t> tedarikçi veya üretici firma tarafından hazırlanır.	</a:t>
            </a:r>
          </a:p>
          <a:p>
            <a:endParaRPr lang="tr-TR" sz="1800" dirty="0"/>
          </a:p>
          <a:p>
            <a:r>
              <a:rPr lang="tr-TR" sz="1800" dirty="0"/>
              <a:t>Bu formların işyerlerinde Türkçe olarak bulundurulması </a:t>
            </a:r>
            <a:r>
              <a:rPr lang="tr-TR" sz="1800" b="1" dirty="0"/>
              <a:t>YASAL BİR ZORUNLULUKTUR.</a:t>
            </a:r>
          </a:p>
        </p:txBody>
      </p:sp>
      <p:pic>
        <p:nvPicPr>
          <p:cNvPr id="8" name="Picture 7" descr="http://www.mscbelgelendirme.com/upload/88093089.jpg">
            <a:extLst>
              <a:ext uri="{FF2B5EF4-FFF2-40B4-BE49-F238E27FC236}">
                <a16:creationId xmlns:a16="http://schemas.microsoft.com/office/drawing/2014/main" id="{401FC508-78A8-159C-8B96-23372203A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5344" y="5029201"/>
            <a:ext cx="2162809" cy="17448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4004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9F3CB-A7D7-3087-F51B-439A16A98486}"/>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596B9240-FAC9-6C1A-0498-AC944C21D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0AC8ABAD-426A-A5D0-E5E3-CF13BFCC43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2" name="Başlık 1">
            <a:extLst>
              <a:ext uri="{FF2B5EF4-FFF2-40B4-BE49-F238E27FC236}">
                <a16:creationId xmlns:a16="http://schemas.microsoft.com/office/drawing/2014/main" id="{9C5D95D4-F714-32EF-E868-D485022F298B}"/>
              </a:ext>
            </a:extLst>
          </p:cNvPr>
          <p:cNvSpPr txBox="1">
            <a:spLocks/>
          </p:cNvSpPr>
          <p:nvPr/>
        </p:nvSpPr>
        <p:spPr>
          <a:xfrm>
            <a:off x="4215085" y="914400"/>
            <a:ext cx="3761830" cy="63159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000" dirty="0">
                <a:solidFill>
                  <a:srgbClr val="00B0F0"/>
                </a:solidFill>
                <a:latin typeface="Arial Black" pitchFamily="34" charset="0"/>
              </a:rPr>
              <a:t>   </a:t>
            </a:r>
            <a:r>
              <a:rPr lang="tr-TR" sz="2000" b="1" dirty="0">
                <a:latin typeface="Agency FB" panose="020B0503020202020204" pitchFamily="34" charset="0"/>
              </a:rPr>
              <a:t>ADR GÖREVE ÖZGÜ EĞİTİM NEDİR ?</a:t>
            </a:r>
          </a:p>
        </p:txBody>
      </p:sp>
      <p:sp>
        <p:nvSpPr>
          <p:cNvPr id="3" name="İçerik Yer Tutucusu 2">
            <a:extLst>
              <a:ext uri="{FF2B5EF4-FFF2-40B4-BE49-F238E27FC236}">
                <a16:creationId xmlns:a16="http://schemas.microsoft.com/office/drawing/2014/main" id="{2C1A201F-2B6C-5E58-4FFF-C52507BBB4AE}"/>
              </a:ext>
            </a:extLst>
          </p:cNvPr>
          <p:cNvSpPr txBox="1">
            <a:spLocks/>
          </p:cNvSpPr>
          <p:nvPr/>
        </p:nvSpPr>
        <p:spPr>
          <a:xfrm>
            <a:off x="880942" y="2506252"/>
            <a:ext cx="8229600" cy="13290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1600" dirty="0">
                <a:latin typeface="Agency FB" panose="020B0503020202020204" pitchFamily="34" charset="0"/>
              </a:rPr>
              <a:t>Tehlikeli maddelerin ve atıkların karayolları ağı üzerinde taşınması, depolanması, yüklenmesi ve boşaltılması işlerinde doğrudan veya dolaylı bir şekilde çalışan yada çalışacak olan personele, </a:t>
            </a:r>
            <a:r>
              <a:rPr lang="tr-TR" sz="1600" b="1" dirty="0">
                <a:latin typeface="Agency FB" panose="020B0503020202020204" pitchFamily="34" charset="0"/>
              </a:rPr>
              <a:t>ilgili mevzuat, koruyucu güvenlik önlemleri, koruyucu donanım </a:t>
            </a:r>
            <a:r>
              <a:rPr lang="tr-TR" sz="1600" dirty="0">
                <a:latin typeface="Agency FB" panose="020B0503020202020204" pitchFamily="34" charset="0"/>
              </a:rPr>
              <a:t>ve </a:t>
            </a:r>
            <a:r>
              <a:rPr lang="tr-TR" sz="1600" b="1" dirty="0">
                <a:latin typeface="Agency FB" panose="020B0503020202020204" pitchFamily="34" charset="0"/>
              </a:rPr>
              <a:t>çevre koruma </a:t>
            </a:r>
            <a:r>
              <a:rPr lang="tr-TR" sz="1600" dirty="0">
                <a:latin typeface="Agency FB" panose="020B0503020202020204" pitchFamily="34" charset="0"/>
              </a:rPr>
              <a:t>hakkında işletme bilgileri kazandırmaktır.</a:t>
            </a:r>
          </a:p>
        </p:txBody>
      </p:sp>
      <p:pic>
        <p:nvPicPr>
          <p:cNvPr id="4" name="Picture 3" descr="C:\Users\FATMA KIRKKESELİ\Desktop\images.png">
            <a:extLst>
              <a:ext uri="{FF2B5EF4-FFF2-40B4-BE49-F238E27FC236}">
                <a16:creationId xmlns:a16="http://schemas.microsoft.com/office/drawing/2014/main" id="{44932450-52B7-EE99-2A37-0443D8385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103" y="5269618"/>
            <a:ext cx="2436454" cy="150782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40248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1FA8A-6D6E-3838-716B-ACE7D25E391B}"/>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0C043E41-85E9-6282-FFCF-ACBB5BBC7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1415" y="1505873"/>
            <a:ext cx="1750780" cy="5352127"/>
          </a:xfrm>
          <a:prstGeom prst="rect">
            <a:avLst/>
          </a:prstGeom>
        </p:spPr>
      </p:pic>
      <p:pic>
        <p:nvPicPr>
          <p:cNvPr id="7" name="Resim 6">
            <a:extLst>
              <a:ext uri="{FF2B5EF4-FFF2-40B4-BE49-F238E27FC236}">
                <a16:creationId xmlns:a16="http://schemas.microsoft.com/office/drawing/2014/main" id="{E204FD63-EA9F-A62F-336D-864D1EC001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2" name="Dikdörtgen 1">
            <a:extLst>
              <a:ext uri="{FF2B5EF4-FFF2-40B4-BE49-F238E27FC236}">
                <a16:creationId xmlns:a16="http://schemas.microsoft.com/office/drawing/2014/main" id="{3437AEB6-6669-1813-197F-EA265DDFA4B0}"/>
              </a:ext>
            </a:extLst>
          </p:cNvPr>
          <p:cNvSpPr/>
          <p:nvPr/>
        </p:nvSpPr>
        <p:spPr>
          <a:xfrm>
            <a:off x="1050975" y="1133475"/>
            <a:ext cx="7920880" cy="5963427"/>
          </a:xfrm>
          <a:prstGeom prst="rect">
            <a:avLst/>
          </a:prstGeom>
        </p:spPr>
        <p:txBody>
          <a:bodyPr wrap="square">
            <a:spAutoFit/>
          </a:bodyPr>
          <a:lstStyle/>
          <a:p>
            <a:pPr lvl="0" eaLnBrk="0" fontAlgn="base" hangingPunct="0">
              <a:lnSpc>
                <a:spcPct val="150000"/>
              </a:lnSpc>
              <a:spcBef>
                <a:spcPct val="0"/>
              </a:spcBef>
              <a:spcAft>
                <a:spcPct val="0"/>
              </a:spcAft>
              <a:buFontTx/>
              <a:buChar char="•"/>
            </a:pPr>
            <a:r>
              <a:rPr lang="tr-TR" sz="1600" dirty="0">
                <a:cs typeface="Arial" pitchFamily="34" charset="0"/>
              </a:rPr>
              <a:t>  </a:t>
            </a:r>
            <a:r>
              <a:rPr lang="tr-TR" sz="1600" dirty="0">
                <a:latin typeface="Agency FB" panose="020B0503020202020204" pitchFamily="34" charset="0"/>
                <a:cs typeface="Arial" pitchFamily="34" charset="0"/>
              </a:rPr>
              <a:t>Madde / Müstahzar ve Üreticinin Kısa Tanıtımı</a:t>
            </a: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Kimyasalın Tehlikelerinin Tanıtımı</a:t>
            </a: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İlkyardım Bilgileri ve Önlemleri</a:t>
            </a: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Yangınla Mücadele Bilgileri ve Önlemleri</a:t>
            </a: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Kaza Sonucu Yayılmaya Karsı Önlemler</a:t>
            </a: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Kullanım/</a:t>
            </a:r>
            <a:r>
              <a:rPr lang="tr-TR" sz="1600" dirty="0" err="1">
                <a:latin typeface="Agency FB" panose="020B0503020202020204" pitchFamily="34" charset="0"/>
                <a:cs typeface="Arial" pitchFamily="34" charset="0"/>
              </a:rPr>
              <a:t>Elleçleme</a:t>
            </a:r>
            <a:r>
              <a:rPr lang="tr-TR" sz="1600" dirty="0">
                <a:latin typeface="Agency FB" panose="020B0503020202020204" pitchFamily="34" charset="0"/>
                <a:cs typeface="Arial" pitchFamily="34" charset="0"/>
              </a:rPr>
              <a:t> ve Depolama Özellikleri</a:t>
            </a: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a:t>
            </a:r>
            <a:r>
              <a:rPr lang="tr-TR" sz="1600" dirty="0" err="1">
                <a:latin typeface="Agency FB" panose="020B0503020202020204" pitchFamily="34" charset="0"/>
                <a:cs typeface="Arial" pitchFamily="34" charset="0"/>
              </a:rPr>
              <a:t>Maruziyet</a:t>
            </a:r>
            <a:r>
              <a:rPr lang="tr-TR" sz="1600" dirty="0">
                <a:latin typeface="Agency FB" panose="020B0503020202020204" pitchFamily="34" charset="0"/>
                <a:cs typeface="Arial" pitchFamily="34" charset="0"/>
              </a:rPr>
              <a:t> Kontrolleri ve Kişisel Korunma Bilgileri</a:t>
            </a: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Maddenin Fiziksel ve Kimyasal Özellikleri</a:t>
            </a: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Maddenin Kimyasal Kararlılığı ve </a:t>
            </a:r>
            <a:r>
              <a:rPr lang="tr-TR" sz="1600" dirty="0" err="1">
                <a:latin typeface="Agency FB" panose="020B0503020202020204" pitchFamily="34" charset="0"/>
                <a:cs typeface="Arial" pitchFamily="34" charset="0"/>
              </a:rPr>
              <a:t>Reaktivitesi</a:t>
            </a:r>
            <a:endParaRPr lang="tr-TR" sz="1600" dirty="0">
              <a:latin typeface="Agency FB" panose="020B0503020202020204" pitchFamily="34" charset="0"/>
              <a:cs typeface="Arial" pitchFamily="34" charset="0"/>
            </a:endParaRP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a:t>
            </a:r>
            <a:r>
              <a:rPr lang="tr-TR" sz="1600" dirty="0" err="1">
                <a:latin typeface="Agency FB" panose="020B0503020202020204" pitchFamily="34" charset="0"/>
                <a:cs typeface="Arial" pitchFamily="34" charset="0"/>
              </a:rPr>
              <a:t>Toksikolojik</a:t>
            </a:r>
            <a:r>
              <a:rPr lang="tr-TR" sz="1600" dirty="0">
                <a:latin typeface="Agency FB" panose="020B0503020202020204" pitchFamily="34" charset="0"/>
                <a:cs typeface="Arial" pitchFamily="34" charset="0"/>
              </a:rPr>
              <a:t> Bilgi</a:t>
            </a: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Ekolojik Bilgi</a:t>
            </a: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Bertaraf Bilgileri</a:t>
            </a: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Taşımacılık Bilgileri</a:t>
            </a: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Yasal Mevzuat Bilgileri</a:t>
            </a:r>
          </a:p>
          <a:p>
            <a:pPr lvl="0" eaLnBrk="0" fontAlgn="base" hangingPunct="0">
              <a:lnSpc>
                <a:spcPct val="150000"/>
              </a:lnSpc>
              <a:spcBef>
                <a:spcPct val="0"/>
              </a:spcBef>
              <a:spcAft>
                <a:spcPct val="0"/>
              </a:spcAft>
              <a:buFontTx/>
              <a:buChar char="•"/>
            </a:pPr>
            <a:r>
              <a:rPr lang="tr-TR" sz="1600" dirty="0">
                <a:latin typeface="Agency FB" panose="020B0503020202020204" pitchFamily="34" charset="0"/>
                <a:cs typeface="Arial" pitchFamily="34" charset="0"/>
              </a:rPr>
              <a:t>  Diğer Bilgiler</a:t>
            </a:r>
            <a:br>
              <a:rPr lang="tr-TR" sz="1600" dirty="0">
                <a:cs typeface="Arial" pitchFamily="34" charset="0"/>
              </a:rPr>
            </a:br>
            <a:r>
              <a:rPr lang="tr-TR" sz="1600" dirty="0">
                <a:cs typeface="Arial" pitchFamily="34" charset="0"/>
              </a:rPr>
              <a:t> </a:t>
            </a:r>
          </a:p>
        </p:txBody>
      </p:sp>
      <p:sp>
        <p:nvSpPr>
          <p:cNvPr id="4" name="Dikdörtgen 3">
            <a:extLst>
              <a:ext uri="{FF2B5EF4-FFF2-40B4-BE49-F238E27FC236}">
                <a16:creationId xmlns:a16="http://schemas.microsoft.com/office/drawing/2014/main" id="{B40612E8-0541-F2F4-43AE-1B8D1722419B}"/>
              </a:ext>
            </a:extLst>
          </p:cNvPr>
          <p:cNvSpPr/>
          <p:nvPr/>
        </p:nvSpPr>
        <p:spPr>
          <a:xfrm>
            <a:off x="1165251" y="733365"/>
            <a:ext cx="8496944" cy="400110"/>
          </a:xfrm>
          <a:prstGeom prst="rect">
            <a:avLst/>
          </a:prstGeom>
        </p:spPr>
        <p:txBody>
          <a:bodyPr wrap="square">
            <a:spAutoFit/>
          </a:bodyPr>
          <a:lstStyle/>
          <a:p>
            <a:r>
              <a:rPr lang="tr-TR" sz="2000" b="1" dirty="0" err="1">
                <a:latin typeface="Agency FB" panose="020B0503020202020204" pitchFamily="34" charset="0"/>
              </a:rPr>
              <a:t>MSDS’lerde</a:t>
            </a:r>
            <a:r>
              <a:rPr lang="tr-TR" sz="2000" b="1" dirty="0">
                <a:latin typeface="Agency FB" panose="020B0503020202020204" pitchFamily="34" charset="0"/>
              </a:rPr>
              <a:t> her maddeye özel olarak aşağıdaki bilgiler yer alır:</a:t>
            </a:r>
          </a:p>
        </p:txBody>
      </p:sp>
      <p:pic>
        <p:nvPicPr>
          <p:cNvPr id="5" name="Picture 2" descr="C:\Users\FATMA KIRKKESELİ\Desktop\Tehlikeli-Madde-Bilgi-Tablosu-PVC2047-resim-22353.jpg">
            <a:extLst>
              <a:ext uri="{FF2B5EF4-FFF2-40B4-BE49-F238E27FC236}">
                <a16:creationId xmlns:a16="http://schemas.microsoft.com/office/drawing/2014/main" id="{85C86CE4-E155-53F9-2A57-1A54257583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20676" y="4836330"/>
            <a:ext cx="1775052" cy="202167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70780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F2FCA-DB9F-F5DB-44BF-660048D592A7}"/>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1D8FC09D-497E-C033-0C6B-A37FC347A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AE732A3D-5FD0-57B8-EBDC-F20D892910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graphicFrame>
        <p:nvGraphicFramePr>
          <p:cNvPr id="2" name="6 Tablo">
            <a:extLst>
              <a:ext uri="{FF2B5EF4-FFF2-40B4-BE49-F238E27FC236}">
                <a16:creationId xmlns:a16="http://schemas.microsoft.com/office/drawing/2014/main" id="{468B5BA6-C9C9-B4C3-3B0B-DCA8CC947ACB}"/>
              </a:ext>
            </a:extLst>
          </p:cNvPr>
          <p:cNvGraphicFramePr>
            <a:graphicFrameLocks noGrp="1"/>
          </p:cNvGraphicFramePr>
          <p:nvPr>
            <p:extLst>
              <p:ext uri="{D42A27DB-BD31-4B8C-83A1-F6EECF244321}">
                <p14:modId xmlns:p14="http://schemas.microsoft.com/office/powerpoint/2010/main" val="1309452112"/>
              </p:ext>
            </p:extLst>
          </p:nvPr>
        </p:nvGraphicFramePr>
        <p:xfrm>
          <a:off x="1702563" y="625205"/>
          <a:ext cx="8786873" cy="6012936"/>
        </p:xfrm>
        <a:graphic>
          <a:graphicData uri="http://schemas.openxmlformats.org/drawingml/2006/table">
            <a:tbl>
              <a:tblPr/>
              <a:tblGrid>
                <a:gridCol w="784543">
                  <a:extLst>
                    <a:ext uri="{9D8B030D-6E8A-4147-A177-3AD203B41FA5}">
                      <a16:colId xmlns:a16="http://schemas.microsoft.com/office/drawing/2014/main" val="20000"/>
                    </a:ext>
                  </a:extLst>
                </a:gridCol>
                <a:gridCol w="2192827">
                  <a:extLst>
                    <a:ext uri="{9D8B030D-6E8A-4147-A177-3AD203B41FA5}">
                      <a16:colId xmlns:a16="http://schemas.microsoft.com/office/drawing/2014/main" val="20001"/>
                    </a:ext>
                  </a:extLst>
                </a:gridCol>
                <a:gridCol w="726188">
                  <a:extLst>
                    <a:ext uri="{9D8B030D-6E8A-4147-A177-3AD203B41FA5}">
                      <a16:colId xmlns:a16="http://schemas.microsoft.com/office/drawing/2014/main" val="20002"/>
                    </a:ext>
                  </a:extLst>
                </a:gridCol>
                <a:gridCol w="2904751">
                  <a:extLst>
                    <a:ext uri="{9D8B030D-6E8A-4147-A177-3AD203B41FA5}">
                      <a16:colId xmlns:a16="http://schemas.microsoft.com/office/drawing/2014/main" val="20003"/>
                    </a:ext>
                  </a:extLst>
                </a:gridCol>
                <a:gridCol w="653569">
                  <a:extLst>
                    <a:ext uri="{9D8B030D-6E8A-4147-A177-3AD203B41FA5}">
                      <a16:colId xmlns:a16="http://schemas.microsoft.com/office/drawing/2014/main" val="20004"/>
                    </a:ext>
                  </a:extLst>
                </a:gridCol>
                <a:gridCol w="818907">
                  <a:extLst>
                    <a:ext uri="{9D8B030D-6E8A-4147-A177-3AD203B41FA5}">
                      <a16:colId xmlns:a16="http://schemas.microsoft.com/office/drawing/2014/main" val="20005"/>
                    </a:ext>
                  </a:extLst>
                </a:gridCol>
                <a:gridCol w="706088">
                  <a:extLst>
                    <a:ext uri="{9D8B030D-6E8A-4147-A177-3AD203B41FA5}">
                      <a16:colId xmlns:a16="http://schemas.microsoft.com/office/drawing/2014/main" val="20006"/>
                    </a:ext>
                  </a:extLst>
                </a:gridCol>
              </a:tblGrid>
              <a:tr h="1024956">
                <a:tc>
                  <a:txBody>
                    <a:bodyPr/>
                    <a:lstStyle/>
                    <a:p>
                      <a:pPr algn="ctr">
                        <a:lnSpc>
                          <a:spcPct val="115000"/>
                        </a:lnSpc>
                        <a:spcBef>
                          <a:spcPts val="1200"/>
                        </a:spcBef>
                        <a:spcAft>
                          <a:spcPts val="0"/>
                        </a:spcAft>
                      </a:pPr>
                      <a:endParaRPr lang="tr-TR" sz="1200" b="1" dirty="0">
                        <a:solidFill>
                          <a:srgbClr val="FF0000"/>
                        </a:solidFill>
                        <a:latin typeface="Agency FB" panose="020B0503020202020204" pitchFamily="34" charset="0"/>
                        <a:ea typeface="Calibri"/>
                        <a:cs typeface="Times New Roman"/>
                      </a:endParaRPr>
                    </a:p>
                    <a:p>
                      <a:pPr algn="ctr">
                        <a:lnSpc>
                          <a:spcPct val="115000"/>
                        </a:lnSpc>
                        <a:spcBef>
                          <a:spcPts val="1200"/>
                        </a:spcBef>
                        <a:spcAft>
                          <a:spcPts val="0"/>
                        </a:spcAft>
                      </a:pPr>
                      <a:r>
                        <a:rPr lang="tr-TR" sz="1200" b="1" dirty="0">
                          <a:solidFill>
                            <a:srgbClr val="FF0000"/>
                          </a:solidFill>
                          <a:latin typeface="Agency FB" panose="020B0503020202020204" pitchFamily="34" charset="0"/>
                          <a:ea typeface="Calibri"/>
                          <a:cs typeface="Times New Roman"/>
                        </a:rPr>
                        <a:t>ATIK KODU</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endParaRPr lang="tr-TR" sz="1200" b="1" dirty="0">
                        <a:solidFill>
                          <a:srgbClr val="000000"/>
                        </a:solidFill>
                        <a:latin typeface="Agency FB" panose="020B0503020202020204" pitchFamily="34" charset="0"/>
                        <a:ea typeface="Calibri"/>
                        <a:cs typeface="Times New Roman"/>
                      </a:endParaRPr>
                    </a:p>
                    <a:p>
                      <a:pPr algn="ctr">
                        <a:lnSpc>
                          <a:spcPct val="115000"/>
                        </a:lnSpc>
                        <a:spcBef>
                          <a:spcPts val="1200"/>
                        </a:spcBef>
                        <a:spcAft>
                          <a:spcPts val="0"/>
                        </a:spcAft>
                      </a:pPr>
                      <a:r>
                        <a:rPr lang="tr-TR" sz="1200" b="1" dirty="0">
                          <a:solidFill>
                            <a:srgbClr val="000000"/>
                          </a:solidFill>
                          <a:latin typeface="Agency FB" panose="020B0503020202020204" pitchFamily="34" charset="0"/>
                          <a:ea typeface="Calibri"/>
                          <a:cs typeface="Times New Roman"/>
                        </a:rPr>
                        <a:t>TEHLİKELİ ATIK TANIMLAMASI</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endParaRPr lang="tr-TR" sz="1200" b="1" dirty="0">
                        <a:solidFill>
                          <a:srgbClr val="000000"/>
                        </a:solidFill>
                        <a:latin typeface="Agency FB" panose="020B0503020202020204" pitchFamily="34" charset="0"/>
                        <a:ea typeface="Calibri"/>
                        <a:cs typeface="Times New Roman"/>
                      </a:endParaRPr>
                    </a:p>
                    <a:p>
                      <a:pPr algn="ctr">
                        <a:lnSpc>
                          <a:spcPct val="115000"/>
                        </a:lnSpc>
                        <a:spcBef>
                          <a:spcPts val="1200"/>
                        </a:spcBef>
                        <a:spcAft>
                          <a:spcPts val="0"/>
                        </a:spcAft>
                      </a:pPr>
                      <a:r>
                        <a:rPr lang="tr-TR" sz="1200" b="1" dirty="0">
                          <a:solidFill>
                            <a:srgbClr val="000000"/>
                          </a:solidFill>
                          <a:latin typeface="Agency FB" panose="020B0503020202020204" pitchFamily="34" charset="0"/>
                          <a:ea typeface="Calibri"/>
                          <a:cs typeface="Times New Roman"/>
                        </a:rPr>
                        <a:t>UN-BM NO</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200" dirty="0">
                        <a:latin typeface="Agency FB" panose="020B0503020202020204" pitchFamily="34" charset="0"/>
                        <a:ea typeface="Calibri"/>
                        <a:cs typeface="Times New Roman"/>
                      </a:endParaRPr>
                    </a:p>
                    <a:p>
                      <a:pPr algn="ctr">
                        <a:lnSpc>
                          <a:spcPct val="115000"/>
                        </a:lnSpc>
                        <a:spcAft>
                          <a:spcPts val="0"/>
                        </a:spcAft>
                      </a:pPr>
                      <a:r>
                        <a:rPr lang="tr-TR" sz="1200" b="1" dirty="0">
                          <a:solidFill>
                            <a:srgbClr val="000000"/>
                          </a:solidFill>
                          <a:latin typeface="Agency FB" panose="020B0503020202020204" pitchFamily="34" charset="0"/>
                          <a:ea typeface="Calibri"/>
                          <a:cs typeface="Times New Roman"/>
                        </a:rPr>
                        <a:t>SEVKİYAT İSMİ</a:t>
                      </a:r>
                      <a:endParaRPr lang="tr-TR" sz="1200" dirty="0">
                        <a:latin typeface="Agency FB" panose="020B0503020202020204" pitchFamily="34" charset="0"/>
                        <a:ea typeface="Calibri"/>
                        <a:cs typeface="Times New Roman"/>
                      </a:endParaRPr>
                    </a:p>
                    <a:p>
                      <a:pPr algn="ctr">
                        <a:lnSpc>
                          <a:spcPct val="115000"/>
                        </a:lnSpc>
                        <a:spcAft>
                          <a:spcPts val="0"/>
                        </a:spcAft>
                      </a:pPr>
                      <a:r>
                        <a:rPr lang="tr-TR" sz="1200" b="1" dirty="0">
                          <a:solidFill>
                            <a:srgbClr val="000000"/>
                          </a:solidFill>
                          <a:latin typeface="Agency FB" panose="020B0503020202020204" pitchFamily="34" charset="0"/>
                          <a:ea typeface="Calibri"/>
                          <a:cs typeface="Times New Roman"/>
                        </a:rPr>
                        <a:t>(ADR) İSMİ</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TEHLİKE SINIFI</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PAKETLEME GRUBU</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200" b="1">
                          <a:solidFill>
                            <a:srgbClr val="000000"/>
                          </a:solidFill>
                          <a:latin typeface="Agency FB" panose="020B0503020202020204" pitchFamily="34" charset="0"/>
                          <a:ea typeface="Calibri"/>
                          <a:cs typeface="Times New Roman"/>
                        </a:rPr>
                        <a:t>TAŞIMA KATEGORİSİ</a:t>
                      </a:r>
                      <a:endParaRPr lang="tr-TR" sz="1200">
                        <a:latin typeface="Agency FB" panose="020B0503020202020204" pitchFamily="34" charset="0"/>
                        <a:ea typeface="Calibri"/>
                        <a:cs typeface="Times New Roman"/>
                      </a:endParaRPr>
                    </a:p>
                    <a:p>
                      <a:pPr algn="l">
                        <a:lnSpc>
                          <a:spcPct val="115000"/>
                        </a:lnSpc>
                        <a:spcAft>
                          <a:spcPts val="0"/>
                        </a:spcAft>
                      </a:pPr>
                      <a:r>
                        <a:rPr lang="tr-TR" sz="1200" b="1">
                          <a:solidFill>
                            <a:srgbClr val="000000"/>
                          </a:solidFill>
                          <a:latin typeface="Agency FB" panose="020B0503020202020204" pitchFamily="34" charset="0"/>
                          <a:ea typeface="Calibri"/>
                          <a:cs typeface="Times New Roman"/>
                        </a:rPr>
                        <a:t>           /</a:t>
                      </a:r>
                      <a:endParaRPr lang="tr-TR" sz="1200">
                        <a:latin typeface="Agency FB" panose="020B0503020202020204" pitchFamily="34" charset="0"/>
                        <a:ea typeface="Calibri"/>
                        <a:cs typeface="Times New Roman"/>
                      </a:endParaRPr>
                    </a:p>
                    <a:p>
                      <a:pPr algn="l">
                        <a:lnSpc>
                          <a:spcPct val="115000"/>
                        </a:lnSpc>
                        <a:spcAft>
                          <a:spcPts val="0"/>
                        </a:spcAft>
                      </a:pPr>
                      <a:r>
                        <a:rPr lang="tr-TR" sz="1200" b="1">
                          <a:solidFill>
                            <a:srgbClr val="000000"/>
                          </a:solidFill>
                          <a:latin typeface="Agency FB" panose="020B0503020202020204" pitchFamily="34" charset="0"/>
                          <a:ea typeface="Calibri"/>
                          <a:cs typeface="Times New Roman"/>
                        </a:rPr>
                        <a:t>TÜNEL KODU</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4228">
                <a:tc>
                  <a:txBody>
                    <a:bodyPr/>
                    <a:lstStyle/>
                    <a:p>
                      <a:pPr algn="l">
                        <a:lnSpc>
                          <a:spcPct val="115000"/>
                        </a:lnSpc>
                        <a:spcBef>
                          <a:spcPts val="1200"/>
                        </a:spcBef>
                        <a:spcAft>
                          <a:spcPts val="0"/>
                        </a:spcAft>
                      </a:pPr>
                      <a:r>
                        <a:rPr lang="tr-TR" sz="1200" b="1" dirty="0">
                          <a:solidFill>
                            <a:srgbClr val="FF0000"/>
                          </a:solidFill>
                          <a:latin typeface="Agency FB" panose="020B0503020202020204" pitchFamily="34" charset="0"/>
                          <a:ea typeface="Calibri"/>
                          <a:cs typeface="Times New Roman"/>
                        </a:rPr>
                        <a:t>02 01 08</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Tehlikeli maddeler içeren zirai atıklar</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r>
                        <a:rPr lang="tr-TR" sz="1200" b="1" dirty="0">
                          <a:solidFill>
                            <a:srgbClr val="000000"/>
                          </a:solidFill>
                          <a:latin typeface="Agency FB" panose="020B0503020202020204" pitchFamily="34" charset="0"/>
                          <a:ea typeface="Calibri"/>
                          <a:cs typeface="Times New Roman"/>
                        </a:rPr>
                        <a:t>3082</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dirty="0">
                          <a:solidFill>
                            <a:srgbClr val="000000"/>
                          </a:solidFill>
                          <a:latin typeface="Agency FB" panose="020B0503020202020204" pitchFamily="34" charset="0"/>
                          <a:ea typeface="Calibri"/>
                          <a:cs typeface="Times New Roman"/>
                        </a:rPr>
                        <a:t>ATIK,ÇEVREYE ZARARLI MADDE,</a:t>
                      </a:r>
                      <a:r>
                        <a:rPr lang="tr-TR" sz="1200" b="1" dirty="0">
                          <a:solidFill>
                            <a:srgbClr val="000000"/>
                          </a:solidFill>
                          <a:highlight>
                            <a:srgbClr val="FFFF00"/>
                          </a:highlight>
                          <a:latin typeface="Agency FB" panose="020B0503020202020204" pitchFamily="34" charset="0"/>
                          <a:ea typeface="Calibri"/>
                          <a:cs typeface="Times New Roman"/>
                        </a:rPr>
                        <a:t>SIVI,</a:t>
                      </a:r>
                      <a:r>
                        <a:rPr lang="tr-TR" sz="1200" b="1" dirty="0">
                          <a:solidFill>
                            <a:srgbClr val="000000"/>
                          </a:solidFill>
                          <a:latin typeface="Agency FB" panose="020B0503020202020204" pitchFamily="34" charset="0"/>
                          <a:ea typeface="Calibri"/>
                          <a:cs typeface="Times New Roman"/>
                        </a:rPr>
                        <a:t>B.B.B</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lgn="ctr">
                        <a:lnSpc>
                          <a:spcPct val="115000"/>
                        </a:lnSpc>
                        <a:spcAft>
                          <a:spcPts val="1000"/>
                        </a:spcAft>
                      </a:pPr>
                      <a:r>
                        <a:rPr lang="tr-TR" sz="1200" b="1">
                          <a:solidFill>
                            <a:srgbClr val="000000"/>
                          </a:solidFill>
                          <a:latin typeface="Agency FB" panose="020B0503020202020204" pitchFamily="34" charset="0"/>
                          <a:ea typeface="Calibri"/>
                          <a:cs typeface="Times New Roman"/>
                        </a:rPr>
                        <a:t>9</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880" algn="ctr">
                        <a:lnSpc>
                          <a:spcPct val="115000"/>
                        </a:lnSpc>
                        <a:spcAft>
                          <a:spcPts val="1000"/>
                        </a:spcAft>
                      </a:pPr>
                      <a:r>
                        <a:rPr lang="tr-TR" sz="1200" b="1">
                          <a:solidFill>
                            <a:srgbClr val="000000"/>
                          </a:solidFill>
                          <a:latin typeface="Agency FB" panose="020B0503020202020204" pitchFamily="34" charset="0"/>
                          <a:ea typeface="Calibri"/>
                          <a:cs typeface="Times New Roman"/>
                        </a:rPr>
                        <a:t>III</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tr-TR" sz="1200" b="1" dirty="0">
                          <a:solidFill>
                            <a:srgbClr val="000000"/>
                          </a:solidFill>
                          <a:latin typeface="Agency FB" panose="020B0503020202020204" pitchFamily="34" charset="0"/>
                          <a:ea typeface="Calibri"/>
                          <a:cs typeface="Times New Roman"/>
                        </a:rPr>
                        <a:t>3 (E)</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4228">
                <a:tc>
                  <a:txBody>
                    <a:bodyPr/>
                    <a:lstStyle/>
                    <a:p>
                      <a:pPr algn="l">
                        <a:lnSpc>
                          <a:spcPct val="115000"/>
                        </a:lnSpc>
                        <a:spcBef>
                          <a:spcPts val="1200"/>
                        </a:spcBef>
                        <a:spcAft>
                          <a:spcPts val="0"/>
                        </a:spcAft>
                      </a:pPr>
                      <a:r>
                        <a:rPr lang="tr-TR" sz="1200" b="1" dirty="0">
                          <a:solidFill>
                            <a:srgbClr val="FF0000"/>
                          </a:solidFill>
                          <a:latin typeface="Agency FB" panose="020B0503020202020204" pitchFamily="34" charset="0"/>
                          <a:ea typeface="Calibri"/>
                          <a:cs typeface="Times New Roman"/>
                        </a:rPr>
                        <a:t>07 02 14</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Tehlikeli maddeler içeren katkı maddeleri atıkları</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r>
                        <a:rPr lang="tr-TR" sz="1200" b="1" dirty="0">
                          <a:solidFill>
                            <a:srgbClr val="000000"/>
                          </a:solidFill>
                          <a:latin typeface="Agency FB" panose="020B0503020202020204" pitchFamily="34" charset="0"/>
                          <a:ea typeface="Calibri"/>
                          <a:cs typeface="Times New Roman"/>
                        </a:rPr>
                        <a:t>3077</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b="1" dirty="0">
                          <a:solidFill>
                            <a:srgbClr val="000000"/>
                          </a:solidFill>
                          <a:latin typeface="Agency FB" panose="020B0503020202020204" pitchFamily="34" charset="0"/>
                          <a:ea typeface="Calibri"/>
                          <a:cs typeface="Times New Roman"/>
                        </a:rPr>
                        <a:t>ATIK,ÇEVREYE ZARARLI MADDE,KATI, B.B.B</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lgn="ctr">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9</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880" algn="ctr">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III</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a:solidFill>
                            <a:srgbClr val="000000"/>
                          </a:solidFill>
                          <a:latin typeface="Agency FB" panose="020B0503020202020204" pitchFamily="34" charset="0"/>
                          <a:ea typeface="Calibri"/>
                          <a:cs typeface="Times New Roman"/>
                        </a:rPr>
                        <a:t> 3 (E)</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4228">
                <a:tc>
                  <a:txBody>
                    <a:bodyPr/>
                    <a:lstStyle/>
                    <a:p>
                      <a:pPr algn="l">
                        <a:lnSpc>
                          <a:spcPct val="115000"/>
                        </a:lnSpc>
                        <a:spcBef>
                          <a:spcPts val="1200"/>
                        </a:spcBef>
                        <a:spcAft>
                          <a:spcPts val="0"/>
                        </a:spcAft>
                      </a:pPr>
                      <a:r>
                        <a:rPr lang="tr-TR" sz="1200" b="1" dirty="0">
                          <a:solidFill>
                            <a:srgbClr val="FF0000"/>
                          </a:solidFill>
                          <a:latin typeface="Agency FB" panose="020B0503020202020204" pitchFamily="34" charset="0"/>
                          <a:ea typeface="Calibri"/>
                          <a:cs typeface="Times New Roman"/>
                        </a:rPr>
                        <a:t>07 02 16</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Zararlı silikon içeren atıklar</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r>
                        <a:rPr lang="tr-TR" sz="1200" b="1" dirty="0">
                          <a:solidFill>
                            <a:srgbClr val="000000"/>
                          </a:solidFill>
                          <a:latin typeface="Agency FB" panose="020B0503020202020204" pitchFamily="34" charset="0"/>
                          <a:ea typeface="Calibri"/>
                          <a:cs typeface="Times New Roman"/>
                        </a:rPr>
                        <a:t>3082</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dirty="0">
                          <a:solidFill>
                            <a:srgbClr val="000000"/>
                          </a:solidFill>
                          <a:latin typeface="Agency FB" panose="020B0503020202020204" pitchFamily="34" charset="0"/>
                          <a:ea typeface="Calibri"/>
                          <a:cs typeface="Times New Roman"/>
                        </a:rPr>
                        <a:t>ATIK,ÇEVREYE ZARARLI MADDE,</a:t>
                      </a:r>
                      <a:r>
                        <a:rPr lang="tr-TR" sz="1200" b="1" dirty="0">
                          <a:solidFill>
                            <a:srgbClr val="000000"/>
                          </a:solidFill>
                          <a:highlight>
                            <a:srgbClr val="FFFF00"/>
                          </a:highlight>
                          <a:latin typeface="Agency FB" panose="020B0503020202020204" pitchFamily="34" charset="0"/>
                          <a:ea typeface="Calibri"/>
                          <a:cs typeface="Times New Roman"/>
                        </a:rPr>
                        <a:t>SIVI,</a:t>
                      </a:r>
                      <a:r>
                        <a:rPr lang="tr-TR" sz="1200" b="1" dirty="0">
                          <a:solidFill>
                            <a:srgbClr val="000000"/>
                          </a:solidFill>
                          <a:latin typeface="Agency FB" panose="020B0503020202020204" pitchFamily="34" charset="0"/>
                          <a:ea typeface="Calibri"/>
                          <a:cs typeface="Times New Roman"/>
                        </a:rPr>
                        <a:t>B.B.B</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lgn="l">
                        <a:lnSpc>
                          <a:spcPct val="115000"/>
                        </a:lnSpc>
                        <a:spcAft>
                          <a:spcPts val="1000"/>
                        </a:spcAft>
                      </a:pPr>
                      <a:r>
                        <a:rPr lang="tr-TR" sz="1200" b="1" dirty="0">
                          <a:solidFill>
                            <a:srgbClr val="000000"/>
                          </a:solidFill>
                          <a:latin typeface="Agency FB" panose="020B0503020202020204" pitchFamily="34" charset="0"/>
                          <a:ea typeface="Calibri"/>
                          <a:cs typeface="Times New Roman"/>
                        </a:rPr>
                        <a:t>         9</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880" algn="ctr">
                        <a:lnSpc>
                          <a:spcPct val="115000"/>
                        </a:lnSpc>
                        <a:spcAft>
                          <a:spcPts val="1000"/>
                        </a:spcAft>
                      </a:pPr>
                      <a:r>
                        <a:rPr lang="tr-TR" sz="1200" b="1" dirty="0">
                          <a:solidFill>
                            <a:srgbClr val="000000"/>
                          </a:solidFill>
                          <a:latin typeface="Agency FB" panose="020B0503020202020204" pitchFamily="34" charset="0"/>
                          <a:ea typeface="Calibri"/>
                          <a:cs typeface="Times New Roman"/>
                        </a:rPr>
                        <a:t>III</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tr-TR" sz="1200" b="1" dirty="0">
                          <a:solidFill>
                            <a:srgbClr val="000000"/>
                          </a:solidFill>
                          <a:latin typeface="Agency FB" panose="020B0503020202020204" pitchFamily="34" charset="0"/>
                          <a:ea typeface="Calibri"/>
                          <a:cs typeface="Times New Roman"/>
                        </a:rPr>
                        <a:t>3(E)</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6910">
                <a:tc>
                  <a:txBody>
                    <a:bodyPr/>
                    <a:lstStyle/>
                    <a:p>
                      <a:pPr algn="l">
                        <a:lnSpc>
                          <a:spcPct val="115000"/>
                        </a:lnSpc>
                        <a:spcBef>
                          <a:spcPts val="1200"/>
                        </a:spcBef>
                        <a:spcAft>
                          <a:spcPts val="0"/>
                        </a:spcAft>
                      </a:pPr>
                      <a:r>
                        <a:rPr lang="tr-TR" sz="1200" b="1" dirty="0">
                          <a:solidFill>
                            <a:srgbClr val="FF0000"/>
                          </a:solidFill>
                          <a:latin typeface="Agency FB" panose="020B0503020202020204" pitchFamily="34" charset="0"/>
                          <a:ea typeface="Calibri"/>
                          <a:cs typeface="Times New Roman"/>
                        </a:rPr>
                        <a:t>08 01 11</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Organik çözücüler ya da diğer tehlikeli maddeler içeren atık boya vernikler</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r>
                        <a:rPr lang="tr-TR" sz="1200" b="1" dirty="0">
                          <a:solidFill>
                            <a:srgbClr val="000000"/>
                          </a:solidFill>
                          <a:latin typeface="Agency FB" panose="020B0503020202020204" pitchFamily="34" charset="0"/>
                          <a:ea typeface="Calibri"/>
                          <a:cs typeface="Times New Roman"/>
                        </a:rPr>
                        <a:t>1263</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200">
                        <a:latin typeface="Agency FB" panose="020B0503020202020204" pitchFamily="34" charset="0"/>
                        <a:ea typeface="Calibri"/>
                        <a:cs typeface="Times New Roman"/>
                      </a:endParaRPr>
                    </a:p>
                    <a:p>
                      <a:pPr algn="ctr">
                        <a:lnSpc>
                          <a:spcPct val="115000"/>
                        </a:lnSpc>
                        <a:spcAft>
                          <a:spcPts val="0"/>
                        </a:spcAft>
                      </a:pPr>
                      <a:r>
                        <a:rPr lang="tr-TR" sz="1200" b="1">
                          <a:solidFill>
                            <a:srgbClr val="000000"/>
                          </a:solidFill>
                          <a:latin typeface="Agency FB" panose="020B0503020202020204" pitchFamily="34" charset="0"/>
                          <a:ea typeface="Calibri"/>
                          <a:cs typeface="Times New Roman"/>
                        </a:rPr>
                        <a:t>ATIK, BOYA İLE İLGİLİ MALZEMELER</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lgn="ctr">
                        <a:lnSpc>
                          <a:spcPct val="115000"/>
                        </a:lnSpc>
                        <a:spcBef>
                          <a:spcPts val="1200"/>
                        </a:spcBef>
                        <a:spcAft>
                          <a:spcPts val="0"/>
                        </a:spcAft>
                      </a:pPr>
                      <a:r>
                        <a:rPr lang="tr-TR" sz="1200" b="1" dirty="0">
                          <a:solidFill>
                            <a:srgbClr val="000000"/>
                          </a:solidFill>
                          <a:latin typeface="Agency FB" panose="020B0503020202020204" pitchFamily="34" charset="0"/>
                          <a:ea typeface="Calibri"/>
                          <a:cs typeface="Times New Roman"/>
                        </a:rPr>
                        <a:t>3</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880" algn="ctr">
                        <a:lnSpc>
                          <a:spcPct val="115000"/>
                        </a:lnSpc>
                        <a:spcBef>
                          <a:spcPts val="1200"/>
                        </a:spcBef>
                        <a:spcAft>
                          <a:spcPts val="0"/>
                        </a:spcAft>
                      </a:pPr>
                      <a:r>
                        <a:rPr lang="tr-TR" sz="1200" b="1" dirty="0">
                          <a:solidFill>
                            <a:srgbClr val="000000"/>
                          </a:solidFill>
                          <a:latin typeface="Agency FB" panose="020B0503020202020204" pitchFamily="34" charset="0"/>
                          <a:ea typeface="Calibri"/>
                          <a:cs typeface="Times New Roman"/>
                        </a:rPr>
                        <a:t>III</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a:solidFill>
                            <a:srgbClr val="000000"/>
                          </a:solidFill>
                          <a:latin typeface="Agency FB" panose="020B0503020202020204" pitchFamily="34" charset="0"/>
                          <a:ea typeface="Calibri"/>
                          <a:cs typeface="Times New Roman"/>
                        </a:rPr>
                        <a:t>   3(E)</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4228">
                <a:tc>
                  <a:txBody>
                    <a:bodyPr/>
                    <a:lstStyle/>
                    <a:p>
                      <a:pPr algn="l">
                        <a:lnSpc>
                          <a:spcPct val="115000"/>
                        </a:lnSpc>
                        <a:spcAft>
                          <a:spcPts val="1000"/>
                        </a:spcAft>
                      </a:pPr>
                      <a:r>
                        <a:rPr lang="tr-TR" sz="1200" b="1">
                          <a:solidFill>
                            <a:srgbClr val="FF0000"/>
                          </a:solidFill>
                          <a:latin typeface="Agency FB" panose="020B0503020202020204" pitchFamily="34" charset="0"/>
                          <a:ea typeface="Calibri"/>
                          <a:cs typeface="Times New Roman"/>
                        </a:rPr>
                        <a:t>13  02 08</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a:solidFill>
                            <a:srgbClr val="000000"/>
                          </a:solidFill>
                          <a:latin typeface="Agency FB" panose="020B0503020202020204" pitchFamily="34" charset="0"/>
                          <a:ea typeface="Calibri"/>
                          <a:cs typeface="Times New Roman"/>
                        </a:rPr>
                        <a:t>Diğer motor,şanzıman ve yağlama yağları</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tr-TR" sz="1200" b="1" dirty="0">
                          <a:solidFill>
                            <a:srgbClr val="000000"/>
                          </a:solidFill>
                          <a:latin typeface="Agency FB" panose="020B0503020202020204" pitchFamily="34" charset="0"/>
                          <a:ea typeface="Calibri"/>
                          <a:cs typeface="Times New Roman"/>
                        </a:rPr>
                        <a:t>      3082</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a:solidFill>
                            <a:srgbClr val="000000"/>
                          </a:solidFill>
                          <a:latin typeface="Agency FB" panose="020B0503020202020204" pitchFamily="34" charset="0"/>
                          <a:ea typeface="Calibri"/>
                          <a:cs typeface="Times New Roman"/>
                        </a:rPr>
                        <a:t>ATIK,ÇEVREYE ZARARLI MADDE,</a:t>
                      </a:r>
                      <a:r>
                        <a:rPr lang="tr-TR" sz="1200" b="1">
                          <a:solidFill>
                            <a:srgbClr val="000000"/>
                          </a:solidFill>
                          <a:highlight>
                            <a:srgbClr val="FFFF00"/>
                          </a:highlight>
                          <a:latin typeface="Agency FB" panose="020B0503020202020204" pitchFamily="34" charset="0"/>
                          <a:ea typeface="Calibri"/>
                          <a:cs typeface="Times New Roman"/>
                        </a:rPr>
                        <a:t>SIVI,</a:t>
                      </a:r>
                      <a:r>
                        <a:rPr lang="tr-TR" sz="1200" b="1">
                          <a:solidFill>
                            <a:srgbClr val="000000"/>
                          </a:solidFill>
                          <a:latin typeface="Agency FB" panose="020B0503020202020204" pitchFamily="34" charset="0"/>
                          <a:ea typeface="Calibri"/>
                          <a:cs typeface="Times New Roman"/>
                        </a:rPr>
                        <a:t>B.B.B</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lgn="ctr">
                        <a:lnSpc>
                          <a:spcPct val="115000"/>
                        </a:lnSpc>
                        <a:spcAft>
                          <a:spcPts val="1000"/>
                        </a:spcAft>
                      </a:pPr>
                      <a:r>
                        <a:rPr lang="tr-TR" sz="1200" b="1" dirty="0">
                          <a:solidFill>
                            <a:srgbClr val="000000"/>
                          </a:solidFill>
                          <a:latin typeface="Agency FB" panose="020B0503020202020204" pitchFamily="34" charset="0"/>
                          <a:ea typeface="Calibri"/>
                          <a:cs typeface="Times New Roman"/>
                        </a:rPr>
                        <a:t>9</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880" algn="ctr">
                        <a:lnSpc>
                          <a:spcPct val="115000"/>
                        </a:lnSpc>
                        <a:spcAft>
                          <a:spcPts val="1000"/>
                        </a:spcAft>
                      </a:pPr>
                      <a:r>
                        <a:rPr lang="tr-TR" sz="1200" b="1" dirty="0">
                          <a:solidFill>
                            <a:srgbClr val="000000"/>
                          </a:solidFill>
                          <a:latin typeface="Agency FB" panose="020B0503020202020204" pitchFamily="34" charset="0"/>
                          <a:ea typeface="Calibri"/>
                          <a:cs typeface="Times New Roman"/>
                        </a:rPr>
                        <a:t>III</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dirty="0">
                          <a:solidFill>
                            <a:srgbClr val="000000"/>
                          </a:solidFill>
                          <a:latin typeface="Agency FB" panose="020B0503020202020204" pitchFamily="34" charset="0"/>
                          <a:ea typeface="Calibri"/>
                          <a:cs typeface="Times New Roman"/>
                        </a:rPr>
                        <a:t>3(E)</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52274">
                <a:tc>
                  <a:txBody>
                    <a:bodyPr/>
                    <a:lstStyle/>
                    <a:p>
                      <a:pPr algn="l">
                        <a:lnSpc>
                          <a:spcPct val="115000"/>
                        </a:lnSpc>
                        <a:spcBef>
                          <a:spcPts val="1200"/>
                        </a:spcBef>
                        <a:spcAft>
                          <a:spcPts val="0"/>
                        </a:spcAft>
                      </a:pPr>
                      <a:r>
                        <a:rPr lang="tr-TR" sz="1200" b="1" dirty="0">
                          <a:solidFill>
                            <a:srgbClr val="FF0000"/>
                          </a:solidFill>
                          <a:latin typeface="Agency FB" panose="020B0503020202020204" pitchFamily="34" charset="0"/>
                          <a:ea typeface="Calibri"/>
                          <a:cs typeface="Times New Roman"/>
                        </a:rPr>
                        <a:t>15 01 10</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Tehlikeli maddelerin kalıntılarını içeren yada tehlikeli maddelerle kontamine olmuş ambalajlar</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r>
                        <a:rPr lang="tr-TR" sz="1200" b="1" dirty="0">
                          <a:solidFill>
                            <a:srgbClr val="000000"/>
                          </a:solidFill>
                          <a:latin typeface="Agency FB" panose="020B0503020202020204" pitchFamily="34" charset="0"/>
                          <a:ea typeface="Calibri"/>
                          <a:cs typeface="Times New Roman"/>
                        </a:rPr>
                        <a:t>3509</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b="1">
                          <a:solidFill>
                            <a:srgbClr val="000000"/>
                          </a:solidFill>
                          <a:latin typeface="Agency FB" panose="020B0503020202020204" pitchFamily="34" charset="0"/>
                          <a:ea typeface="Calibri"/>
                          <a:cs typeface="Times New Roman"/>
                        </a:rPr>
                        <a:t>AMBALAJLAR , ESKİ, BOŞ,TEMİZLENMEMİŞ</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lgn="ctr">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9</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880" algn="ctr">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dirty="0">
                          <a:solidFill>
                            <a:srgbClr val="000000"/>
                          </a:solidFill>
                          <a:latin typeface="Agency FB" panose="020B0503020202020204" pitchFamily="34" charset="0"/>
                          <a:ea typeface="Calibri"/>
                          <a:cs typeface="Times New Roman"/>
                        </a:rPr>
                        <a:t>4 (E)</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024956">
                <a:tc>
                  <a:txBody>
                    <a:bodyPr/>
                    <a:lstStyle/>
                    <a:p>
                      <a:pPr algn="l">
                        <a:lnSpc>
                          <a:spcPct val="115000"/>
                        </a:lnSpc>
                        <a:spcBef>
                          <a:spcPts val="1200"/>
                        </a:spcBef>
                        <a:spcAft>
                          <a:spcPts val="0"/>
                        </a:spcAft>
                      </a:pPr>
                      <a:r>
                        <a:rPr lang="tr-TR" sz="1200" b="1" dirty="0">
                          <a:solidFill>
                            <a:srgbClr val="FF0000"/>
                          </a:solidFill>
                          <a:latin typeface="Agency FB" panose="020B0503020202020204" pitchFamily="34" charset="0"/>
                          <a:ea typeface="Calibri"/>
                          <a:cs typeface="Times New Roman"/>
                        </a:rPr>
                        <a:t>15 01 11</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Boş basınçlı konteynerler dahil olmak üzere tehlikeli gözenekli katı yapı (ör:asbest içeren)metalik ambalajlar</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r>
                        <a:rPr lang="tr-TR" sz="1200" b="1" dirty="0">
                          <a:solidFill>
                            <a:srgbClr val="000000"/>
                          </a:solidFill>
                          <a:latin typeface="Agency FB" panose="020B0503020202020204" pitchFamily="34" charset="0"/>
                          <a:ea typeface="Calibri"/>
                          <a:cs typeface="Times New Roman"/>
                        </a:rPr>
                        <a:t>3509</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b="1">
                          <a:solidFill>
                            <a:srgbClr val="000000"/>
                          </a:solidFill>
                          <a:latin typeface="Agency FB" panose="020B0503020202020204" pitchFamily="34" charset="0"/>
                          <a:ea typeface="Calibri"/>
                          <a:cs typeface="Times New Roman"/>
                        </a:rPr>
                        <a:t>AMBALAJLAR , ESKİ, BOŞ,TEMİZLENMEMİŞ</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lgn="ctr">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9</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880" algn="ctr">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dirty="0">
                          <a:solidFill>
                            <a:srgbClr val="000000"/>
                          </a:solidFill>
                          <a:latin typeface="Agency FB" panose="020B0503020202020204" pitchFamily="34" charset="0"/>
                          <a:ea typeface="Calibri"/>
                          <a:cs typeface="Times New Roman"/>
                        </a:rPr>
                        <a:t>4 (E)</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905778">
                <a:tc>
                  <a:txBody>
                    <a:bodyPr/>
                    <a:lstStyle/>
                    <a:p>
                      <a:pPr algn="l">
                        <a:lnSpc>
                          <a:spcPct val="115000"/>
                        </a:lnSpc>
                        <a:spcAft>
                          <a:spcPts val="1000"/>
                        </a:spcAft>
                      </a:pPr>
                      <a:r>
                        <a:rPr lang="tr-TR" sz="1200" b="1" dirty="0">
                          <a:solidFill>
                            <a:srgbClr val="FF0000"/>
                          </a:solidFill>
                          <a:latin typeface="Agency FB" panose="020B0503020202020204" pitchFamily="34" charset="0"/>
                          <a:ea typeface="Calibri"/>
                          <a:cs typeface="Times New Roman"/>
                        </a:rPr>
                        <a:t>15 02</a:t>
                      </a:r>
                      <a:r>
                        <a:rPr lang="tr-TR" sz="1200" b="1" dirty="0">
                          <a:solidFill>
                            <a:srgbClr val="000000"/>
                          </a:solidFill>
                          <a:latin typeface="Agency FB" panose="020B0503020202020204" pitchFamily="34" charset="0"/>
                          <a:ea typeface="Calibri"/>
                          <a:cs typeface="Times New Roman"/>
                        </a:rPr>
                        <a:t> </a:t>
                      </a:r>
                      <a:r>
                        <a:rPr lang="tr-TR" sz="1200" b="1" dirty="0">
                          <a:solidFill>
                            <a:srgbClr val="FF0000"/>
                          </a:solidFill>
                          <a:latin typeface="Agency FB" panose="020B0503020202020204" pitchFamily="34" charset="0"/>
                          <a:ea typeface="Calibri"/>
                          <a:cs typeface="Times New Roman"/>
                        </a:rPr>
                        <a:t>02</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a:solidFill>
                            <a:srgbClr val="000000"/>
                          </a:solidFill>
                          <a:latin typeface="Agency FB" panose="020B0503020202020204" pitchFamily="34" charset="0"/>
                          <a:ea typeface="Calibri"/>
                          <a:cs typeface="Times New Roman"/>
                        </a:rPr>
                        <a:t>Tehlikeli maddelerle kirlenmiş emiciler,filtre malzemeleri(başka şekilde tanımlanmamşiseyağ filtreleri)temizleme bezleri,koruyucu giysiler</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tr-TR" sz="1200" b="1" dirty="0">
                          <a:solidFill>
                            <a:srgbClr val="000000"/>
                          </a:solidFill>
                          <a:latin typeface="Agency FB" panose="020B0503020202020204" pitchFamily="34" charset="0"/>
                          <a:ea typeface="Calibri"/>
                          <a:cs typeface="Times New Roman"/>
                        </a:rPr>
                        <a:t>3077</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a:solidFill>
                            <a:srgbClr val="000000"/>
                          </a:solidFill>
                          <a:latin typeface="Agency FB" panose="020B0503020202020204" pitchFamily="34" charset="0"/>
                          <a:ea typeface="Calibri"/>
                          <a:cs typeface="Times New Roman"/>
                        </a:rPr>
                        <a:t>ATIK,ÇEVREYE ZARARLI MADDE,</a:t>
                      </a:r>
                      <a:r>
                        <a:rPr lang="tr-TR" sz="1200" b="1">
                          <a:solidFill>
                            <a:srgbClr val="000000"/>
                          </a:solidFill>
                          <a:highlight>
                            <a:srgbClr val="FFFF00"/>
                          </a:highlight>
                          <a:latin typeface="Agency FB" panose="020B0503020202020204" pitchFamily="34" charset="0"/>
                          <a:ea typeface="Calibri"/>
                          <a:cs typeface="Times New Roman"/>
                        </a:rPr>
                        <a:t>KATI,</a:t>
                      </a:r>
                      <a:r>
                        <a:rPr lang="tr-TR" sz="1200" b="1">
                          <a:solidFill>
                            <a:srgbClr val="000000"/>
                          </a:solidFill>
                          <a:latin typeface="Agency FB" panose="020B0503020202020204" pitchFamily="34" charset="0"/>
                          <a:ea typeface="Calibri"/>
                          <a:cs typeface="Times New Roman"/>
                        </a:rPr>
                        <a:t> B.B.B</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dirty="0">
                          <a:solidFill>
                            <a:srgbClr val="000000"/>
                          </a:solidFill>
                          <a:latin typeface="Agency FB" panose="020B0503020202020204" pitchFamily="34" charset="0"/>
                          <a:ea typeface="Calibri"/>
                          <a:cs typeface="Times New Roman"/>
                        </a:rPr>
                        <a:t>          9</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dirty="0">
                          <a:solidFill>
                            <a:srgbClr val="000000"/>
                          </a:solidFill>
                          <a:latin typeface="Agency FB" panose="020B0503020202020204" pitchFamily="34" charset="0"/>
                          <a:ea typeface="Calibri"/>
                          <a:cs typeface="Times New Roman"/>
                        </a:rPr>
                        <a:t>III</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dirty="0">
                          <a:solidFill>
                            <a:srgbClr val="000000"/>
                          </a:solidFill>
                          <a:latin typeface="Agency FB" panose="020B0503020202020204" pitchFamily="34" charset="0"/>
                          <a:ea typeface="Calibri"/>
                          <a:cs typeface="Times New Roman"/>
                        </a:rPr>
                        <a:t>3(E)</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2711">
                <a:tc>
                  <a:txBody>
                    <a:bodyPr/>
                    <a:lstStyle/>
                    <a:p>
                      <a:pPr algn="l">
                        <a:lnSpc>
                          <a:spcPct val="115000"/>
                        </a:lnSpc>
                        <a:spcBef>
                          <a:spcPts val="1200"/>
                        </a:spcBef>
                        <a:spcAft>
                          <a:spcPts val="0"/>
                        </a:spcAft>
                      </a:pPr>
                      <a:r>
                        <a:rPr lang="tr-TR" sz="1200" b="1" dirty="0">
                          <a:solidFill>
                            <a:srgbClr val="FF0000"/>
                          </a:solidFill>
                          <a:latin typeface="Agency FB" panose="020B0503020202020204" pitchFamily="34" charset="0"/>
                          <a:ea typeface="Calibri"/>
                          <a:cs typeface="Times New Roman"/>
                        </a:rPr>
                        <a:t>16 01 07</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r>
                        <a:rPr lang="tr-TR" sz="1200" b="1" dirty="0">
                          <a:solidFill>
                            <a:srgbClr val="000000"/>
                          </a:solidFill>
                          <a:latin typeface="Agency FB" panose="020B0503020202020204" pitchFamily="34" charset="0"/>
                          <a:ea typeface="Calibri"/>
                          <a:cs typeface="Times New Roman"/>
                        </a:rPr>
                        <a:t>Yağ filtreleri</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0"/>
                        </a:spcAft>
                      </a:pPr>
                      <a:r>
                        <a:rPr lang="tr-TR" sz="1200" b="1" dirty="0">
                          <a:solidFill>
                            <a:srgbClr val="000000"/>
                          </a:solidFill>
                          <a:latin typeface="Agency FB" panose="020B0503020202020204" pitchFamily="34" charset="0"/>
                          <a:ea typeface="Calibri"/>
                          <a:cs typeface="Times New Roman"/>
                        </a:rPr>
                        <a:t>3077</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b="1" dirty="0">
                          <a:solidFill>
                            <a:srgbClr val="000000"/>
                          </a:solidFill>
                          <a:latin typeface="Agency FB" panose="020B0503020202020204" pitchFamily="34" charset="0"/>
                          <a:ea typeface="Calibri"/>
                          <a:cs typeface="Times New Roman"/>
                        </a:rPr>
                        <a:t>ATIK,ÇEVREYE ZARARLI MADDE,KATI, B.B.B</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lgn="ctr">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9</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880" algn="ctr">
                        <a:lnSpc>
                          <a:spcPct val="115000"/>
                        </a:lnSpc>
                        <a:spcBef>
                          <a:spcPts val="1200"/>
                        </a:spcBef>
                        <a:spcAft>
                          <a:spcPts val="0"/>
                        </a:spcAft>
                      </a:pPr>
                      <a:r>
                        <a:rPr lang="tr-TR" sz="1200" b="1">
                          <a:solidFill>
                            <a:srgbClr val="000000"/>
                          </a:solidFill>
                          <a:latin typeface="Agency FB" panose="020B0503020202020204" pitchFamily="34" charset="0"/>
                          <a:ea typeface="Calibri"/>
                          <a:cs typeface="Times New Roman"/>
                        </a:rPr>
                        <a:t>III</a:t>
                      </a:r>
                      <a:endParaRPr lang="tr-TR" sz="120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tr-TR" sz="1200" b="1" dirty="0">
                          <a:solidFill>
                            <a:srgbClr val="000000"/>
                          </a:solidFill>
                          <a:latin typeface="Agency FB" panose="020B0503020202020204" pitchFamily="34" charset="0"/>
                          <a:ea typeface="Calibri"/>
                          <a:cs typeface="Times New Roman"/>
                        </a:rPr>
                        <a:t>3 (E)</a:t>
                      </a:r>
                      <a:endParaRPr lang="tr-TR" sz="1200" dirty="0">
                        <a:latin typeface="Agency FB" panose="020B0503020202020204" pitchFamily="34" charset="0"/>
                        <a:ea typeface="Calibri"/>
                        <a:cs typeface="Times New Roman"/>
                      </a:endParaRPr>
                    </a:p>
                  </a:txBody>
                  <a:tcPr marL="25524" marR="255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3074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54635-B6B3-4155-8158-12D59E379597}"/>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F2390D64-B480-E861-3687-CD9BC6A8C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9493" y="1600633"/>
            <a:ext cx="1750780" cy="5352127"/>
          </a:xfrm>
          <a:prstGeom prst="rect">
            <a:avLst/>
          </a:prstGeom>
        </p:spPr>
      </p:pic>
      <p:pic>
        <p:nvPicPr>
          <p:cNvPr id="7" name="Resim 6">
            <a:extLst>
              <a:ext uri="{FF2B5EF4-FFF2-40B4-BE49-F238E27FC236}">
                <a16:creationId xmlns:a16="http://schemas.microsoft.com/office/drawing/2014/main" id="{4B6011DE-0F90-C051-D412-EA39196F0D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Başlık 2">
            <a:extLst>
              <a:ext uri="{FF2B5EF4-FFF2-40B4-BE49-F238E27FC236}">
                <a16:creationId xmlns:a16="http://schemas.microsoft.com/office/drawing/2014/main" id="{A882CF33-CF01-EBD6-FF56-EC897F30384B}"/>
              </a:ext>
            </a:extLst>
          </p:cNvPr>
          <p:cNvSpPr txBox="1">
            <a:spLocks/>
          </p:cNvSpPr>
          <p:nvPr/>
        </p:nvSpPr>
        <p:spPr>
          <a:xfrm>
            <a:off x="314325" y="1024569"/>
            <a:ext cx="9275948" cy="57606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rgbClr val="FFC000"/>
                </a:solidFill>
              </a:rPr>
              <a:t>          </a:t>
            </a:r>
            <a:r>
              <a:rPr lang="tr-TR" sz="2000" b="1" dirty="0">
                <a:latin typeface="Agency FB" panose="020B0503020202020204" pitchFamily="34" charset="0"/>
              </a:rPr>
              <a:t>LNG TANKI (LİKİT NATUREL GAZ)</a:t>
            </a:r>
          </a:p>
        </p:txBody>
      </p:sp>
      <p:sp>
        <p:nvSpPr>
          <p:cNvPr id="5" name="Metin kutusu 4">
            <a:extLst>
              <a:ext uri="{FF2B5EF4-FFF2-40B4-BE49-F238E27FC236}">
                <a16:creationId xmlns:a16="http://schemas.microsoft.com/office/drawing/2014/main" id="{2A021058-B07A-684C-6979-71BCD2BAA56A}"/>
              </a:ext>
            </a:extLst>
          </p:cNvPr>
          <p:cNvSpPr txBox="1"/>
          <p:nvPr/>
        </p:nvSpPr>
        <p:spPr>
          <a:xfrm>
            <a:off x="1285875" y="1886247"/>
            <a:ext cx="6096000" cy="923330"/>
          </a:xfrm>
          <a:prstGeom prst="rect">
            <a:avLst/>
          </a:prstGeom>
          <a:noFill/>
        </p:spPr>
        <p:txBody>
          <a:bodyPr wrap="square">
            <a:spAutoFit/>
          </a:bodyPr>
          <a:lstStyle/>
          <a:p>
            <a:r>
              <a:rPr lang="tr-TR" sz="1800" b="1" u="sng" dirty="0">
                <a:effectLst>
                  <a:outerShdw blurRad="38100" dist="38100" dir="2700000" algn="tl">
                    <a:srgbClr val="000000">
                      <a:alpha val="43137"/>
                    </a:srgbClr>
                  </a:outerShdw>
                </a:effectLst>
              </a:rPr>
              <a:t>LNG; </a:t>
            </a:r>
            <a:r>
              <a:rPr lang="tr-TR" sz="1800" dirty="0"/>
              <a:t>Doğal gaz, atmosfer basıncında, </a:t>
            </a:r>
          </a:p>
          <a:p>
            <a:r>
              <a:rPr lang="tr-TR" sz="1800" dirty="0"/>
              <a:t>-162°C ye kadar soğutulduğunda yoğunlaşarak sıvı faza geçer ve "Sıvı Doğal Gaz" (</a:t>
            </a:r>
            <a:r>
              <a:rPr lang="tr-TR" sz="1800" b="1" dirty="0"/>
              <a:t>LNG</a:t>
            </a:r>
            <a:r>
              <a:rPr lang="tr-TR" sz="1800" dirty="0"/>
              <a:t>) olarak adlandırılır.</a:t>
            </a:r>
          </a:p>
        </p:txBody>
      </p:sp>
      <p:pic>
        <p:nvPicPr>
          <p:cNvPr id="8" name="Picture 2" descr="C:\Users\FATMA KIRKKESELİ\Desktop\images (3).jpg">
            <a:extLst>
              <a:ext uri="{FF2B5EF4-FFF2-40B4-BE49-F238E27FC236}">
                <a16:creationId xmlns:a16="http://schemas.microsoft.com/office/drawing/2014/main" id="{7E832BD0-AA39-49CC-2991-D86FD52CA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987" y="5428290"/>
            <a:ext cx="2297181" cy="135567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21071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A1F4F-4188-4C69-D29D-D5E64D26FA36}"/>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A95927CB-9636-D5B8-7908-016819B3F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40620D1B-30F7-8677-C5D0-5AE2192151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2" name="1 Başlık">
            <a:extLst>
              <a:ext uri="{FF2B5EF4-FFF2-40B4-BE49-F238E27FC236}">
                <a16:creationId xmlns:a16="http://schemas.microsoft.com/office/drawing/2014/main" id="{C8ED4614-546D-901E-C6B2-978A160111EC}"/>
              </a:ext>
            </a:extLst>
          </p:cNvPr>
          <p:cNvSpPr txBox="1">
            <a:spLocks/>
          </p:cNvSpPr>
          <p:nvPr/>
        </p:nvSpPr>
        <p:spPr>
          <a:xfrm>
            <a:off x="1165251" y="943275"/>
            <a:ext cx="2625699" cy="11432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a:solidFill>
                  <a:srgbClr val="FFC000"/>
                </a:solidFill>
              </a:rPr>
              <a:t>  </a:t>
            </a:r>
            <a:r>
              <a:rPr lang="tr-TR" sz="2000" b="1" dirty="0">
                <a:latin typeface="Agency FB" panose="020B0503020202020204" pitchFamily="34" charset="0"/>
              </a:rPr>
              <a:t>YANGIN SÖNDÜRME</a:t>
            </a:r>
          </a:p>
        </p:txBody>
      </p:sp>
      <p:pic>
        <p:nvPicPr>
          <p:cNvPr id="4" name="Picture 2" descr="SÖNDÜRME">
            <a:extLst>
              <a:ext uri="{FF2B5EF4-FFF2-40B4-BE49-F238E27FC236}">
                <a16:creationId xmlns:a16="http://schemas.microsoft.com/office/drawing/2014/main" id="{D2B8ADA9-95C6-00BA-D433-109E4C18AC58}"/>
              </a:ext>
            </a:extLst>
          </p:cNvPr>
          <p:cNvPicPr>
            <a:picLocks noChangeAspect="1" noChangeArrowheads="1"/>
          </p:cNvPicPr>
          <p:nvPr/>
        </p:nvPicPr>
        <p:blipFill>
          <a:blip r:embed="rId4"/>
          <a:srcRect/>
          <a:stretch>
            <a:fillRect/>
          </a:stretch>
        </p:blipFill>
        <p:spPr bwMode="auto">
          <a:xfrm>
            <a:off x="1165251" y="1846386"/>
            <a:ext cx="6794158" cy="42565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8713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BF2FF-7116-908B-0393-D7E71CB50772}"/>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DE84ABA5-056C-2A4E-794A-F50CA51EC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390B4962-1B29-52AE-E3A2-EFDB42DA76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Rectangle 2">
            <a:extLst>
              <a:ext uri="{FF2B5EF4-FFF2-40B4-BE49-F238E27FC236}">
                <a16:creationId xmlns:a16="http://schemas.microsoft.com/office/drawing/2014/main" id="{24416F73-96F2-A769-F400-CEB9766E8000}"/>
              </a:ext>
            </a:extLst>
          </p:cNvPr>
          <p:cNvSpPr txBox="1">
            <a:spLocks noChangeArrowheads="1"/>
          </p:cNvSpPr>
          <p:nvPr/>
        </p:nvSpPr>
        <p:spPr bwMode="auto">
          <a:xfrm>
            <a:off x="2807493" y="1381906"/>
            <a:ext cx="6577013" cy="3961186"/>
          </a:xfrm>
          <a:prstGeom prst="rect">
            <a:avLst/>
          </a:prstGeom>
          <a:noFill/>
          <a:ln>
            <a:noFill/>
          </a:ln>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defRPr/>
            </a:pPr>
            <a:r>
              <a:rPr lang="tr-TR" altLang="zh-CN" sz="2400" b="1" dirty="0">
                <a:latin typeface="Agency FB" panose="020B0503020202020204" pitchFamily="34" charset="0"/>
              </a:rPr>
              <a:t>UNUTMAYALIM!...</a:t>
            </a:r>
          </a:p>
          <a:p>
            <a:pPr algn="ctr" eaLnBrk="1" hangingPunct="1">
              <a:spcBef>
                <a:spcPct val="0"/>
              </a:spcBef>
              <a:buFontTx/>
              <a:buNone/>
              <a:defRPr/>
            </a:pPr>
            <a:endParaRPr lang="tr-TR" altLang="zh-CN" sz="2400" b="1" dirty="0">
              <a:latin typeface="Agency FB" panose="020B0503020202020204" pitchFamily="34" charset="0"/>
            </a:endParaRPr>
          </a:p>
          <a:p>
            <a:pPr algn="ctr" eaLnBrk="1" hangingPunct="1">
              <a:spcBef>
                <a:spcPct val="0"/>
              </a:spcBef>
              <a:buFontTx/>
              <a:buNone/>
              <a:defRPr/>
            </a:pPr>
            <a:r>
              <a:rPr lang="tr-TR" altLang="zh-CN" sz="2400" b="1" dirty="0">
                <a:latin typeface="Agency FB" panose="020B0503020202020204" pitchFamily="34" charset="0"/>
              </a:rPr>
              <a:t>TEHLİKELİ MADDE DE BİR YANLIŞ, </a:t>
            </a:r>
          </a:p>
          <a:p>
            <a:pPr algn="ctr" eaLnBrk="1" hangingPunct="1">
              <a:spcBef>
                <a:spcPct val="0"/>
              </a:spcBef>
              <a:buFontTx/>
              <a:buNone/>
              <a:defRPr/>
            </a:pPr>
            <a:r>
              <a:rPr lang="tr-TR" altLang="zh-CN" sz="2400" b="1" dirty="0">
                <a:latin typeface="Agency FB" panose="020B0503020202020204" pitchFamily="34" charset="0"/>
              </a:rPr>
              <a:t>BÜTÜN DOĞRULARI GÖTÜREBİLİR.</a:t>
            </a:r>
          </a:p>
        </p:txBody>
      </p:sp>
    </p:spTree>
    <p:extLst>
      <p:ext uri="{BB962C8B-B14F-4D97-AF65-F5344CB8AC3E}">
        <p14:creationId xmlns:p14="http://schemas.microsoft.com/office/powerpoint/2010/main" val="556179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4" y="0"/>
            <a:ext cx="2246335" cy="6867036"/>
          </a:xfrm>
          <a:prstGeom prst="rect">
            <a:avLst/>
          </a:prstGeom>
        </p:spPr>
      </p:pic>
      <p:sp>
        <p:nvSpPr>
          <p:cNvPr id="2" name="Dikdörtgen 1"/>
          <p:cNvSpPr/>
          <p:nvPr/>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bg1"/>
              </a:solidFill>
              <a:latin typeface="Arial Black" panose="020B0A04020102020204" pitchFamily="34" charset="0"/>
            </a:endParaRPr>
          </a:p>
          <a:p>
            <a:pPr algn="ctr"/>
            <a:endParaRPr lang="tr-TR" b="0" i="0" dirty="0">
              <a:solidFill>
                <a:schemeClr val="bg1"/>
              </a:solidFill>
              <a:effectLst/>
              <a:latin typeface="Arial Black" panose="020B0A04020102020204" pitchFamily="34" charset="0"/>
            </a:endParaRPr>
          </a:p>
          <a:p>
            <a:pPr algn="ctr"/>
            <a:endParaRPr lang="tr-TR" dirty="0">
              <a:solidFill>
                <a:schemeClr val="bg1"/>
              </a:solidFill>
              <a:latin typeface="Arial Black" panose="020B0A04020102020204" pitchFamily="34" charset="0"/>
            </a:endParaRPr>
          </a:p>
          <a:p>
            <a:pPr algn="ctr"/>
            <a:endParaRPr lang="tr-TR" b="0" i="0" dirty="0">
              <a:solidFill>
                <a:schemeClr val="bg1"/>
              </a:solidFill>
              <a:effectLst/>
              <a:latin typeface="Arial Black" panose="020B0A04020102020204" pitchFamily="34" charset="0"/>
            </a:endParaRPr>
          </a:p>
          <a:p>
            <a:pPr algn="ctr"/>
            <a:endParaRPr lang="tr-TR" dirty="0">
              <a:solidFill>
                <a:schemeClr val="bg1"/>
              </a:solidFill>
              <a:latin typeface="Arial Black" panose="020B0A04020102020204" pitchFamily="34" charset="0"/>
            </a:endParaRPr>
          </a:p>
          <a:p>
            <a:pPr algn="ctr"/>
            <a:r>
              <a:rPr lang="tr-TR" b="0" i="0" dirty="0">
                <a:solidFill>
                  <a:schemeClr val="bg1"/>
                </a:solidFill>
                <a:effectLst/>
                <a:latin typeface="Arial Black" panose="020B0A04020102020204" pitchFamily="34" charset="0"/>
              </a:rPr>
              <a:t>TEŞEKKÜRLER</a:t>
            </a:r>
            <a:endParaRPr lang="tr-TR" dirty="0">
              <a:solidFill>
                <a:schemeClr val="bg1"/>
              </a:solidFill>
              <a:latin typeface="Arial Black" panose="020B0A04020102020204" pitchFamily="34" charset="0"/>
            </a:endParaRPr>
          </a:p>
          <a:p>
            <a:pPr algn="ctr"/>
            <a:endParaRPr lang="tr-TR" dirty="0"/>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7067" y="6060033"/>
            <a:ext cx="2517866" cy="201185"/>
          </a:xfrm>
          <a:prstGeom prst="rect">
            <a:avLst/>
          </a:prstGeom>
        </p:spPr>
      </p:pic>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191" y="1942838"/>
            <a:ext cx="2165617" cy="1615037"/>
          </a:xfrm>
          <a:prstGeom prst="rect">
            <a:avLst/>
          </a:prstGeom>
        </p:spPr>
      </p:pic>
    </p:spTree>
    <p:extLst>
      <p:ext uri="{BB962C8B-B14F-4D97-AF65-F5344CB8AC3E}">
        <p14:creationId xmlns:p14="http://schemas.microsoft.com/office/powerpoint/2010/main" val="387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924E3-B009-7F99-BC4C-8CE7654B6A30}"/>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C5F093AB-7DBA-297D-6991-711209635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5F6449BD-35D1-A826-B82D-690900DABC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2" name="Başlık 2">
            <a:extLst>
              <a:ext uri="{FF2B5EF4-FFF2-40B4-BE49-F238E27FC236}">
                <a16:creationId xmlns:a16="http://schemas.microsoft.com/office/drawing/2014/main" id="{0B2B1C76-D86C-CF6B-9583-55D70F6F5899}"/>
              </a:ext>
            </a:extLst>
          </p:cNvPr>
          <p:cNvSpPr txBox="1">
            <a:spLocks/>
          </p:cNvSpPr>
          <p:nvPr/>
        </p:nvSpPr>
        <p:spPr>
          <a:xfrm>
            <a:off x="4453347" y="1190167"/>
            <a:ext cx="3285306" cy="6494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t>ADR EMNİYET EĞİTİMİ NEDİR?</a:t>
            </a:r>
          </a:p>
        </p:txBody>
      </p:sp>
      <p:sp>
        <p:nvSpPr>
          <p:cNvPr id="4" name="Metin kutusu 3">
            <a:extLst>
              <a:ext uri="{FF2B5EF4-FFF2-40B4-BE49-F238E27FC236}">
                <a16:creationId xmlns:a16="http://schemas.microsoft.com/office/drawing/2014/main" id="{1053E7A9-0506-C392-ED37-201576396822}"/>
              </a:ext>
            </a:extLst>
          </p:cNvPr>
          <p:cNvSpPr txBox="1"/>
          <p:nvPr/>
        </p:nvSpPr>
        <p:spPr>
          <a:xfrm>
            <a:off x="1568463" y="2505670"/>
            <a:ext cx="9055074" cy="923330"/>
          </a:xfrm>
          <a:prstGeom prst="rect">
            <a:avLst/>
          </a:prstGeom>
          <a:noFill/>
        </p:spPr>
        <p:txBody>
          <a:bodyPr wrap="square">
            <a:spAutoFit/>
          </a:bodyPr>
          <a:lstStyle/>
          <a:p>
            <a:r>
              <a:rPr lang="tr-TR" dirty="0">
                <a:latin typeface="Agency FB" panose="020B0503020202020204" pitchFamily="34" charset="0"/>
              </a:rPr>
              <a:t>Personel, tehlikeli malların taşınması sırasında oluşan bir kazadaki yaralanma veya patlama riskinin derecesine bağlı olarak tehlikeli malların zararlarını ve tehlikelerini kapsayan bir eğitim almalıdır.</a:t>
            </a:r>
          </a:p>
          <a:p>
            <a:r>
              <a:rPr lang="tr-TR" dirty="0">
                <a:latin typeface="Agency FB" panose="020B0503020202020204" pitchFamily="34" charset="0"/>
              </a:rPr>
              <a:t>Sağlanan eğitim personelin güvenli elleçleme ve acil durum müdahale yöntemleri hakkında bilinçlendirmeyi amaçlamalıdır.</a:t>
            </a:r>
          </a:p>
        </p:txBody>
      </p:sp>
    </p:spTree>
    <p:extLst>
      <p:ext uri="{BB962C8B-B14F-4D97-AF65-F5344CB8AC3E}">
        <p14:creationId xmlns:p14="http://schemas.microsoft.com/office/powerpoint/2010/main" val="258538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6C4A5-5F1A-FEAB-3288-B4089429FF0A}"/>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EDBA2DA3-420E-4212-1125-958E0AC46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4589" y="1505873"/>
            <a:ext cx="1750780" cy="5352127"/>
          </a:xfrm>
          <a:prstGeom prst="rect">
            <a:avLst/>
          </a:prstGeom>
        </p:spPr>
      </p:pic>
      <p:pic>
        <p:nvPicPr>
          <p:cNvPr id="7" name="Resim 6">
            <a:extLst>
              <a:ext uri="{FF2B5EF4-FFF2-40B4-BE49-F238E27FC236}">
                <a16:creationId xmlns:a16="http://schemas.microsoft.com/office/drawing/2014/main" id="{D25A5A1A-0DD3-27D1-CC59-ECE14E0961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A5D54267-822F-722F-6505-9CF4EE8A617A}"/>
              </a:ext>
            </a:extLst>
          </p:cNvPr>
          <p:cNvSpPr txBox="1"/>
          <p:nvPr/>
        </p:nvSpPr>
        <p:spPr>
          <a:xfrm>
            <a:off x="5325895" y="1034605"/>
            <a:ext cx="1540210" cy="400110"/>
          </a:xfrm>
          <a:prstGeom prst="rect">
            <a:avLst/>
          </a:prstGeom>
          <a:noFill/>
        </p:spPr>
        <p:txBody>
          <a:bodyPr wrap="square">
            <a:spAutoFit/>
          </a:bodyPr>
          <a:lstStyle/>
          <a:p>
            <a:r>
              <a:rPr lang="tr-TR" sz="2000" b="1" dirty="0"/>
              <a:t>ADR NEDİR? </a:t>
            </a:r>
            <a:endParaRPr lang="tr-TR" sz="2000" dirty="0"/>
          </a:p>
        </p:txBody>
      </p:sp>
      <p:sp>
        <p:nvSpPr>
          <p:cNvPr id="5" name="Metin kutusu 4">
            <a:extLst>
              <a:ext uri="{FF2B5EF4-FFF2-40B4-BE49-F238E27FC236}">
                <a16:creationId xmlns:a16="http://schemas.microsoft.com/office/drawing/2014/main" id="{D052EF56-F785-054A-A1AC-027ADB4CF6CA}"/>
              </a:ext>
            </a:extLst>
          </p:cNvPr>
          <p:cNvSpPr txBox="1"/>
          <p:nvPr/>
        </p:nvSpPr>
        <p:spPr>
          <a:xfrm>
            <a:off x="3047288" y="2017307"/>
            <a:ext cx="6097424" cy="830997"/>
          </a:xfrm>
          <a:prstGeom prst="rect">
            <a:avLst/>
          </a:prstGeom>
          <a:noFill/>
        </p:spPr>
        <p:txBody>
          <a:bodyPr wrap="square">
            <a:spAutoFit/>
          </a:bodyPr>
          <a:lstStyle/>
          <a:p>
            <a:r>
              <a:rPr lang="tr-TR" sz="1600" b="1" dirty="0">
                <a:solidFill>
                  <a:srgbClr val="FF0000"/>
                </a:solidFill>
                <a:latin typeface="Agency FB" panose="020B0503020202020204" pitchFamily="34" charset="0"/>
              </a:rPr>
              <a:t>               ADR (Tehlikeli Malların Karayolu ile Uluslararası Taşımacılığına İlişkin Avrupa Anlaşması)</a:t>
            </a:r>
            <a:r>
              <a:rPr lang="tr-TR" sz="1600" dirty="0">
                <a:solidFill>
                  <a:srgbClr val="FF0000"/>
                </a:solidFill>
                <a:latin typeface="Agency FB" panose="020B0503020202020204" pitchFamily="34" charset="0"/>
              </a:rPr>
              <a:t>, </a:t>
            </a:r>
            <a:r>
              <a:rPr lang="tr-TR" sz="1600" dirty="0">
                <a:latin typeface="Agency FB" panose="020B0503020202020204" pitchFamily="34" charset="0"/>
              </a:rPr>
              <a:t>tehlikeli maddelerin, insan sağlığına ve çevreye zarar vermeden, güvenli ve düzenli şekilde kamuya açık karayolu ile taşınmasını sağlayan bir antlaşmadır.</a:t>
            </a:r>
          </a:p>
        </p:txBody>
      </p:sp>
      <p:sp>
        <p:nvSpPr>
          <p:cNvPr id="10" name="Dikdörtgen 9">
            <a:extLst>
              <a:ext uri="{FF2B5EF4-FFF2-40B4-BE49-F238E27FC236}">
                <a16:creationId xmlns:a16="http://schemas.microsoft.com/office/drawing/2014/main" id="{0B571DF5-7DA4-3BC6-1178-44082BCE7889}"/>
              </a:ext>
            </a:extLst>
          </p:cNvPr>
          <p:cNvSpPr/>
          <p:nvPr/>
        </p:nvSpPr>
        <p:spPr>
          <a:xfrm>
            <a:off x="2386785" y="2961073"/>
            <a:ext cx="7418430" cy="2862322"/>
          </a:xfrm>
          <a:prstGeom prst="rect">
            <a:avLst/>
          </a:prstGeom>
        </p:spPr>
        <p:txBody>
          <a:bodyPr wrap="square">
            <a:spAutoFit/>
          </a:bodyPr>
          <a:lstStyle/>
          <a:p>
            <a:pPr>
              <a:buNone/>
            </a:pPr>
            <a:r>
              <a:rPr lang="tr-TR" dirty="0"/>
              <a:t>	</a:t>
            </a:r>
            <a:r>
              <a:rPr lang="tr-TR" sz="1600" dirty="0" err="1">
                <a:latin typeface="Agency FB" panose="020B0503020202020204" pitchFamily="34" charset="0"/>
              </a:rPr>
              <a:t>ADR,Birleşmiş</a:t>
            </a:r>
            <a:r>
              <a:rPr lang="tr-TR" sz="1600" dirty="0">
                <a:latin typeface="Agency FB" panose="020B0503020202020204" pitchFamily="34" charset="0"/>
              </a:rPr>
              <a:t> Milletler Avrupa ekonomik komisyonu himayesinde </a:t>
            </a:r>
          </a:p>
          <a:p>
            <a:pPr>
              <a:buNone/>
            </a:pPr>
            <a:r>
              <a:rPr lang="tr-TR" sz="1600" dirty="0">
                <a:latin typeface="Agency FB" panose="020B0503020202020204" pitchFamily="34" charset="0"/>
              </a:rPr>
              <a:t> </a:t>
            </a:r>
            <a:r>
              <a:rPr lang="tr-TR" sz="1600" b="1" dirty="0">
                <a:latin typeface="Agency FB" panose="020B0503020202020204" pitchFamily="34" charset="0"/>
              </a:rPr>
              <a:t>30 Eylül 1968</a:t>
            </a:r>
            <a:r>
              <a:rPr lang="tr-TR" sz="1600" dirty="0">
                <a:latin typeface="Agency FB" panose="020B0503020202020204" pitchFamily="34" charset="0"/>
              </a:rPr>
              <a:t> ‘de yürürlüğe girmiştir. Bu antlaşma(ADR), BM tavsiyelerine dayanılarak tehlikeli atıklar dahil, tehlikeli maddelerin sınıflandırılması, paketlenmesi, etiketlenmesi, ambalajların testleri, araçların uygunluğu, çalışanların eğitimi gibi hükümlere dayanarak, diğer taşıma türleri ile uyumlu hale getirerek;</a:t>
            </a:r>
            <a:r>
              <a:rPr lang="tr-TR" sz="1600" b="1" dirty="0">
                <a:solidFill>
                  <a:srgbClr val="FFC000"/>
                </a:solidFill>
                <a:latin typeface="Agency FB" panose="020B0503020202020204" pitchFamily="34" charset="0"/>
              </a:rPr>
              <a:t> </a:t>
            </a:r>
            <a:r>
              <a:rPr lang="tr-TR" sz="1400" b="1" dirty="0">
                <a:solidFill>
                  <a:srgbClr val="FF0000"/>
                </a:solidFill>
                <a:latin typeface="Agency FB" panose="020B0503020202020204" pitchFamily="34" charset="0"/>
              </a:rPr>
              <a:t>KAZA VE HATA RİSKİNİ EN AZ DURUMA GETİRMEKTİR</a:t>
            </a:r>
            <a:r>
              <a:rPr lang="tr-TR" sz="1400" b="1" dirty="0">
                <a:solidFill>
                  <a:srgbClr val="FFC000"/>
                </a:solidFill>
                <a:latin typeface="Agency FB" panose="020B0503020202020204" pitchFamily="34" charset="0"/>
              </a:rPr>
              <a:t>.</a:t>
            </a:r>
          </a:p>
          <a:p>
            <a:endParaRPr lang="tr-TR" sz="1600" dirty="0">
              <a:latin typeface="Agency FB" panose="020B0503020202020204" pitchFamily="34" charset="0"/>
            </a:endParaRPr>
          </a:p>
          <a:p>
            <a:r>
              <a:rPr lang="tr-TR" sz="1600" dirty="0">
                <a:latin typeface="Agency FB" panose="020B0503020202020204" pitchFamily="34" charset="0"/>
              </a:rPr>
              <a:t>	Bu sözleşme aynı zamanda, taşıma faaliyetinde yer alan gönderenlerin, alıcıların, dolduranların, yükleyenlerin, boşaltanların, ambalajlayanların, taşımacıların ve tehlikeli madde taşıyan her türlü aracın operatör ve sürücülerinin sorumluluk, yükümlülük ve çalışma koşullarını da belirler.</a:t>
            </a:r>
          </a:p>
          <a:p>
            <a:pPr>
              <a:buNone/>
            </a:pPr>
            <a:endParaRPr lang="tr-TR" dirty="0"/>
          </a:p>
          <a:p>
            <a:pPr>
              <a:buNone/>
            </a:pPr>
            <a:endParaRPr lang="tr-TR" dirty="0"/>
          </a:p>
        </p:txBody>
      </p:sp>
      <p:pic>
        <p:nvPicPr>
          <p:cNvPr id="11" name="3 Resim" descr="418KF+0-8kL._SX346_BO1,204,203,200_.jpg">
            <a:extLst>
              <a:ext uri="{FF2B5EF4-FFF2-40B4-BE49-F238E27FC236}">
                <a16:creationId xmlns:a16="http://schemas.microsoft.com/office/drawing/2014/main" id="{53FD8D8C-66E6-FE39-1598-C0364A9C5C61}"/>
              </a:ext>
            </a:extLst>
          </p:cNvPr>
          <p:cNvPicPr>
            <a:picLocks noChangeAspect="1"/>
          </p:cNvPicPr>
          <p:nvPr/>
        </p:nvPicPr>
        <p:blipFill>
          <a:blip r:embed="rId4"/>
          <a:stretch>
            <a:fillRect/>
          </a:stretch>
        </p:blipFill>
        <p:spPr>
          <a:xfrm>
            <a:off x="10645369" y="5126677"/>
            <a:ext cx="1540210" cy="163801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2" name="3 Resim" descr="adr.jpg">
            <a:extLst>
              <a:ext uri="{FF2B5EF4-FFF2-40B4-BE49-F238E27FC236}">
                <a16:creationId xmlns:a16="http://schemas.microsoft.com/office/drawing/2014/main" id="{D45B840C-C15D-3070-C06A-ED6E08408D78}"/>
              </a:ext>
            </a:extLst>
          </p:cNvPr>
          <p:cNvPicPr>
            <a:picLocks noChangeAspect="1"/>
          </p:cNvPicPr>
          <p:nvPr/>
        </p:nvPicPr>
        <p:blipFill>
          <a:blip r:embed="rId5" cstate="print"/>
          <a:stretch>
            <a:fillRect/>
          </a:stretch>
        </p:blipFill>
        <p:spPr>
          <a:xfrm>
            <a:off x="10910811" y="3930221"/>
            <a:ext cx="924025" cy="92402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972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447D4-4E61-1873-2177-56F901821B83}"/>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15A6D831-3903-B7BF-EB2B-ED815B8FD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A6E0F12B-BA49-CB37-D9CA-A9A9F05995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858E0CE1-AE84-3922-C786-6158CD078348}"/>
              </a:ext>
            </a:extLst>
          </p:cNvPr>
          <p:cNvSpPr txBox="1"/>
          <p:nvPr/>
        </p:nvSpPr>
        <p:spPr>
          <a:xfrm>
            <a:off x="871417" y="1222520"/>
            <a:ext cx="6097424" cy="584775"/>
          </a:xfrm>
          <a:prstGeom prst="rect">
            <a:avLst/>
          </a:prstGeom>
          <a:noFill/>
        </p:spPr>
        <p:txBody>
          <a:bodyPr wrap="square">
            <a:spAutoFit/>
          </a:bodyPr>
          <a:lstStyle/>
          <a:p>
            <a:r>
              <a:rPr lang="tr-TR" sz="1600" dirty="0">
                <a:latin typeface="Agency FB" panose="020B0503020202020204" pitchFamily="34" charset="0"/>
              </a:rPr>
              <a:t>TÜRKİYE </a:t>
            </a:r>
            <a:r>
              <a:rPr lang="tr-TR" sz="1600" dirty="0" err="1">
                <a:latin typeface="Agency FB" panose="020B0503020202020204" pitchFamily="34" charset="0"/>
              </a:rPr>
              <a:t>ADR’ye</a:t>
            </a:r>
            <a:r>
              <a:rPr lang="tr-TR" sz="1600" dirty="0">
                <a:latin typeface="Agency FB" panose="020B0503020202020204" pitchFamily="34" charset="0"/>
              </a:rPr>
              <a:t>  </a:t>
            </a:r>
            <a:r>
              <a:rPr lang="tr-TR" sz="1600" u="sng" dirty="0">
                <a:solidFill>
                  <a:srgbClr val="FF0000"/>
                </a:solidFill>
                <a:latin typeface="Agency FB" panose="020B0503020202020204" pitchFamily="34" charset="0"/>
              </a:rPr>
              <a:t>22 Mart 2010 </a:t>
            </a:r>
            <a:r>
              <a:rPr lang="tr-TR" sz="1600" dirty="0">
                <a:latin typeface="Agency FB" panose="020B0503020202020204" pitchFamily="34" charset="0"/>
              </a:rPr>
              <a:t>tarihinde taraf olmuştur.</a:t>
            </a:r>
            <a:br>
              <a:rPr lang="tr-TR" sz="1600" dirty="0">
                <a:latin typeface="Agency FB" panose="020B0503020202020204" pitchFamily="34" charset="0"/>
              </a:rPr>
            </a:br>
            <a:endParaRPr lang="tr-TR" sz="1600" dirty="0">
              <a:latin typeface="Agency FB" panose="020B0503020202020204" pitchFamily="34" charset="0"/>
            </a:endParaRPr>
          </a:p>
        </p:txBody>
      </p:sp>
      <p:sp>
        <p:nvSpPr>
          <p:cNvPr id="4" name="Dikdörtgen 3">
            <a:extLst>
              <a:ext uri="{FF2B5EF4-FFF2-40B4-BE49-F238E27FC236}">
                <a16:creationId xmlns:a16="http://schemas.microsoft.com/office/drawing/2014/main" id="{0B6AAC1A-9F15-01D0-8C46-957D87373892}"/>
              </a:ext>
            </a:extLst>
          </p:cNvPr>
          <p:cNvSpPr/>
          <p:nvPr/>
        </p:nvSpPr>
        <p:spPr>
          <a:xfrm>
            <a:off x="871417" y="1807295"/>
            <a:ext cx="8064896" cy="1815882"/>
          </a:xfrm>
          <a:prstGeom prst="rect">
            <a:avLst/>
          </a:prstGeom>
        </p:spPr>
        <p:txBody>
          <a:bodyPr wrap="square">
            <a:spAutoFit/>
          </a:bodyPr>
          <a:lstStyle/>
          <a:p>
            <a:pPr marL="285750" indent="-285750">
              <a:buFont typeface="Arial" charset="0"/>
              <a:buChar char="•"/>
            </a:pPr>
            <a:r>
              <a:rPr lang="tr-TR" sz="1600" u="sng" dirty="0">
                <a:latin typeface="Agency FB" panose="020B0503020202020204" pitchFamily="34" charset="0"/>
              </a:rPr>
              <a:t>2011</a:t>
            </a:r>
            <a:r>
              <a:rPr lang="tr-TR" sz="1600" dirty="0">
                <a:latin typeface="Agency FB" panose="020B0503020202020204" pitchFamily="34" charset="0"/>
              </a:rPr>
              <a:t> yılında Tehlikeli Madde ve Kombine Taşımacılık Denetleme Müdürlüğü kuruldu.(TMKTDGM)</a:t>
            </a:r>
          </a:p>
          <a:p>
            <a:endParaRPr lang="tr-TR" sz="1600" dirty="0">
              <a:latin typeface="Agency FB" panose="020B0503020202020204" pitchFamily="34" charset="0"/>
            </a:endParaRPr>
          </a:p>
          <a:p>
            <a:pPr marL="285750" indent="-285750">
              <a:buFont typeface="Arial" charset="0"/>
              <a:buChar char="•"/>
            </a:pPr>
            <a:r>
              <a:rPr lang="tr-TR" sz="1600" dirty="0">
                <a:latin typeface="Agency FB" panose="020B0503020202020204" pitchFamily="34" charset="0"/>
              </a:rPr>
              <a:t>Ulaştırma Denizcilik ve Haberleşme Bakanlığı ile Bilim Sanayi ve Teknoloji Bakanlığı ortak bir protokol ile </a:t>
            </a:r>
            <a:r>
              <a:rPr lang="tr-TR" sz="1600" dirty="0" err="1">
                <a:latin typeface="Agency FB" panose="020B0503020202020204" pitchFamily="34" charset="0"/>
              </a:rPr>
              <a:t>Araçların,Ambalajların</a:t>
            </a:r>
            <a:r>
              <a:rPr lang="tr-TR" sz="1600" dirty="0">
                <a:latin typeface="Agency FB" panose="020B0503020202020204" pitchFamily="34" charset="0"/>
              </a:rPr>
              <a:t>, </a:t>
            </a:r>
            <a:r>
              <a:rPr lang="tr-TR" sz="1600" dirty="0" err="1">
                <a:latin typeface="Agency FB" panose="020B0503020202020204" pitchFamily="34" charset="0"/>
              </a:rPr>
              <a:t>Tankların,Basınçlı</a:t>
            </a:r>
            <a:r>
              <a:rPr lang="tr-TR" sz="1600" dirty="0">
                <a:latin typeface="Agency FB" panose="020B0503020202020204" pitchFamily="34" charset="0"/>
              </a:rPr>
              <a:t> Kapların uygunluğu, Test ve Muayene , Sertifikalandırma işlemleri için TSE yetkilendirdi.</a:t>
            </a:r>
          </a:p>
          <a:p>
            <a:endParaRPr lang="tr-TR" sz="1600" dirty="0">
              <a:latin typeface="Agency FB" panose="020B0503020202020204" pitchFamily="34" charset="0"/>
            </a:endParaRPr>
          </a:p>
          <a:p>
            <a:pPr marL="285750" indent="-285750">
              <a:buFont typeface="Arial" charset="0"/>
              <a:buChar char="•"/>
            </a:pPr>
            <a:r>
              <a:rPr lang="tr-TR" sz="1600" u="sng" dirty="0">
                <a:latin typeface="Agency FB" panose="020B0503020202020204" pitchFamily="34" charset="0"/>
              </a:rPr>
              <a:t>2013 </a:t>
            </a:r>
            <a:r>
              <a:rPr lang="tr-TR" sz="1600" dirty="0">
                <a:latin typeface="Agency FB" panose="020B0503020202020204" pitchFamily="34" charset="0"/>
              </a:rPr>
              <a:t>yılında « Tehlikeli madde taşımacılığında yol kenarı denetimleri» genelgesi yayınlandı.		</a:t>
            </a:r>
          </a:p>
        </p:txBody>
      </p:sp>
    </p:spTree>
    <p:extLst>
      <p:ext uri="{BB962C8B-B14F-4D97-AF65-F5344CB8AC3E}">
        <p14:creationId xmlns:p14="http://schemas.microsoft.com/office/powerpoint/2010/main" val="14883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1ABDE-379F-9C94-DCE8-DF5629E9E597}"/>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0B272702-32D3-98AD-EDA2-F391066D7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D7404568-F4D4-068F-09AC-422B4A5D9C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817CD4E9-DD79-5B02-7381-DE256241D489}"/>
              </a:ext>
            </a:extLst>
          </p:cNvPr>
          <p:cNvSpPr txBox="1"/>
          <p:nvPr/>
        </p:nvSpPr>
        <p:spPr>
          <a:xfrm>
            <a:off x="1165251" y="1514908"/>
            <a:ext cx="6097424" cy="400110"/>
          </a:xfrm>
          <a:prstGeom prst="rect">
            <a:avLst/>
          </a:prstGeom>
          <a:noFill/>
        </p:spPr>
        <p:txBody>
          <a:bodyPr wrap="square">
            <a:spAutoFit/>
          </a:bodyPr>
          <a:lstStyle/>
          <a:p>
            <a:r>
              <a:rPr lang="tr-TR" sz="2000" b="1" dirty="0"/>
              <a:t>TMGD NEDİR? </a:t>
            </a:r>
            <a:endParaRPr lang="tr-TR" sz="2000" dirty="0"/>
          </a:p>
        </p:txBody>
      </p:sp>
      <p:sp>
        <p:nvSpPr>
          <p:cNvPr id="4" name="2 İçerik Yer Tutucusu">
            <a:extLst>
              <a:ext uri="{FF2B5EF4-FFF2-40B4-BE49-F238E27FC236}">
                <a16:creationId xmlns:a16="http://schemas.microsoft.com/office/drawing/2014/main" id="{8FCB8194-5730-41CB-DDD3-C5905B1578F5}"/>
              </a:ext>
            </a:extLst>
          </p:cNvPr>
          <p:cNvSpPr txBox="1">
            <a:spLocks/>
          </p:cNvSpPr>
          <p:nvPr/>
        </p:nvSpPr>
        <p:spPr>
          <a:xfrm>
            <a:off x="871417" y="2252117"/>
            <a:ext cx="4570358" cy="160550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tr-TR" dirty="0">
                <a:latin typeface="+mj-lt"/>
              </a:rPr>
              <a:t>   </a:t>
            </a:r>
            <a:r>
              <a:rPr lang="tr-TR" sz="1600" dirty="0">
                <a:latin typeface="Agency FB" panose="020B0503020202020204" pitchFamily="34" charset="0"/>
              </a:rPr>
              <a:t>ADR kitabına göre; işletme yöneticisinin sorumluluğu altında, söz konusu işletmenin ilgili faaliyet limitleri dahilinde uygun araçlarla ve aksiyonlarla, bu faaliyetlerin geçerli zorunluluklara göre ve en </a:t>
            </a:r>
            <a:r>
              <a:rPr lang="tr-TR" sz="1600" dirty="0">
                <a:solidFill>
                  <a:srgbClr val="FF0000"/>
                </a:solidFill>
                <a:latin typeface="Agency FB" panose="020B0503020202020204" pitchFamily="34" charset="0"/>
              </a:rPr>
              <a:t>güvenli</a:t>
            </a:r>
            <a:r>
              <a:rPr lang="tr-TR" sz="1600" dirty="0">
                <a:latin typeface="Agency FB" panose="020B0503020202020204" pitchFamily="34" charset="0"/>
              </a:rPr>
              <a:t> yolla yürütülmesine yardımcı olmaktır.</a:t>
            </a:r>
          </a:p>
          <a:p>
            <a:pPr algn="ctr">
              <a:buFont typeface="Arial" panose="020B0604020202020204" pitchFamily="34" charset="0"/>
              <a:buNone/>
            </a:pPr>
            <a:endParaRPr lang="tr-TR" dirty="0">
              <a:latin typeface="+mj-lt"/>
            </a:endParaRPr>
          </a:p>
        </p:txBody>
      </p:sp>
      <p:pic>
        <p:nvPicPr>
          <p:cNvPr id="5" name="3 Resim" descr="418KF+0-8kL._SX346_BO1,204,203,200_.jpg">
            <a:extLst>
              <a:ext uri="{FF2B5EF4-FFF2-40B4-BE49-F238E27FC236}">
                <a16:creationId xmlns:a16="http://schemas.microsoft.com/office/drawing/2014/main" id="{1815ADC2-1E97-F902-3FEF-89441A167C12}"/>
              </a:ext>
            </a:extLst>
          </p:cNvPr>
          <p:cNvPicPr>
            <a:picLocks noChangeAspect="1"/>
          </p:cNvPicPr>
          <p:nvPr/>
        </p:nvPicPr>
        <p:blipFill>
          <a:blip r:embed="rId4"/>
          <a:stretch>
            <a:fillRect/>
          </a:stretch>
        </p:blipFill>
        <p:spPr>
          <a:xfrm>
            <a:off x="10863065" y="4915255"/>
            <a:ext cx="1187977" cy="182620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740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F413A-C6A9-F04C-7AE1-1B318E8BEA4B}"/>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B30F64D4-37D0-B6E5-3219-9DA5D1C00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855" y="1514908"/>
            <a:ext cx="1750780" cy="5352127"/>
          </a:xfrm>
          <a:prstGeom prst="rect">
            <a:avLst/>
          </a:prstGeom>
        </p:spPr>
      </p:pic>
      <p:pic>
        <p:nvPicPr>
          <p:cNvPr id="7" name="Resim 6">
            <a:extLst>
              <a:ext uri="{FF2B5EF4-FFF2-40B4-BE49-F238E27FC236}">
                <a16:creationId xmlns:a16="http://schemas.microsoft.com/office/drawing/2014/main" id="{A5B28DEC-DE7D-1631-B39F-43D49DBB47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83" y="476139"/>
            <a:ext cx="587668" cy="438261"/>
          </a:xfrm>
          <a:prstGeom prst="rect">
            <a:avLst/>
          </a:prstGeom>
        </p:spPr>
      </p:pic>
      <p:sp>
        <p:nvSpPr>
          <p:cNvPr id="3" name="Metin kutusu 2">
            <a:extLst>
              <a:ext uri="{FF2B5EF4-FFF2-40B4-BE49-F238E27FC236}">
                <a16:creationId xmlns:a16="http://schemas.microsoft.com/office/drawing/2014/main" id="{BDE3CED4-B60C-C219-A57B-A123A027B068}"/>
              </a:ext>
            </a:extLst>
          </p:cNvPr>
          <p:cNvSpPr txBox="1"/>
          <p:nvPr/>
        </p:nvSpPr>
        <p:spPr>
          <a:xfrm>
            <a:off x="1165251" y="1303501"/>
            <a:ext cx="3356272" cy="400110"/>
          </a:xfrm>
          <a:prstGeom prst="rect">
            <a:avLst/>
          </a:prstGeom>
          <a:noFill/>
        </p:spPr>
        <p:txBody>
          <a:bodyPr wrap="square">
            <a:spAutoFit/>
          </a:bodyPr>
          <a:lstStyle/>
          <a:p>
            <a:r>
              <a:rPr lang="tr-TR" sz="2000" b="1" dirty="0"/>
              <a:t>TEHLİKELİ MADDE NEDİR?</a:t>
            </a:r>
            <a:endParaRPr lang="tr-TR" sz="2000" dirty="0"/>
          </a:p>
        </p:txBody>
      </p:sp>
      <p:sp>
        <p:nvSpPr>
          <p:cNvPr id="5" name="Metin kutusu 4">
            <a:extLst>
              <a:ext uri="{FF2B5EF4-FFF2-40B4-BE49-F238E27FC236}">
                <a16:creationId xmlns:a16="http://schemas.microsoft.com/office/drawing/2014/main" id="{B446A448-8ECF-B466-37E8-1C9E1E8AB5A9}"/>
              </a:ext>
            </a:extLst>
          </p:cNvPr>
          <p:cNvSpPr txBox="1"/>
          <p:nvPr/>
        </p:nvSpPr>
        <p:spPr>
          <a:xfrm>
            <a:off x="1165251" y="1956858"/>
            <a:ext cx="7092924" cy="3570208"/>
          </a:xfrm>
          <a:prstGeom prst="rect">
            <a:avLst/>
          </a:prstGeom>
          <a:noFill/>
        </p:spPr>
        <p:txBody>
          <a:bodyPr wrap="square">
            <a:spAutoFit/>
          </a:bodyPr>
          <a:lstStyle/>
          <a:p>
            <a:pPr>
              <a:buNone/>
            </a:pPr>
            <a:r>
              <a:rPr lang="tr-TR" sz="1600" dirty="0">
                <a:latin typeface="Agency FB" panose="020B0503020202020204" pitchFamily="34" charset="0"/>
              </a:rPr>
              <a:t>ADR Bölüm 3.2 ‘deki Tehlikeli malların listelendiği Tablo A da </a:t>
            </a:r>
            <a:r>
              <a:rPr lang="tr-TR" sz="1600" u="sng" dirty="0">
                <a:latin typeface="Agency FB" panose="020B0503020202020204" pitchFamily="34" charset="0"/>
              </a:rPr>
              <a:t>yer alan </a:t>
            </a:r>
            <a:r>
              <a:rPr lang="tr-TR" sz="1600" dirty="0">
                <a:latin typeface="Agency FB" panose="020B0503020202020204" pitchFamily="34" charset="0"/>
              </a:rPr>
              <a:t>veya </a:t>
            </a:r>
            <a:r>
              <a:rPr lang="tr-TR" sz="1600" u="sng" dirty="0">
                <a:latin typeface="Agency FB" panose="020B0503020202020204" pitchFamily="34" charset="0"/>
              </a:rPr>
              <a:t>yer almayan </a:t>
            </a:r>
            <a:r>
              <a:rPr lang="tr-TR" sz="1600" dirty="0">
                <a:latin typeface="Agency FB" panose="020B0503020202020204" pitchFamily="34" charset="0"/>
              </a:rPr>
              <a:t>ancak;</a:t>
            </a:r>
          </a:p>
          <a:p>
            <a:pPr>
              <a:buNone/>
            </a:pPr>
            <a:r>
              <a:rPr lang="tr-TR" sz="1600" dirty="0">
                <a:latin typeface="Agency FB" panose="020B0503020202020204" pitchFamily="34" charset="0"/>
              </a:rPr>
              <a:t>fiziksel, kimyasal ve fizyolojik özelliklerine göre  ADR sınıflandırma kriterlerini karşılayan insan </a:t>
            </a:r>
          </a:p>
          <a:p>
            <a:pPr>
              <a:buNone/>
            </a:pPr>
            <a:r>
              <a:rPr lang="tr-TR" sz="1600" dirty="0">
                <a:latin typeface="Agency FB" panose="020B0503020202020204" pitchFamily="34" charset="0"/>
              </a:rPr>
              <a:t>sağlığına, canlılara ve çevreye zarar vermesi muhtemel olan maddelerdir.</a:t>
            </a:r>
          </a:p>
          <a:p>
            <a:pPr>
              <a:buNone/>
            </a:pPr>
            <a:r>
              <a:rPr lang="tr-TR" sz="1600" dirty="0">
                <a:latin typeface="Agency FB" panose="020B0503020202020204" pitchFamily="34" charset="0"/>
              </a:rPr>
              <a:t>Bu maddeler Nitelik açısından;</a:t>
            </a:r>
          </a:p>
          <a:p>
            <a:pPr marL="285750" indent="-285750">
              <a:buFont typeface="Arial" panose="020B0604020202020204" pitchFamily="34" charset="0"/>
              <a:buChar char="•"/>
            </a:pPr>
            <a:r>
              <a:rPr lang="tr-TR" sz="1600" dirty="0">
                <a:latin typeface="Agency FB" panose="020B0503020202020204" pitchFamily="34" charset="0"/>
              </a:rPr>
              <a:t>Patlatıcı</a:t>
            </a:r>
          </a:p>
          <a:p>
            <a:pPr marL="285750" indent="-285750">
              <a:buFont typeface="Arial" panose="020B0604020202020204" pitchFamily="34" charset="0"/>
              <a:buChar char="•"/>
            </a:pPr>
            <a:r>
              <a:rPr lang="tr-TR" sz="1600" dirty="0">
                <a:latin typeface="Agency FB" panose="020B0503020202020204" pitchFamily="34" charset="0"/>
              </a:rPr>
              <a:t>Boğucu</a:t>
            </a:r>
          </a:p>
          <a:p>
            <a:pPr marL="285750" indent="-285750">
              <a:buFont typeface="Arial" panose="020B0604020202020204" pitchFamily="34" charset="0"/>
              <a:buChar char="•"/>
            </a:pPr>
            <a:r>
              <a:rPr lang="tr-TR" sz="1600" dirty="0">
                <a:latin typeface="Agency FB" panose="020B0503020202020204" pitchFamily="34" charset="0"/>
              </a:rPr>
              <a:t>Aşındırıcı</a:t>
            </a:r>
          </a:p>
          <a:p>
            <a:pPr marL="285750" indent="-285750">
              <a:buFont typeface="Arial" panose="020B0604020202020204" pitchFamily="34" charset="0"/>
              <a:buChar char="•"/>
            </a:pPr>
            <a:r>
              <a:rPr lang="tr-TR" sz="1600" dirty="0">
                <a:latin typeface="Agency FB" panose="020B0503020202020204" pitchFamily="34" charset="0"/>
              </a:rPr>
              <a:t>Zehirli </a:t>
            </a:r>
          </a:p>
          <a:p>
            <a:pPr marL="285750" indent="-285750">
              <a:buFont typeface="Arial" panose="020B0604020202020204" pitchFamily="34" charset="0"/>
              <a:buChar char="•"/>
            </a:pPr>
            <a:r>
              <a:rPr lang="tr-TR" sz="1600" dirty="0">
                <a:latin typeface="Agency FB" panose="020B0503020202020204" pitchFamily="34" charset="0"/>
              </a:rPr>
              <a:t>Alerjik</a:t>
            </a:r>
          </a:p>
          <a:p>
            <a:pPr marL="285750" indent="-285750">
              <a:buFont typeface="Arial" panose="020B0604020202020204" pitchFamily="34" charset="0"/>
              <a:buChar char="•"/>
            </a:pPr>
            <a:r>
              <a:rPr lang="tr-TR" sz="1600" dirty="0">
                <a:latin typeface="Agency FB" panose="020B0503020202020204" pitchFamily="34" charset="0"/>
              </a:rPr>
              <a:t>Radyoaktif</a:t>
            </a:r>
          </a:p>
          <a:p>
            <a:pPr marL="285750" indent="-285750">
              <a:buFont typeface="Arial" panose="020B0604020202020204" pitchFamily="34" charset="0"/>
              <a:buChar char="•"/>
            </a:pPr>
            <a:r>
              <a:rPr lang="tr-TR" sz="1600" dirty="0">
                <a:latin typeface="Agency FB" panose="020B0503020202020204" pitchFamily="34" charset="0"/>
              </a:rPr>
              <a:t>Yakıcı</a:t>
            </a:r>
          </a:p>
          <a:p>
            <a:pPr marL="285750" indent="-285750">
              <a:buFont typeface="Arial" panose="020B0604020202020204" pitchFamily="34" charset="0"/>
              <a:buChar char="•"/>
            </a:pPr>
            <a:r>
              <a:rPr lang="tr-TR" sz="1600" dirty="0">
                <a:latin typeface="Agency FB" panose="020B0503020202020204" pitchFamily="34" charset="0"/>
              </a:rPr>
              <a:t>Bulaşıcı</a:t>
            </a:r>
          </a:p>
          <a:p>
            <a:pPr marL="285750" indent="-285750">
              <a:buFont typeface="Arial" panose="020B0604020202020204" pitchFamily="34" charset="0"/>
              <a:buChar char="•"/>
            </a:pPr>
            <a:r>
              <a:rPr lang="tr-TR" sz="1600" dirty="0">
                <a:latin typeface="Agency FB" panose="020B0503020202020204" pitchFamily="34" charset="0"/>
              </a:rPr>
              <a:t>Yanıcı olabilir.</a:t>
            </a:r>
          </a:p>
          <a:p>
            <a:pPr>
              <a:buNone/>
            </a:pPr>
            <a:endParaRPr lang="tr-TR" sz="1800" dirty="0">
              <a:latin typeface="Agency FB" panose="020B0503020202020204" pitchFamily="34" charset="0"/>
            </a:endParaRPr>
          </a:p>
        </p:txBody>
      </p:sp>
    </p:spTree>
    <p:extLst>
      <p:ext uri="{BB962C8B-B14F-4D97-AF65-F5344CB8AC3E}">
        <p14:creationId xmlns:p14="http://schemas.microsoft.com/office/powerpoint/2010/main" val="3526922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2851</Words>
  <Application>Microsoft Office PowerPoint</Application>
  <PresentationFormat>Geniş ekran</PresentationFormat>
  <Paragraphs>447</Paragraphs>
  <Slides>45</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45</vt:i4>
      </vt:variant>
    </vt:vector>
  </HeadingPairs>
  <TitlesOfParts>
    <vt:vector size="53" baseType="lpstr">
      <vt:lpstr>Agency FB</vt:lpstr>
      <vt:lpstr>AngsanaUPC</vt:lpstr>
      <vt:lpstr>Arial</vt:lpstr>
      <vt:lpstr>Arial Black</vt:lpstr>
      <vt:lpstr>Calibri</vt:lpstr>
      <vt:lpstr>Calibri Light</vt:lpstr>
      <vt:lpstr>Constantia</vt:lpstr>
      <vt:lpstr>Office Teması</vt:lpstr>
      <vt:lpstr>BAŞLIK</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BAŞLIK</dc:title>
  <dc:creator>HP</dc:creator>
  <cp:lastModifiedBy>qualitymanager lagohotel</cp:lastModifiedBy>
  <cp:revision>56</cp:revision>
  <dcterms:created xsi:type="dcterms:W3CDTF">2024-05-01T13:20:34Z</dcterms:created>
  <dcterms:modified xsi:type="dcterms:W3CDTF">2025-04-17T14:34:07Z</dcterms:modified>
</cp:coreProperties>
</file>