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7" r:id="rId3"/>
    <p:sldId id="260" r:id="rId4"/>
    <p:sldId id="262" r:id="rId5"/>
    <p:sldId id="267" r:id="rId6"/>
    <p:sldId id="266" r:id="rId7"/>
    <p:sldId id="263" r:id="rId8"/>
    <p:sldId id="269" r:id="rId9"/>
    <p:sldId id="274" r:id="rId10"/>
    <p:sldId id="273" r:id="rId11"/>
    <p:sldId id="272" r:id="rId12"/>
    <p:sldId id="283" r:id="rId13"/>
    <p:sldId id="282" r:id="rId14"/>
    <p:sldId id="277" r:id="rId15"/>
    <p:sldId id="278" r:id="rId16"/>
    <p:sldId id="276" r:id="rId17"/>
    <p:sldId id="28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1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089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9865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42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46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073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578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759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8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918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684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D4DCD-A8A4-4A64-95A5-274728C063A8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F9689-E67D-4B69-BA38-2AC5CC59E5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993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BACBC-BD3D-73B2-DBF5-EA9B121CF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8908F61D-0633-EFBE-C0DB-B51CE0358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4" y="0"/>
            <a:ext cx="2246335" cy="6867036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10FFED1E-A97E-7F35-A5DE-531C0D7C00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95F9EA6-C94D-BA98-182D-F69622C98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1" y="1942838"/>
            <a:ext cx="2165617" cy="1615037"/>
          </a:xfrm>
          <a:prstGeom prst="rect">
            <a:avLst/>
          </a:prstGeom>
        </p:spPr>
      </p:pic>
      <p:sp>
        <p:nvSpPr>
          <p:cNvPr id="5" name="Başlık 4">
            <a:extLst>
              <a:ext uri="{FF2B5EF4-FFF2-40B4-BE49-F238E27FC236}">
                <a16:creationId xmlns:a16="http://schemas.microsoft.com/office/drawing/2014/main" id="{A2C13FDA-FAE7-61D8-D8CE-C25419FDB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4845" y="3885677"/>
            <a:ext cx="7922307" cy="1615036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ÇOCUK İSTİSMARI EĞİTİMİ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37684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7A2F-1B02-0961-E3A7-1B9EDE718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219C851-7E10-45C4-0079-172652256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C139C3E-42FC-6248-31A2-4DE0E211B6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4F2286A7-E40F-2887-14C4-11771A8587A5}"/>
              </a:ext>
            </a:extLst>
          </p:cNvPr>
          <p:cNvSpPr txBox="1">
            <a:spLocks/>
          </p:cNvSpPr>
          <p:nvPr/>
        </p:nvSpPr>
        <p:spPr>
          <a:xfrm>
            <a:off x="2484946" y="914400"/>
            <a:ext cx="7222108" cy="3452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indent="559435">
              <a:lnSpc>
                <a:spcPct val="116100"/>
              </a:lnSpc>
              <a:spcBef>
                <a:spcPts val="100"/>
              </a:spcBef>
            </a:pPr>
            <a:r>
              <a:rPr lang="en-US" sz="2000" b="1" dirty="0">
                <a:latin typeface="Agency FB" panose="020B0503020202020204" pitchFamily="34" charset="0"/>
              </a:rPr>
              <a:t>AİLE</a:t>
            </a:r>
            <a:r>
              <a:rPr lang="en-US" sz="2000" b="1" spc="-190" dirty="0">
                <a:latin typeface="Agency FB" panose="020B0503020202020204" pitchFamily="34" charset="0"/>
              </a:rPr>
              <a:t> </a:t>
            </a:r>
            <a:r>
              <a:rPr lang="en-US" sz="2000" b="1" dirty="0">
                <a:latin typeface="Agency FB" panose="020B0503020202020204" pitchFamily="34" charset="0"/>
              </a:rPr>
              <a:t>İÇİ</a:t>
            </a:r>
            <a:r>
              <a:rPr lang="en-US" sz="2000" b="1" spc="-190" dirty="0">
                <a:latin typeface="Agency FB" panose="020B0503020202020204" pitchFamily="34" charset="0"/>
              </a:rPr>
              <a:t> </a:t>
            </a:r>
            <a:r>
              <a:rPr lang="en-US" sz="2000" b="1" dirty="0">
                <a:latin typeface="Agency FB" panose="020B0503020202020204" pitchFamily="34" charset="0"/>
              </a:rPr>
              <a:t>CİNSEL</a:t>
            </a:r>
            <a:r>
              <a:rPr lang="en-US" sz="2000" b="1" spc="-190" dirty="0">
                <a:latin typeface="Agency FB" panose="020B0503020202020204" pitchFamily="34" charset="0"/>
              </a:rPr>
              <a:t> </a:t>
            </a:r>
            <a:r>
              <a:rPr lang="en-US" sz="2000" b="1" spc="-10" dirty="0">
                <a:latin typeface="Agency FB" panose="020B0503020202020204" pitchFamily="34" charset="0"/>
              </a:rPr>
              <a:t>İSTİSMARIN </a:t>
            </a:r>
            <a:r>
              <a:rPr lang="en-US" sz="2000" b="1" dirty="0">
                <a:latin typeface="Agency FB" panose="020B0503020202020204" pitchFamily="34" charset="0"/>
              </a:rPr>
              <a:t>OLUŞMASINDA</a:t>
            </a:r>
            <a:r>
              <a:rPr lang="en-US" sz="2000" b="1" spc="-85" dirty="0">
                <a:latin typeface="Agency FB" panose="020B0503020202020204" pitchFamily="34" charset="0"/>
              </a:rPr>
              <a:t> </a:t>
            </a:r>
            <a:r>
              <a:rPr lang="en-US" sz="2000" b="1" dirty="0">
                <a:latin typeface="Agency FB" panose="020B0503020202020204" pitchFamily="34" charset="0"/>
              </a:rPr>
              <a:t>RİSKLER</a:t>
            </a:r>
            <a:r>
              <a:rPr lang="en-US" sz="2000" b="1" spc="-85" dirty="0">
                <a:latin typeface="Agency FB" panose="020B0503020202020204" pitchFamily="34" charset="0"/>
              </a:rPr>
              <a:t> </a:t>
            </a:r>
            <a:r>
              <a:rPr lang="en-US" sz="2000" b="1" spc="-10" dirty="0">
                <a:latin typeface="Agency FB" panose="020B0503020202020204" pitchFamily="34" charset="0"/>
              </a:rPr>
              <a:t>NELERDİR?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C3A0684F-0534-25F2-B7EA-E48968CEA666}"/>
              </a:ext>
            </a:extLst>
          </p:cNvPr>
          <p:cNvSpPr txBox="1"/>
          <p:nvPr/>
        </p:nvSpPr>
        <p:spPr>
          <a:xfrm>
            <a:off x="871417" y="2768875"/>
            <a:ext cx="8564131" cy="3004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000" spc="-3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Alkolik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anne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baba,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Annenin/babanın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hasta</a:t>
            </a:r>
            <a:r>
              <a:rPr sz="2000" spc="-14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olması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veya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evi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terk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etmesi,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Yetişkinlerin </a:t>
            </a:r>
            <a:r>
              <a:rPr sz="2000" spc="-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</a:t>
            </a:r>
            <a:r>
              <a:rPr sz="2000" spc="-16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aynı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odayı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yatağı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paylaşmaları,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Annenin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gece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çalışmak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zorunda</a:t>
            </a:r>
            <a:r>
              <a:rPr sz="2000" spc="-14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olması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nedeni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ile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çocuklara</a:t>
            </a:r>
            <a:r>
              <a:rPr sz="2000" spc="-14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baba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üvey</a:t>
            </a:r>
            <a:r>
              <a:rPr sz="2000" spc="-14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babanın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bakması,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2389505">
              <a:lnSpc>
                <a:spcPct val="145800"/>
              </a:lnSpc>
              <a:spcBef>
                <a:spcPts val="525"/>
              </a:spcBef>
            </a:pPr>
            <a:r>
              <a:rPr sz="2000" spc="-8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Anne</a:t>
            </a:r>
            <a:r>
              <a:rPr sz="2000" spc="-15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veya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babanın</a:t>
            </a:r>
            <a:r>
              <a:rPr sz="2000" spc="-15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r>
              <a:rPr sz="2000" spc="-15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4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ikisinin</a:t>
            </a:r>
            <a:r>
              <a:rPr sz="2000" spc="-15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ailesinde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daha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önce</a:t>
            </a:r>
            <a:r>
              <a:rPr sz="2000" spc="-15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4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aile</a:t>
            </a:r>
            <a:r>
              <a:rPr sz="2000" spc="-1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2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içi</a:t>
            </a:r>
            <a:r>
              <a:rPr lang="tr-TR" sz="2000" spc="-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3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cinsel</a:t>
            </a:r>
            <a:r>
              <a:rPr sz="2000" spc="-1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istismarın</a:t>
            </a:r>
            <a:r>
              <a:rPr sz="2000" spc="-14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varlığı,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2000" spc="-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İktidarsızlık</a:t>
            </a:r>
            <a:r>
              <a:rPr sz="2000" spc="-13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sz="2000" spc="-1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psikopatidir.</a:t>
            </a:r>
            <a:r>
              <a:rPr sz="2000" spc="-13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(ruh</a:t>
            </a:r>
            <a:r>
              <a:rPr sz="2000" spc="-1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sz="2000" spc="-1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sinir</a:t>
            </a:r>
            <a:r>
              <a:rPr sz="2000" spc="-13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hastalığı)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590F34E-8A69-0E6C-7E43-28F6560E6EA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7605" y="4166105"/>
            <a:ext cx="4278897" cy="235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6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0FEF4-B230-AA64-8C13-69AE2122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4C0CE4E9-EDCA-C50F-DBCD-3F9AA236E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65A0D99-7A87-1EFA-E211-0B2326D49F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13BDFA0F-A20B-ACDB-5697-CD62077B8825}"/>
              </a:ext>
            </a:extLst>
          </p:cNvPr>
          <p:cNvSpPr txBox="1">
            <a:spLocks/>
          </p:cNvSpPr>
          <p:nvPr/>
        </p:nvSpPr>
        <p:spPr>
          <a:xfrm>
            <a:off x="1469365" y="1000584"/>
            <a:ext cx="889172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Agency FB" panose="020B0503020202020204" pitchFamily="34" charset="0"/>
              </a:rPr>
              <a:t>İSTİSMAR</a:t>
            </a:r>
            <a:r>
              <a:rPr lang="en-US" sz="4000" b="1" spc="-155" dirty="0">
                <a:latin typeface="Agency FB" panose="020B0503020202020204" pitchFamily="34" charset="0"/>
              </a:rPr>
              <a:t> </a:t>
            </a:r>
            <a:r>
              <a:rPr lang="en-US" sz="4000" b="1" dirty="0">
                <a:latin typeface="Agency FB" panose="020B0503020202020204" pitchFamily="34" charset="0"/>
              </a:rPr>
              <a:t>MAĞDURU</a:t>
            </a:r>
            <a:r>
              <a:rPr lang="en-US" sz="4000" b="1" spc="-155" dirty="0">
                <a:latin typeface="Agency FB" panose="020B0503020202020204" pitchFamily="34" charset="0"/>
              </a:rPr>
              <a:t> </a:t>
            </a:r>
            <a:r>
              <a:rPr lang="en-US" sz="4000" b="1" dirty="0">
                <a:latin typeface="Agency FB" panose="020B0503020202020204" pitchFamily="34" charset="0"/>
              </a:rPr>
              <a:t>OLAN</a:t>
            </a:r>
            <a:r>
              <a:rPr lang="en-US" sz="4000" b="1" spc="-155" dirty="0">
                <a:latin typeface="Agency FB" panose="020B0503020202020204" pitchFamily="34" charset="0"/>
              </a:rPr>
              <a:t> </a:t>
            </a:r>
            <a:r>
              <a:rPr lang="en-US" sz="4000" b="1" dirty="0">
                <a:latin typeface="Agency FB" panose="020B0503020202020204" pitchFamily="34" charset="0"/>
              </a:rPr>
              <a:t>KİŞİ</a:t>
            </a:r>
            <a:r>
              <a:rPr lang="en-US" sz="4000" b="1" spc="-155" dirty="0">
                <a:latin typeface="Agency FB" panose="020B0503020202020204" pitchFamily="34" charset="0"/>
              </a:rPr>
              <a:t> </a:t>
            </a:r>
            <a:r>
              <a:rPr lang="en-US" sz="4000" b="1" spc="-10" dirty="0">
                <a:latin typeface="Agency FB" panose="020B0503020202020204" pitchFamily="34" charset="0"/>
              </a:rPr>
              <a:t>BELİRTİLERİ</a:t>
            </a:r>
            <a:r>
              <a:rPr lang="en-US" sz="4000" b="1" spc="-10" dirty="0"/>
              <a:t>:</a:t>
            </a:r>
            <a:endParaRPr lang="en-US" sz="4000" b="1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4A03AD0-066A-8118-D3D0-7FF97111BC2D}"/>
              </a:ext>
            </a:extLst>
          </p:cNvPr>
          <p:cNvSpPr txBox="1"/>
          <p:nvPr/>
        </p:nvSpPr>
        <p:spPr>
          <a:xfrm>
            <a:off x="871417" y="2343522"/>
            <a:ext cx="5847715" cy="192244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dirty="0">
                <a:latin typeface="Agency FB" panose="020B0503020202020204" pitchFamily="34" charset="0"/>
                <a:cs typeface="Tahoma"/>
              </a:rPr>
              <a:t>Bebeklik</a:t>
            </a:r>
            <a:r>
              <a:rPr sz="2000" b="1" spc="-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b="1" dirty="0">
                <a:latin typeface="Agency FB" panose="020B0503020202020204" pitchFamily="34" charset="0"/>
                <a:cs typeface="Tahoma"/>
              </a:rPr>
              <a:t>-</a:t>
            </a:r>
            <a:r>
              <a:rPr sz="2000" b="1" spc="114" dirty="0">
                <a:latin typeface="Agency FB" panose="020B0503020202020204" pitchFamily="34" charset="0"/>
                <a:cs typeface="Tahoma"/>
              </a:rPr>
              <a:t>4</a:t>
            </a:r>
            <a:r>
              <a:rPr sz="2000" b="1" spc="-6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b="1" spc="-20" dirty="0">
                <a:latin typeface="Agency FB" panose="020B0503020202020204" pitchFamily="34" charset="0"/>
                <a:cs typeface="Tahoma"/>
              </a:rPr>
              <a:t>Yaş:</a:t>
            </a:r>
            <a:endParaRPr sz="2000" b="1" dirty="0">
              <a:latin typeface="Agency FB" panose="020B0503020202020204" pitchFamily="34" charset="0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sz="2000" spc="-95" dirty="0">
                <a:latin typeface="Agency FB" panose="020B0503020202020204" pitchFamily="34" charset="0"/>
                <a:cs typeface="Tahoma"/>
              </a:rPr>
              <a:t>Tuvalet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Tahoma"/>
              </a:rPr>
              <a:t>eğitiminde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bozulmalar,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Arial" panose="020B0604020202020204" pitchFamily="34" charset="0"/>
              <a:buChar char="•"/>
            </a:pPr>
            <a:r>
              <a:rPr sz="2000" spc="-55" dirty="0">
                <a:latin typeface="Agency FB" panose="020B0503020202020204" pitchFamily="34" charset="0"/>
                <a:cs typeface="Tahoma"/>
              </a:rPr>
              <a:t>Cinsel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0" dirty="0">
                <a:latin typeface="Agency FB" panose="020B0503020202020204" pitchFamily="34" charset="0"/>
                <a:cs typeface="Tahoma"/>
              </a:rPr>
              <a:t>içerikli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0" dirty="0">
                <a:latin typeface="Agency FB" panose="020B0503020202020204" pitchFamily="34" charset="0"/>
                <a:cs typeface="Tahoma"/>
              </a:rPr>
              <a:t>sözcükleri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Tahoma"/>
              </a:rPr>
              <a:t>kullanmada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artma,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sz="2000" spc="-55" dirty="0">
                <a:latin typeface="Agency FB" panose="020B0503020202020204" pitchFamily="34" charset="0"/>
                <a:cs typeface="Tahoma"/>
              </a:rPr>
              <a:t>Cinsel</a:t>
            </a:r>
            <a:r>
              <a:rPr sz="2000" spc="-21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Tahoma"/>
              </a:rPr>
              <a:t>organları</a:t>
            </a:r>
            <a:r>
              <a:rPr sz="2000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25" dirty="0">
                <a:latin typeface="Agency FB" panose="020B0503020202020204" pitchFamily="34" charset="0"/>
                <a:cs typeface="Tahoma"/>
              </a:rPr>
              <a:t>ile</a:t>
            </a:r>
            <a:r>
              <a:rPr sz="2000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0" dirty="0">
                <a:latin typeface="Agency FB" panose="020B0503020202020204" pitchFamily="34" charset="0"/>
                <a:cs typeface="Tahoma"/>
              </a:rPr>
              <a:t>fiziksel</a:t>
            </a:r>
            <a:r>
              <a:rPr sz="2000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0" dirty="0">
                <a:latin typeface="Agency FB" panose="020B0503020202020204" pitchFamily="34" charset="0"/>
                <a:cs typeface="Tahoma"/>
              </a:rPr>
              <a:t>olarak</a:t>
            </a:r>
            <a:r>
              <a:rPr sz="2000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aşırı</a:t>
            </a:r>
            <a:r>
              <a:rPr sz="2000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Tahoma"/>
              </a:rPr>
              <a:t>uğraşma,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355600" marR="972185" indent="-342900">
              <a:lnSpc>
                <a:spcPct val="148400"/>
              </a:lnSpc>
              <a:buFont typeface="Arial" panose="020B0604020202020204" pitchFamily="34" charset="0"/>
              <a:buChar char="•"/>
            </a:pPr>
            <a:r>
              <a:rPr sz="2000" spc="-100" dirty="0">
                <a:latin typeface="Agency FB" panose="020B0503020202020204" pitchFamily="34" charset="0"/>
                <a:cs typeface="Tahoma"/>
              </a:rPr>
              <a:t>Oyunlarında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5" dirty="0" err="1">
                <a:latin typeface="Agency FB" panose="020B0503020202020204" pitchFamily="34" charset="0"/>
                <a:cs typeface="Tahoma"/>
              </a:rPr>
              <a:t>cinsel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Tahoma"/>
              </a:rPr>
              <a:t>içeriğin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fazla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5" dirty="0">
                <a:latin typeface="Agency FB" panose="020B0503020202020204" pitchFamily="34" charset="0"/>
                <a:cs typeface="Tahoma"/>
              </a:rPr>
              <a:t>olması, </a:t>
            </a:r>
            <a:r>
              <a:rPr sz="2000" spc="-110" dirty="0">
                <a:latin typeface="Agency FB" panose="020B0503020202020204" pitchFamily="34" charset="0"/>
                <a:cs typeface="Tahoma"/>
              </a:rPr>
              <a:t>Uyku</a:t>
            </a:r>
            <a:r>
              <a:rPr sz="2000" spc="-22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bozuklukları…</a:t>
            </a:r>
            <a:endParaRPr sz="2000"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3A455B75-677E-610F-33A5-14942E95A87E}"/>
              </a:ext>
            </a:extLst>
          </p:cNvPr>
          <p:cNvSpPr txBox="1"/>
          <p:nvPr/>
        </p:nvSpPr>
        <p:spPr>
          <a:xfrm>
            <a:off x="707011" y="4355184"/>
            <a:ext cx="7616858" cy="1943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tr-TR" b="1" spc="114" dirty="0">
                <a:latin typeface="Agency FB" panose="020B0503020202020204" pitchFamily="34" charset="0"/>
                <a:cs typeface="Tahoma"/>
              </a:rPr>
              <a:t>4</a:t>
            </a:r>
            <a:r>
              <a:rPr lang="tr-TR" b="1" spc="-24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b="1" dirty="0">
                <a:latin typeface="Agency FB" panose="020B0503020202020204" pitchFamily="34" charset="0"/>
                <a:cs typeface="Tahoma"/>
              </a:rPr>
              <a:t>-</a:t>
            </a:r>
            <a:r>
              <a:rPr lang="tr-TR" b="1" spc="114" dirty="0">
                <a:latin typeface="Agency FB" panose="020B0503020202020204" pitchFamily="34" charset="0"/>
                <a:cs typeface="Tahoma"/>
              </a:rPr>
              <a:t>6</a:t>
            </a:r>
            <a:r>
              <a:rPr lang="tr-TR" b="1" spc="-229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b="1" spc="-20" dirty="0">
                <a:latin typeface="Agency FB" panose="020B0503020202020204" pitchFamily="34" charset="0"/>
                <a:cs typeface="Tahoma"/>
              </a:rPr>
              <a:t>Yaş:</a:t>
            </a:r>
            <a:endParaRPr lang="tr-TR" b="1" dirty="0">
              <a:latin typeface="Agency FB" panose="020B0503020202020204" pitchFamily="34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lang="tr-TR" spc="-95" dirty="0">
                <a:latin typeface="Agency FB" panose="020B0503020202020204" pitchFamily="34" charset="0"/>
                <a:cs typeface="Tahoma"/>
              </a:rPr>
              <a:t>Korku,</a:t>
            </a:r>
            <a:r>
              <a:rPr lang="tr-TR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80" dirty="0">
                <a:latin typeface="Agency FB" panose="020B0503020202020204" pitchFamily="34" charset="0"/>
                <a:cs typeface="Tahoma"/>
              </a:rPr>
              <a:t>(yetişkinlerden</a:t>
            </a:r>
            <a:r>
              <a:rPr lang="tr-TR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55" dirty="0">
                <a:latin typeface="Agency FB" panose="020B0503020202020204" pitchFamily="34" charset="0"/>
                <a:cs typeface="Tahoma"/>
              </a:rPr>
              <a:t>aşırı</a:t>
            </a:r>
            <a:r>
              <a:rPr lang="tr-TR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80" dirty="0">
                <a:latin typeface="Agency FB" panose="020B0503020202020204" pitchFamily="34" charset="0"/>
                <a:cs typeface="Tahoma"/>
              </a:rPr>
              <a:t>derecede</a:t>
            </a:r>
            <a:r>
              <a:rPr lang="tr-TR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10" dirty="0">
                <a:latin typeface="Agency FB" panose="020B0503020202020204" pitchFamily="34" charset="0"/>
                <a:cs typeface="Tahoma"/>
              </a:rPr>
              <a:t>korkma)</a:t>
            </a:r>
            <a:endParaRPr lang="tr-TR" dirty="0">
              <a:latin typeface="Agency FB" panose="020B0503020202020204" pitchFamily="34" charset="0"/>
              <a:cs typeface="Tahoma"/>
            </a:endParaRPr>
          </a:p>
          <a:p>
            <a:pPr marL="298450" marR="5080" indent="-285750">
              <a:lnSpc>
                <a:spcPct val="148400"/>
              </a:lnSpc>
              <a:buFont typeface="Arial" panose="020B0604020202020204" pitchFamily="34" charset="0"/>
              <a:buChar char="•"/>
            </a:pPr>
            <a:r>
              <a:rPr lang="tr-TR" spc="-55" dirty="0">
                <a:latin typeface="Agency FB" panose="020B0503020202020204" pitchFamily="34" charset="0"/>
                <a:cs typeface="Tahoma"/>
              </a:rPr>
              <a:t>Cinsel</a:t>
            </a:r>
            <a:r>
              <a:rPr lang="tr-TR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40" dirty="0">
                <a:latin typeface="Agency FB" panose="020B0503020202020204" pitchFamily="34" charset="0"/>
                <a:cs typeface="Tahoma"/>
              </a:rPr>
              <a:t>içerikli</a:t>
            </a:r>
            <a:r>
              <a:rPr lang="tr-TR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75" dirty="0">
                <a:latin typeface="Agency FB" panose="020B0503020202020204" pitchFamily="34" charset="0"/>
                <a:cs typeface="Tahoma"/>
              </a:rPr>
              <a:t>sözcük</a:t>
            </a:r>
            <a:r>
              <a:rPr lang="tr-TR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114" dirty="0">
                <a:latin typeface="Agency FB" panose="020B0503020202020204" pitchFamily="34" charset="0"/>
                <a:cs typeface="Tahoma"/>
              </a:rPr>
              <a:t>ve</a:t>
            </a:r>
            <a:r>
              <a:rPr lang="tr-TR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85" dirty="0">
                <a:latin typeface="Agency FB" panose="020B0503020202020204" pitchFamily="34" charset="0"/>
                <a:cs typeface="Tahoma"/>
              </a:rPr>
              <a:t>davranışlarda</a:t>
            </a:r>
            <a:r>
              <a:rPr lang="tr-TR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114" dirty="0">
                <a:latin typeface="Agency FB" panose="020B0503020202020204" pitchFamily="34" charset="0"/>
                <a:cs typeface="Tahoma"/>
              </a:rPr>
              <a:t>artma,</a:t>
            </a:r>
            <a:r>
              <a:rPr lang="tr-TR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70" dirty="0">
                <a:latin typeface="Agency FB" panose="020B0503020202020204" pitchFamily="34" charset="0"/>
                <a:cs typeface="Tahoma"/>
              </a:rPr>
              <a:t>(cinsel</a:t>
            </a:r>
            <a:r>
              <a:rPr lang="tr-TR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50" dirty="0">
                <a:latin typeface="Agency FB" panose="020B0503020202020204" pitchFamily="34" charset="0"/>
                <a:cs typeface="Tahoma"/>
              </a:rPr>
              <a:t>organları </a:t>
            </a:r>
            <a:r>
              <a:rPr lang="tr-TR" spc="-105" dirty="0">
                <a:latin typeface="Agency FB" panose="020B0503020202020204" pitchFamily="34" charset="0"/>
                <a:cs typeface="Tahoma"/>
              </a:rPr>
              <a:t>gösterme,</a:t>
            </a:r>
            <a:r>
              <a:rPr lang="tr-TR" spc="-22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45" dirty="0">
                <a:latin typeface="Agency FB" panose="020B0503020202020204" pitchFamily="34" charset="0"/>
                <a:cs typeface="Tahoma"/>
              </a:rPr>
              <a:t>cinsel</a:t>
            </a:r>
            <a:r>
              <a:rPr lang="tr-TR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90" dirty="0">
                <a:latin typeface="Agency FB" panose="020B0503020202020204" pitchFamily="34" charset="0"/>
                <a:cs typeface="Tahoma"/>
              </a:rPr>
              <a:t>organları</a:t>
            </a:r>
            <a:r>
              <a:rPr lang="tr-TR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25" dirty="0">
                <a:latin typeface="Agency FB" panose="020B0503020202020204" pitchFamily="34" charset="0"/>
                <a:cs typeface="Tahoma"/>
              </a:rPr>
              <a:t>ile</a:t>
            </a:r>
            <a:r>
              <a:rPr lang="tr-TR" spc="-204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55" dirty="0">
                <a:latin typeface="Agency FB" panose="020B0503020202020204" pitchFamily="34" charset="0"/>
                <a:cs typeface="Tahoma"/>
              </a:rPr>
              <a:t>aşırı</a:t>
            </a:r>
            <a:r>
              <a:rPr lang="tr-TR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40" dirty="0">
                <a:latin typeface="Agency FB" panose="020B0503020202020204" pitchFamily="34" charset="0"/>
                <a:cs typeface="Tahoma"/>
              </a:rPr>
              <a:t>fiziksel</a:t>
            </a:r>
            <a:r>
              <a:rPr lang="tr-TR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110" dirty="0">
                <a:latin typeface="Agency FB" panose="020B0503020202020204" pitchFamily="34" charset="0"/>
                <a:cs typeface="Tahoma"/>
              </a:rPr>
              <a:t>uğraş</a:t>
            </a:r>
            <a:r>
              <a:rPr lang="tr-TR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120" dirty="0">
                <a:latin typeface="Agency FB" panose="020B0503020202020204" pitchFamily="34" charset="0"/>
                <a:cs typeface="Tahoma"/>
              </a:rPr>
              <a:t>veya</a:t>
            </a:r>
            <a:r>
              <a:rPr lang="tr-TR" spc="-204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pc="-20" dirty="0">
                <a:latin typeface="Agency FB" panose="020B0503020202020204" pitchFamily="34" charset="0"/>
                <a:cs typeface="Tahoma"/>
              </a:rPr>
              <a:t>açık </a:t>
            </a:r>
            <a:r>
              <a:rPr lang="tr-TR" spc="-30" dirty="0">
                <a:latin typeface="Agency FB" panose="020B0503020202020204" pitchFamily="34" charset="0"/>
                <a:cs typeface="Tahoma"/>
              </a:rPr>
              <a:t>mastürbasyon)</a:t>
            </a:r>
            <a:endParaRPr lang="tr-TR" dirty="0">
              <a:latin typeface="Agency FB" panose="020B0503020202020204" pitchFamily="34" charset="0"/>
              <a:cs typeface="Tahoma"/>
            </a:endParaRPr>
          </a:p>
          <a:p>
            <a:pPr marL="298450" marR="3319779" indent="-285750">
              <a:lnSpc>
                <a:spcPct val="114599"/>
              </a:lnSpc>
              <a:spcBef>
                <a:spcPts val="525"/>
              </a:spcBef>
              <a:buFont typeface="Arial" panose="020B0604020202020204" pitchFamily="34" charset="0"/>
              <a:buChar char="•"/>
            </a:pPr>
            <a:r>
              <a:rPr lang="tr-TR" sz="1800" spc="-55" dirty="0">
                <a:latin typeface="Agency FB" panose="020B0503020202020204" pitchFamily="34" charset="0"/>
                <a:cs typeface="Tahoma"/>
              </a:rPr>
              <a:t>Cinsel</a:t>
            </a:r>
            <a:r>
              <a:rPr lang="tr-TR" sz="18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z="1800" spc="-35" dirty="0">
                <a:latin typeface="Agency FB" panose="020B0503020202020204" pitchFamily="34" charset="0"/>
                <a:cs typeface="Tahoma"/>
              </a:rPr>
              <a:t>ilişkiyi</a:t>
            </a:r>
            <a:r>
              <a:rPr lang="tr-TR" sz="18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z="1800" spc="-60" dirty="0">
                <a:latin typeface="Agency FB" panose="020B0503020202020204" pitchFamily="34" charset="0"/>
                <a:cs typeface="Tahoma"/>
              </a:rPr>
              <a:t>ayrıntılı</a:t>
            </a:r>
            <a:r>
              <a:rPr lang="tr-TR" sz="18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z="1800" spc="-80" dirty="0">
                <a:latin typeface="Agency FB" panose="020B0503020202020204" pitchFamily="34" charset="0"/>
                <a:cs typeface="Tahoma"/>
              </a:rPr>
              <a:t>olarak</a:t>
            </a:r>
            <a:r>
              <a:rPr lang="tr-TR" sz="18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z="1800" spc="-40" dirty="0">
                <a:latin typeface="Agency FB" panose="020B0503020202020204" pitchFamily="34" charset="0"/>
                <a:cs typeface="Tahoma"/>
              </a:rPr>
              <a:t>bilme. </a:t>
            </a:r>
            <a:r>
              <a:rPr lang="tr-TR" sz="1800" spc="-80" dirty="0">
                <a:latin typeface="Agency FB" panose="020B0503020202020204" pitchFamily="34" charset="0"/>
                <a:cs typeface="Tahoma"/>
              </a:rPr>
              <a:t>Gaitayı</a:t>
            </a:r>
            <a:r>
              <a:rPr lang="tr-TR" sz="1800" spc="-215" dirty="0">
                <a:latin typeface="Agency FB" panose="020B0503020202020204" pitchFamily="34" charset="0"/>
                <a:cs typeface="Tahoma"/>
              </a:rPr>
              <a:t> </a:t>
            </a:r>
            <a:r>
              <a:rPr lang="tr-TR" sz="1800" spc="-10" dirty="0">
                <a:latin typeface="Agency FB" panose="020B0503020202020204" pitchFamily="34" charset="0"/>
                <a:cs typeface="Tahoma"/>
              </a:rPr>
              <a:t>tutamama,</a:t>
            </a:r>
            <a:endParaRPr lang="tr-TR" sz="1800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9" name="Resim 8" descr="çizgi film, Bebek oyuncakları, iç mekan, oyuncak içeren bir resim">
            <a:extLst>
              <a:ext uri="{FF2B5EF4-FFF2-40B4-BE49-F238E27FC236}">
                <a16:creationId xmlns:a16="http://schemas.microsoft.com/office/drawing/2014/main" id="{975EB7C5-FB0A-E2C9-F53D-AAB1811BB1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641" y="4587471"/>
            <a:ext cx="3063359" cy="227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5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91B6E-C6D0-D373-C2A2-5B5D57B81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5CFE6A3D-4C6A-66D3-1128-56B653D7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36CE07F-BDB9-0FDC-D4F4-DFC1D117D3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F7491874-9F99-B359-55AA-30259842CB49}"/>
              </a:ext>
            </a:extLst>
          </p:cNvPr>
          <p:cNvSpPr txBox="1"/>
          <p:nvPr/>
        </p:nvSpPr>
        <p:spPr>
          <a:xfrm>
            <a:off x="871417" y="1021545"/>
            <a:ext cx="8402819" cy="5317866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b="1" spc="105" dirty="0">
                <a:latin typeface="Agency FB" panose="020B0503020202020204" pitchFamily="34" charset="0"/>
                <a:cs typeface="Tahoma"/>
              </a:rPr>
              <a:t>7</a:t>
            </a:r>
            <a:r>
              <a:rPr sz="2000" b="1" spc="-21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b="1" dirty="0">
                <a:latin typeface="Agency FB" panose="020B0503020202020204" pitchFamily="34" charset="0"/>
                <a:cs typeface="Tahoma"/>
              </a:rPr>
              <a:t>-</a:t>
            </a:r>
            <a:r>
              <a:rPr sz="2000" b="1" spc="90" dirty="0">
                <a:latin typeface="Agency FB" panose="020B0503020202020204" pitchFamily="34" charset="0"/>
                <a:cs typeface="Tahoma"/>
              </a:rPr>
              <a:t>16</a:t>
            </a:r>
            <a:r>
              <a:rPr sz="2000" b="1" spc="-21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b="1" spc="-20" dirty="0">
                <a:latin typeface="Agency FB" panose="020B0503020202020204" pitchFamily="34" charset="0"/>
                <a:cs typeface="Tahoma"/>
              </a:rPr>
              <a:t>Yaş:</a:t>
            </a:r>
            <a:endParaRPr sz="2000" b="1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spc="-85" dirty="0">
                <a:latin typeface="Agency FB" panose="020B0503020202020204" pitchFamily="34" charset="0"/>
                <a:cs typeface="Tahoma"/>
              </a:rPr>
              <a:t>Okul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başarısında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düşme,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 marR="4013200">
              <a:lnSpc>
                <a:spcPct val="159100"/>
              </a:lnSpc>
            </a:pPr>
            <a:r>
              <a:rPr sz="2000" spc="-85" dirty="0">
                <a:latin typeface="Agency FB" panose="020B0503020202020204" pitchFamily="34" charset="0"/>
                <a:cs typeface="Tahoma"/>
              </a:rPr>
              <a:t>Korku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(özellikle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yetişkinlerden), </a:t>
            </a:r>
            <a:endParaRPr lang="tr-TR" sz="2000" spc="-70" dirty="0">
              <a:latin typeface="Agency FB" panose="020B0503020202020204" pitchFamily="34" charset="0"/>
              <a:cs typeface="Tahoma"/>
            </a:endParaRPr>
          </a:p>
          <a:p>
            <a:pPr marL="12700" marR="4013200">
              <a:lnSpc>
                <a:spcPct val="159100"/>
              </a:lnSpc>
            </a:pPr>
            <a:r>
              <a:rPr sz="2000" spc="-80" dirty="0" err="1">
                <a:latin typeface="Agency FB" panose="020B0503020202020204" pitchFamily="34" charset="0"/>
                <a:cs typeface="Tahoma"/>
              </a:rPr>
              <a:t>Depresif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belirtiler,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45" dirty="0">
                <a:latin typeface="Agency FB" panose="020B0503020202020204" pitchFamily="34" charset="0"/>
                <a:cs typeface="Tahoma"/>
              </a:rPr>
              <a:t>Aşırı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veya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açıktan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mastürbasyon,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5" dirty="0">
                <a:latin typeface="Agency FB" panose="020B0503020202020204" pitchFamily="34" charset="0"/>
                <a:cs typeface="Tahoma"/>
              </a:rPr>
              <a:t>Cinsel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konularla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0" dirty="0">
                <a:latin typeface="Agency FB" panose="020B0503020202020204" pitchFamily="34" charset="0"/>
                <a:cs typeface="Tahoma"/>
              </a:rPr>
              <a:t>aşırı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uğraşma,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110" dirty="0">
                <a:latin typeface="Agency FB" panose="020B0503020202020204" pitchFamily="34" charset="0"/>
                <a:cs typeface="Tahoma"/>
              </a:rPr>
              <a:t>Evden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Tahoma"/>
              </a:rPr>
              <a:t>kaçma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veya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Tahoma"/>
              </a:rPr>
              <a:t>eve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Tahoma"/>
              </a:rPr>
              <a:t>gitmede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isteksizlik,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 marR="5080">
              <a:lnSpc>
                <a:spcPct val="159100"/>
              </a:lnSpc>
              <a:spcBef>
                <a:spcPts val="525"/>
              </a:spcBef>
            </a:pPr>
            <a:r>
              <a:rPr sz="2000" spc="-90" dirty="0">
                <a:latin typeface="Agency FB" panose="020B0503020202020204" pitchFamily="34" charset="0"/>
                <a:cs typeface="Tahoma"/>
              </a:rPr>
              <a:t>Yaşa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35" dirty="0">
                <a:latin typeface="Agency FB" panose="020B0503020202020204" pitchFamily="34" charset="0"/>
                <a:cs typeface="Tahoma"/>
              </a:rPr>
              <a:t>uygun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Tahoma"/>
              </a:rPr>
              <a:t>olmayan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0" dirty="0">
                <a:latin typeface="Agency FB" panose="020B0503020202020204" pitchFamily="34" charset="0"/>
                <a:cs typeface="Tahoma"/>
              </a:rPr>
              <a:t>davranışlarda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Tahoma"/>
              </a:rPr>
              <a:t>artma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Tahoma"/>
              </a:rPr>
              <a:t>(abla,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ağabey,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anne,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20" dirty="0">
                <a:latin typeface="Agency FB" panose="020B0503020202020204" pitchFamily="34" charset="0"/>
                <a:cs typeface="Tahoma"/>
              </a:rPr>
              <a:t>baba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davranışları</a:t>
            </a:r>
            <a:r>
              <a:rPr sz="2000" spc="-15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gösterme),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sz="2000" spc="-90" dirty="0">
                <a:latin typeface="Agency FB" panose="020B0503020202020204" pitchFamily="34" charset="0"/>
                <a:cs typeface="Tahoma"/>
              </a:rPr>
              <a:t>Tırnak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yeme,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tikler,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 marR="1471295">
              <a:lnSpc>
                <a:spcPct val="159100"/>
              </a:lnSpc>
            </a:pPr>
            <a:r>
              <a:rPr sz="2000" spc="-60" dirty="0">
                <a:latin typeface="Agency FB" panose="020B0503020202020204" pitchFamily="34" charset="0"/>
                <a:cs typeface="Tahoma"/>
              </a:rPr>
              <a:t>Cinsel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0" dirty="0">
                <a:latin typeface="Agency FB" panose="020B0503020202020204" pitchFamily="34" charset="0"/>
                <a:cs typeface="Tahoma"/>
              </a:rPr>
              <a:t>saldırganlık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Tahoma"/>
              </a:rPr>
              <a:t>(başkalarını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5" dirty="0" err="1">
                <a:latin typeface="Agency FB" panose="020B0503020202020204" pitchFamily="34" charset="0"/>
                <a:cs typeface="Tahoma"/>
              </a:rPr>
              <a:t>cinsel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0" dirty="0">
                <a:latin typeface="Agency FB" panose="020B0503020202020204" pitchFamily="34" charset="0"/>
                <a:cs typeface="Tahoma"/>
              </a:rPr>
              <a:t>ilişkiye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5" dirty="0">
                <a:latin typeface="Agency FB" panose="020B0503020202020204" pitchFamily="34" charset="0"/>
                <a:cs typeface="Tahoma"/>
              </a:rPr>
              <a:t>zorlama), </a:t>
            </a:r>
            <a:endParaRPr lang="tr-TR" sz="2000" spc="-65" dirty="0">
              <a:latin typeface="Agency FB" panose="020B0503020202020204" pitchFamily="34" charset="0"/>
              <a:cs typeface="Tahoma"/>
            </a:endParaRPr>
          </a:p>
          <a:p>
            <a:pPr marL="12700" marR="1471295">
              <a:lnSpc>
                <a:spcPct val="159100"/>
              </a:lnSpc>
            </a:pPr>
            <a:r>
              <a:rPr sz="2000" spc="-80" dirty="0" err="1">
                <a:latin typeface="Agency FB" panose="020B0503020202020204" pitchFamily="34" charset="0"/>
                <a:cs typeface="Tahoma"/>
              </a:rPr>
              <a:t>Kendine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Tahoma"/>
              </a:rPr>
              <a:t>zarar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verme,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intihar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girişimleri.</a:t>
            </a:r>
            <a:endParaRPr sz="2000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5" name="Resim 4" descr="taslak, çizim, çizgi sanatı, kırpıntı çizim içeren bir resim&#10;&#10;Açıklama otomatik olarak oluşturuldu">
            <a:extLst>
              <a:ext uri="{FF2B5EF4-FFF2-40B4-BE49-F238E27FC236}">
                <a16:creationId xmlns:a16="http://schemas.microsoft.com/office/drawing/2014/main" id="{17DC4034-17D7-FF54-A1A2-72E7D036C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713" y="4632532"/>
            <a:ext cx="3645264" cy="22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15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BAE7A-FAFC-8670-04F7-992F40FC2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6739F78-7435-4FBE-E71D-FB5164464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9A6192CF-6B93-743D-7025-AA0DB86934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8D5A5035-EAE7-AB18-B665-60DCAF262571}"/>
              </a:ext>
            </a:extLst>
          </p:cNvPr>
          <p:cNvSpPr txBox="1"/>
          <p:nvPr/>
        </p:nvSpPr>
        <p:spPr>
          <a:xfrm>
            <a:off x="1044515" y="866873"/>
            <a:ext cx="7927340" cy="5683351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000" b="1" spc="-10" dirty="0">
                <a:latin typeface="Agency FB" panose="020B0503020202020204" pitchFamily="34" charset="0"/>
                <a:cs typeface="Tahoma"/>
              </a:rPr>
              <a:t>Yetişkinlerde:</a:t>
            </a:r>
            <a:endParaRPr sz="2000" b="1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spc="-100" dirty="0">
                <a:latin typeface="Agency FB" panose="020B0503020202020204" pitchFamily="34" charset="0"/>
                <a:cs typeface="Tahoma"/>
              </a:rPr>
              <a:t>Tedaviye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20" dirty="0">
                <a:latin typeface="Agency FB" panose="020B0503020202020204" pitchFamily="34" charset="0"/>
                <a:cs typeface="Tahoma"/>
              </a:rPr>
              <a:t>rağmen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bir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türlü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Tahoma"/>
              </a:rPr>
              <a:t>geçmeyen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ağrılar,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55" dirty="0">
                <a:latin typeface="Agency FB" panose="020B0503020202020204" pitchFamily="34" charset="0"/>
                <a:cs typeface="Tahoma"/>
              </a:rPr>
              <a:t>Jinekolojik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ve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5" dirty="0" err="1">
                <a:latin typeface="Agency FB" panose="020B0503020202020204" pitchFamily="34" charset="0"/>
                <a:cs typeface="Tahoma"/>
              </a:rPr>
              <a:t>cinsel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rahatsızlıklar,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spc="-100" dirty="0">
                <a:latin typeface="Agency FB" panose="020B0503020202020204" pitchFamily="34" charset="0"/>
                <a:cs typeface="Tahoma"/>
              </a:rPr>
              <a:t>Uyku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5" dirty="0">
                <a:latin typeface="Agency FB" panose="020B0503020202020204" pitchFamily="34" charset="0"/>
                <a:cs typeface="Tahoma"/>
              </a:rPr>
              <a:t>bozuklukları,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karanlıktan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korkma,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000" spc="-80" dirty="0">
                <a:latin typeface="Agency FB" panose="020B0503020202020204" pitchFamily="34" charset="0"/>
                <a:cs typeface="Tahoma"/>
              </a:rPr>
              <a:t>Gece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0" dirty="0">
                <a:latin typeface="Agency FB" panose="020B0503020202020204" pitchFamily="34" charset="0"/>
                <a:cs typeface="Tahoma"/>
              </a:rPr>
              <a:t>yarısı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birisinin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Tahoma"/>
              </a:rPr>
              <a:t>eve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Tahoma"/>
              </a:rPr>
              <a:t>gireceğinden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korkma,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45" dirty="0">
                <a:latin typeface="Agency FB" panose="020B0503020202020204" pitchFamily="34" charset="0"/>
                <a:cs typeface="Tahoma"/>
              </a:rPr>
              <a:t>Aşırı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5" dirty="0" err="1">
                <a:latin typeface="Agency FB" panose="020B0503020202020204" pitchFamily="34" charset="0"/>
                <a:cs typeface="Tahoma"/>
              </a:rPr>
              <a:t>cinsel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davranışlar,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 marR="2743835">
              <a:lnSpc>
                <a:spcPct val="147700"/>
              </a:lnSpc>
            </a:pPr>
            <a:r>
              <a:rPr sz="2000" spc="-110" dirty="0">
                <a:latin typeface="Agency FB" panose="020B0503020202020204" pitchFamily="34" charset="0"/>
                <a:cs typeface="Tahoma"/>
              </a:rPr>
              <a:t>Yeme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bozuklukları,</a:t>
            </a:r>
            <a:r>
              <a:rPr sz="2000" spc="-16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hamilelik</a:t>
            </a:r>
            <a:r>
              <a:rPr sz="2000" spc="-17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5" dirty="0">
                <a:latin typeface="Agency FB" panose="020B0503020202020204" pitchFamily="34" charset="0"/>
                <a:cs typeface="Tahoma"/>
              </a:rPr>
              <a:t>sırasında</a:t>
            </a:r>
            <a:r>
              <a:rPr sz="2000" spc="-16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utanç, </a:t>
            </a:r>
            <a:endParaRPr lang="tr-TR" sz="2000" spc="-10" dirty="0">
              <a:latin typeface="Agency FB" panose="020B0503020202020204" pitchFamily="34" charset="0"/>
              <a:cs typeface="Tahoma"/>
            </a:endParaRPr>
          </a:p>
          <a:p>
            <a:pPr marL="12700" marR="2743835">
              <a:lnSpc>
                <a:spcPct val="147700"/>
              </a:lnSpc>
            </a:pPr>
            <a:r>
              <a:rPr sz="2000" spc="-110" dirty="0" err="1">
                <a:latin typeface="Agency FB" panose="020B0503020202020204" pitchFamily="34" charset="0"/>
                <a:cs typeface="Tahoma"/>
              </a:rPr>
              <a:t>Ebeveyn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0" dirty="0">
                <a:latin typeface="Agency FB" panose="020B0503020202020204" pitchFamily="34" charset="0"/>
                <a:cs typeface="Tahoma"/>
              </a:rPr>
              <a:t>olma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Tahoma"/>
              </a:rPr>
              <a:t>sorunları,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0" dirty="0">
                <a:latin typeface="Agency FB" panose="020B0503020202020204" pitchFamily="34" charset="0"/>
                <a:cs typeface="Tahoma"/>
              </a:rPr>
              <a:t>Kendine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Tahoma"/>
              </a:rPr>
              <a:t>zarar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5" dirty="0">
                <a:latin typeface="Agency FB" panose="020B0503020202020204" pitchFamily="34" charset="0"/>
                <a:cs typeface="Tahoma"/>
              </a:rPr>
              <a:t>verme,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 marR="1071880">
              <a:lnSpc>
                <a:spcPct val="147700"/>
              </a:lnSpc>
            </a:pPr>
            <a:r>
              <a:rPr sz="2000" spc="-105" dirty="0">
                <a:latin typeface="Agency FB" panose="020B0503020202020204" pitchFamily="34" charset="0"/>
                <a:cs typeface="Tahoma"/>
              </a:rPr>
              <a:t>Düşük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Tahoma"/>
              </a:rPr>
              <a:t>özbenlik,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sürekli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suçluluk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ve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Tahoma"/>
              </a:rPr>
              <a:t>utanç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duyma,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depresyon, </a:t>
            </a:r>
            <a:endParaRPr lang="tr-TR" sz="2000" spc="-55" dirty="0">
              <a:latin typeface="Agency FB" panose="020B0503020202020204" pitchFamily="34" charset="0"/>
              <a:cs typeface="Tahoma"/>
            </a:endParaRPr>
          </a:p>
          <a:p>
            <a:pPr marL="12700" marR="1071880">
              <a:lnSpc>
                <a:spcPct val="147700"/>
              </a:lnSpc>
            </a:pPr>
            <a:r>
              <a:rPr sz="2000" spc="-70" dirty="0" err="1">
                <a:latin typeface="Agency FB" panose="020B0503020202020204" pitchFamily="34" charset="0"/>
                <a:cs typeface="Tahoma"/>
              </a:rPr>
              <a:t>Bütünsel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olarak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Tahoma"/>
              </a:rPr>
              <a:t>kötü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Tahoma"/>
              </a:rPr>
              <a:t>olduğuna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inanç,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50" dirty="0">
                <a:latin typeface="Agency FB" panose="020B0503020202020204" pitchFamily="34" charset="0"/>
                <a:cs typeface="Tahoma"/>
              </a:rPr>
              <a:t>Ait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Tahoma"/>
              </a:rPr>
              <a:t>olamama,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Tahoma"/>
              </a:rPr>
              <a:t>yerleşememe,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5" dirty="0">
                <a:latin typeface="Agency FB" panose="020B0503020202020204" pitchFamily="34" charset="0"/>
                <a:cs typeface="Tahoma"/>
              </a:rPr>
              <a:t>ötekilere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30" dirty="0">
                <a:latin typeface="Agency FB" panose="020B0503020202020204" pitchFamily="34" charset="0"/>
                <a:cs typeface="Tahoma"/>
              </a:rPr>
              <a:t>güven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duyma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Tahoma"/>
              </a:rPr>
              <a:t>konusunda</a:t>
            </a:r>
            <a:r>
              <a:rPr sz="2000" spc="-17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zorluk,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spc="-40" dirty="0">
                <a:latin typeface="Agency FB" panose="020B0503020202020204" pitchFamily="34" charset="0"/>
                <a:cs typeface="Tahoma"/>
              </a:rPr>
              <a:t>Aşırı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5" dirty="0">
                <a:latin typeface="Agency FB" panose="020B0503020202020204" pitchFamily="34" charset="0"/>
                <a:cs typeface="Tahoma"/>
              </a:rPr>
              <a:t>sosyalleşme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Tahoma"/>
              </a:rPr>
              <a:t>ya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Tahoma"/>
              </a:rPr>
              <a:t>da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izolasyon,</a:t>
            </a:r>
            <a:endParaRPr sz="20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spc="-55" dirty="0">
                <a:latin typeface="Agency FB" panose="020B0503020202020204" pitchFamily="34" charset="0"/>
                <a:cs typeface="Tahoma"/>
              </a:rPr>
              <a:t>Cinsel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ve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0" dirty="0">
                <a:latin typeface="Agency FB" panose="020B0503020202020204" pitchFamily="34" charset="0"/>
                <a:cs typeface="Tahoma"/>
              </a:rPr>
              <a:t>fiziksel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saldırılardan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kendini</a:t>
            </a:r>
            <a:r>
              <a:rPr sz="2000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koruyamama.</a:t>
            </a:r>
            <a:endParaRPr sz="2000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4" name="Resim 3" descr="siluet, el, gölge içeren bir resim">
            <a:extLst>
              <a:ext uri="{FF2B5EF4-FFF2-40B4-BE49-F238E27FC236}">
                <a16:creationId xmlns:a16="http://schemas.microsoft.com/office/drawing/2014/main" id="{BF466AEF-0545-C1FC-AC3D-EF95721276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787" y="4731323"/>
            <a:ext cx="2576296" cy="21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435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469A-06CD-0456-FFD8-FFCD09098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2ADBB1B8-2F7B-582A-7D90-FCCD1247A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57F542B-D569-547A-69BC-F28C63F69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82AB9BB8-7DF8-D134-C48E-85D7DE1D38BF}"/>
              </a:ext>
            </a:extLst>
          </p:cNvPr>
          <p:cNvSpPr txBox="1">
            <a:spLocks/>
          </p:cNvSpPr>
          <p:nvPr/>
        </p:nvSpPr>
        <p:spPr>
          <a:xfrm>
            <a:off x="1889385" y="878836"/>
            <a:ext cx="8413229" cy="55002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4730"/>
              </a:lnSpc>
              <a:spcBef>
                <a:spcPts val="260"/>
              </a:spcBef>
            </a:pPr>
            <a:r>
              <a:rPr lang="en-US" sz="2000" b="1" spc="-85" dirty="0">
                <a:latin typeface="Agency FB" panose="020B0503020202020204" pitchFamily="34" charset="0"/>
              </a:rPr>
              <a:t>Cinsel</a:t>
            </a:r>
            <a:r>
              <a:rPr lang="en-US" sz="2000" b="1" spc="-360" dirty="0">
                <a:latin typeface="Agency FB" panose="020B0503020202020204" pitchFamily="34" charset="0"/>
              </a:rPr>
              <a:t> </a:t>
            </a:r>
            <a:r>
              <a:rPr lang="en-US" sz="2000" b="1" spc="-105" dirty="0" err="1">
                <a:latin typeface="Agency FB" panose="020B0503020202020204" pitchFamily="34" charset="0"/>
              </a:rPr>
              <a:t>İstismar</a:t>
            </a:r>
            <a:r>
              <a:rPr lang="en-US" sz="2000" b="1" spc="-360" dirty="0">
                <a:latin typeface="Agency FB" panose="020B0503020202020204" pitchFamily="34" charset="0"/>
              </a:rPr>
              <a:t> </a:t>
            </a:r>
            <a:r>
              <a:rPr lang="en-US" sz="2000" b="1" spc="-45" dirty="0">
                <a:latin typeface="Agency FB" panose="020B0503020202020204" pitchFamily="34" charset="0"/>
              </a:rPr>
              <a:t>İle</a:t>
            </a:r>
            <a:r>
              <a:rPr lang="en-US" sz="2000" b="1" spc="-355" dirty="0">
                <a:latin typeface="Agency FB" panose="020B0503020202020204" pitchFamily="34" charset="0"/>
              </a:rPr>
              <a:t> </a:t>
            </a:r>
            <a:r>
              <a:rPr lang="en-US" sz="2000" b="1" spc="-20" dirty="0" err="1">
                <a:latin typeface="Agency FB" panose="020B0503020202020204" pitchFamily="34" charset="0"/>
              </a:rPr>
              <a:t>İlgili</a:t>
            </a:r>
            <a:r>
              <a:rPr lang="en-US" sz="2000" b="1" spc="-20" dirty="0">
                <a:latin typeface="Agency FB" panose="020B0503020202020204" pitchFamily="34" charset="0"/>
              </a:rPr>
              <a:t> </a:t>
            </a:r>
            <a:r>
              <a:rPr lang="en-US" sz="2000" b="1" spc="-225" dirty="0" err="1">
                <a:latin typeface="Agency FB" panose="020B0503020202020204" pitchFamily="34" charset="0"/>
              </a:rPr>
              <a:t>Doğru</a:t>
            </a:r>
            <a:r>
              <a:rPr lang="tr-TR" sz="2000" b="1" spc="-225" dirty="0">
                <a:latin typeface="Agency FB" panose="020B0503020202020204" pitchFamily="34" charset="0"/>
              </a:rPr>
              <a:t>  </a:t>
            </a:r>
            <a:r>
              <a:rPr lang="en-US" sz="2000" b="1" spc="-370" dirty="0">
                <a:latin typeface="Agency FB" panose="020B0503020202020204" pitchFamily="34" charset="0"/>
              </a:rPr>
              <a:t> </a:t>
            </a:r>
            <a:r>
              <a:rPr lang="en-US" sz="2000" b="1" spc="-75" dirty="0" err="1">
                <a:latin typeface="Agency FB" panose="020B0503020202020204" pitchFamily="34" charset="0"/>
              </a:rPr>
              <a:t>Bilinen</a:t>
            </a:r>
            <a:r>
              <a:rPr lang="en-US" sz="2000" b="1" spc="-370" dirty="0">
                <a:latin typeface="Agency FB" panose="020B0503020202020204" pitchFamily="34" charset="0"/>
              </a:rPr>
              <a:t> </a:t>
            </a:r>
            <a:r>
              <a:rPr lang="en-US" sz="2000" b="1" spc="-10" dirty="0" err="1">
                <a:latin typeface="Agency FB" panose="020B0503020202020204" pitchFamily="34" charset="0"/>
              </a:rPr>
              <a:t>Yanlışlar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DBCB955-80CB-3A29-C051-1A7EF5012D44}"/>
              </a:ext>
            </a:extLst>
          </p:cNvPr>
          <p:cNvSpPr txBox="1">
            <a:spLocks/>
          </p:cNvSpPr>
          <p:nvPr/>
        </p:nvSpPr>
        <p:spPr>
          <a:xfrm>
            <a:off x="1165251" y="1824473"/>
            <a:ext cx="4056106" cy="39833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indent="0">
              <a:lnSpc>
                <a:spcPct val="100000"/>
              </a:lnSpc>
              <a:spcBef>
                <a:spcPts val="95"/>
              </a:spcBef>
              <a:buNone/>
            </a:pPr>
            <a:r>
              <a:rPr lang="tr-TR" dirty="0"/>
              <a:t>  </a:t>
            </a:r>
            <a:r>
              <a:rPr lang="en-US" dirty="0">
                <a:latin typeface="Agency FB" panose="020B0503020202020204" pitchFamily="34" charset="0"/>
              </a:rPr>
              <a:t>Doğru</a:t>
            </a:r>
            <a:r>
              <a:rPr lang="en-US" spc="-95" dirty="0">
                <a:latin typeface="Agency FB" panose="020B0503020202020204" pitchFamily="34" charset="0"/>
              </a:rPr>
              <a:t> </a:t>
            </a:r>
            <a:r>
              <a:rPr lang="en-US" dirty="0" err="1">
                <a:latin typeface="Agency FB" panose="020B0503020202020204" pitchFamily="34" charset="0"/>
              </a:rPr>
              <a:t>Bilinen</a:t>
            </a:r>
            <a:r>
              <a:rPr lang="en-US" spc="-95" dirty="0">
                <a:latin typeface="Agency FB" panose="020B0503020202020204" pitchFamily="34" charset="0"/>
              </a:rPr>
              <a:t> </a:t>
            </a:r>
            <a:r>
              <a:rPr lang="en-US" spc="-10" dirty="0" err="1">
                <a:latin typeface="Agency FB" panose="020B0503020202020204" pitchFamily="34" charset="0"/>
              </a:rPr>
              <a:t>Yanlışlar</a:t>
            </a:r>
            <a:endParaRPr lang="en-US" spc="-10" dirty="0">
              <a:latin typeface="Agency FB" panose="020B0503020202020204" pitchFamily="34" charset="0"/>
            </a:endParaRPr>
          </a:p>
          <a:p>
            <a:pPr marL="12700" marR="137795">
              <a:lnSpc>
                <a:spcPts val="2030"/>
              </a:lnSpc>
              <a:spcBef>
                <a:spcPts val="1880"/>
              </a:spcBef>
            </a:pP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Cinsel</a:t>
            </a:r>
            <a:r>
              <a:rPr lang="en-US" sz="2000" spc="9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istismar</a:t>
            </a:r>
            <a:r>
              <a:rPr lang="en-US" sz="2000" spc="9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yalnızca</a:t>
            </a:r>
            <a:r>
              <a:rPr lang="en-US" sz="2000" spc="9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çocuğun</a:t>
            </a:r>
            <a:r>
              <a:rPr lang="en-US" sz="2000" spc="9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hayal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gücünün</a:t>
            </a:r>
            <a:r>
              <a:rPr lang="en-US" sz="2000" spc="-4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uydurmasıdır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spc="-3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Çocuklar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hikayeler</a:t>
            </a:r>
            <a:r>
              <a:rPr lang="en-US" sz="2000" spc="-3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uydururlar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spc="6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Sadece</a:t>
            </a:r>
            <a:r>
              <a:rPr lang="en-US" sz="2000" spc="-1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çekici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3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tatlı</a:t>
            </a:r>
            <a:r>
              <a:rPr lang="en-US" sz="2000" spc="-3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güzel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açık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giyinen</a:t>
            </a: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5080" indent="0">
              <a:lnSpc>
                <a:spcPts val="2030"/>
              </a:lnSpc>
              <a:spcBef>
                <a:spcPts val="509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çocuklar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en-US" sz="2000" spc="-2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onay</a:t>
            </a:r>
            <a:r>
              <a:rPr lang="en-US" sz="2000" spc="-2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bekleyen</a:t>
            </a:r>
            <a:r>
              <a:rPr lang="en-US" sz="2000" spc="-2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kendine</a:t>
            </a:r>
            <a:r>
              <a:rPr lang="en-US" sz="2000" spc="-2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güveni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olamayan</a:t>
            </a:r>
            <a:r>
              <a:rPr lang="en-US" sz="2000" spc="2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pasif</a:t>
            </a:r>
            <a:r>
              <a:rPr lang="en-US" sz="2000" spc="3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çocuklar</a:t>
            </a:r>
            <a:r>
              <a:rPr lang="en-US" sz="2000" spc="3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İstismara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maruz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kalır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Çocuklara</a:t>
            </a:r>
            <a:r>
              <a:rPr lang="en-US" sz="2000" spc="2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uslu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spc="2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akıllı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spc="2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açıkgöz</a:t>
            </a: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342265" indent="0">
              <a:lnSpc>
                <a:spcPts val="2030"/>
              </a:lnSpc>
              <a:spcBef>
                <a:spcPts val="515"/>
              </a:spcBef>
              <a:buNone/>
            </a:pP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olmalarını</a:t>
            </a:r>
            <a:r>
              <a:rPr lang="en-US" sz="2000" spc="-3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söyleyerek</a:t>
            </a:r>
            <a:r>
              <a:rPr lang="en-US" sz="2000" spc="-2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onları</a:t>
            </a:r>
            <a:r>
              <a:rPr lang="en-US" sz="2000" spc="-3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korumuş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oluruz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71F70C9-3477-820D-8494-CBAB3F95F64E}"/>
              </a:ext>
            </a:extLst>
          </p:cNvPr>
          <p:cNvSpPr txBox="1">
            <a:spLocks/>
          </p:cNvSpPr>
          <p:nvPr/>
        </p:nvSpPr>
        <p:spPr>
          <a:xfrm>
            <a:off x="6439290" y="1824473"/>
            <a:ext cx="4587459" cy="4060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06119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tr-TR" spc="-10" dirty="0">
                <a:latin typeface="Agency FB" panose="020B0503020202020204" pitchFamily="34" charset="0"/>
              </a:rPr>
              <a:t>           </a:t>
            </a:r>
            <a:r>
              <a:rPr lang="en-US" spc="-10" dirty="0" err="1">
                <a:latin typeface="Agency FB" panose="020B0503020202020204" pitchFamily="34" charset="0"/>
              </a:rPr>
              <a:t>Doğrular</a:t>
            </a:r>
            <a:endParaRPr lang="en-US" spc="-10" dirty="0">
              <a:latin typeface="Agency FB" panose="020B0503020202020204" pitchFamily="34" charset="0"/>
            </a:endParaRPr>
          </a:p>
          <a:p>
            <a:pPr marL="12700" marR="461645">
              <a:lnSpc>
                <a:spcPts val="2030"/>
              </a:lnSpc>
              <a:spcBef>
                <a:spcPts val="1850"/>
              </a:spcBef>
            </a:pP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Çocuklar</a:t>
            </a:r>
            <a:r>
              <a:rPr lang="en-US" sz="2000" spc="4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istismar</a:t>
            </a:r>
            <a:r>
              <a:rPr lang="en-US" sz="2000" spc="4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hakkında</a:t>
            </a:r>
            <a:r>
              <a:rPr lang="en-US" sz="2000" spc="4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2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yalan</a:t>
            </a:r>
            <a:r>
              <a:rPr lang="en-US" sz="2000" spc="-2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söylemezler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</a:t>
            </a:r>
            <a:r>
              <a:rPr lang="en-US" sz="2000" spc="1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konuda</a:t>
            </a:r>
            <a:r>
              <a:rPr lang="en-US" sz="2000" spc="1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hikaye</a:t>
            </a:r>
            <a:r>
              <a:rPr lang="tr-TR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uyduranlara</a:t>
            </a:r>
            <a:r>
              <a:rPr lang="en-US" sz="2000" spc="-4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çok</a:t>
            </a:r>
            <a:r>
              <a:rPr lang="en-US" sz="2000" spc="-3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7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</a:t>
            </a:r>
            <a:r>
              <a:rPr lang="en-US" sz="2000" spc="-3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rastlanır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Çocukların</a:t>
            </a:r>
            <a:r>
              <a:rPr lang="en-US" sz="2000" spc="1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görünüşü</a:t>
            </a:r>
            <a:r>
              <a:rPr lang="en-US" sz="2000" spc="2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</a:t>
            </a:r>
            <a:r>
              <a:rPr lang="en-US" sz="2000" spc="2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r>
              <a:rPr lang="en-US" sz="2000" spc="2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davranışı</a:t>
            </a:r>
            <a:r>
              <a:rPr lang="tr-TR"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istismara</a:t>
            </a:r>
            <a:r>
              <a:rPr lang="en-US" sz="2000" spc="3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sebep</a:t>
            </a:r>
            <a:r>
              <a:rPr lang="en-US" sz="2000" spc="4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olmaz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sz="2000" spc="4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Anlamını</a:t>
            </a:r>
            <a:r>
              <a:rPr lang="en-US" sz="2000" spc="4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2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dahi</a:t>
            </a:r>
            <a:r>
              <a:rPr lang="en-US" sz="2000" spc="-2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bilmedikleri</a:t>
            </a:r>
            <a:r>
              <a:rPr lang="en-US" sz="2000" spc="-7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olaylarla</a:t>
            </a:r>
            <a:r>
              <a:rPr lang="en-US" sz="2000" spc="-6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ilgili</a:t>
            </a:r>
            <a:r>
              <a:rPr lang="en-US" sz="2000" spc="-7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çocuklar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asla</a:t>
            </a:r>
            <a:r>
              <a:rPr lang="en-US" sz="2000" spc="10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suçlanamazlar</a:t>
            </a: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Çocukları</a:t>
            </a:r>
            <a:r>
              <a:rPr lang="en-US" sz="2000" spc="8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istismarla</a:t>
            </a:r>
            <a:r>
              <a:rPr lang="en-US" sz="2000" spc="8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karşılaştığında</a:t>
            </a:r>
            <a:r>
              <a:rPr lang="tr-TR"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bunu</a:t>
            </a:r>
            <a:r>
              <a:rPr lang="en-US" sz="2000" spc="-4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tanıması</a:t>
            </a:r>
            <a:r>
              <a:rPr lang="en-US" sz="2000" spc="-4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lang="en-US" sz="2000" spc="-4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farkında</a:t>
            </a:r>
            <a:r>
              <a:rPr lang="en-US" sz="2000" spc="-4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olması</a:t>
            </a:r>
            <a:r>
              <a:rPr lang="en-US" sz="2000" spc="-4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2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için</a:t>
            </a:r>
            <a:r>
              <a:rPr lang="en-US" sz="2000" spc="-2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yaşına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uygun</a:t>
            </a:r>
            <a:r>
              <a:rPr lang="en-US" sz="2000" spc="-5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olarak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bilgilendirmeliyiz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Resim 7" descr="kırpıntı çizim, çizgi film, sanat, tasarım içeren bir resim&#10;&#10;Açıklama otomatik olarak oluşturuldu">
            <a:extLst>
              <a:ext uri="{FF2B5EF4-FFF2-40B4-BE49-F238E27FC236}">
                <a16:creationId xmlns:a16="http://schemas.microsoft.com/office/drawing/2014/main" id="{F69C5EA3-B63A-0627-7DFB-AB1EC5EF53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7829" y="5603392"/>
            <a:ext cx="1613649" cy="11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775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3AB38-177E-85B0-D9C3-38B86A3CE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24F7A019-278E-0BC0-AC30-37A3E092A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9B9B02F-C98F-967A-1A48-CF29CCC29A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0B90C1A-281B-66A6-7E70-1632886ED02C}"/>
              </a:ext>
            </a:extLst>
          </p:cNvPr>
          <p:cNvSpPr txBox="1"/>
          <p:nvPr/>
        </p:nvSpPr>
        <p:spPr>
          <a:xfrm>
            <a:off x="1469365" y="2266986"/>
            <a:ext cx="3472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gency FB" panose="020B0503020202020204" pitchFamily="34" charset="0"/>
              </a:rPr>
              <a:t>Doğru</a:t>
            </a:r>
            <a:r>
              <a:rPr lang="en-US" sz="2800" b="1" spc="-95" dirty="0">
                <a:latin typeface="Agency FB" panose="020B0503020202020204" pitchFamily="34" charset="0"/>
              </a:rPr>
              <a:t> </a:t>
            </a:r>
            <a:r>
              <a:rPr lang="en-US" sz="2800" b="1" dirty="0" err="1">
                <a:latin typeface="Agency FB" panose="020B0503020202020204" pitchFamily="34" charset="0"/>
              </a:rPr>
              <a:t>Bilinen</a:t>
            </a:r>
            <a:r>
              <a:rPr lang="en-US" sz="2800" b="1" spc="-95" dirty="0">
                <a:latin typeface="Agency FB" panose="020B0503020202020204" pitchFamily="34" charset="0"/>
              </a:rPr>
              <a:t> </a:t>
            </a:r>
            <a:r>
              <a:rPr lang="en-US" sz="2800" b="1" spc="-10" dirty="0" err="1">
                <a:latin typeface="Agency FB" panose="020B0503020202020204" pitchFamily="34" charset="0"/>
              </a:rPr>
              <a:t>Yanlışlar</a:t>
            </a:r>
            <a:endParaRPr lang="en-US" sz="2800" b="1" dirty="0">
              <a:latin typeface="Agency FB" panose="020B0503020202020204" pitchFamily="34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7504452-8BF3-81A4-40C0-AB1FB3B889ED}"/>
              </a:ext>
            </a:extLst>
          </p:cNvPr>
          <p:cNvSpPr txBox="1"/>
          <p:nvPr/>
        </p:nvSpPr>
        <p:spPr>
          <a:xfrm>
            <a:off x="1469365" y="3239120"/>
            <a:ext cx="3481704" cy="82867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4800"/>
              </a:lnSpc>
              <a:spcBef>
                <a:spcPts val="5"/>
              </a:spcBef>
            </a:pPr>
            <a:r>
              <a:rPr sz="1700" dirty="0">
                <a:latin typeface="Agency FB" panose="020B0503020202020204" pitchFamily="34" charset="0"/>
                <a:cs typeface="Tahoma"/>
              </a:rPr>
              <a:t>Genellikle</a:t>
            </a:r>
            <a:r>
              <a:rPr sz="1700" spc="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tehlikeli</a:t>
            </a:r>
            <a:r>
              <a:rPr sz="1700" spc="1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yerler;</a:t>
            </a:r>
            <a:r>
              <a:rPr sz="1700" spc="1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özellikle </a:t>
            </a:r>
            <a:r>
              <a:rPr sz="1700" dirty="0">
                <a:latin typeface="Agency FB" panose="020B0503020202020204" pitchFamily="34" charset="0"/>
                <a:cs typeface="Tahoma"/>
              </a:rPr>
              <a:t>karanlık</a:t>
            </a:r>
            <a:r>
              <a:rPr sz="1700" spc="-7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bastıktan</a:t>
            </a:r>
            <a:r>
              <a:rPr sz="1700" spc="-7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sonra,parklar, </a:t>
            </a:r>
            <a:r>
              <a:rPr sz="1700" dirty="0">
                <a:latin typeface="Agency FB" panose="020B0503020202020204" pitchFamily="34" charset="0"/>
                <a:cs typeface="Tahoma"/>
              </a:rPr>
              <a:t>umumi</a:t>
            </a:r>
            <a:r>
              <a:rPr sz="1700" spc="-4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tuvaletler</a:t>
            </a:r>
            <a:r>
              <a:rPr sz="1700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ve</a:t>
            </a:r>
            <a:r>
              <a:rPr sz="1700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boş</a:t>
            </a:r>
            <a:r>
              <a:rPr sz="1700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sokaklardır</a:t>
            </a:r>
            <a:r>
              <a:rPr sz="1700" spc="-10" dirty="0">
                <a:latin typeface="Tahoma"/>
                <a:cs typeface="Tahoma"/>
              </a:rPr>
              <a:t>.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D8A9E0-DC92-443C-2272-F7F9F523087F}"/>
              </a:ext>
            </a:extLst>
          </p:cNvPr>
          <p:cNvSpPr txBox="1">
            <a:spLocks/>
          </p:cNvSpPr>
          <p:nvPr/>
        </p:nvSpPr>
        <p:spPr>
          <a:xfrm>
            <a:off x="7879391" y="2345854"/>
            <a:ext cx="124650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-10" dirty="0" err="1">
                <a:latin typeface="Agency FB" panose="020B0503020202020204" pitchFamily="34" charset="0"/>
                <a:cs typeface="Arial"/>
              </a:rPr>
              <a:t>Doğrular</a:t>
            </a:r>
            <a:endParaRPr lang="en-US" sz="2800" dirty="0"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64BB82BD-DD64-6D21-77DE-5644307899D5}"/>
              </a:ext>
            </a:extLst>
          </p:cNvPr>
          <p:cNvSpPr txBox="1"/>
          <p:nvPr/>
        </p:nvSpPr>
        <p:spPr>
          <a:xfrm>
            <a:off x="6716070" y="2867150"/>
            <a:ext cx="3573145" cy="225933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112395">
              <a:lnSpc>
                <a:spcPts val="2030"/>
              </a:lnSpc>
              <a:spcBef>
                <a:spcPts val="180"/>
              </a:spcBef>
            </a:pPr>
            <a:r>
              <a:rPr sz="1700" spc="-10" dirty="0">
                <a:latin typeface="Agency FB" panose="020B0503020202020204" pitchFamily="34" charset="0"/>
                <a:cs typeface="Tahoma"/>
              </a:rPr>
              <a:t>İstismarcının</a:t>
            </a:r>
            <a:r>
              <a:rPr sz="1700" spc="-9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tercih</a:t>
            </a:r>
            <a:r>
              <a:rPr sz="1700" spc="-9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ettiği</a:t>
            </a:r>
            <a:r>
              <a:rPr sz="1700" spc="-9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yerler </a:t>
            </a:r>
            <a:r>
              <a:rPr sz="1700" dirty="0">
                <a:latin typeface="Agency FB" panose="020B0503020202020204" pitchFamily="34" charset="0"/>
                <a:cs typeface="Tahoma"/>
              </a:rPr>
              <a:t>genellikle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çocuğun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tanıdığı,</a:t>
            </a:r>
            <a:r>
              <a:rPr sz="1700" spc="-1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bildiği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yerledir:</a:t>
            </a:r>
            <a:r>
              <a:rPr sz="1700" dirty="0">
                <a:latin typeface="Agency FB" panose="020B0503020202020204" pitchFamily="34" charset="0"/>
                <a:cs typeface="Tahoma"/>
              </a:rPr>
              <a:t> Okul</a:t>
            </a:r>
            <a:r>
              <a:rPr sz="1700" spc="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ve çevresi,</a:t>
            </a:r>
            <a:r>
              <a:rPr sz="1700" spc="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evle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okul </a:t>
            </a:r>
            <a:r>
              <a:rPr sz="1700" dirty="0">
                <a:latin typeface="Agency FB" panose="020B0503020202020204" pitchFamily="34" charset="0"/>
                <a:cs typeface="Tahoma"/>
              </a:rPr>
              <a:t>arasındaki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yol,</a:t>
            </a:r>
            <a:r>
              <a:rPr sz="1700" spc="-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bir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arkadaş</a:t>
            </a:r>
            <a:r>
              <a:rPr sz="1700" spc="-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ya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5" dirty="0">
                <a:latin typeface="Agency FB" panose="020B0503020202020204" pitchFamily="34" charset="0"/>
                <a:cs typeface="Tahoma"/>
              </a:rPr>
              <a:t>da </a:t>
            </a:r>
            <a:r>
              <a:rPr sz="1700" dirty="0">
                <a:latin typeface="Agency FB" panose="020B0503020202020204" pitchFamily="34" charset="0"/>
                <a:cs typeface="Tahoma"/>
              </a:rPr>
              <a:t>akrabanın</a:t>
            </a:r>
            <a:r>
              <a:rPr sz="1700" spc="-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evi,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çocuğun</a:t>
            </a:r>
            <a:r>
              <a:rPr sz="1700" spc="-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kendi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evidir.</a:t>
            </a:r>
            <a:endParaRPr sz="1700" dirty="0">
              <a:latin typeface="Agency FB" panose="020B050302020202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7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Agency FB" panose="020B0503020202020204" pitchFamily="34" charset="0"/>
                <a:cs typeface="Tahoma"/>
              </a:rPr>
              <a:t>Çocuğun</a:t>
            </a:r>
            <a:r>
              <a:rPr sz="1700" spc="3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rahat</a:t>
            </a:r>
            <a:r>
              <a:rPr sz="1700" spc="3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ve</a:t>
            </a:r>
            <a:r>
              <a:rPr sz="1700" spc="3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gevşek</a:t>
            </a:r>
            <a:r>
              <a:rPr sz="1700" spc="3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olduğu</a:t>
            </a:r>
            <a:endParaRPr sz="1700" dirty="0">
              <a:latin typeface="Agency FB" panose="020B0503020202020204" pitchFamily="34" charset="0"/>
              <a:cs typeface="Tahoma"/>
            </a:endParaRPr>
          </a:p>
          <a:p>
            <a:pPr marL="12700" marR="5080">
              <a:lnSpc>
                <a:spcPct val="97400"/>
              </a:lnSpc>
              <a:spcBef>
                <a:spcPts val="560"/>
              </a:spcBef>
            </a:pPr>
            <a:r>
              <a:rPr sz="1700" dirty="0">
                <a:latin typeface="Agency FB" panose="020B0503020202020204" pitchFamily="34" charset="0"/>
                <a:cs typeface="Tahoma"/>
              </a:rPr>
              <a:t>zamanlarda,</a:t>
            </a:r>
            <a:r>
              <a:rPr sz="1700" spc="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oyun</a:t>
            </a:r>
            <a:r>
              <a:rPr sz="1700" spc="4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zamanları,</a:t>
            </a:r>
            <a:r>
              <a:rPr sz="1700" spc="4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banyo </a:t>
            </a:r>
            <a:r>
              <a:rPr sz="1700" dirty="0">
                <a:latin typeface="Agency FB" panose="020B0503020202020204" pitchFamily="34" charset="0"/>
                <a:cs typeface="Tahoma"/>
              </a:rPr>
              <a:t>zamanı</a:t>
            </a:r>
            <a:r>
              <a:rPr sz="1700" spc="-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ya da yatma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zamanı </a:t>
            </a:r>
            <a:r>
              <a:rPr sz="1700" dirty="0">
                <a:latin typeface="Agency FB" panose="020B0503020202020204" pitchFamily="34" charset="0"/>
                <a:cs typeface="Tahoma"/>
              </a:rPr>
              <a:t>istismarcının</a:t>
            </a:r>
            <a:r>
              <a:rPr sz="1700" spc="-8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tercih</a:t>
            </a:r>
            <a:r>
              <a:rPr sz="1700" spc="-8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ettiği</a:t>
            </a:r>
            <a:r>
              <a:rPr sz="1700" spc="-8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zamanlardır.</a:t>
            </a:r>
            <a:endParaRPr sz="1700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3" name="Resim 2" descr="kırpıntı çizim, çizgi film, sanat, tasarım içeren bir resim&#10;&#10;Açıklama otomatik olarak oluşturuldu">
            <a:extLst>
              <a:ext uri="{FF2B5EF4-FFF2-40B4-BE49-F238E27FC236}">
                <a16:creationId xmlns:a16="http://schemas.microsoft.com/office/drawing/2014/main" id="{5FBCCCBD-C359-044A-ACA6-EBA45E812E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24563" y="5713628"/>
            <a:ext cx="1568823" cy="10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5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798ED-56B5-A5AC-FAD4-A25564255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D355A778-CEB2-6D9C-5961-03FFCE854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510825A-9894-6188-D655-2BC6FBC11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7">
            <a:extLst>
              <a:ext uri="{FF2B5EF4-FFF2-40B4-BE49-F238E27FC236}">
                <a16:creationId xmlns:a16="http://schemas.microsoft.com/office/drawing/2014/main" id="{52E68E06-03C2-9EB9-704C-EF5365B9252C}"/>
              </a:ext>
            </a:extLst>
          </p:cNvPr>
          <p:cNvSpPr txBox="1"/>
          <p:nvPr/>
        </p:nvSpPr>
        <p:spPr>
          <a:xfrm>
            <a:off x="1469365" y="1334568"/>
            <a:ext cx="309308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Agency FB" panose="020B0503020202020204" pitchFamily="34" charset="0"/>
                <a:cs typeface="Arial"/>
              </a:rPr>
              <a:t>Doğru</a:t>
            </a:r>
            <a:r>
              <a:rPr sz="2000" b="1" spc="-95" dirty="0">
                <a:latin typeface="Agency FB" panose="020B0503020202020204" pitchFamily="34" charset="0"/>
                <a:cs typeface="Arial"/>
              </a:rPr>
              <a:t> </a:t>
            </a:r>
            <a:r>
              <a:rPr sz="2000" b="1" dirty="0">
                <a:latin typeface="Agency FB" panose="020B0503020202020204" pitchFamily="34" charset="0"/>
                <a:cs typeface="Arial"/>
              </a:rPr>
              <a:t>Bilinen</a:t>
            </a:r>
            <a:r>
              <a:rPr sz="2000" b="1" spc="-95" dirty="0">
                <a:latin typeface="Agency FB" panose="020B0503020202020204" pitchFamily="34" charset="0"/>
                <a:cs typeface="Arial"/>
              </a:rPr>
              <a:t> </a:t>
            </a:r>
            <a:r>
              <a:rPr sz="2000" b="1" spc="-10" dirty="0">
                <a:latin typeface="Agency FB" panose="020B0503020202020204" pitchFamily="34" charset="0"/>
                <a:cs typeface="Arial"/>
              </a:rPr>
              <a:t>Yanlışlar</a:t>
            </a:r>
            <a:endParaRPr sz="2000" dirty="0"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58F37B-143F-ED5D-96A5-492D4E3F5524}"/>
              </a:ext>
            </a:extLst>
          </p:cNvPr>
          <p:cNvSpPr txBox="1"/>
          <p:nvPr/>
        </p:nvSpPr>
        <p:spPr>
          <a:xfrm>
            <a:off x="1313472" y="2077786"/>
            <a:ext cx="3404870" cy="5366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185"/>
              </a:spcBef>
            </a:pPr>
            <a:r>
              <a:rPr sz="1700" dirty="0">
                <a:latin typeface="Agency FB" panose="020B0503020202020204" pitchFamily="34" charset="0"/>
                <a:cs typeface="Tahoma"/>
              </a:rPr>
              <a:t>Çocuklar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kötü</a:t>
            </a:r>
            <a:r>
              <a:rPr sz="1700" spc="-1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görünümlü,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yabancı </a:t>
            </a:r>
            <a:r>
              <a:rPr sz="1700" dirty="0">
                <a:latin typeface="Agency FB" panose="020B0503020202020204" pitchFamily="34" charset="0"/>
                <a:cs typeface="Tahoma"/>
              </a:rPr>
              <a:t>kişilerden</a:t>
            </a:r>
            <a:r>
              <a:rPr sz="1700" spc="-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uzak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durmalı</a:t>
            </a:r>
            <a:r>
              <a:rPr sz="1700" spc="-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çünkü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onlar </a:t>
            </a:r>
            <a:r>
              <a:rPr sz="1700" dirty="0">
                <a:latin typeface="Agency FB" panose="020B0503020202020204" pitchFamily="34" charset="0"/>
                <a:cs typeface="Tahoma"/>
              </a:rPr>
              <a:t>istismarcı</a:t>
            </a:r>
            <a:r>
              <a:rPr sz="1700" spc="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kişilerdir.</a:t>
            </a:r>
            <a:endParaRPr sz="1700"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859475E-7D79-416D-1096-320C9C363D2E}"/>
              </a:ext>
            </a:extLst>
          </p:cNvPr>
          <p:cNvSpPr txBox="1"/>
          <p:nvPr/>
        </p:nvSpPr>
        <p:spPr>
          <a:xfrm>
            <a:off x="1313472" y="3177399"/>
            <a:ext cx="3597275" cy="536044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180"/>
              </a:spcBef>
            </a:pPr>
            <a:r>
              <a:rPr sz="1700" dirty="0">
                <a:latin typeface="Agency FB" panose="020B0503020202020204" pitchFamily="34" charset="0"/>
                <a:cs typeface="Tahoma"/>
              </a:rPr>
              <a:t>Cinsel</a:t>
            </a:r>
            <a:r>
              <a:rPr sz="1700" spc="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istismar</a:t>
            </a:r>
            <a:r>
              <a:rPr sz="1700" spc="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vakaları</a:t>
            </a:r>
            <a:r>
              <a:rPr sz="1700" spc="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her</a:t>
            </a:r>
            <a:r>
              <a:rPr sz="1700" spc="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yerde </a:t>
            </a:r>
            <a:r>
              <a:rPr sz="1700" dirty="0">
                <a:latin typeface="Agency FB" panose="020B0503020202020204" pitchFamily="34" charset="0"/>
                <a:cs typeface="Tahoma"/>
              </a:rPr>
              <a:t>yaşanmaz,</a:t>
            </a:r>
            <a:r>
              <a:rPr sz="1700" spc="7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bazı</a:t>
            </a:r>
            <a:r>
              <a:rPr sz="1700" spc="7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kültürlerde,</a:t>
            </a:r>
            <a:r>
              <a:rPr sz="1700" spc="7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ülkelerde yaşanır.</a:t>
            </a:r>
            <a:endParaRPr sz="1700"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EB832CF-059B-8DE1-CFEA-4A9DB6A619B4}"/>
              </a:ext>
            </a:extLst>
          </p:cNvPr>
          <p:cNvSpPr txBox="1"/>
          <p:nvPr/>
        </p:nvSpPr>
        <p:spPr>
          <a:xfrm>
            <a:off x="1313472" y="4277012"/>
            <a:ext cx="3813175" cy="5280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4800"/>
              </a:lnSpc>
              <a:spcBef>
                <a:spcPts val="5"/>
              </a:spcBef>
            </a:pPr>
            <a:r>
              <a:rPr sz="1700" dirty="0" err="1">
                <a:latin typeface="Agency FB" panose="020B0503020202020204" pitchFamily="34" charset="0"/>
                <a:cs typeface="Tahoma"/>
              </a:rPr>
              <a:t>Çocuk;yaşadıklarını,cinsel</a:t>
            </a:r>
            <a:r>
              <a:rPr sz="1700" spc="1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istismarı</a:t>
            </a:r>
            <a:r>
              <a:rPr sz="1700" spc="1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bile, </a:t>
            </a:r>
            <a:r>
              <a:rPr sz="1700" dirty="0">
                <a:latin typeface="Agency FB" panose="020B0503020202020204" pitchFamily="34" charset="0"/>
                <a:cs typeface="Tahoma"/>
              </a:rPr>
              <a:t>yakın</a:t>
            </a:r>
            <a:r>
              <a:rPr sz="1700" spc="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zamanda</a:t>
            </a:r>
            <a:r>
              <a:rPr sz="1700" spc="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ya</a:t>
            </a:r>
            <a:r>
              <a:rPr sz="1700" spc="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da</a:t>
            </a:r>
            <a:r>
              <a:rPr sz="1700" spc="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büyüyünce </a:t>
            </a:r>
            <a:r>
              <a:rPr sz="1700" dirty="0">
                <a:latin typeface="Agency FB" panose="020B0503020202020204" pitchFamily="34" charset="0"/>
                <a:cs typeface="Tahoma"/>
              </a:rPr>
              <a:t>unutur.Fazla</a:t>
            </a:r>
            <a:r>
              <a:rPr sz="1700" spc="6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kurcalanmamalı.</a:t>
            </a:r>
            <a:endParaRPr sz="1700"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888211-3B19-D2A5-3E10-919B628FCCCC}"/>
              </a:ext>
            </a:extLst>
          </p:cNvPr>
          <p:cNvSpPr txBox="1">
            <a:spLocks/>
          </p:cNvSpPr>
          <p:nvPr/>
        </p:nvSpPr>
        <p:spPr>
          <a:xfrm>
            <a:off x="7915049" y="1367825"/>
            <a:ext cx="124523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b="1" spc="-10" dirty="0" err="1">
                <a:latin typeface="Agency FB" panose="020B0503020202020204" pitchFamily="34" charset="0"/>
                <a:cs typeface="Arial"/>
              </a:rPr>
              <a:t>Doğrular</a:t>
            </a:r>
            <a:endParaRPr lang="en-US" sz="2300" dirty="0"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5DE5C38F-6A74-C4AC-5B3C-E842B2B59AC3}"/>
              </a:ext>
            </a:extLst>
          </p:cNvPr>
          <p:cNvSpPr txBox="1"/>
          <p:nvPr/>
        </p:nvSpPr>
        <p:spPr>
          <a:xfrm>
            <a:off x="6896992" y="1802417"/>
            <a:ext cx="3837940" cy="39055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33679">
              <a:lnSpc>
                <a:spcPts val="2030"/>
              </a:lnSpc>
              <a:spcBef>
                <a:spcPts val="180"/>
              </a:spcBef>
            </a:pPr>
            <a:r>
              <a:rPr sz="1700" dirty="0">
                <a:latin typeface="Agency FB" panose="020B0503020202020204" pitchFamily="34" charset="0"/>
                <a:cs typeface="Tahoma"/>
              </a:rPr>
              <a:t>Olguların</a:t>
            </a:r>
            <a:r>
              <a:rPr sz="1700" spc="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50" dirty="0">
                <a:latin typeface="Agency FB" panose="020B0503020202020204" pitchFamily="34" charset="0"/>
                <a:cs typeface="Tahoma"/>
              </a:rPr>
              <a:t>%80-</a:t>
            </a:r>
            <a:r>
              <a:rPr sz="1700" dirty="0">
                <a:latin typeface="Agency FB" panose="020B0503020202020204" pitchFamily="34" charset="0"/>
                <a:cs typeface="Tahoma"/>
              </a:rPr>
              <a:t>95’inde</a:t>
            </a:r>
            <a:r>
              <a:rPr sz="1700" spc="1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istismarcı </a:t>
            </a:r>
            <a:r>
              <a:rPr sz="1700" dirty="0">
                <a:latin typeface="Agency FB" panose="020B0503020202020204" pitchFamily="34" charset="0"/>
                <a:cs typeface="Tahoma"/>
              </a:rPr>
              <a:t>çocuğun</a:t>
            </a:r>
            <a:r>
              <a:rPr sz="1700" spc="-5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tanıdığı,</a:t>
            </a:r>
            <a:r>
              <a:rPr sz="1700" spc="-5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normal</a:t>
            </a:r>
            <a:r>
              <a:rPr sz="1700" spc="-5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görünüşlü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biridir.</a:t>
            </a:r>
            <a:r>
              <a:rPr sz="1700" spc="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Genellikle</a:t>
            </a:r>
            <a:r>
              <a:rPr sz="1700" spc="4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20-</a:t>
            </a:r>
            <a:r>
              <a:rPr sz="1700" dirty="0">
                <a:latin typeface="Agency FB" panose="020B0503020202020204" pitchFamily="34" charset="0"/>
                <a:cs typeface="Tahoma"/>
              </a:rPr>
              <a:t>45</a:t>
            </a:r>
            <a:r>
              <a:rPr sz="1700" spc="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yaş</a:t>
            </a:r>
            <a:r>
              <a:rPr sz="1700" spc="4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arası</a:t>
            </a:r>
            <a:r>
              <a:rPr sz="1700" spc="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evli, </a:t>
            </a:r>
            <a:r>
              <a:rPr sz="1700" dirty="0">
                <a:latin typeface="Agency FB" panose="020B0503020202020204" pitchFamily="34" charset="0"/>
                <a:cs typeface="Tahoma"/>
              </a:rPr>
              <a:t>sosyal</a:t>
            </a:r>
            <a:r>
              <a:rPr sz="1700" spc="1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hayatı</a:t>
            </a:r>
            <a:r>
              <a:rPr sz="1700" spc="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olan</a:t>
            </a:r>
            <a:r>
              <a:rPr sz="1700" spc="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şüphe</a:t>
            </a:r>
            <a:r>
              <a:rPr sz="1700" spc="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çekmeyen kişilerdir.</a:t>
            </a:r>
            <a:endParaRPr sz="1700" dirty="0">
              <a:latin typeface="Agency FB" panose="020B050302020202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7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latin typeface="Agency FB" panose="020B0503020202020204" pitchFamily="34" charset="0"/>
                <a:cs typeface="Tahoma"/>
              </a:rPr>
              <a:t>Cinsel</a:t>
            </a:r>
            <a:r>
              <a:rPr sz="1700" spc="3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istismara</a:t>
            </a:r>
            <a:r>
              <a:rPr sz="1700" spc="3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her</a:t>
            </a:r>
            <a:r>
              <a:rPr sz="1700" spc="3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kültürde,her</a:t>
            </a:r>
            <a:r>
              <a:rPr sz="1700" spc="3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ülkede</a:t>
            </a:r>
            <a:endParaRPr sz="1700" dirty="0">
              <a:latin typeface="Agency FB" panose="020B0503020202020204" pitchFamily="34" charset="0"/>
              <a:cs typeface="Tahoma"/>
            </a:endParaRPr>
          </a:p>
          <a:p>
            <a:pPr marL="12700" marR="5080">
              <a:lnSpc>
                <a:spcPts val="2030"/>
              </a:lnSpc>
              <a:spcBef>
                <a:spcPts val="509"/>
              </a:spcBef>
            </a:pPr>
            <a:r>
              <a:rPr sz="1700" dirty="0">
                <a:latin typeface="Agency FB" panose="020B0503020202020204" pitchFamily="34" charset="0"/>
                <a:cs typeface="Tahoma"/>
              </a:rPr>
              <a:t>ve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her</a:t>
            </a:r>
            <a:r>
              <a:rPr sz="1700" spc="-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sosyo-ekonomik</a:t>
            </a:r>
            <a:r>
              <a:rPr sz="1700" spc="-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grupta rastlanmaktadır.</a:t>
            </a:r>
            <a:r>
              <a:rPr sz="1700" spc="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70" dirty="0">
                <a:latin typeface="Agency FB" panose="020B0503020202020204" pitchFamily="34" charset="0"/>
                <a:cs typeface="Tahoma"/>
              </a:rPr>
              <a:t>Kız</a:t>
            </a:r>
            <a:r>
              <a:rPr sz="1700" spc="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çocuklarda</a:t>
            </a:r>
            <a:r>
              <a:rPr sz="1700" spc="1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b="1" spc="-10" dirty="0">
                <a:latin typeface="Agency FB" panose="020B0503020202020204" pitchFamily="34" charset="0"/>
                <a:cs typeface="Arial"/>
              </a:rPr>
              <a:t>ensest, </a:t>
            </a:r>
            <a:r>
              <a:rPr sz="1700" dirty="0">
                <a:latin typeface="Agency FB" panose="020B0503020202020204" pitchFamily="34" charset="0"/>
                <a:cs typeface="Tahoma"/>
              </a:rPr>
              <a:t>erkek</a:t>
            </a:r>
            <a:r>
              <a:rPr sz="1700" spc="3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çocuklarda</a:t>
            </a:r>
            <a:r>
              <a:rPr sz="1700" spc="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ise</a:t>
            </a:r>
            <a:r>
              <a:rPr sz="1700" spc="3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b="1" spc="-10" dirty="0">
                <a:latin typeface="Agency FB" panose="020B0503020202020204" pitchFamily="34" charset="0"/>
                <a:cs typeface="Arial"/>
              </a:rPr>
              <a:t>pedofi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ldiğer </a:t>
            </a:r>
            <a:r>
              <a:rPr sz="1700" dirty="0">
                <a:latin typeface="Agency FB" panose="020B0503020202020204" pitchFamily="34" charset="0"/>
                <a:cs typeface="Tahoma"/>
              </a:rPr>
              <a:t>istismar</a:t>
            </a:r>
            <a:r>
              <a:rPr sz="1700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türlerinden</a:t>
            </a:r>
            <a:r>
              <a:rPr sz="1700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daha</a:t>
            </a:r>
            <a:r>
              <a:rPr sz="1700" spc="-4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5" dirty="0">
                <a:latin typeface="Agency FB" panose="020B0503020202020204" pitchFamily="34" charset="0"/>
                <a:cs typeface="Tahoma"/>
              </a:rPr>
              <a:t>sık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rastlanmaktadır.</a:t>
            </a:r>
            <a:endParaRPr sz="1700" dirty="0">
              <a:latin typeface="Agency FB" panose="020B0503020202020204" pitchFamily="34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700" dirty="0">
              <a:latin typeface="Agency FB" panose="020B0503020202020204" pitchFamily="34" charset="0"/>
              <a:cs typeface="Tahoma"/>
            </a:endParaRPr>
          </a:p>
          <a:p>
            <a:pPr marL="12700" marR="329565">
              <a:lnSpc>
                <a:spcPct val="112100"/>
              </a:lnSpc>
            </a:pPr>
            <a:r>
              <a:rPr sz="1700" dirty="0">
                <a:latin typeface="Agency FB" panose="020B0503020202020204" pitchFamily="34" charset="0"/>
                <a:cs typeface="Tahoma"/>
              </a:rPr>
              <a:t>Çocuklar</a:t>
            </a:r>
            <a:r>
              <a:rPr sz="1700" spc="4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 err="1">
                <a:latin typeface="Agency FB" panose="020B0503020202020204" pitchFamily="34" charset="0"/>
                <a:cs typeface="Tahoma"/>
              </a:rPr>
              <a:t>cinsel</a:t>
            </a:r>
            <a:r>
              <a:rPr sz="1700" spc="5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İstismarı</a:t>
            </a:r>
            <a:r>
              <a:rPr sz="1700" spc="5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0" dirty="0">
                <a:latin typeface="Agency FB" panose="020B0503020202020204" pitchFamily="34" charset="0"/>
                <a:cs typeface="Tahoma"/>
              </a:rPr>
              <a:t>asla </a:t>
            </a:r>
            <a:r>
              <a:rPr sz="1700" dirty="0">
                <a:latin typeface="Agency FB" panose="020B0503020202020204" pitchFamily="34" charset="0"/>
                <a:cs typeface="Tahoma"/>
              </a:rPr>
              <a:t>unutmazlar…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“Hayattaki</a:t>
            </a:r>
            <a:r>
              <a:rPr sz="1700" dirty="0">
                <a:latin typeface="Agency FB" panose="020B0503020202020204" pitchFamily="34" charset="0"/>
                <a:cs typeface="Tahoma"/>
              </a:rPr>
              <a:t> en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kötü</a:t>
            </a:r>
            <a:r>
              <a:rPr sz="170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25" dirty="0">
                <a:latin typeface="Agency FB" panose="020B0503020202020204" pitchFamily="34" charset="0"/>
                <a:cs typeface="Tahoma"/>
              </a:rPr>
              <a:t>şey </a:t>
            </a:r>
            <a:r>
              <a:rPr sz="1700" dirty="0">
                <a:latin typeface="Agency FB" panose="020B0503020202020204" pitchFamily="34" charset="0"/>
                <a:cs typeface="Tahoma"/>
              </a:rPr>
              <a:t>hafızayı</a:t>
            </a:r>
            <a:r>
              <a:rPr sz="1700" spc="4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değiştirememenizdir.”</a:t>
            </a:r>
            <a:endParaRPr sz="17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ts val="1939"/>
              </a:lnSpc>
            </a:pPr>
            <a:r>
              <a:rPr sz="1700" dirty="0">
                <a:latin typeface="Agency FB" panose="020B0503020202020204" pitchFamily="34" charset="0"/>
                <a:cs typeface="Tahoma"/>
              </a:rPr>
              <a:t>sözleri,çocukluğunda</a:t>
            </a:r>
            <a:r>
              <a:rPr sz="1700" spc="12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 err="1">
                <a:latin typeface="Agency FB" panose="020B0503020202020204" pitchFamily="34" charset="0"/>
                <a:cs typeface="Tahoma"/>
              </a:rPr>
              <a:t>cinsel</a:t>
            </a:r>
            <a:r>
              <a:rPr sz="1700" spc="12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istismara</a:t>
            </a:r>
            <a:endParaRPr sz="1700" dirty="0">
              <a:latin typeface="Agency FB" panose="020B0503020202020204" pitchFamily="34" charset="0"/>
              <a:cs typeface="Tahoma"/>
            </a:endParaRPr>
          </a:p>
          <a:p>
            <a:pPr marL="12700">
              <a:lnSpc>
                <a:spcPts val="2030"/>
              </a:lnSpc>
            </a:pPr>
            <a:r>
              <a:rPr sz="1700" dirty="0">
                <a:latin typeface="Agency FB" panose="020B0503020202020204" pitchFamily="34" charset="0"/>
                <a:cs typeface="Tahoma"/>
              </a:rPr>
              <a:t>uğramış</a:t>
            </a:r>
            <a:r>
              <a:rPr sz="1700" spc="-60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bir</a:t>
            </a:r>
            <a:r>
              <a:rPr sz="1700" spc="-5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dirty="0">
                <a:latin typeface="Agency FB" panose="020B0503020202020204" pitchFamily="34" charset="0"/>
                <a:cs typeface="Tahoma"/>
              </a:rPr>
              <a:t>yetişkine</a:t>
            </a:r>
            <a:r>
              <a:rPr sz="1700" spc="-55" dirty="0">
                <a:latin typeface="Agency FB" panose="020B0503020202020204" pitchFamily="34" charset="0"/>
                <a:cs typeface="Tahoma"/>
              </a:rPr>
              <a:t> </a:t>
            </a:r>
            <a:r>
              <a:rPr sz="1700" spc="-10" dirty="0">
                <a:latin typeface="Agency FB" panose="020B0503020202020204" pitchFamily="34" charset="0"/>
                <a:cs typeface="Tahoma"/>
              </a:rPr>
              <a:t>aittir.</a:t>
            </a:r>
            <a:endParaRPr sz="1700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11" name="Resim 10" descr="kırpıntı çizim, çizgi film, sanat, tasarım içeren bir resim&#10;&#10;Açıklama otomatik olarak oluşturuldu">
            <a:extLst>
              <a:ext uri="{FF2B5EF4-FFF2-40B4-BE49-F238E27FC236}">
                <a16:creationId xmlns:a16="http://schemas.microsoft.com/office/drawing/2014/main" id="{D0ABB8ED-44C4-D01A-2979-67969620F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08145" y="5554382"/>
            <a:ext cx="1694026" cy="123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08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ED8B0-B3A4-3520-D9FB-24141066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logo, simge, sembol, yazı tipi içeren bir resim&#10;&#10;Açıklama otomatik olarak oluşturuldu">
            <a:extLst>
              <a:ext uri="{FF2B5EF4-FFF2-40B4-BE49-F238E27FC236}">
                <a16:creationId xmlns:a16="http://schemas.microsoft.com/office/drawing/2014/main" id="{9E68D975-7CA7-1932-AFFF-D5BABE9DA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88" y="1618001"/>
            <a:ext cx="5294716" cy="365335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Resim 5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3D7AB86F-FA08-47D0-58C1-28B065332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913" y="643467"/>
            <a:ext cx="1824523" cy="5571066"/>
          </a:xfrm>
          <a:prstGeom prst="rect">
            <a:avLst/>
          </a:prstGeom>
        </p:spPr>
      </p:pic>
      <p:pic>
        <p:nvPicPr>
          <p:cNvPr id="7" name="Resim 6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34BEDD3E-58A9-6DBE-CC6F-EAD441EE4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8" name="object 5">
            <a:extLst>
              <a:ext uri="{FF2B5EF4-FFF2-40B4-BE49-F238E27FC236}">
                <a16:creationId xmlns:a16="http://schemas.microsoft.com/office/drawing/2014/main" id="{C8C576DA-4590-3269-BA8B-E15EB118DCC6}"/>
              </a:ext>
            </a:extLst>
          </p:cNvPr>
          <p:cNvSpPr txBox="1"/>
          <p:nvPr/>
        </p:nvSpPr>
        <p:spPr>
          <a:xfrm flipH="1">
            <a:off x="5656729" y="1846729"/>
            <a:ext cx="4975412" cy="2187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96619" marR="401955" indent="-228600" defTabSz="9144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spc="-110" dirty="0" err="1"/>
              <a:t>Türk</a:t>
            </a:r>
            <a:r>
              <a:rPr lang="en-US" sz="1700" spc="-215" dirty="0"/>
              <a:t> </a:t>
            </a:r>
            <a:r>
              <a:rPr lang="en-US" sz="1700" spc="-95" dirty="0" err="1"/>
              <a:t>Ceza</a:t>
            </a:r>
            <a:r>
              <a:rPr lang="en-US" sz="1700" spc="-215" dirty="0"/>
              <a:t> </a:t>
            </a:r>
            <a:r>
              <a:rPr lang="en-US" sz="1700" spc="-105" dirty="0" err="1"/>
              <a:t>Kanununa</a:t>
            </a:r>
            <a:r>
              <a:rPr lang="en-US" sz="1700" spc="-215" dirty="0"/>
              <a:t> </a:t>
            </a:r>
            <a:r>
              <a:rPr lang="en-US" sz="1700" spc="-114" dirty="0" err="1"/>
              <a:t>göre</a:t>
            </a:r>
            <a:r>
              <a:rPr lang="en-US" sz="1700" spc="-210" dirty="0"/>
              <a:t> </a:t>
            </a:r>
            <a:r>
              <a:rPr lang="en-US" sz="1700" spc="-110" dirty="0"/>
              <a:t>HER</a:t>
            </a:r>
            <a:r>
              <a:rPr lang="en-US" sz="1700" spc="-215" dirty="0"/>
              <a:t> </a:t>
            </a:r>
            <a:r>
              <a:rPr lang="en-US" sz="1700" spc="-105" dirty="0"/>
              <a:t>VATANDAŞIN</a:t>
            </a:r>
            <a:r>
              <a:rPr lang="en-US" sz="1700" spc="-215" dirty="0"/>
              <a:t> </a:t>
            </a:r>
            <a:r>
              <a:rPr lang="en-US" sz="1700" spc="-105" dirty="0" err="1"/>
              <a:t>çocuğun</a:t>
            </a:r>
            <a:r>
              <a:rPr lang="en-US" sz="1700" spc="-210" dirty="0"/>
              <a:t> </a:t>
            </a:r>
            <a:r>
              <a:rPr lang="en-US" sz="1700" spc="-55" dirty="0" err="1"/>
              <a:t>fiziksel</a:t>
            </a:r>
            <a:r>
              <a:rPr lang="en-US" sz="1700" spc="-55" dirty="0"/>
              <a:t>,</a:t>
            </a:r>
            <a:r>
              <a:rPr lang="en-US" sz="1700" spc="-215" dirty="0"/>
              <a:t> </a:t>
            </a:r>
            <a:r>
              <a:rPr lang="en-US" sz="1700" spc="-10" dirty="0" err="1"/>
              <a:t>cinsel</a:t>
            </a:r>
            <a:r>
              <a:rPr lang="en-US" sz="1700" spc="-10" dirty="0"/>
              <a:t> </a:t>
            </a:r>
            <a:r>
              <a:rPr lang="en-US" sz="1700" spc="-120" dirty="0" err="1"/>
              <a:t>veya</a:t>
            </a:r>
            <a:r>
              <a:rPr lang="en-US" sz="1700" spc="-195" dirty="0"/>
              <a:t> </a:t>
            </a:r>
            <a:r>
              <a:rPr lang="en-US" sz="1700" spc="-100" dirty="0" err="1"/>
              <a:t>duygusal</a:t>
            </a:r>
            <a:r>
              <a:rPr lang="en-US" sz="1700" spc="-190" dirty="0"/>
              <a:t> </a:t>
            </a:r>
            <a:r>
              <a:rPr lang="en-US" sz="1700" spc="-110" dirty="0" err="1"/>
              <a:t>yönden</a:t>
            </a:r>
            <a:r>
              <a:rPr lang="en-US" sz="1700" spc="-195" dirty="0"/>
              <a:t> </a:t>
            </a:r>
            <a:r>
              <a:rPr lang="en-US" sz="1700" spc="-65" dirty="0" err="1"/>
              <a:t>istismarının</a:t>
            </a:r>
            <a:r>
              <a:rPr lang="en-US" sz="1700" spc="-190" dirty="0"/>
              <a:t> </a:t>
            </a:r>
            <a:r>
              <a:rPr lang="en-US" sz="1700" spc="-85" dirty="0" err="1"/>
              <a:t>ihbar</a:t>
            </a:r>
            <a:r>
              <a:rPr lang="en-US" sz="1700" spc="-195" dirty="0"/>
              <a:t> </a:t>
            </a:r>
            <a:r>
              <a:rPr lang="en-US" sz="1700" spc="-100" dirty="0" err="1"/>
              <a:t>yükümlülüğü</a:t>
            </a:r>
            <a:r>
              <a:rPr lang="en-US" sz="1700" spc="-190" dirty="0"/>
              <a:t> </a:t>
            </a:r>
            <a:r>
              <a:rPr lang="en-US" sz="1700" spc="-10" dirty="0" err="1"/>
              <a:t>vardır</a:t>
            </a:r>
            <a:r>
              <a:rPr lang="en-US" sz="1700" spc="-10" dirty="0"/>
              <a:t>.</a:t>
            </a:r>
            <a:endParaRPr lang="tr-TR" sz="1700" dirty="0"/>
          </a:p>
          <a:p>
            <a:pPr marL="896619" marR="401955" indent="-228600" defTabSz="914400">
              <a:lnSpc>
                <a:spcPct val="9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700" spc="-70" dirty="0" err="1"/>
              <a:t>İşlenmekte</a:t>
            </a:r>
            <a:r>
              <a:rPr lang="en-US" sz="1700" spc="-215" dirty="0"/>
              <a:t> </a:t>
            </a:r>
            <a:r>
              <a:rPr lang="en-US" sz="1700" spc="-80" dirty="0" err="1"/>
              <a:t>olan</a:t>
            </a:r>
            <a:r>
              <a:rPr lang="en-US" sz="1700" spc="-215" dirty="0"/>
              <a:t> </a:t>
            </a:r>
            <a:r>
              <a:rPr lang="en-US" sz="1700" spc="-60" dirty="0" err="1"/>
              <a:t>bir</a:t>
            </a:r>
            <a:r>
              <a:rPr lang="en-US" sz="1700" spc="-215" dirty="0"/>
              <a:t> </a:t>
            </a:r>
            <a:r>
              <a:rPr lang="en-US" sz="1700" spc="-75" dirty="0" err="1"/>
              <a:t>suçu</a:t>
            </a:r>
            <a:r>
              <a:rPr lang="en-US" sz="1700" spc="-215" dirty="0"/>
              <a:t> </a:t>
            </a:r>
            <a:r>
              <a:rPr lang="en-US" sz="1700" spc="-50" dirty="0" err="1"/>
              <a:t>yetkili</a:t>
            </a:r>
            <a:r>
              <a:rPr lang="en-US" sz="1700" spc="-210" dirty="0"/>
              <a:t> </a:t>
            </a:r>
            <a:r>
              <a:rPr lang="en-US" sz="1700" spc="-105" dirty="0" err="1"/>
              <a:t>makamlara</a:t>
            </a:r>
            <a:r>
              <a:rPr lang="en-US" sz="1700" spc="-215" dirty="0"/>
              <a:t> </a:t>
            </a:r>
            <a:r>
              <a:rPr lang="en-US" sz="1700" spc="-75" dirty="0" err="1"/>
              <a:t>bildirmeyen</a:t>
            </a:r>
            <a:r>
              <a:rPr lang="en-US" sz="1700" spc="-215" dirty="0"/>
              <a:t> </a:t>
            </a:r>
            <a:r>
              <a:rPr lang="en-US" sz="1700" spc="-40" dirty="0" err="1"/>
              <a:t>kişi</a:t>
            </a:r>
            <a:r>
              <a:rPr lang="en-US" sz="1700" spc="-40" dirty="0"/>
              <a:t>,</a:t>
            </a:r>
            <a:r>
              <a:rPr lang="en-US" sz="1700" spc="-45" dirty="0"/>
              <a:t> </a:t>
            </a:r>
            <a:r>
              <a:rPr lang="en-US" sz="1700" i="1" spc="-190" dirty="0" err="1"/>
              <a:t>bir</a:t>
            </a:r>
            <a:r>
              <a:rPr lang="en-US" sz="1700" i="1" spc="-275" dirty="0"/>
              <a:t> </a:t>
            </a:r>
            <a:r>
              <a:rPr lang="en-US" sz="1700" i="1" spc="-65" dirty="0" err="1"/>
              <a:t>yıla</a:t>
            </a:r>
            <a:r>
              <a:rPr lang="en-US" sz="1700" i="1" spc="-65" dirty="0"/>
              <a:t> </a:t>
            </a:r>
            <a:r>
              <a:rPr lang="en-US" sz="1700" i="1" spc="-225" dirty="0" err="1"/>
              <a:t>kadar</a:t>
            </a:r>
            <a:r>
              <a:rPr lang="en-US" sz="1700" i="1" spc="-275" dirty="0"/>
              <a:t> </a:t>
            </a:r>
            <a:r>
              <a:rPr lang="en-US" sz="1700" i="1" spc="-210" dirty="0" err="1"/>
              <a:t>hapis</a:t>
            </a:r>
            <a:r>
              <a:rPr lang="en-US" sz="1700" i="1" spc="-275" dirty="0"/>
              <a:t> </a:t>
            </a:r>
            <a:r>
              <a:rPr lang="en-US" sz="1700" i="1" spc="-215" dirty="0" err="1"/>
              <a:t>cezası</a:t>
            </a:r>
            <a:r>
              <a:rPr lang="en-US" sz="1700" i="1" spc="-270" dirty="0"/>
              <a:t> </a:t>
            </a:r>
            <a:r>
              <a:rPr lang="en-US" sz="1700" i="1" spc="-160" dirty="0" err="1"/>
              <a:t>ile</a:t>
            </a:r>
            <a:r>
              <a:rPr lang="en-US" sz="1700" i="1" spc="-275" dirty="0"/>
              <a:t> </a:t>
            </a:r>
            <a:r>
              <a:rPr lang="en-US" sz="1700" i="1" spc="-100" dirty="0" err="1"/>
              <a:t>cezalandırılır</a:t>
            </a:r>
            <a:r>
              <a:rPr lang="en-US" sz="1700" spc="-100" dirty="0"/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07564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4" y="0"/>
            <a:ext cx="2246335" cy="6867036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b="0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  <a:p>
            <a:pPr algn="ctr"/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tr-TR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TEŞEKKÜRLER</a:t>
            </a:r>
            <a:endParaRPr lang="tr-TR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67" y="6060033"/>
            <a:ext cx="2517866" cy="20118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91" y="1942838"/>
            <a:ext cx="2165617" cy="161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98AE5D2-56DB-DA88-6A15-ED254DC82BDA}"/>
              </a:ext>
            </a:extLst>
          </p:cNvPr>
          <p:cNvSpPr txBox="1"/>
          <p:nvPr/>
        </p:nvSpPr>
        <p:spPr>
          <a:xfrm>
            <a:off x="871417" y="1160965"/>
            <a:ext cx="1574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latin typeface="Agency FB" panose="020B0503020202020204" pitchFamily="34" charset="0"/>
              </a:rPr>
              <a:t>SUNUM İÇERİĞİ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4581410-C11A-937A-ACD5-0CFEC6270C3E}"/>
              </a:ext>
            </a:extLst>
          </p:cNvPr>
          <p:cNvSpPr txBox="1"/>
          <p:nvPr/>
        </p:nvSpPr>
        <p:spPr>
          <a:xfrm>
            <a:off x="831528" y="2115416"/>
            <a:ext cx="9054594" cy="154273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338455" algn="l"/>
              </a:tabLst>
            </a:pPr>
            <a:r>
              <a:rPr sz="2200" spc="-65" dirty="0">
                <a:latin typeface="Agency FB" panose="020B0503020202020204" pitchFamily="34" charset="0"/>
                <a:cs typeface="Verdana"/>
              </a:rPr>
              <a:t>Aile</a:t>
            </a:r>
            <a:r>
              <a:rPr sz="2200"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210" dirty="0" err="1">
                <a:latin typeface="Agency FB" panose="020B0503020202020204" pitchFamily="34" charset="0"/>
                <a:cs typeface="Verdana"/>
              </a:rPr>
              <a:t>ve</a:t>
            </a:r>
            <a:r>
              <a:rPr sz="2200"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105" dirty="0" err="1">
                <a:latin typeface="Agency FB" panose="020B0503020202020204" pitchFamily="34" charset="0"/>
                <a:cs typeface="Verdana"/>
              </a:rPr>
              <a:t>Sosyal</a:t>
            </a:r>
            <a:r>
              <a:rPr sz="2200" spc="-135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120" dirty="0" err="1">
                <a:latin typeface="Agency FB" panose="020B0503020202020204" pitchFamily="34" charset="0"/>
                <a:cs typeface="Verdana"/>
              </a:rPr>
              <a:t>Hizmetler</a:t>
            </a:r>
            <a:r>
              <a:rPr sz="2200" spc="-135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65" dirty="0" err="1">
                <a:latin typeface="Agency FB" panose="020B0503020202020204" pitchFamily="34" charset="0"/>
                <a:cs typeface="Verdana"/>
              </a:rPr>
              <a:t>Bakanlığı</a:t>
            </a:r>
            <a:r>
              <a:rPr sz="2200" spc="-135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65" dirty="0" err="1">
                <a:latin typeface="Agency FB" panose="020B0503020202020204" pitchFamily="34" charset="0"/>
                <a:cs typeface="Verdana"/>
              </a:rPr>
              <a:t>Tarafından</a:t>
            </a:r>
            <a:r>
              <a:rPr sz="2200"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105" dirty="0" err="1">
                <a:latin typeface="Agency FB" panose="020B0503020202020204" pitchFamily="34" charset="0"/>
                <a:cs typeface="Verdana"/>
              </a:rPr>
              <a:t>Yürütülen</a:t>
            </a:r>
            <a:r>
              <a:rPr sz="2200"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40" dirty="0" err="1">
                <a:latin typeface="Agency FB" panose="020B0503020202020204" pitchFamily="34" charset="0"/>
                <a:cs typeface="Verdana"/>
              </a:rPr>
              <a:t>Hizmetler</a:t>
            </a:r>
            <a:endParaRPr sz="2200" dirty="0">
              <a:latin typeface="Agency FB" panose="020B0503020202020204" pitchFamily="34" charset="0"/>
              <a:cs typeface="Verdana"/>
            </a:endParaRPr>
          </a:p>
          <a:p>
            <a:pPr marL="338455" indent="-325755">
              <a:lnSpc>
                <a:spcPct val="100000"/>
              </a:lnSpc>
              <a:spcBef>
                <a:spcPts val="1110"/>
              </a:spcBef>
              <a:buAutoNum type="arabicPeriod"/>
              <a:tabLst>
                <a:tab pos="338455" algn="l"/>
              </a:tabLst>
            </a:pPr>
            <a:r>
              <a:rPr sz="2200" spc="-120" dirty="0" err="1">
                <a:latin typeface="Agency FB" panose="020B0503020202020204" pitchFamily="34" charset="0"/>
                <a:cs typeface="Verdana"/>
              </a:rPr>
              <a:t>Çocuk</a:t>
            </a:r>
            <a:r>
              <a:rPr sz="2200"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70" dirty="0" err="1">
                <a:latin typeface="Agency FB" panose="020B0503020202020204" pitchFamily="34" charset="0"/>
                <a:cs typeface="Verdana"/>
              </a:rPr>
              <a:t>İhmali</a:t>
            </a:r>
            <a:r>
              <a:rPr sz="2200"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210" dirty="0" err="1">
                <a:latin typeface="Agency FB" panose="020B0503020202020204" pitchFamily="34" charset="0"/>
                <a:cs typeface="Verdana"/>
              </a:rPr>
              <a:t>ve</a:t>
            </a:r>
            <a:r>
              <a:rPr sz="2200"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80" dirty="0" err="1">
                <a:latin typeface="Agency FB" panose="020B0503020202020204" pitchFamily="34" charset="0"/>
                <a:cs typeface="Verdana"/>
              </a:rPr>
              <a:t>İstismarı</a:t>
            </a:r>
            <a:r>
              <a:rPr sz="2200"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sz="2200" spc="-10" dirty="0" err="1">
                <a:latin typeface="Agency FB" panose="020B0503020202020204" pitchFamily="34" charset="0"/>
                <a:cs typeface="Verdana"/>
              </a:rPr>
              <a:t>Türleri</a:t>
            </a:r>
            <a:endParaRPr sz="2200" dirty="0">
              <a:latin typeface="Agency FB" panose="020B0503020202020204" pitchFamily="34" charset="0"/>
              <a:cs typeface="Verdana"/>
            </a:endParaRPr>
          </a:p>
          <a:p>
            <a:pPr marL="338455" indent="-325755">
              <a:lnSpc>
                <a:spcPct val="100000"/>
              </a:lnSpc>
              <a:spcBef>
                <a:spcPts val="1785"/>
              </a:spcBef>
              <a:buAutoNum type="arabicPeriod"/>
              <a:tabLst>
                <a:tab pos="338455" algn="l"/>
              </a:tabLst>
            </a:pPr>
            <a:r>
              <a:rPr sz="2200" spc="-90" dirty="0" err="1">
                <a:latin typeface="Agency FB" panose="020B0503020202020204" pitchFamily="34" charset="0"/>
                <a:cs typeface="Verdana"/>
              </a:rPr>
              <a:t>İstismar</a:t>
            </a:r>
            <a:r>
              <a:rPr sz="2200"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lang="en-US" sz="2200" spc="-130" dirty="0" err="1">
                <a:latin typeface="Agency FB" panose="020B0503020202020204" pitchFamily="34" charset="0"/>
                <a:cs typeface="Verdana"/>
              </a:rPr>
              <a:t>Mağduru</a:t>
            </a:r>
            <a:r>
              <a:rPr lang="en-US" sz="2200"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lang="en-US" sz="2200" spc="-110" dirty="0" err="1">
                <a:latin typeface="Agency FB" panose="020B0503020202020204" pitchFamily="34" charset="0"/>
                <a:cs typeface="Verdana"/>
              </a:rPr>
              <a:t>Çocuğun</a:t>
            </a:r>
            <a:r>
              <a:rPr lang="en-US" sz="2200"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lang="en-US" sz="2200" spc="-80" dirty="0" err="1">
                <a:latin typeface="Agency FB" panose="020B0503020202020204" pitchFamily="34" charset="0"/>
                <a:cs typeface="Verdana"/>
              </a:rPr>
              <a:t>Davranış</a:t>
            </a:r>
            <a:r>
              <a:rPr lang="en-US" sz="2200"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lang="en-US" sz="2200" spc="-65" dirty="0" err="1">
                <a:latin typeface="Agency FB" panose="020B0503020202020204" pitchFamily="34" charset="0"/>
                <a:cs typeface="Verdana"/>
              </a:rPr>
              <a:t>Belirtileri</a:t>
            </a:r>
            <a:r>
              <a:rPr lang="en-US" sz="2200"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lang="en-US" sz="2200" spc="-210" dirty="0">
                <a:latin typeface="Agency FB" panose="020B0503020202020204" pitchFamily="34" charset="0"/>
                <a:cs typeface="Verdana"/>
              </a:rPr>
              <a:t>Ve</a:t>
            </a:r>
            <a:r>
              <a:rPr lang="en-US" sz="2200" spc="-145" dirty="0">
                <a:latin typeface="Agency FB" panose="020B0503020202020204" pitchFamily="34" charset="0"/>
                <a:cs typeface="Verdana"/>
              </a:rPr>
              <a:t> </a:t>
            </a:r>
            <a:r>
              <a:rPr lang="en-US" sz="2200" spc="-95" dirty="0" err="1">
                <a:latin typeface="Agency FB" panose="020B0503020202020204" pitchFamily="34" charset="0"/>
                <a:cs typeface="Verdana"/>
              </a:rPr>
              <a:t>Çocuğa</a:t>
            </a:r>
            <a:r>
              <a:rPr lang="en-US" sz="2200" spc="-140" dirty="0">
                <a:latin typeface="Agency FB" panose="020B0503020202020204" pitchFamily="34" charset="0"/>
                <a:cs typeface="Verdana"/>
              </a:rPr>
              <a:t> </a:t>
            </a:r>
            <a:r>
              <a:rPr lang="en-US" sz="2200" spc="-20" dirty="0" err="1">
                <a:latin typeface="Agency FB" panose="020B0503020202020204" pitchFamily="34" charset="0"/>
                <a:cs typeface="Verdana"/>
              </a:rPr>
              <a:t>Yaklaşım</a:t>
            </a:r>
            <a:endParaRPr sz="2200" dirty="0">
              <a:latin typeface="Agency FB" panose="020B0503020202020204" pitchFamily="34" charset="0"/>
              <a:cs typeface="Verdana"/>
            </a:endParaRPr>
          </a:p>
        </p:txBody>
      </p:sp>
      <p:pic>
        <p:nvPicPr>
          <p:cNvPr id="5" name="Resim 4" descr="taslak, çizim, çizgi sanatı, sanat içeren bir resim">
            <a:extLst>
              <a:ext uri="{FF2B5EF4-FFF2-40B4-BE49-F238E27FC236}">
                <a16:creationId xmlns:a16="http://schemas.microsoft.com/office/drawing/2014/main" id="{F41632BD-0FA7-D511-2C88-BC827DF00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198" y="4625172"/>
            <a:ext cx="3514950" cy="21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6D16D-98D8-B0B9-F08A-20F35634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4CECC99E-6341-6185-03A1-F36EDB11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 descr="siyah, karanlık içeren bir resim&#10;&#10;Açıklama otomatik olarak oluşturuldu">
            <a:extLst>
              <a:ext uri="{FF2B5EF4-FFF2-40B4-BE49-F238E27FC236}">
                <a16:creationId xmlns:a16="http://schemas.microsoft.com/office/drawing/2014/main" id="{78AA391B-7512-5EC9-C9D1-5B7A9E4DC0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8685F90D-71A1-72EE-1FE4-DD57FD8798B9}"/>
              </a:ext>
            </a:extLst>
          </p:cNvPr>
          <p:cNvSpPr txBox="1">
            <a:spLocks/>
          </p:cNvSpPr>
          <p:nvPr/>
        </p:nvSpPr>
        <p:spPr>
          <a:xfrm>
            <a:off x="3940234" y="873279"/>
            <a:ext cx="43115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>
                <a:latin typeface="Agency FB" panose="020B0503020202020204" pitchFamily="34" charset="0"/>
              </a:rPr>
              <a:t>ÇOCUKLUK</a:t>
            </a:r>
            <a:r>
              <a:rPr lang="en-US" sz="2000" b="1" spc="-140">
                <a:latin typeface="Agency FB" panose="020B0503020202020204" pitchFamily="34" charset="0"/>
              </a:rPr>
              <a:t> </a:t>
            </a:r>
            <a:r>
              <a:rPr lang="en-US" sz="2000" b="1" spc="-10">
                <a:latin typeface="Agency FB" panose="020B0503020202020204" pitchFamily="34" charset="0"/>
              </a:rPr>
              <a:t>KAVRAMI</a:t>
            </a:r>
            <a:endParaRPr lang="en-US" sz="2000" b="1" spc="-10" dirty="0">
              <a:latin typeface="Agency FB" panose="020B0503020202020204" pitchFamily="34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C094A2E-7141-0017-61E0-0B5416D8575E}"/>
              </a:ext>
            </a:extLst>
          </p:cNvPr>
          <p:cNvSpPr txBox="1"/>
          <p:nvPr/>
        </p:nvSpPr>
        <p:spPr>
          <a:xfrm>
            <a:off x="871417" y="1816440"/>
            <a:ext cx="8596630" cy="2007986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lang="tr-TR" sz="1900">
                <a:latin typeface="Agency FB" panose="020B0503020202020204" pitchFamily="34" charset="0"/>
                <a:cs typeface="Tahoma"/>
              </a:rPr>
              <a:t>Çocuk</a:t>
            </a:r>
            <a:r>
              <a:rPr lang="tr-TR" sz="1900" spc="-25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Hakları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Sözleşmesi</a:t>
            </a:r>
            <a:endParaRPr lang="tr-TR" sz="1900">
              <a:latin typeface="Agency FB" panose="020B0503020202020204" pitchFamily="34" charset="0"/>
              <a:cs typeface="Tahoma"/>
            </a:endParaRPr>
          </a:p>
          <a:p>
            <a:pPr marL="12700" marR="218440">
              <a:lnSpc>
                <a:spcPct val="115100"/>
              </a:lnSpc>
            </a:pPr>
            <a:r>
              <a:rPr lang="tr-TR" sz="1900" spc="-10">
                <a:latin typeface="Agency FB" panose="020B0503020202020204" pitchFamily="34" charset="0"/>
                <a:cs typeface="Tahoma"/>
              </a:rPr>
              <a:t>1990’da</a:t>
            </a:r>
            <a:r>
              <a:rPr lang="tr-TR" sz="1900" spc="-114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45">
                <a:latin typeface="Agency FB" panose="020B0503020202020204" pitchFamily="34" charset="0"/>
                <a:cs typeface="Tahoma"/>
              </a:rPr>
              <a:t>yürürlüğe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60">
                <a:latin typeface="Agency FB" panose="020B0503020202020204" pitchFamily="34" charset="0"/>
                <a:cs typeface="Tahoma"/>
              </a:rPr>
              <a:t>girmiştir,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0">
                <a:latin typeface="Agency FB" panose="020B0503020202020204" pitchFamily="34" charset="0"/>
                <a:cs typeface="Tahoma"/>
              </a:rPr>
              <a:t>Türkiye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de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5">
                <a:latin typeface="Agency FB" panose="020B0503020202020204" pitchFamily="34" charset="0"/>
                <a:cs typeface="Tahoma"/>
              </a:rPr>
              <a:t>dahil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5">
                <a:latin typeface="Agency FB" panose="020B0503020202020204" pitchFamily="34" charset="0"/>
                <a:cs typeface="Tahoma"/>
              </a:rPr>
              <a:t>olmak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üzere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142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ülke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bu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sözleşmeyi imzalamıştır.</a:t>
            </a:r>
            <a:endParaRPr lang="tr-TR" sz="1900">
              <a:latin typeface="Agency FB" panose="020B0503020202020204" pitchFamily="34" charset="0"/>
              <a:cs typeface="Tahoma"/>
            </a:endParaRPr>
          </a:p>
          <a:p>
            <a:pPr marL="12700" marR="5080">
              <a:lnSpc>
                <a:spcPct val="115100"/>
              </a:lnSpc>
            </a:pPr>
            <a:r>
              <a:rPr lang="tr-TR" sz="1900">
                <a:latin typeface="Agency FB" panose="020B0503020202020204" pitchFamily="34" charset="0"/>
                <a:cs typeface="Tahoma"/>
              </a:rPr>
              <a:t>Madde</a:t>
            </a:r>
            <a:r>
              <a:rPr lang="tr-TR" sz="1900" spc="-75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90">
                <a:latin typeface="Agency FB" panose="020B0503020202020204" pitchFamily="34" charset="0"/>
                <a:cs typeface="Tahoma"/>
              </a:rPr>
              <a:t>1:</a:t>
            </a:r>
            <a:r>
              <a:rPr lang="tr-TR" sz="1900" spc="-7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Bu</a:t>
            </a:r>
            <a:r>
              <a:rPr lang="tr-TR" sz="1900" spc="-7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sözleşme</a:t>
            </a:r>
            <a:r>
              <a:rPr lang="tr-TR" sz="1900" spc="-7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5">
                <a:latin typeface="Agency FB" panose="020B0503020202020204" pitchFamily="34" charset="0"/>
                <a:cs typeface="Tahoma"/>
              </a:rPr>
              <a:t>uyarınca</a:t>
            </a:r>
            <a:r>
              <a:rPr lang="tr-TR" sz="1900" spc="-7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çocuğa</a:t>
            </a:r>
            <a:r>
              <a:rPr lang="tr-TR" sz="1900" spc="-75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uygulanabilecek</a:t>
            </a:r>
            <a:r>
              <a:rPr lang="tr-TR" sz="1900" spc="-7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olan</a:t>
            </a:r>
            <a:r>
              <a:rPr lang="tr-TR" sz="1900" spc="-7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kanuna</a:t>
            </a:r>
            <a:r>
              <a:rPr lang="tr-TR" sz="1900" spc="-7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5">
                <a:latin typeface="Agency FB" panose="020B0503020202020204" pitchFamily="34" charset="0"/>
                <a:cs typeface="Tahoma"/>
              </a:rPr>
              <a:t>göre</a:t>
            </a:r>
            <a:r>
              <a:rPr lang="tr-TR" sz="1900" spc="-7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daha erken</a:t>
            </a:r>
            <a:r>
              <a:rPr lang="tr-TR" sz="1900" spc="-114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yaşta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5">
                <a:latin typeface="Agency FB" panose="020B0503020202020204" pitchFamily="34" charset="0"/>
                <a:cs typeface="Tahoma"/>
              </a:rPr>
              <a:t>reşit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olma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50">
                <a:latin typeface="Agency FB" panose="020B0503020202020204" pitchFamily="34" charset="0"/>
                <a:cs typeface="Tahoma"/>
              </a:rPr>
              <a:t>durumu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0">
                <a:latin typeface="Agency FB" panose="020B0503020202020204" pitchFamily="34" charset="0"/>
                <a:cs typeface="Tahoma"/>
              </a:rPr>
              <a:t>hariç,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18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yaşına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kadar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5">
                <a:latin typeface="Agency FB" panose="020B0503020202020204" pitchFamily="34" charset="0"/>
                <a:cs typeface="Tahoma"/>
              </a:rPr>
              <a:t>her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5">
                <a:latin typeface="Agency FB" panose="020B0503020202020204" pitchFamily="34" charset="0"/>
                <a:cs typeface="Tahoma"/>
              </a:rPr>
              <a:t>birey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çocuk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5">
                <a:latin typeface="Agency FB" panose="020B0503020202020204" pitchFamily="34" charset="0"/>
                <a:cs typeface="Tahoma"/>
              </a:rPr>
              <a:t>sayılır.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T.C.K’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ya</a:t>
            </a:r>
            <a:r>
              <a:rPr lang="tr-TR" sz="1900" spc="-11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göre;</a:t>
            </a:r>
            <a:endParaRPr lang="tr-TR" sz="1900">
              <a:latin typeface="Agency FB" panose="020B0503020202020204" pitchFamily="34" charset="0"/>
              <a:cs typeface="Tahoma"/>
            </a:endParaRPr>
          </a:p>
          <a:p>
            <a:pPr marL="12700" marR="86995">
              <a:lnSpc>
                <a:spcPct val="115100"/>
              </a:lnSpc>
            </a:pPr>
            <a:r>
              <a:rPr lang="tr-TR" sz="1900" spc="-10">
                <a:latin typeface="Agency FB" panose="020B0503020202020204" pitchFamily="34" charset="0"/>
                <a:cs typeface="Tahoma"/>
              </a:rPr>
              <a:t>5395</a:t>
            </a:r>
            <a:r>
              <a:rPr lang="tr-TR" sz="1900" spc="-12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sayılı</a:t>
            </a:r>
            <a:r>
              <a:rPr lang="tr-TR" sz="1900" spc="-12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çocuk</a:t>
            </a:r>
            <a:r>
              <a:rPr lang="tr-TR" sz="1900" spc="-114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5">
                <a:latin typeface="Agency FB" panose="020B0503020202020204" pitchFamily="34" charset="0"/>
                <a:cs typeface="Tahoma"/>
              </a:rPr>
              <a:t>koruma</a:t>
            </a:r>
            <a:r>
              <a:rPr lang="tr-TR" sz="1900" spc="-12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0">
                <a:latin typeface="Agency FB" panose="020B0503020202020204" pitchFamily="34" charset="0"/>
                <a:cs typeface="Tahoma"/>
              </a:rPr>
              <a:t>kanunun</a:t>
            </a:r>
            <a:r>
              <a:rPr lang="tr-TR" sz="1900" spc="-114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40">
                <a:latin typeface="Agency FB" panose="020B0503020202020204" pitchFamily="34" charset="0"/>
                <a:cs typeface="Tahoma"/>
              </a:rPr>
              <a:t>1.</a:t>
            </a:r>
            <a:r>
              <a:rPr lang="tr-TR" sz="1900" spc="-12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maddesi</a:t>
            </a:r>
            <a:r>
              <a:rPr lang="tr-TR" sz="1900" spc="-114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gereğince</a:t>
            </a:r>
            <a:r>
              <a:rPr lang="tr-TR" sz="1900" spc="-12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çocuk,</a:t>
            </a:r>
            <a:r>
              <a:rPr lang="tr-TR" sz="1900" spc="-114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daha</a:t>
            </a:r>
            <a:r>
              <a:rPr lang="tr-TR" sz="1900" spc="-12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20">
                <a:latin typeface="Agency FB" panose="020B0503020202020204" pitchFamily="34" charset="0"/>
                <a:cs typeface="Tahoma"/>
              </a:rPr>
              <a:t>erken</a:t>
            </a:r>
            <a:r>
              <a:rPr lang="tr-TR" sz="1900" spc="-114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yaşta </a:t>
            </a:r>
            <a:r>
              <a:rPr lang="tr-TR" sz="1900" spc="-35">
                <a:latin typeface="Agency FB" panose="020B0503020202020204" pitchFamily="34" charset="0"/>
                <a:cs typeface="Tahoma"/>
              </a:rPr>
              <a:t>ergin</a:t>
            </a:r>
            <a:r>
              <a:rPr lang="tr-TR" sz="1900" spc="-10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olsa</a:t>
            </a:r>
            <a:r>
              <a:rPr lang="tr-TR" sz="1900" spc="-95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5">
                <a:latin typeface="Agency FB" panose="020B0503020202020204" pitchFamily="34" charset="0"/>
                <a:cs typeface="Tahoma"/>
              </a:rPr>
              <a:t>bile,</a:t>
            </a:r>
            <a:r>
              <a:rPr lang="tr-TR" sz="1900" spc="-10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>
                <a:latin typeface="Agency FB" panose="020B0503020202020204" pitchFamily="34" charset="0"/>
                <a:cs typeface="Tahoma"/>
              </a:rPr>
              <a:t>18</a:t>
            </a:r>
            <a:r>
              <a:rPr lang="tr-TR" sz="1900" spc="-95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yaşını</a:t>
            </a:r>
            <a:r>
              <a:rPr lang="tr-TR" sz="1900" spc="-100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35">
                <a:latin typeface="Agency FB" panose="020B0503020202020204" pitchFamily="34" charset="0"/>
                <a:cs typeface="Tahoma"/>
              </a:rPr>
              <a:t>doldurmamış</a:t>
            </a:r>
            <a:r>
              <a:rPr lang="tr-TR" sz="1900" spc="-95">
                <a:latin typeface="Agency FB" panose="020B0503020202020204" pitchFamily="34" charset="0"/>
                <a:cs typeface="Tahoma"/>
              </a:rPr>
              <a:t> </a:t>
            </a:r>
            <a:r>
              <a:rPr lang="tr-TR" sz="1900" spc="-10">
                <a:latin typeface="Agency FB" panose="020B0503020202020204" pitchFamily="34" charset="0"/>
                <a:cs typeface="Tahoma"/>
              </a:rPr>
              <a:t>kişidir</a:t>
            </a:r>
            <a:r>
              <a:rPr lang="tr-TR" sz="1900" spc="-10">
                <a:latin typeface="Tahoma"/>
                <a:cs typeface="Tahoma"/>
              </a:rPr>
              <a:t>.</a:t>
            </a:r>
            <a:endParaRPr lang="tr-TR" sz="1900" dirty="0">
              <a:latin typeface="Tahoma"/>
              <a:cs typeface="Tahoma"/>
            </a:endParaRPr>
          </a:p>
        </p:txBody>
      </p:sp>
      <p:pic>
        <p:nvPicPr>
          <p:cNvPr id="9" name="Resim 8" descr="çizim, taslak, çocukların yaptığı resimler, çizgi sanatı içeren bir resim&#10;&#10;Açıklama otomatik olarak oluşturuldu">
            <a:extLst>
              <a:ext uri="{FF2B5EF4-FFF2-40B4-BE49-F238E27FC236}">
                <a16:creationId xmlns:a16="http://schemas.microsoft.com/office/drawing/2014/main" id="{10F7F6E4-AF49-BC95-E791-17EDE70D87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765" y="4409191"/>
            <a:ext cx="3526235" cy="24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0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E8317-8A8E-0002-906D-B9D21EF1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4117658-5DE1-2B61-E308-2226DEF96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BE87BB9-9DCA-05BC-F0D5-F2F83C54C7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B72B5152-12E5-1739-B8AB-F703C738F491}"/>
              </a:ext>
            </a:extLst>
          </p:cNvPr>
          <p:cNvSpPr txBox="1">
            <a:spLocks/>
          </p:cNvSpPr>
          <p:nvPr/>
        </p:nvSpPr>
        <p:spPr>
          <a:xfrm>
            <a:off x="3164195" y="914400"/>
            <a:ext cx="586360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latin typeface="Agency FB" panose="020B0503020202020204" pitchFamily="34" charset="0"/>
              </a:rPr>
              <a:t>ÇOCUK</a:t>
            </a:r>
            <a:r>
              <a:rPr lang="en-US" sz="2000" b="1" spc="-250" dirty="0">
                <a:latin typeface="Agency FB" panose="020B0503020202020204" pitchFamily="34" charset="0"/>
              </a:rPr>
              <a:t> </a:t>
            </a:r>
            <a:r>
              <a:rPr lang="en-US" sz="2000" b="1" dirty="0">
                <a:latin typeface="Agency FB" panose="020B0503020202020204" pitchFamily="34" charset="0"/>
              </a:rPr>
              <a:t>İSTİSMARI</a:t>
            </a:r>
            <a:r>
              <a:rPr lang="en-US" sz="2000" b="1" spc="-250" dirty="0">
                <a:latin typeface="Agency FB" panose="020B0503020202020204" pitchFamily="34" charset="0"/>
              </a:rPr>
              <a:t> </a:t>
            </a:r>
            <a:r>
              <a:rPr lang="en-US" sz="2000" b="1" dirty="0">
                <a:latin typeface="Agency FB" panose="020B0503020202020204" pitchFamily="34" charset="0"/>
              </a:rPr>
              <a:t>VE</a:t>
            </a:r>
            <a:r>
              <a:rPr lang="en-US" sz="2000" b="1" spc="-250" dirty="0">
                <a:latin typeface="Agency FB" panose="020B0503020202020204" pitchFamily="34" charset="0"/>
              </a:rPr>
              <a:t> </a:t>
            </a:r>
            <a:r>
              <a:rPr lang="en-US" sz="2000" b="1" spc="50" dirty="0">
                <a:latin typeface="Agency FB" panose="020B0503020202020204" pitchFamily="34" charset="0"/>
              </a:rPr>
              <a:t>İHMALİ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ABFA23D-D8AF-F4E5-EB7B-60BEDA8B7C82}"/>
              </a:ext>
            </a:extLst>
          </p:cNvPr>
          <p:cNvSpPr txBox="1"/>
          <p:nvPr/>
        </p:nvSpPr>
        <p:spPr>
          <a:xfrm>
            <a:off x="1954145" y="2308037"/>
            <a:ext cx="6660937" cy="2392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Agency FB" panose="020B0503020202020204" pitchFamily="34" charset="0"/>
                <a:cs typeface="Tahoma"/>
              </a:rPr>
              <a:t>Dünya</a:t>
            </a:r>
            <a:r>
              <a:rPr sz="2400" b="1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b="1" dirty="0">
                <a:latin typeface="Agency FB" panose="020B0503020202020204" pitchFamily="34" charset="0"/>
                <a:cs typeface="Tahoma"/>
              </a:rPr>
              <a:t>Sağlık</a:t>
            </a:r>
            <a:r>
              <a:rPr sz="2400" b="1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b="1" spc="-10" dirty="0">
                <a:latin typeface="Agency FB" panose="020B0503020202020204" pitchFamily="34" charset="0"/>
                <a:cs typeface="Tahoma"/>
              </a:rPr>
              <a:t>Örgütü:</a:t>
            </a:r>
            <a:endParaRPr sz="2400" b="1" dirty="0">
              <a:latin typeface="Agency FB" panose="020B0503020202020204" pitchFamily="34" charset="0"/>
              <a:cs typeface="Tahoma"/>
            </a:endParaRPr>
          </a:p>
          <a:p>
            <a:pPr marL="160020" marR="5080">
              <a:lnSpc>
                <a:spcPct val="132800"/>
              </a:lnSpc>
              <a:spcBef>
                <a:spcPts val="770"/>
              </a:spcBef>
            </a:pPr>
            <a:r>
              <a:rPr sz="2400" spc="-35" dirty="0">
                <a:latin typeface="Agency FB" panose="020B0503020202020204" pitchFamily="34" charset="0"/>
                <a:cs typeface="Tahoma"/>
              </a:rPr>
              <a:t>0-</a:t>
            </a:r>
            <a:r>
              <a:rPr sz="2400" spc="-30" dirty="0">
                <a:latin typeface="Agency FB" panose="020B0503020202020204" pitchFamily="34" charset="0"/>
                <a:cs typeface="Tahoma"/>
              </a:rPr>
              <a:t>18</a:t>
            </a:r>
            <a:r>
              <a:rPr sz="2400" spc="-13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90" dirty="0">
                <a:latin typeface="Agency FB" panose="020B0503020202020204" pitchFamily="34" charset="0"/>
                <a:cs typeface="Tahoma"/>
              </a:rPr>
              <a:t>yaş</a:t>
            </a:r>
            <a:r>
              <a:rPr sz="2400" spc="-13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100" dirty="0">
                <a:latin typeface="Agency FB" panose="020B0503020202020204" pitchFamily="34" charset="0"/>
                <a:cs typeface="Tahoma"/>
              </a:rPr>
              <a:t>grubundaki</a:t>
            </a:r>
            <a:r>
              <a:rPr sz="2400" spc="-13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105" dirty="0">
                <a:latin typeface="Agency FB" panose="020B0503020202020204" pitchFamily="34" charset="0"/>
                <a:cs typeface="Tahoma"/>
              </a:rPr>
              <a:t>çocuğun</a:t>
            </a:r>
            <a:r>
              <a:rPr sz="2400" spc="-13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85" dirty="0">
                <a:latin typeface="Agency FB" panose="020B0503020202020204" pitchFamily="34" charset="0"/>
                <a:cs typeface="Tahoma"/>
              </a:rPr>
              <a:t>sağlığını,</a:t>
            </a:r>
            <a:r>
              <a:rPr sz="2400" spc="-13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40" dirty="0">
                <a:latin typeface="Agency FB" panose="020B0503020202020204" pitchFamily="34" charset="0"/>
                <a:cs typeface="Tahoma"/>
              </a:rPr>
              <a:t>fiziksel</a:t>
            </a:r>
            <a:r>
              <a:rPr sz="2400" spc="-13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70" dirty="0">
                <a:latin typeface="Agency FB" panose="020B0503020202020204" pitchFamily="34" charset="0"/>
                <a:cs typeface="Tahoma"/>
              </a:rPr>
              <a:t>gelişimini,</a:t>
            </a:r>
            <a:r>
              <a:rPr sz="2400" spc="-13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55" dirty="0">
                <a:latin typeface="Agency FB" panose="020B0503020202020204" pitchFamily="34" charset="0"/>
                <a:cs typeface="Tahoma"/>
              </a:rPr>
              <a:t>psiko-</a:t>
            </a:r>
            <a:r>
              <a:rPr sz="2400" spc="-13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10" dirty="0">
                <a:latin typeface="Agency FB" panose="020B0503020202020204" pitchFamily="34" charset="0"/>
                <a:cs typeface="Tahoma"/>
              </a:rPr>
              <a:t>sosyal </a:t>
            </a:r>
            <a:r>
              <a:rPr sz="2400" spc="-65" dirty="0">
                <a:latin typeface="Agency FB" panose="020B0503020202020204" pitchFamily="34" charset="0"/>
                <a:cs typeface="Tahoma"/>
              </a:rPr>
              <a:t>gelişimini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80" dirty="0">
                <a:latin typeface="Agency FB" panose="020B0503020202020204" pitchFamily="34" charset="0"/>
                <a:cs typeface="Tahoma"/>
              </a:rPr>
              <a:t>olumsuz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90" dirty="0">
                <a:latin typeface="Agency FB" panose="020B0503020202020204" pitchFamily="34" charset="0"/>
                <a:cs typeface="Tahoma"/>
              </a:rPr>
              <a:t>etkileyen;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60" dirty="0">
                <a:latin typeface="Agency FB" panose="020B0503020202020204" pitchFamily="34" charset="0"/>
                <a:cs typeface="Tahoma"/>
              </a:rPr>
              <a:t>bir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75" dirty="0">
                <a:latin typeface="Agency FB" panose="020B0503020202020204" pitchFamily="34" charset="0"/>
                <a:cs typeface="Tahoma"/>
              </a:rPr>
              <a:t>yetişkin,</a:t>
            </a:r>
            <a:r>
              <a:rPr sz="24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80" dirty="0">
                <a:latin typeface="Agency FB" panose="020B0503020202020204" pitchFamily="34" charset="0"/>
                <a:cs typeface="Tahoma"/>
              </a:rPr>
              <a:t>toplum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120" dirty="0">
                <a:latin typeface="Agency FB" panose="020B0503020202020204" pitchFamily="34" charset="0"/>
                <a:cs typeface="Tahoma"/>
              </a:rPr>
              <a:t>yada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10" dirty="0">
                <a:latin typeface="Agency FB" panose="020B0503020202020204" pitchFamily="34" charset="0"/>
                <a:cs typeface="Tahoma"/>
              </a:rPr>
              <a:t>devlet</a:t>
            </a:r>
            <a:r>
              <a:rPr sz="2400" spc="60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90" dirty="0">
                <a:latin typeface="Agency FB" panose="020B0503020202020204" pitchFamily="34" charset="0"/>
                <a:cs typeface="Tahoma"/>
              </a:rPr>
              <a:t>tarafından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55" dirty="0">
                <a:latin typeface="Agency FB" panose="020B0503020202020204" pitchFamily="34" charset="0"/>
                <a:cs typeface="Tahoma"/>
              </a:rPr>
              <a:t>bilerek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120" dirty="0">
                <a:latin typeface="Agency FB" panose="020B0503020202020204" pitchFamily="34" charset="0"/>
                <a:cs typeface="Tahoma"/>
              </a:rPr>
              <a:t>veya</a:t>
            </a:r>
            <a:r>
              <a:rPr sz="24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75" dirty="0">
                <a:latin typeface="Agency FB" panose="020B0503020202020204" pitchFamily="34" charset="0"/>
                <a:cs typeface="Tahoma"/>
              </a:rPr>
              <a:t>bilmeyerek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100" dirty="0">
                <a:latin typeface="Agency FB" panose="020B0503020202020204" pitchFamily="34" charset="0"/>
                <a:cs typeface="Tahoma"/>
              </a:rPr>
              <a:t>çocuğa</a:t>
            </a:r>
            <a:r>
              <a:rPr sz="24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65" dirty="0">
                <a:latin typeface="Agency FB" panose="020B0503020202020204" pitchFamily="34" charset="0"/>
                <a:cs typeface="Tahoma"/>
              </a:rPr>
              <a:t>karşı</a:t>
            </a:r>
            <a:r>
              <a:rPr sz="24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65" dirty="0" err="1">
                <a:latin typeface="Agency FB" panose="020B0503020202020204" pitchFamily="34" charset="0"/>
                <a:cs typeface="Tahoma"/>
              </a:rPr>
              <a:t>gerçekleştirilen</a:t>
            </a:r>
            <a:r>
              <a:rPr sz="24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25" dirty="0" err="1">
                <a:latin typeface="Agency FB" panose="020B0503020202020204" pitchFamily="34" charset="0"/>
                <a:cs typeface="Tahoma"/>
              </a:rPr>
              <a:t>her</a:t>
            </a:r>
            <a:r>
              <a:rPr sz="2400" spc="-70" dirty="0" err="1">
                <a:latin typeface="Agency FB" panose="020B0503020202020204" pitchFamily="34" charset="0"/>
                <a:cs typeface="Tahoma"/>
              </a:rPr>
              <a:t>türlü</a:t>
            </a:r>
            <a:r>
              <a:rPr sz="2400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90" dirty="0">
                <a:latin typeface="Agency FB" panose="020B0503020202020204" pitchFamily="34" charset="0"/>
                <a:cs typeface="Tahoma"/>
              </a:rPr>
              <a:t>harekete</a:t>
            </a:r>
            <a:r>
              <a:rPr sz="2400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110" dirty="0">
                <a:latin typeface="Agency FB" panose="020B0503020202020204" pitchFamily="34" charset="0"/>
                <a:cs typeface="Tahoma"/>
              </a:rPr>
              <a:t>maruz</a:t>
            </a:r>
            <a:r>
              <a:rPr sz="2400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spc="-35" dirty="0">
                <a:latin typeface="Agency FB" panose="020B0503020202020204" pitchFamily="34" charset="0"/>
                <a:cs typeface="Tahoma"/>
              </a:rPr>
              <a:t>kalması</a:t>
            </a:r>
            <a:r>
              <a:rPr sz="2400" spc="145" dirty="0">
                <a:latin typeface="Agency FB" panose="020B0503020202020204" pitchFamily="34" charset="0"/>
                <a:cs typeface="Tahoma"/>
              </a:rPr>
              <a:t> </a:t>
            </a:r>
            <a:r>
              <a:rPr sz="2400" dirty="0">
                <a:solidFill>
                  <a:srgbClr val="006FBF"/>
                </a:solidFill>
                <a:latin typeface="Agency FB" panose="020B0503020202020204" pitchFamily="34" charset="0"/>
                <a:cs typeface="Tahoma"/>
              </a:rPr>
              <a:t>çocuk</a:t>
            </a:r>
            <a:r>
              <a:rPr sz="2400" spc="-204" dirty="0">
                <a:solidFill>
                  <a:srgbClr val="006FBF"/>
                </a:solidFill>
                <a:latin typeface="Agency FB" panose="020B0503020202020204" pitchFamily="34" charset="0"/>
                <a:cs typeface="Tahoma"/>
              </a:rPr>
              <a:t> </a:t>
            </a:r>
            <a:r>
              <a:rPr sz="2400" dirty="0">
                <a:solidFill>
                  <a:srgbClr val="006FBF"/>
                </a:solidFill>
                <a:latin typeface="Agency FB" panose="020B0503020202020204" pitchFamily="34" charset="0"/>
                <a:cs typeface="Tahoma"/>
              </a:rPr>
              <a:t>istismarı</a:t>
            </a:r>
            <a:r>
              <a:rPr sz="2400" spc="-215" dirty="0">
                <a:solidFill>
                  <a:srgbClr val="006FBF"/>
                </a:solidFill>
                <a:latin typeface="Agency FB" panose="020B0503020202020204" pitchFamily="34" charset="0"/>
                <a:cs typeface="Tahoma"/>
              </a:rPr>
              <a:t> </a:t>
            </a:r>
            <a:r>
              <a:rPr sz="2400" spc="-10" dirty="0">
                <a:solidFill>
                  <a:srgbClr val="006FBF"/>
                </a:solidFill>
                <a:latin typeface="Agency FB" panose="020B0503020202020204" pitchFamily="34" charset="0"/>
                <a:cs typeface="Tahoma"/>
              </a:rPr>
              <a:t>ve</a:t>
            </a:r>
            <a:r>
              <a:rPr sz="2400" spc="-210" dirty="0">
                <a:solidFill>
                  <a:srgbClr val="006FBF"/>
                </a:solidFill>
                <a:latin typeface="Agency FB" panose="020B0503020202020204" pitchFamily="34" charset="0"/>
                <a:cs typeface="Tahoma"/>
              </a:rPr>
              <a:t> </a:t>
            </a:r>
            <a:r>
              <a:rPr sz="2400" spc="-10" dirty="0">
                <a:solidFill>
                  <a:srgbClr val="006FBF"/>
                </a:solidFill>
                <a:latin typeface="Agency FB" panose="020B0503020202020204" pitchFamily="34" charset="0"/>
                <a:cs typeface="Tahoma"/>
              </a:rPr>
              <a:t>ihmaldır.</a:t>
            </a:r>
            <a:endParaRPr sz="2400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10" name="Resim 9" descr="çizim, taslak, çocukların yaptığı resimler, çizgi sanatı içeren bir resim&#10;&#10;Açıklama otomatik olarak oluşturuldu">
            <a:extLst>
              <a:ext uri="{FF2B5EF4-FFF2-40B4-BE49-F238E27FC236}">
                <a16:creationId xmlns:a16="http://schemas.microsoft.com/office/drawing/2014/main" id="{4D384400-377A-2E54-C454-FA2B53DD8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082" y="4409191"/>
            <a:ext cx="3526235" cy="24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EED06-1AA5-6875-2C6F-12660A326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170DAE2-92D5-75A3-96E5-007D3D74A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5E87FF7-0E30-2F03-DF47-782709B08D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F72366B4-28D9-CB4D-C910-EF17757BDB99}"/>
              </a:ext>
            </a:extLst>
          </p:cNvPr>
          <p:cNvSpPr txBox="1"/>
          <p:nvPr/>
        </p:nvSpPr>
        <p:spPr>
          <a:xfrm>
            <a:off x="1643380" y="914400"/>
            <a:ext cx="5815255" cy="28119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496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gency FB" panose="020B0503020202020204" pitchFamily="34" charset="0"/>
                <a:cs typeface="Tahoma"/>
              </a:rPr>
              <a:t>ÇOCUK</a:t>
            </a:r>
            <a:r>
              <a:rPr sz="2000" b="1" spc="-18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b="1" spc="-10" dirty="0">
                <a:latin typeface="Agency FB" panose="020B0503020202020204" pitchFamily="34" charset="0"/>
                <a:cs typeface="Tahoma"/>
              </a:rPr>
              <a:t>İHMALİ</a:t>
            </a:r>
            <a:endParaRPr lang="tr-TR" sz="2000" b="1" spc="-10" dirty="0">
              <a:latin typeface="Agency FB" panose="020B0503020202020204" pitchFamily="34" charset="0"/>
              <a:cs typeface="Tahoma"/>
            </a:endParaRPr>
          </a:p>
          <a:p>
            <a:pPr marR="314960" algn="ctr">
              <a:lnSpc>
                <a:spcPct val="100000"/>
              </a:lnSpc>
              <a:spcBef>
                <a:spcPts val="100"/>
              </a:spcBef>
            </a:pPr>
            <a:endParaRPr sz="4000" b="1" dirty="0">
              <a:latin typeface="+mj-lt"/>
              <a:cs typeface="Tahoma"/>
            </a:endParaRPr>
          </a:p>
          <a:p>
            <a:pPr marL="12065" marR="5080">
              <a:lnSpc>
                <a:spcPct val="148400"/>
              </a:lnSpc>
              <a:spcBef>
                <a:spcPts val="740"/>
              </a:spcBef>
            </a:pPr>
            <a:r>
              <a:rPr sz="2000" spc="-114" dirty="0">
                <a:latin typeface="Agency FB" panose="020B0503020202020204" pitchFamily="34" charset="0"/>
                <a:cs typeface="Tahoma"/>
              </a:rPr>
              <a:t>Çocuğun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85" dirty="0">
                <a:latin typeface="Agency FB" panose="020B0503020202020204" pitchFamily="34" charset="0"/>
                <a:cs typeface="Tahoma"/>
              </a:rPr>
              <a:t>beslenme,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Tahoma"/>
              </a:rPr>
              <a:t>barınma,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0" dirty="0">
                <a:latin typeface="Agency FB" panose="020B0503020202020204" pitchFamily="34" charset="0"/>
                <a:cs typeface="Tahoma"/>
              </a:rPr>
              <a:t>giyim,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5" dirty="0">
                <a:latin typeface="Agency FB" panose="020B0503020202020204" pitchFamily="34" charset="0"/>
                <a:cs typeface="Tahoma"/>
              </a:rPr>
              <a:t>temizlik,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25" dirty="0">
                <a:latin typeface="Agency FB" panose="020B0503020202020204" pitchFamily="34" charset="0"/>
                <a:cs typeface="Tahoma"/>
              </a:rPr>
              <a:t>oyun,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5" dirty="0">
                <a:latin typeface="Agency FB" panose="020B0503020202020204" pitchFamily="34" charset="0"/>
                <a:cs typeface="Tahoma"/>
              </a:rPr>
              <a:t>eğitim,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0" dirty="0">
                <a:latin typeface="Agency FB" panose="020B0503020202020204" pitchFamily="34" charset="0"/>
                <a:cs typeface="Tahoma"/>
              </a:rPr>
              <a:t>güvenlik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25" dirty="0">
                <a:latin typeface="Agency FB" panose="020B0503020202020204" pitchFamily="34" charset="0"/>
                <a:cs typeface="Tahoma"/>
              </a:rPr>
              <a:t>ve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sağlık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hizmetini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Tahoma"/>
              </a:rPr>
              <a:t>sağlama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0" dirty="0">
                <a:latin typeface="Agency FB" panose="020B0503020202020204" pitchFamily="34" charset="0"/>
                <a:cs typeface="Tahoma"/>
              </a:rPr>
              <a:t>görevinin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reddedilmesi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25" dirty="0">
                <a:latin typeface="Agency FB" panose="020B0503020202020204" pitchFamily="34" charset="0"/>
                <a:cs typeface="Tahoma"/>
              </a:rPr>
              <a:t>ya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Tahoma"/>
              </a:rPr>
              <a:t>da</a:t>
            </a:r>
            <a:r>
              <a:rPr sz="2000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yerine </a:t>
            </a:r>
            <a:r>
              <a:rPr sz="2000" spc="-75" dirty="0">
                <a:latin typeface="Agency FB" panose="020B0503020202020204" pitchFamily="34" charset="0"/>
                <a:cs typeface="Tahoma"/>
              </a:rPr>
              <a:t>getirilmemesidir.</a:t>
            </a:r>
            <a:r>
              <a:rPr sz="2000" spc="-204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Çocuğa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0" dirty="0">
                <a:latin typeface="Agency FB" panose="020B0503020202020204" pitchFamily="34" charset="0"/>
                <a:cs typeface="Tahoma"/>
              </a:rPr>
              <a:t>fiziksel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25" dirty="0">
                <a:latin typeface="Agency FB" panose="020B0503020202020204" pitchFamily="34" charset="0"/>
                <a:cs typeface="Tahoma"/>
              </a:rPr>
              <a:t>ya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5" dirty="0">
                <a:latin typeface="Agency FB" panose="020B0503020202020204" pitchFamily="34" charset="0"/>
                <a:cs typeface="Tahoma"/>
              </a:rPr>
              <a:t>da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duygusal,bilinçli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14" dirty="0">
                <a:latin typeface="Agency FB" panose="020B0503020202020204" pitchFamily="34" charset="0"/>
                <a:cs typeface="Tahoma"/>
              </a:rPr>
              <a:t>ve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isteyerek </a:t>
            </a:r>
            <a:r>
              <a:rPr sz="2000" spc="-95" dirty="0">
                <a:latin typeface="Agency FB" panose="020B0503020202020204" pitchFamily="34" charset="0"/>
                <a:cs typeface="Tahoma"/>
              </a:rPr>
              <a:t>zarar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verildiği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60" dirty="0">
                <a:latin typeface="Agency FB" panose="020B0503020202020204" pitchFamily="34" charset="0"/>
                <a:cs typeface="Tahoma"/>
              </a:rPr>
              <a:t>taktirde“aktif</a:t>
            </a:r>
            <a:r>
              <a:rPr sz="2000" spc="-18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ihmal”,</a:t>
            </a:r>
            <a:r>
              <a:rPr sz="2000" spc="-19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55" dirty="0">
                <a:latin typeface="Agency FB" panose="020B0503020202020204" pitchFamily="34" charset="0"/>
                <a:cs typeface="Tahoma"/>
              </a:rPr>
              <a:t>Bilgisizlik,olanaksızlık,umursamazlık </a:t>
            </a:r>
            <a:r>
              <a:rPr sz="2000" spc="-80" dirty="0">
                <a:latin typeface="Agency FB" panose="020B0503020202020204" pitchFamily="34" charset="0"/>
                <a:cs typeface="Tahoma"/>
              </a:rPr>
              <a:t>gibi</a:t>
            </a:r>
            <a:r>
              <a:rPr sz="2000" spc="-204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0" dirty="0">
                <a:latin typeface="Agency FB" panose="020B0503020202020204" pitchFamily="34" charset="0"/>
                <a:cs typeface="Tahoma"/>
              </a:rPr>
              <a:t>nedenlerle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5" dirty="0">
                <a:latin typeface="Agency FB" panose="020B0503020202020204" pitchFamily="34" charset="0"/>
                <a:cs typeface="Tahoma"/>
              </a:rPr>
              <a:t>oluşursa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45" dirty="0">
                <a:latin typeface="Agency FB" panose="020B0503020202020204" pitchFamily="34" charset="0"/>
                <a:cs typeface="Tahoma"/>
              </a:rPr>
              <a:t>“pasif</a:t>
            </a:r>
            <a:r>
              <a:rPr sz="2000" spc="-20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ihmal”dir.</a:t>
            </a:r>
            <a:endParaRPr sz="2000" dirty="0">
              <a:latin typeface="Agency FB" panose="020B0503020202020204" pitchFamily="34" charset="0"/>
              <a:cs typeface="Tahoma"/>
            </a:endParaRPr>
          </a:p>
        </p:txBody>
      </p:sp>
      <p:pic>
        <p:nvPicPr>
          <p:cNvPr id="2" name="Resim 1" descr="çizim, taslak, çocukların yaptığı resimler, çizgi sanatı içeren bir resim&#10;&#10;Açıklama otomatik olarak oluşturuldu">
            <a:extLst>
              <a:ext uri="{FF2B5EF4-FFF2-40B4-BE49-F238E27FC236}">
                <a16:creationId xmlns:a16="http://schemas.microsoft.com/office/drawing/2014/main" id="{37295ADC-0608-7152-32C7-06E21A90BC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252" y="4400156"/>
            <a:ext cx="3526235" cy="24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2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B8DA-D15E-DBAF-ABC7-AF35E39BC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9C2772CB-4427-20A9-7BDE-5A3405862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C2F9568-339F-DAF5-644D-CFC8073A7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46A398EC-D34F-C846-6F8E-81710D268AB7}"/>
              </a:ext>
            </a:extLst>
          </p:cNvPr>
          <p:cNvSpPr txBox="1">
            <a:spLocks/>
          </p:cNvSpPr>
          <p:nvPr/>
        </p:nvSpPr>
        <p:spPr>
          <a:xfrm>
            <a:off x="1499810" y="476139"/>
            <a:ext cx="7472045" cy="625893"/>
          </a:xfrm>
          <a:prstGeom prst="rect">
            <a:avLst/>
          </a:prstGeom>
        </p:spPr>
        <p:txBody>
          <a:bodyPr vert="horz" wrap="square" lIns="0" tIns="31504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latin typeface="Agency FB" panose="020B0503020202020204" pitchFamily="34" charset="0"/>
              </a:rPr>
              <a:t>İSTİSMAR</a:t>
            </a:r>
            <a:r>
              <a:rPr lang="en-US" sz="2000" b="1" spc="-80" dirty="0">
                <a:latin typeface="Agency FB" panose="020B0503020202020204" pitchFamily="34" charset="0"/>
              </a:rPr>
              <a:t> </a:t>
            </a:r>
            <a:r>
              <a:rPr lang="en-US" sz="2000" b="1" spc="-10" dirty="0">
                <a:latin typeface="Agency FB" panose="020B0503020202020204" pitchFamily="34" charset="0"/>
              </a:rPr>
              <a:t>TÜRLERİ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EB8FC02-6918-7E17-EF67-B6E3C7DCD972}"/>
              </a:ext>
            </a:extLst>
          </p:cNvPr>
          <p:cNvSpPr txBox="1"/>
          <p:nvPr/>
        </p:nvSpPr>
        <p:spPr>
          <a:xfrm>
            <a:off x="871417" y="2157201"/>
            <a:ext cx="2705100" cy="145167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47345" indent="-30353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347345" algn="l"/>
              </a:tabLst>
            </a:pPr>
            <a:r>
              <a:rPr sz="2000" spc="-4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Fiziksel</a:t>
            </a:r>
            <a:r>
              <a:rPr sz="2000" spc="-19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İstismar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7345" indent="-30353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47345" algn="l"/>
              </a:tabLst>
            </a:pPr>
            <a:r>
              <a:rPr sz="2000" spc="-5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Cinsel</a:t>
            </a:r>
            <a:r>
              <a:rPr sz="2000" spc="-2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İstismar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7980" indent="-30988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47980" algn="l"/>
              </a:tabLst>
            </a:pPr>
            <a:r>
              <a:rPr sz="2000" spc="-1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Duygusal</a:t>
            </a:r>
            <a:r>
              <a:rPr sz="2000" spc="-2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İstismar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7980" indent="-309880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347980" algn="l"/>
              </a:tabLst>
            </a:pP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Ekonomik</a:t>
            </a:r>
            <a:r>
              <a:rPr sz="2000" spc="-1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İstismar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Resim 9" descr="çizim, kırpıntı çizim, çizgi film, şapka içeren bir resim&#10;&#10;Açıklama otomatik olarak oluşturuldu">
            <a:extLst>
              <a:ext uri="{FF2B5EF4-FFF2-40B4-BE49-F238E27FC236}">
                <a16:creationId xmlns:a16="http://schemas.microsoft.com/office/drawing/2014/main" id="{B815AED3-585F-8C83-E7EF-001EFECA1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37" y="4353603"/>
            <a:ext cx="2070734" cy="24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9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5E3BD-59E6-5330-12A3-18B21BD0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4C761258-8922-38DC-17EA-DE1EA1D96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A652EC8-5685-7E33-E81B-AD6DE25385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19">
            <a:extLst>
              <a:ext uri="{FF2B5EF4-FFF2-40B4-BE49-F238E27FC236}">
                <a16:creationId xmlns:a16="http://schemas.microsoft.com/office/drawing/2014/main" id="{20D86799-B5A7-1D2A-07D7-5313B555275D}"/>
              </a:ext>
            </a:extLst>
          </p:cNvPr>
          <p:cNvSpPr txBox="1"/>
          <p:nvPr/>
        </p:nvSpPr>
        <p:spPr>
          <a:xfrm>
            <a:off x="1469365" y="2266677"/>
            <a:ext cx="3261661" cy="2421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70" dirty="0" err="1">
                <a:latin typeface="Agency FB" panose="020B0503020202020204" pitchFamily="34" charset="0"/>
                <a:cs typeface="Tahoma"/>
              </a:rPr>
              <a:t>Yalnız</a:t>
            </a:r>
            <a:r>
              <a:rPr lang="tr-TR" sz="2000" spc="-21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75" dirty="0" err="1">
                <a:latin typeface="Agency FB" panose="020B0503020202020204" pitchFamily="34" charset="0"/>
                <a:cs typeface="Tahoma"/>
              </a:rPr>
              <a:t>bırakma</a:t>
            </a:r>
            <a:r>
              <a:rPr sz="2000" spc="-75" dirty="0">
                <a:latin typeface="Agency FB" panose="020B0503020202020204" pitchFamily="34" charset="0"/>
                <a:cs typeface="Tahoma"/>
              </a:rPr>
              <a:t>, </a:t>
            </a:r>
            <a:endParaRPr lang="tr-TR" sz="2000" spc="-75" dirty="0">
              <a:latin typeface="Agency FB" panose="020B0503020202020204" pitchFamily="34" charset="0"/>
              <a:cs typeface="Tahoma"/>
            </a:endParaRPr>
          </a:p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 err="1">
                <a:latin typeface="Agency FB" panose="020B0503020202020204" pitchFamily="34" charset="0"/>
                <a:cs typeface="Tahoma"/>
              </a:rPr>
              <a:t>Ayırma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, </a:t>
            </a:r>
            <a:endParaRPr lang="tr-TR" sz="2000" spc="-10" dirty="0">
              <a:latin typeface="Agency FB" panose="020B0503020202020204" pitchFamily="34" charset="0"/>
              <a:cs typeface="Tahoma"/>
            </a:endParaRPr>
          </a:p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 err="1">
                <a:latin typeface="Agency FB" panose="020B0503020202020204" pitchFamily="34" charset="0"/>
                <a:cs typeface="Tahoma"/>
              </a:rPr>
              <a:t>Korkutma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, </a:t>
            </a:r>
            <a:endParaRPr lang="tr-TR" sz="2000" spc="-10" dirty="0">
              <a:latin typeface="Agency FB" panose="020B0503020202020204" pitchFamily="34" charset="0"/>
              <a:cs typeface="Tahoma"/>
            </a:endParaRPr>
          </a:p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 err="1">
                <a:latin typeface="Agency FB" panose="020B0503020202020204" pitchFamily="34" charset="0"/>
                <a:cs typeface="Tahoma"/>
              </a:rPr>
              <a:t>Yıldırma</a:t>
            </a:r>
            <a:r>
              <a:rPr sz="2000" spc="-10" dirty="0">
                <a:latin typeface="Agency FB" panose="020B0503020202020204" pitchFamily="34" charset="0"/>
                <a:cs typeface="Tahoma"/>
              </a:rPr>
              <a:t>, </a:t>
            </a:r>
            <a:endParaRPr lang="tr-TR" sz="2000" spc="-10" dirty="0">
              <a:latin typeface="Agency FB" panose="020B0503020202020204" pitchFamily="34" charset="0"/>
              <a:cs typeface="Tahoma"/>
            </a:endParaRPr>
          </a:p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90" dirty="0" err="1">
                <a:latin typeface="Agency FB" panose="020B0503020202020204" pitchFamily="34" charset="0"/>
                <a:cs typeface="Tahoma"/>
              </a:rPr>
              <a:t>Tehdit</a:t>
            </a:r>
            <a:r>
              <a:rPr sz="2000" spc="-215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20" dirty="0">
                <a:latin typeface="Agency FB" panose="020B0503020202020204" pitchFamily="34" charset="0"/>
                <a:cs typeface="Tahoma"/>
              </a:rPr>
              <a:t>etme, </a:t>
            </a:r>
            <a:endParaRPr lang="tr-TR" sz="2000" spc="-20" dirty="0">
              <a:latin typeface="Agency FB" panose="020B0503020202020204" pitchFamily="34" charset="0"/>
              <a:cs typeface="Tahoma"/>
            </a:endParaRPr>
          </a:p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95" dirty="0">
                <a:latin typeface="Agency FB" panose="020B0503020202020204" pitchFamily="34" charset="0"/>
                <a:cs typeface="Tahoma"/>
              </a:rPr>
              <a:t>Suça</a:t>
            </a:r>
            <a:r>
              <a:rPr sz="2000" spc="-220" dirty="0">
                <a:latin typeface="Agency FB" panose="020B0503020202020204" pitchFamily="34" charset="0"/>
                <a:cs typeface="Tahoma"/>
              </a:rPr>
              <a:t> </a:t>
            </a:r>
            <a:r>
              <a:rPr sz="2000" spc="-90" dirty="0" err="1">
                <a:latin typeface="Agency FB" panose="020B0503020202020204" pitchFamily="34" charset="0"/>
                <a:cs typeface="Tahoma"/>
              </a:rPr>
              <a:t>yöneltme</a:t>
            </a:r>
            <a:r>
              <a:rPr sz="2000" spc="-90" dirty="0">
                <a:latin typeface="Agency FB" panose="020B0503020202020204" pitchFamily="34" charset="0"/>
                <a:cs typeface="Tahoma"/>
              </a:rPr>
              <a:t>,</a:t>
            </a:r>
            <a:endParaRPr lang="tr-TR" sz="2000" spc="-90" dirty="0">
              <a:latin typeface="Agency FB" panose="020B0503020202020204" pitchFamily="34" charset="0"/>
              <a:cs typeface="Tahoma"/>
            </a:endParaRPr>
          </a:p>
          <a:p>
            <a:pPr marL="355600" marR="508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0" dirty="0" err="1">
                <a:latin typeface="Agency FB" panose="020B0503020202020204" pitchFamily="34" charset="0"/>
                <a:cs typeface="Tahoma"/>
              </a:rPr>
              <a:t>Önemsememe</a:t>
            </a:r>
            <a:r>
              <a:rPr sz="2000" spc="-100" dirty="0">
                <a:latin typeface="Agency FB" panose="020B0503020202020204" pitchFamily="34" charset="0"/>
                <a:cs typeface="Tahoma"/>
              </a:rPr>
              <a:t>,</a:t>
            </a:r>
            <a:endParaRPr sz="2000"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82706858-5365-A266-3D9E-273DDABB662C}"/>
              </a:ext>
            </a:extLst>
          </p:cNvPr>
          <p:cNvSpPr txBox="1"/>
          <p:nvPr/>
        </p:nvSpPr>
        <p:spPr>
          <a:xfrm>
            <a:off x="6749558" y="2392176"/>
            <a:ext cx="5190649" cy="207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3002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Aşağılama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tr-TR" sz="2000" spc="-1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143002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8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Küçük</a:t>
            </a:r>
            <a:r>
              <a:rPr lang="tr-TR" sz="2000" spc="-2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düşürme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tr-TR" sz="2000" spc="-95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143002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Alaylı</a:t>
            </a:r>
            <a:r>
              <a:rPr sz="2000" spc="-1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4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konuşma</a:t>
            </a:r>
            <a:r>
              <a:rPr sz="2000" spc="-4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tr-TR" sz="2000" spc="-45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143002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1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Lakap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takma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tr-TR"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143002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4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Aşırı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baskı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14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otorite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kurma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endParaRPr lang="tr-TR" sz="2000" spc="-95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55600" marR="1430020" indent="-342900">
              <a:lnSpc>
                <a:spcPct val="109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9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Küfür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etme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ECB0D70C-55C8-4348-D74C-57B7C4BB37FA}"/>
              </a:ext>
            </a:extLst>
          </p:cNvPr>
          <p:cNvGrpSpPr/>
          <p:nvPr/>
        </p:nvGrpSpPr>
        <p:grpSpPr>
          <a:xfrm>
            <a:off x="7441232" y="1060174"/>
            <a:ext cx="4498975" cy="1511300"/>
            <a:chOff x="4254503" y="304800"/>
            <a:chExt cx="4498975" cy="15113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FB75A29D-4B4A-8143-CB96-3550FB2858B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4503" y="304800"/>
              <a:ext cx="2943224" cy="1362074"/>
            </a:xfrm>
            <a:prstGeom prst="rect">
              <a:avLst/>
            </a:prstGeom>
          </p:spPr>
        </p:pic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4F1FBE56-8081-C5FD-65FA-3B98CF38414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6344" y="323087"/>
              <a:ext cx="2895599" cy="1314449"/>
            </a:xfrm>
            <a:prstGeom prst="rect">
              <a:avLst/>
            </a:prstGeom>
          </p:spPr>
        </p:pic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E9B5FAD6-3DC3-3B72-A13C-56A7C8D59AC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4991" y="989075"/>
              <a:ext cx="1466849" cy="723899"/>
            </a:xfrm>
            <a:prstGeom prst="rect">
              <a:avLst/>
            </a:prstGeom>
          </p:spPr>
        </p:pic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37F48D5C-73B6-8937-E285-755F0946ECA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50103" y="965196"/>
              <a:ext cx="1523999" cy="771524"/>
            </a:xfrm>
            <a:prstGeom prst="rect">
              <a:avLst/>
            </a:prstGeom>
          </p:spPr>
        </p:pic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5C230CF5-FFB5-2C71-F138-98709FA682D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2207" y="1539230"/>
              <a:ext cx="200024" cy="257174"/>
            </a:xfrm>
            <a:prstGeom prst="rect">
              <a:avLst/>
            </a:prstGeom>
          </p:spPr>
        </p:pic>
        <p:pic>
          <p:nvPicPr>
            <p:cNvPr id="12" name="object 8">
              <a:extLst>
                <a:ext uri="{FF2B5EF4-FFF2-40B4-BE49-F238E27FC236}">
                  <a16:creationId xmlns:a16="http://schemas.microsoft.com/office/drawing/2014/main" id="{77348C98-2E43-87EB-AF42-3B648C7F60D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96300" y="1511303"/>
              <a:ext cx="257174" cy="304799"/>
            </a:xfrm>
            <a:prstGeom prst="rect">
              <a:avLst/>
            </a:prstGeom>
          </p:spPr>
        </p:pic>
      </p:grpSp>
      <p:grpSp>
        <p:nvGrpSpPr>
          <p:cNvPr id="13" name="object 9">
            <a:extLst>
              <a:ext uri="{FF2B5EF4-FFF2-40B4-BE49-F238E27FC236}">
                <a16:creationId xmlns:a16="http://schemas.microsoft.com/office/drawing/2014/main" id="{12444DA0-9FDE-A5BF-680C-A1238BF6851B}"/>
              </a:ext>
            </a:extLst>
          </p:cNvPr>
          <p:cNvGrpSpPr/>
          <p:nvPr/>
        </p:nvGrpSpPr>
        <p:grpSpPr>
          <a:xfrm>
            <a:off x="3598212" y="4923478"/>
            <a:ext cx="3843020" cy="1485900"/>
            <a:chOff x="332565" y="4132430"/>
            <a:chExt cx="3843020" cy="1485900"/>
          </a:xfrm>
        </p:grpSpPr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B26B621B-D065-BAF5-3F38-303E216185A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519" y="4149851"/>
              <a:ext cx="3714749" cy="1457324"/>
            </a:xfrm>
            <a:prstGeom prst="rect">
              <a:avLst/>
            </a:prstGeom>
          </p:spPr>
        </p:pic>
        <p:pic>
          <p:nvPicPr>
            <p:cNvPr id="15" name="object 11">
              <a:extLst>
                <a:ext uri="{FF2B5EF4-FFF2-40B4-BE49-F238E27FC236}">
                  <a16:creationId xmlns:a16="http://schemas.microsoft.com/office/drawing/2014/main" id="{58F1A74B-D3CE-5351-6A4E-44BE253C4D5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565" y="4132430"/>
              <a:ext cx="3752849" cy="1485899"/>
            </a:xfrm>
            <a:prstGeom prst="rect">
              <a:avLst/>
            </a:prstGeom>
          </p:spPr>
        </p:pic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28169B09-AB5D-9F3A-0C37-E92AF91BF088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03547" y="4247387"/>
              <a:ext cx="152399" cy="171449"/>
            </a:xfrm>
            <a:prstGeom prst="rect">
              <a:avLst/>
            </a:prstGeom>
          </p:spPr>
        </p:pic>
        <p:pic>
          <p:nvPicPr>
            <p:cNvPr id="17" name="object 13">
              <a:extLst>
                <a:ext uri="{FF2B5EF4-FFF2-40B4-BE49-F238E27FC236}">
                  <a16:creationId xmlns:a16="http://schemas.microsoft.com/office/drawing/2014/main" id="{2E0D9332-1AF9-D4AC-28C0-FC8CA0B61C95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75096" y="4229099"/>
              <a:ext cx="200024" cy="219074"/>
            </a:xfrm>
            <a:prstGeom prst="rect">
              <a:avLst/>
            </a:prstGeom>
          </p:spPr>
        </p:pic>
      </p:grp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2C4AF203-1656-6641-F0A3-2B49E9B5154D}"/>
              </a:ext>
            </a:extLst>
          </p:cNvPr>
          <p:cNvGrpSpPr/>
          <p:nvPr/>
        </p:nvGrpSpPr>
        <p:grpSpPr>
          <a:xfrm>
            <a:off x="2185737" y="255644"/>
            <a:ext cx="3838575" cy="1609725"/>
            <a:chOff x="4800018" y="4114209"/>
            <a:chExt cx="3838575" cy="1609725"/>
          </a:xfrm>
        </p:grpSpPr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2E5A00BE-AC7D-0A23-9109-AB2E914718D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17363" y="4130040"/>
              <a:ext cx="3800474" cy="1571624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E74FBFFC-6BF0-887B-757E-13DFED28140E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00018" y="4114209"/>
              <a:ext cx="3838574" cy="1609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70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1BEC7-54AC-A454-4644-70F062774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7AF65663-6B73-7C91-DCA5-BCE170080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73FB905-80C8-3D32-458E-B6F538CCA1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7872532-F380-20BD-5374-7774A62DE637}"/>
              </a:ext>
            </a:extLst>
          </p:cNvPr>
          <p:cNvSpPr txBox="1"/>
          <p:nvPr/>
        </p:nvSpPr>
        <p:spPr>
          <a:xfrm>
            <a:off x="2020956" y="807022"/>
            <a:ext cx="815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6568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latin typeface="Agency FB" panose="020B0503020202020204" pitchFamily="34" charset="0"/>
                <a:cs typeface="Tahoma"/>
              </a:rPr>
              <a:t>4.</a:t>
            </a:r>
            <a:r>
              <a:rPr lang="en-US" sz="2000" b="1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000" b="1" dirty="0">
                <a:latin typeface="Agency FB" panose="020B0503020202020204" pitchFamily="34" charset="0"/>
                <a:cs typeface="Tahoma"/>
              </a:rPr>
              <a:t>CİNSEL</a:t>
            </a:r>
            <a:r>
              <a:rPr lang="en-US" sz="2000" b="1" spc="-195" dirty="0">
                <a:latin typeface="Agency FB" panose="020B0503020202020204" pitchFamily="34" charset="0"/>
                <a:cs typeface="Tahoma"/>
              </a:rPr>
              <a:t> </a:t>
            </a:r>
            <a:r>
              <a:rPr lang="en-US" sz="2000" b="1" spc="-10" dirty="0">
                <a:latin typeface="Agency FB" panose="020B0503020202020204" pitchFamily="34" charset="0"/>
                <a:cs typeface="Tahoma"/>
              </a:rPr>
              <a:t>İSTİSMAR</a:t>
            </a:r>
            <a:endParaRPr lang="en-US" sz="2000" b="1" dirty="0">
              <a:latin typeface="Agency FB" panose="020B0503020202020204" pitchFamily="34" charset="0"/>
              <a:cs typeface="Tahoma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7737B2-8BCA-6B8C-4866-2CDAC6EC8B6B}"/>
              </a:ext>
            </a:extLst>
          </p:cNvPr>
          <p:cNvSpPr txBox="1"/>
          <p:nvPr/>
        </p:nvSpPr>
        <p:spPr>
          <a:xfrm>
            <a:off x="871417" y="1687743"/>
            <a:ext cx="7315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gency FB" panose="020B0503020202020204" pitchFamily="34" charset="0"/>
              </a:rPr>
              <a:t>Çocuğun</a:t>
            </a:r>
            <a:r>
              <a:rPr lang="en-US" sz="2000" dirty="0">
                <a:latin typeface="Agency FB" panose="020B0503020202020204" pitchFamily="34" charset="0"/>
              </a:rPr>
              <a:t> tam </a:t>
            </a:r>
            <a:r>
              <a:rPr lang="en-US" sz="2000" dirty="0" err="1">
                <a:latin typeface="Agency FB" panose="020B0503020202020204" pitchFamily="34" charset="0"/>
              </a:rPr>
              <a:t>olarak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anlayamadığı</a:t>
            </a:r>
            <a:r>
              <a:rPr lang="en-US" sz="2000" dirty="0">
                <a:latin typeface="Agency FB" panose="020B0503020202020204" pitchFamily="34" charset="0"/>
              </a:rPr>
              <a:t>, </a:t>
            </a:r>
            <a:r>
              <a:rPr lang="en-US" sz="2000" dirty="0" err="1">
                <a:latin typeface="Agency FB" panose="020B0503020202020204" pitchFamily="34" charset="0"/>
              </a:rPr>
              <a:t>onay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vermesinin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mümkün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olamayacağı</a:t>
            </a:r>
            <a:r>
              <a:rPr lang="en-US" sz="2000" dirty="0">
                <a:latin typeface="Agency FB" panose="020B0503020202020204" pitchFamily="34" charset="0"/>
              </a:rPr>
              <a:t>, </a:t>
            </a:r>
            <a:r>
              <a:rPr lang="en-US" sz="2000" dirty="0" err="1">
                <a:latin typeface="Agency FB" panose="020B0503020202020204" pitchFamily="34" charset="0"/>
              </a:rPr>
              <a:t>gelişimsel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olarak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hazır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olmadığı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ya</a:t>
            </a:r>
            <a:r>
              <a:rPr lang="en-US" sz="2000" dirty="0">
                <a:latin typeface="Agency FB" panose="020B0503020202020204" pitchFamily="34" charset="0"/>
              </a:rPr>
              <a:t> da </a:t>
            </a:r>
            <a:r>
              <a:rPr lang="en-US" sz="2000" dirty="0" err="1">
                <a:latin typeface="Agency FB" panose="020B0503020202020204" pitchFamily="34" charset="0"/>
              </a:rPr>
              <a:t>toplumun</a:t>
            </a:r>
            <a:endParaRPr lang="en-US" sz="2000" dirty="0">
              <a:latin typeface="Agency FB" panose="020B0503020202020204" pitchFamily="34" charset="0"/>
            </a:endParaRPr>
          </a:p>
          <a:p>
            <a:r>
              <a:rPr lang="en-US" sz="2000" dirty="0" err="1">
                <a:latin typeface="Agency FB" panose="020B0503020202020204" pitchFamily="34" charset="0"/>
              </a:rPr>
              <a:t>yasalarına</a:t>
            </a:r>
            <a:r>
              <a:rPr lang="en-US" sz="2000" dirty="0">
                <a:latin typeface="Agency FB" panose="020B0503020202020204" pitchFamily="34" charset="0"/>
              </a:rPr>
              <a:t>, </a:t>
            </a:r>
            <a:r>
              <a:rPr lang="en-US" sz="2000" dirty="0" err="1">
                <a:latin typeface="Agency FB" panose="020B0503020202020204" pitchFamily="34" charset="0"/>
              </a:rPr>
              <a:t>sosyal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normlarına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aykırı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olacak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şekilde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cinselliğe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dahil</a:t>
            </a:r>
            <a:r>
              <a:rPr lang="en-US" sz="2000" dirty="0">
                <a:latin typeface="Agency FB" panose="020B0503020202020204" pitchFamily="34" charset="0"/>
              </a:rPr>
              <a:t> </a:t>
            </a:r>
            <a:r>
              <a:rPr lang="en-US" sz="2000" dirty="0" err="1">
                <a:latin typeface="Agency FB" panose="020B0503020202020204" pitchFamily="34" charset="0"/>
              </a:rPr>
              <a:t>edilmesidir</a:t>
            </a:r>
            <a:r>
              <a:rPr lang="en-US" sz="2000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BD068D87-2AAF-E340-315F-0D7EE5FA61B2}"/>
              </a:ext>
            </a:extLst>
          </p:cNvPr>
          <p:cNvSpPr txBox="1"/>
          <p:nvPr/>
        </p:nvSpPr>
        <p:spPr>
          <a:xfrm>
            <a:off x="1165251" y="3429000"/>
            <a:ext cx="4930749" cy="244015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4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Örneğin;</a:t>
            </a:r>
            <a:endParaRPr sz="24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9900"/>
              </a:lnSpc>
              <a:spcBef>
                <a:spcPts val="680"/>
              </a:spcBef>
            </a:pPr>
            <a:r>
              <a:rPr sz="2000" spc="-6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İstismarcının</a:t>
            </a:r>
            <a:r>
              <a:rPr sz="2000" spc="-1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çocuğun</a:t>
            </a:r>
            <a:r>
              <a:rPr sz="2000" spc="-1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4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cinsel</a:t>
            </a:r>
            <a:r>
              <a:rPr sz="2000" spc="-1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özelliklerine</a:t>
            </a:r>
            <a:r>
              <a:rPr sz="2000" spc="-1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yönelik</a:t>
            </a:r>
            <a:r>
              <a:rPr sz="2000" spc="-18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olarak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konuşması,</a:t>
            </a:r>
            <a:r>
              <a:rPr sz="2000" spc="-18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Cinsel</a:t>
            </a:r>
            <a:r>
              <a:rPr sz="2000" spc="-1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organları</a:t>
            </a:r>
            <a:r>
              <a:rPr sz="2000" spc="-1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gösterme</a:t>
            </a:r>
            <a:r>
              <a:rPr sz="2000" spc="-1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8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(teşhircilik),</a:t>
            </a:r>
            <a:r>
              <a:rPr sz="2000" spc="-1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Pornografik </a:t>
            </a: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resim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gösterme,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Açıkça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veya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gizlice</a:t>
            </a:r>
            <a:r>
              <a:rPr sz="2000" spc="-204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çocuğu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çıplakken</a:t>
            </a:r>
            <a:r>
              <a:rPr sz="2000" spc="-2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3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gözlemek </a:t>
            </a:r>
            <a:r>
              <a:rPr sz="2000" spc="-8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gibi</a:t>
            </a:r>
            <a:r>
              <a:rPr sz="2000" spc="-2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röntgencilik</a:t>
            </a:r>
            <a:r>
              <a:rPr sz="2000" spc="-1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eylemleri,</a:t>
            </a:r>
            <a:r>
              <a:rPr sz="2000" spc="-2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Karşıt</a:t>
            </a:r>
            <a:r>
              <a:rPr sz="2000" spc="-1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5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</a:t>
            </a:r>
            <a:r>
              <a:rPr sz="2000" spc="-2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davranış</a:t>
            </a:r>
            <a:r>
              <a:rPr sz="2000" spc="-2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modellerini </a:t>
            </a:r>
            <a:r>
              <a:rPr sz="2000" spc="-9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benimsetmeye</a:t>
            </a:r>
            <a:r>
              <a:rPr sz="2000" spc="-18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çalışması,</a:t>
            </a:r>
            <a:r>
              <a:rPr sz="2000" spc="-1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giydirilmesi,</a:t>
            </a:r>
            <a:r>
              <a:rPr sz="2000" spc="-18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6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Cinsel</a:t>
            </a:r>
            <a:r>
              <a:rPr sz="2000" spc="-1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4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içerikli</a:t>
            </a:r>
            <a:r>
              <a:rPr sz="2000" spc="-17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0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küfür edilmesi.</a:t>
            </a:r>
            <a:endParaRPr sz="20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Resim 2" descr="taslak, çizim, çizgi film, sanat içeren bir resim&#10;&#10;Açıklama otomatik olarak oluşturuldu">
            <a:extLst>
              <a:ext uri="{FF2B5EF4-FFF2-40B4-BE49-F238E27FC236}">
                <a16:creationId xmlns:a16="http://schemas.microsoft.com/office/drawing/2014/main" id="{24CFB08E-596F-5B0D-0562-5AECED70C2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522" y="5035167"/>
            <a:ext cx="25622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B3DBD-00B1-F782-26BD-391DE44CD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0A70B84-FED1-2BC9-AA93-246E92398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55" y="1514908"/>
            <a:ext cx="1750780" cy="535212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EEBD841-70DA-5308-5BCD-4BE14F8E7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83" y="476139"/>
            <a:ext cx="587668" cy="438261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A0CA8BBD-A19C-8E91-ED63-8831640F49F2}"/>
              </a:ext>
            </a:extLst>
          </p:cNvPr>
          <p:cNvSpPr txBox="1">
            <a:spLocks/>
          </p:cNvSpPr>
          <p:nvPr/>
        </p:nvSpPr>
        <p:spPr>
          <a:xfrm>
            <a:off x="3009313" y="914400"/>
            <a:ext cx="617337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0" dirty="0">
                <a:latin typeface="Agency FB" panose="020B0503020202020204" pitchFamily="34" charset="0"/>
              </a:rPr>
              <a:t>Bir</a:t>
            </a:r>
            <a:r>
              <a:rPr lang="en-US" sz="2000" b="1" spc="-290" dirty="0">
                <a:latin typeface="Agency FB" panose="020B0503020202020204" pitchFamily="34" charset="0"/>
              </a:rPr>
              <a:t> </a:t>
            </a:r>
            <a:r>
              <a:rPr lang="en-US" sz="2000" b="1" spc="-60" dirty="0" err="1">
                <a:latin typeface="Agency FB" panose="020B0503020202020204" pitchFamily="34" charset="0"/>
              </a:rPr>
              <a:t>cinsel</a:t>
            </a:r>
            <a:r>
              <a:rPr lang="en-US" sz="2000" b="1" spc="-285" dirty="0">
                <a:latin typeface="Agency FB" panose="020B0503020202020204" pitchFamily="34" charset="0"/>
              </a:rPr>
              <a:t> </a:t>
            </a:r>
            <a:r>
              <a:rPr lang="en-US" sz="2000" b="1" spc="-80" dirty="0" err="1">
                <a:latin typeface="Agency FB" panose="020B0503020202020204" pitchFamily="34" charset="0"/>
              </a:rPr>
              <a:t>istismar</a:t>
            </a:r>
            <a:r>
              <a:rPr lang="en-US" sz="2000" b="1" spc="-290" dirty="0">
                <a:latin typeface="Agency FB" panose="020B0503020202020204" pitchFamily="34" charset="0"/>
              </a:rPr>
              <a:t> </a:t>
            </a:r>
            <a:r>
              <a:rPr lang="en-US" sz="2000" b="1" spc="-100" dirty="0" err="1">
                <a:latin typeface="Agency FB" panose="020B0503020202020204" pitchFamily="34" charset="0"/>
              </a:rPr>
              <a:t>çeşidi</a:t>
            </a:r>
            <a:r>
              <a:rPr lang="en-US" sz="2000" b="1" spc="-100" dirty="0">
                <a:latin typeface="Agency FB" panose="020B0503020202020204" pitchFamily="34" charset="0"/>
              </a:rPr>
              <a:t>;</a:t>
            </a:r>
            <a:r>
              <a:rPr lang="en-US" sz="2000" b="1" spc="-285" dirty="0">
                <a:latin typeface="Agency FB" panose="020B0503020202020204" pitchFamily="34" charset="0"/>
              </a:rPr>
              <a:t> </a:t>
            </a:r>
            <a:r>
              <a:rPr lang="tr-TR" sz="2000" b="1" spc="-285" dirty="0">
                <a:latin typeface="Agency FB" panose="020B0503020202020204" pitchFamily="34" charset="0"/>
              </a:rPr>
              <a:t>    </a:t>
            </a:r>
            <a:r>
              <a:rPr lang="en-US" sz="2000" b="1" spc="-85" dirty="0">
                <a:latin typeface="Agency FB" panose="020B0503020202020204" pitchFamily="34" charset="0"/>
              </a:rPr>
              <a:t>ENSEST</a:t>
            </a:r>
            <a:endParaRPr lang="en-US" sz="2000" b="1" dirty="0">
              <a:latin typeface="Agency FB" panose="020B0503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9359609-9CF6-82CB-42E3-D3235E3D1C9A}"/>
              </a:ext>
            </a:extLst>
          </p:cNvPr>
          <p:cNvSpPr txBox="1"/>
          <p:nvPr/>
        </p:nvSpPr>
        <p:spPr>
          <a:xfrm>
            <a:off x="871417" y="2805752"/>
            <a:ext cx="734493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500" spc="-5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Birbirleri</a:t>
            </a:r>
            <a:r>
              <a:rPr lang="en-US" sz="2500" spc="-229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9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arasında</a:t>
            </a:r>
            <a:r>
              <a:rPr lang="en-US" sz="2500" spc="-2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10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kan</a:t>
            </a:r>
            <a:r>
              <a:rPr lang="en-US" sz="2500" spc="-229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11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bağı</a:t>
            </a:r>
            <a:r>
              <a:rPr lang="en-US" sz="2500" spc="-2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10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bulunan</a:t>
            </a:r>
            <a:r>
              <a:rPr lang="en-US" sz="2500" spc="-10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500" spc="-2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12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çoğu</a:t>
            </a:r>
            <a:r>
              <a:rPr lang="en-US" sz="2500" spc="-229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8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kültürde</a:t>
            </a:r>
            <a:r>
              <a:rPr lang="en-US" sz="2500" spc="-2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7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yasal</a:t>
            </a:r>
            <a:r>
              <a:rPr lang="en-US" sz="2500" spc="-2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13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</a:t>
            </a:r>
            <a:r>
              <a:rPr lang="en-US" sz="2500" spc="-229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</a:t>
            </a:r>
            <a:r>
              <a:rPr lang="tr-TR" sz="250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7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yasal</a:t>
            </a:r>
            <a:r>
              <a:rPr lang="en-US" sz="2500" spc="-2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11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olmayan</a:t>
            </a:r>
            <a:r>
              <a:rPr lang="en-US" sz="2500" spc="-21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6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kurallarla</a:t>
            </a:r>
            <a:r>
              <a:rPr lang="en-US" sz="2500" spc="-21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4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cinsel</a:t>
            </a:r>
            <a:r>
              <a:rPr lang="en-US" sz="2500" spc="-21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4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birliktelikleri</a:t>
            </a:r>
            <a:r>
              <a:rPr lang="en-US" sz="2500" spc="-21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8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yasaklanmış</a:t>
            </a:r>
            <a:r>
              <a:rPr lang="en-US" sz="2500" spc="-21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2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olan</a:t>
            </a:r>
            <a:r>
              <a:rPr lang="en-US" sz="2500" spc="-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5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kişilerin</a:t>
            </a:r>
            <a:r>
              <a:rPr lang="en-US" sz="2500" spc="-225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4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cinsel</a:t>
            </a:r>
            <a:r>
              <a:rPr lang="en-US" sz="2500" spc="-2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4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ilişkide</a:t>
            </a:r>
            <a:r>
              <a:rPr lang="en-US" sz="2500" spc="-2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95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olma</a:t>
            </a:r>
            <a:r>
              <a:rPr lang="en-US" sz="2500" spc="-2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12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durumunu</a:t>
            </a:r>
            <a:r>
              <a:rPr lang="en-US" sz="2500" spc="-2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8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ifade</a:t>
            </a:r>
            <a:r>
              <a:rPr lang="en-US" sz="2500" spc="-22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spc="-10" dirty="0" err="1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eder</a:t>
            </a:r>
            <a:r>
              <a:rPr lang="en-US" sz="2500" spc="-10" dirty="0">
                <a:latin typeface="Agency FB" panose="020B05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500" dirty="0">
              <a:latin typeface="Agency FB" panose="020B05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09B92D8-1E9C-DA63-56B4-7EBC08EE9751}"/>
              </a:ext>
            </a:extLst>
          </p:cNvPr>
          <p:cNvSpPr txBox="1"/>
          <p:nvPr/>
        </p:nvSpPr>
        <p:spPr>
          <a:xfrm>
            <a:off x="936487" y="1764699"/>
            <a:ext cx="6669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spc="-55" dirty="0">
                <a:solidFill>
                  <a:srgbClr val="000000"/>
                </a:solidFill>
                <a:latin typeface="Agency FB" panose="020B0503020202020204" pitchFamily="34" charset="0"/>
              </a:rPr>
              <a:t>Cinsel</a:t>
            </a:r>
            <a:r>
              <a:rPr lang="en-US" sz="2000" b="1" spc="-21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b="1" spc="-130" dirty="0" err="1">
                <a:solidFill>
                  <a:srgbClr val="000000"/>
                </a:solidFill>
                <a:latin typeface="Agency FB" panose="020B0503020202020204" pitchFamily="34" charset="0"/>
              </a:rPr>
              <a:t>Sömürü</a:t>
            </a:r>
            <a:r>
              <a:rPr lang="en-US" sz="2000" b="1" spc="-130" dirty="0">
                <a:solidFill>
                  <a:srgbClr val="000000"/>
                </a:solidFill>
                <a:latin typeface="Agency FB" panose="020B0503020202020204" pitchFamily="34" charset="0"/>
              </a:rPr>
              <a:t>:</a:t>
            </a:r>
            <a:r>
              <a:rPr lang="en-US" sz="2000" b="1" spc="-21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114" dirty="0" err="1">
                <a:solidFill>
                  <a:srgbClr val="000000"/>
                </a:solidFill>
                <a:latin typeface="Agency FB" panose="020B0503020202020204" pitchFamily="34" charset="0"/>
              </a:rPr>
              <a:t>Çocuğa</a:t>
            </a:r>
            <a:r>
              <a:rPr lang="en-US" sz="2000" spc="-21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120" dirty="0" err="1">
                <a:solidFill>
                  <a:srgbClr val="000000"/>
                </a:solidFill>
                <a:latin typeface="Agency FB" panose="020B0503020202020204" pitchFamily="34" charset="0"/>
              </a:rPr>
              <a:t>veya</a:t>
            </a:r>
            <a:r>
              <a:rPr lang="en-US" sz="2000" spc="-21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95" dirty="0" err="1">
                <a:solidFill>
                  <a:srgbClr val="000000"/>
                </a:solidFill>
                <a:latin typeface="Agency FB" panose="020B0503020202020204" pitchFamily="34" charset="0"/>
              </a:rPr>
              <a:t>üçüncü</a:t>
            </a:r>
            <a:r>
              <a:rPr lang="en-US" sz="2000" spc="-21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45" dirty="0" err="1">
                <a:solidFill>
                  <a:srgbClr val="000000"/>
                </a:solidFill>
                <a:latin typeface="Agency FB" panose="020B0503020202020204" pitchFamily="34" charset="0"/>
              </a:rPr>
              <a:t>kişilere</a:t>
            </a:r>
            <a:r>
              <a:rPr lang="en-US" sz="2000" spc="-21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105" dirty="0">
                <a:solidFill>
                  <a:srgbClr val="000000"/>
                </a:solidFill>
                <a:latin typeface="Agency FB" panose="020B0503020202020204" pitchFamily="34" charset="0"/>
              </a:rPr>
              <a:t>para</a:t>
            </a:r>
            <a:r>
              <a:rPr lang="en-US" sz="2000" spc="-21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114" dirty="0" err="1">
                <a:solidFill>
                  <a:srgbClr val="000000"/>
                </a:solidFill>
                <a:latin typeface="Agency FB" panose="020B0503020202020204" pitchFamily="34" charset="0"/>
              </a:rPr>
              <a:t>ve</a:t>
            </a:r>
            <a:r>
              <a:rPr lang="en-US" sz="2000" spc="-21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</a:rPr>
              <a:t>benzeri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65" dirty="0" err="1">
                <a:solidFill>
                  <a:srgbClr val="000000"/>
                </a:solidFill>
                <a:latin typeface="Agency FB" panose="020B0503020202020204" pitchFamily="34" charset="0"/>
              </a:rPr>
              <a:t>şeylerin</a:t>
            </a:r>
            <a:r>
              <a:rPr lang="en-US" sz="2000" spc="-18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65" dirty="0" err="1">
                <a:solidFill>
                  <a:srgbClr val="000000"/>
                </a:solidFill>
                <a:latin typeface="Agency FB" panose="020B0503020202020204" pitchFamily="34" charset="0"/>
              </a:rPr>
              <a:t>verilmesi</a:t>
            </a:r>
            <a:r>
              <a:rPr lang="en-US" sz="2000" spc="-18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75" dirty="0" err="1">
                <a:solidFill>
                  <a:srgbClr val="000000"/>
                </a:solidFill>
                <a:latin typeface="Agency FB" panose="020B0503020202020204" pitchFamily="34" charset="0"/>
              </a:rPr>
              <a:t>karşılığında</a:t>
            </a:r>
            <a:r>
              <a:rPr lang="en-US" sz="2000" spc="-18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105" dirty="0" err="1">
                <a:solidFill>
                  <a:srgbClr val="000000"/>
                </a:solidFill>
                <a:latin typeface="Agency FB" panose="020B0503020202020204" pitchFamily="34" charset="0"/>
              </a:rPr>
              <a:t>çocuğun</a:t>
            </a:r>
            <a:r>
              <a:rPr lang="en-US" sz="2000" spc="-18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65" dirty="0" err="1">
                <a:solidFill>
                  <a:srgbClr val="000000"/>
                </a:solidFill>
                <a:latin typeface="Agency FB" panose="020B0503020202020204" pitchFamily="34" charset="0"/>
              </a:rPr>
              <a:t>yetişkin</a:t>
            </a:r>
            <a:r>
              <a:rPr lang="en-US" sz="2000" spc="-18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95" dirty="0" err="1">
                <a:solidFill>
                  <a:srgbClr val="000000"/>
                </a:solidFill>
                <a:latin typeface="Agency FB" panose="020B0503020202020204" pitchFamily="34" charset="0"/>
              </a:rPr>
              <a:t>tarafından</a:t>
            </a:r>
            <a:r>
              <a:rPr lang="en-US" sz="2000" spc="-18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10" dirty="0" err="1">
                <a:solidFill>
                  <a:srgbClr val="000000"/>
                </a:solidFill>
                <a:latin typeface="Agency FB" panose="020B0503020202020204" pitchFamily="34" charset="0"/>
              </a:rPr>
              <a:t>cinsel</a:t>
            </a:r>
            <a:r>
              <a:rPr lang="en-US" sz="2000" spc="-10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80" dirty="0" err="1">
                <a:solidFill>
                  <a:srgbClr val="000000"/>
                </a:solidFill>
                <a:latin typeface="Agency FB" panose="020B0503020202020204" pitchFamily="34" charset="0"/>
              </a:rPr>
              <a:t>olarak</a:t>
            </a:r>
            <a:r>
              <a:rPr lang="en-US" sz="2000" spc="-18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r>
              <a:rPr lang="en-US" sz="2000" spc="-65" dirty="0" err="1">
                <a:solidFill>
                  <a:srgbClr val="000000"/>
                </a:solidFill>
                <a:latin typeface="Agency FB" panose="020B0503020202020204" pitchFamily="34" charset="0"/>
              </a:rPr>
              <a:t>kullanılmasıdır</a:t>
            </a:r>
            <a:r>
              <a:rPr lang="en-US" sz="2000" spc="-65" dirty="0">
                <a:solidFill>
                  <a:srgbClr val="000000"/>
                </a:solidFill>
                <a:latin typeface="Agency FB" panose="020B0503020202020204" pitchFamily="34" charset="0"/>
              </a:rPr>
              <a:t>.</a:t>
            </a:r>
            <a:r>
              <a:rPr lang="en-US" sz="2000" spc="-185" dirty="0">
                <a:solidFill>
                  <a:srgbClr val="000000"/>
                </a:solidFill>
                <a:latin typeface="Agency FB" panose="020B0503020202020204" pitchFamily="34" charset="0"/>
              </a:rPr>
              <a:t> </a:t>
            </a:r>
            <a:endParaRPr lang="en-US" sz="2000" dirty="0">
              <a:latin typeface="Agency FB" panose="020B0503020202020204" pitchFamily="34" charset="0"/>
            </a:endParaRPr>
          </a:p>
        </p:txBody>
      </p:sp>
      <p:pic>
        <p:nvPicPr>
          <p:cNvPr id="8" name="Resim 7" descr="külot ve sütyen bileşimi tek parça iç çamaşırı, oyuncak, dolma, dolgu oyuncak içeren bir resim">
            <a:extLst>
              <a:ext uri="{FF2B5EF4-FFF2-40B4-BE49-F238E27FC236}">
                <a16:creationId xmlns:a16="http://schemas.microsoft.com/office/drawing/2014/main" id="{44AA92B7-7718-DB08-36F1-9E3886D2F1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20" y="4448117"/>
            <a:ext cx="2754980" cy="24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9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117</TotalTime>
  <Words>1032</Words>
  <Application>Microsoft Office PowerPoint</Application>
  <PresentationFormat>Geniş ekran</PresentationFormat>
  <Paragraphs>128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Agency FB</vt:lpstr>
      <vt:lpstr>Arial</vt:lpstr>
      <vt:lpstr>Arial Black</vt:lpstr>
      <vt:lpstr>Calibri</vt:lpstr>
      <vt:lpstr>Calibri Light</vt:lpstr>
      <vt:lpstr>Tahoma</vt:lpstr>
      <vt:lpstr>Office Teması</vt:lpstr>
      <vt:lpstr>ÇOCUK İSTİSMARI EĞİTİMİ 2025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BAŞLIK</dc:title>
  <dc:creator>HP</dc:creator>
  <cp:lastModifiedBy>qualitymanager lagohotel</cp:lastModifiedBy>
  <cp:revision>31</cp:revision>
  <dcterms:created xsi:type="dcterms:W3CDTF">2024-05-01T13:20:34Z</dcterms:created>
  <dcterms:modified xsi:type="dcterms:W3CDTF">2025-04-17T09:15:02Z</dcterms:modified>
</cp:coreProperties>
</file>