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8" r:id="rId3"/>
    <p:sldId id="260" r:id="rId4"/>
    <p:sldId id="261" r:id="rId5"/>
    <p:sldId id="262" r:id="rId6"/>
    <p:sldId id="263" r:id="rId7"/>
    <p:sldId id="264" r:id="rId8"/>
    <p:sldId id="265" r:id="rId9"/>
    <p:sldId id="267" r:id="rId10"/>
    <p:sldId id="282" r:id="rId11"/>
    <p:sldId id="268" r:id="rId12"/>
    <p:sldId id="270" r:id="rId13"/>
    <p:sldId id="276" r:id="rId14"/>
    <p:sldId id="277" r:id="rId15"/>
    <p:sldId id="278" r:id="rId16"/>
    <p:sldId id="279" r:id="rId17"/>
    <p:sldId id="280"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8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8E6133-6128-490A-8057-E7E3429C5435}" type="datetimeFigureOut">
              <a:rPr lang="en-US" smtClean="0"/>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49D3A4-BE70-4EB4-8440-D3589AE0BC7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49D3A4-BE70-4EB4-8440-D3589AE0BC7D}"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904F64A6-788B-4B95-B320-A3CD8F2D467B}" type="datetimeFigureOut">
              <a:rPr lang="en-US" smtClean="0"/>
              <a:t>4/12/2022</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127174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4F64A6-788B-4B95-B320-A3CD8F2D467B}"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158513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4F64A6-788B-4B95-B320-A3CD8F2D467B}"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401518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4F64A6-788B-4B95-B320-A3CD8F2D467B}"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C3752-C00C-4BEE-9B4B-AB9ABE2C5566}"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59411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4F64A6-788B-4B95-B320-A3CD8F2D467B}"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616786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4F64A6-788B-4B95-B320-A3CD8F2D467B}"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1897716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4F64A6-788B-4B95-B320-A3CD8F2D467B}" type="datetimeFigureOut">
              <a:rPr lang="en-US" smtClean="0"/>
              <a:t>4/12/2022</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269764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F64A6-788B-4B95-B320-A3CD8F2D467B}"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343185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F64A6-788B-4B95-B320-A3CD8F2D467B}"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29767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904F64A6-788B-4B95-B320-A3CD8F2D467B}" type="datetimeFigureOut">
              <a:rPr lang="en-US" smtClean="0"/>
              <a:t>4/12/2022</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403606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4F64A6-788B-4B95-B320-A3CD8F2D467B}"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76920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F64A6-788B-4B95-B320-A3CD8F2D467B}"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312423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F64A6-788B-4B95-B320-A3CD8F2D467B}"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276244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F64A6-788B-4B95-B320-A3CD8F2D467B}"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183368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F64A6-788B-4B95-B320-A3CD8F2D467B}"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27858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4F64A6-788B-4B95-B320-A3CD8F2D467B}"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374387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4F64A6-788B-4B95-B320-A3CD8F2D467B}"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C3752-C00C-4BEE-9B4B-AB9ABE2C5566}" type="slidenum">
              <a:rPr lang="en-US" smtClean="0"/>
              <a:t>‹#›</a:t>
            </a:fld>
            <a:endParaRPr lang="en-US"/>
          </a:p>
        </p:txBody>
      </p:sp>
    </p:spTree>
    <p:extLst>
      <p:ext uri="{BB962C8B-B14F-4D97-AF65-F5344CB8AC3E}">
        <p14:creationId xmlns:p14="http://schemas.microsoft.com/office/powerpoint/2010/main" val="312965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4F64A6-788B-4B95-B320-A3CD8F2D467B}" type="datetimeFigureOut">
              <a:rPr lang="en-US" smtClean="0"/>
              <a:t>4/12/2022</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8C3752-C00C-4BEE-9B4B-AB9ABE2C5566}" type="slidenum">
              <a:rPr lang="en-US" smtClean="0"/>
              <a:t>‹#›</a:t>
            </a:fld>
            <a:endParaRPr lang="en-US"/>
          </a:p>
        </p:txBody>
      </p:sp>
    </p:spTree>
    <p:extLst>
      <p:ext uri="{BB962C8B-B14F-4D97-AF65-F5344CB8AC3E}">
        <p14:creationId xmlns:p14="http://schemas.microsoft.com/office/powerpoint/2010/main" val="15447299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1904999"/>
          </a:xfrm>
        </p:spPr>
        <p:txBody>
          <a:bodyPr>
            <a:normAutofit/>
          </a:bodyPr>
          <a:lstStyle/>
          <a:p>
            <a:pPr algn="ctr"/>
            <a:r>
              <a:rPr lang="en-US" sz="3600" i="1" dirty="0">
                <a:latin typeface="Times New Roman" panose="02020603050405020304" pitchFamily="18" charset="0"/>
                <a:cs typeface="Times New Roman" panose="02020603050405020304" pitchFamily="18" charset="0"/>
              </a:rPr>
              <a:t>User Registration</a:t>
            </a:r>
            <a:br>
              <a:rPr lang="en-US" sz="3600" i="1"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(chapter 0)</a:t>
            </a:r>
          </a:p>
        </p:txBody>
      </p:sp>
      <p:sp>
        <p:nvSpPr>
          <p:cNvPr id="3" name="Subtitle 2"/>
          <p:cNvSpPr>
            <a:spLocks noGrp="1"/>
          </p:cNvSpPr>
          <p:nvPr>
            <p:ph type="subTitle" idx="1"/>
          </p:nvPr>
        </p:nvSpPr>
        <p:spPr>
          <a:xfrm>
            <a:off x="3354442" y="4343400"/>
            <a:ext cx="5114778" cy="1524000"/>
          </a:xfrm>
        </p:spPr>
        <p:txBody>
          <a:bodyPr/>
          <a:lstStyle/>
          <a:p>
            <a:pPr algn="r"/>
            <a:r>
              <a:rPr lang="en-US" dirty="0"/>
              <a:t>by – Aneesh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57AA-9054-471E-BE7C-E0A7B43A70D4}"/>
              </a:ext>
            </a:extLst>
          </p:cNvPr>
          <p:cNvSpPr>
            <a:spLocks noGrp="1"/>
          </p:cNvSpPr>
          <p:nvPr>
            <p:ph type="title"/>
          </p:nvPr>
        </p:nvSpPr>
        <p:spPr/>
        <p:txBody>
          <a:bodyPr/>
          <a:lstStyle/>
          <a:p>
            <a:r>
              <a:rPr lang="en-US" dirty="0"/>
              <a:t>Server.js</a:t>
            </a:r>
            <a:endParaRPr lang="en-IN" dirty="0"/>
          </a:p>
        </p:txBody>
      </p:sp>
      <p:sp>
        <p:nvSpPr>
          <p:cNvPr id="3" name="Content Placeholder 2">
            <a:extLst>
              <a:ext uri="{FF2B5EF4-FFF2-40B4-BE49-F238E27FC236}">
                <a16:creationId xmlns:a16="http://schemas.microsoft.com/office/drawing/2014/main" id="{2BD9F852-5274-4112-9D2E-B8972DB69005}"/>
              </a:ext>
            </a:extLst>
          </p:cNvPr>
          <p:cNvSpPr>
            <a:spLocks noGrp="1"/>
          </p:cNvSpPr>
          <p:nvPr>
            <p:ph idx="1"/>
          </p:nvPr>
        </p:nvSpPr>
        <p:spPr/>
        <p:txBody>
          <a:bodyPr>
            <a:normAutofit fontScale="92500" lnSpcReduction="20000"/>
          </a:bodyPr>
          <a:lstStyle/>
          <a:p>
            <a:r>
              <a:rPr lang="en-IN" i="1" dirty="0"/>
              <a:t>1. Express: It is a framework that runs within Node.js that provides the means for a developer to create an d maintain robust servers.</a:t>
            </a:r>
          </a:p>
          <a:p>
            <a:r>
              <a:rPr lang="en-IN" i="1" dirty="0"/>
              <a:t>2. .env: This file let us customize our working environment variables and it’s a hidden file</a:t>
            </a:r>
            <a:endParaRPr lang="en-IN" dirty="0"/>
          </a:p>
          <a:p>
            <a:r>
              <a:rPr lang="en-IN" i="1" dirty="0"/>
              <a:t>3.</a:t>
            </a:r>
            <a:r>
              <a:rPr lang="en-IN" i="1" u="sng" dirty="0"/>
              <a:t> </a:t>
            </a:r>
            <a:r>
              <a:rPr lang="en-IN" i="1" dirty="0" err="1"/>
              <a:t>useNewUrlParser:true</a:t>
            </a:r>
            <a:r>
              <a:rPr lang="en-IN" i="1" dirty="0"/>
              <a:t> : This is added to allow user to fall back to old parser if we find a bug in a new parser</a:t>
            </a:r>
            <a:r>
              <a:rPr lang="en-IN" i="1" u="sng" dirty="0"/>
              <a:t>.</a:t>
            </a:r>
            <a:endParaRPr lang="en-IN" dirty="0"/>
          </a:p>
          <a:p>
            <a:r>
              <a:rPr lang="en-IN" i="1" dirty="0"/>
              <a:t>      </a:t>
            </a:r>
            <a:r>
              <a:rPr lang="en-IN" i="1" dirty="0" err="1"/>
              <a:t>useUnifiedTopology:true</a:t>
            </a:r>
            <a:r>
              <a:rPr lang="en-IN" i="1" dirty="0"/>
              <a:t> : It is set to true to using MongoDB driver’s new connection management engine.</a:t>
            </a:r>
            <a:endParaRPr lang="en-IN" dirty="0"/>
          </a:p>
          <a:p>
            <a:endParaRPr lang="en-IN" dirty="0"/>
          </a:p>
        </p:txBody>
      </p:sp>
    </p:spTree>
    <p:extLst>
      <p:ext uri="{BB962C8B-B14F-4D97-AF65-F5344CB8AC3E}">
        <p14:creationId xmlns:p14="http://schemas.microsoft.com/office/powerpoint/2010/main" val="170223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Server.js </a:t>
            </a:r>
          </a:p>
        </p:txBody>
      </p:sp>
      <p:sp>
        <p:nvSpPr>
          <p:cNvPr id="3" name="Content Placeholder 2"/>
          <p:cNvSpPr>
            <a:spLocks noGrp="1"/>
          </p:cNvSpPr>
          <p:nvPr>
            <p:ph idx="1"/>
          </p:nvPr>
        </p:nvSpPr>
        <p:spPr/>
        <p:txBody>
          <a:bodyPr>
            <a:normAutofit/>
          </a:bodyPr>
          <a:lstStyle/>
          <a:p>
            <a:r>
              <a:rPr lang="en-IN" i="1" dirty="0"/>
              <a:t>4.get :</a:t>
            </a:r>
            <a:r>
              <a:rPr lang="en-IN" b="1" u="sng" dirty="0"/>
              <a:t> </a:t>
            </a:r>
            <a:r>
              <a:rPr lang="en-IN" b="1" dirty="0"/>
              <a:t> </a:t>
            </a:r>
            <a:r>
              <a:rPr lang="en-IN" i="1" dirty="0"/>
              <a:t>It is used for returning a specific element among all the elements which are present.</a:t>
            </a:r>
            <a:endParaRPr lang="en-IN" dirty="0"/>
          </a:p>
          <a:p>
            <a:r>
              <a:rPr lang="en-IN" i="1" dirty="0"/>
              <a:t>5. </a:t>
            </a:r>
            <a:r>
              <a:rPr lang="en-IN" i="1" dirty="0" err="1"/>
              <a:t>post:It</a:t>
            </a:r>
            <a:r>
              <a:rPr lang="en-IN" i="1" dirty="0"/>
              <a:t> allows us to send asynchronous http POST request to submit and retrieve the data from the server without reloading whole page.</a:t>
            </a:r>
            <a:endParaRPr lang="en-IN" dirty="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Server.js</a:t>
            </a:r>
          </a:p>
        </p:txBody>
      </p:sp>
      <p:sp>
        <p:nvSpPr>
          <p:cNvPr id="3" name="Content Placeholder 2"/>
          <p:cNvSpPr>
            <a:spLocks noGrp="1"/>
          </p:cNvSpPr>
          <p:nvPr>
            <p:ph idx="1"/>
          </p:nvPr>
        </p:nvSpPr>
        <p:spPr/>
        <p:txBody>
          <a:bodyPr>
            <a:normAutofit fontScale="77500" lnSpcReduction="20000"/>
          </a:bodyPr>
          <a:lstStyle/>
          <a:p>
            <a:r>
              <a:rPr lang="en-US" i="1" dirty="0"/>
              <a:t>6.PUT: It is used to send data to a server to create/update a resource.</a:t>
            </a:r>
            <a:endParaRPr lang="en-IN" dirty="0"/>
          </a:p>
          <a:p>
            <a:r>
              <a:rPr lang="en-US" i="1" dirty="0"/>
              <a:t>The difference between POST and PUT is that PUT requests are idempotent. That is, calling the same PUT request multiple times will always produce the same result. In contrast, calling a POST request repeatedly have side effects of creating the same resource multiple times.</a:t>
            </a:r>
            <a:endParaRPr lang="en-IN" dirty="0"/>
          </a:p>
          <a:p>
            <a:r>
              <a:rPr lang="en-US" i="1" dirty="0"/>
              <a:t>7. Patch : This method is used to apply partial modifications to a resource.</a:t>
            </a:r>
            <a:endParaRPr lang="en-IN" dirty="0"/>
          </a:p>
          <a:p>
            <a:r>
              <a:rPr lang="en-US" dirty="0"/>
              <a:t>The DELETE method deletes the specified resource.</a:t>
            </a:r>
            <a:r>
              <a:rPr lang="en-IN" b="1" dirty="0"/>
              <a:t> </a:t>
            </a:r>
            <a:endParaRPr lang="en-IN" dirty="0"/>
          </a:p>
          <a:p>
            <a:r>
              <a:rPr lang="en-IN" i="1" dirty="0"/>
              <a:t>6. listen :</a:t>
            </a:r>
            <a:r>
              <a:rPr lang="en-IN" b="1" dirty="0"/>
              <a:t> </a:t>
            </a:r>
            <a:r>
              <a:rPr lang="en-IN" i="1" dirty="0"/>
              <a:t>It is used to bind and listen the connection on the specific host and port.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postman</a:t>
            </a:r>
            <a:endParaRPr lang="en-US" dirty="0"/>
          </a:p>
        </p:txBody>
      </p:sp>
      <p:sp>
        <p:nvSpPr>
          <p:cNvPr id="3" name="Content Placeholder 2"/>
          <p:cNvSpPr>
            <a:spLocks noGrp="1"/>
          </p:cNvSpPr>
          <p:nvPr>
            <p:ph idx="1"/>
          </p:nvPr>
        </p:nvSpPr>
        <p:spPr/>
        <p:txBody>
          <a:bodyPr>
            <a:normAutofit fontScale="92500"/>
          </a:bodyPr>
          <a:lstStyle/>
          <a:p>
            <a:pPr marL="0" indent="0">
              <a:buNone/>
            </a:pPr>
            <a:endParaRPr lang="en-IN" dirty="0"/>
          </a:p>
          <a:p>
            <a:r>
              <a:rPr lang="en-IN" i="1" dirty="0"/>
              <a:t>It is a software testing tool to test APIs. With this we can create, test, share and document APIs. It is a simple Graphic User Interface for sending and viewing HTTP requests and responses. It is used for backend testing where we enter the end-point URL, it sends the request for the server and receives the response back from server.</a:t>
            </a:r>
            <a:endParaRPr lang="en-IN" dirty="0"/>
          </a:p>
          <a:p>
            <a:pPr>
              <a:buNone/>
            </a:pPr>
            <a:r>
              <a:rPr lang="en-IN" b="1" dirty="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use postman </a:t>
            </a:r>
          </a:p>
        </p:txBody>
      </p:sp>
      <p:sp>
        <p:nvSpPr>
          <p:cNvPr id="3" name="Content Placeholder 2"/>
          <p:cNvSpPr>
            <a:spLocks noGrp="1"/>
          </p:cNvSpPr>
          <p:nvPr>
            <p:ph idx="1"/>
          </p:nvPr>
        </p:nvSpPr>
        <p:spPr>
          <a:xfrm>
            <a:off x="856059" y="1905000"/>
            <a:ext cx="7429499" cy="3541714"/>
          </a:xfrm>
        </p:spPr>
        <p:txBody>
          <a:bodyPr/>
          <a:lstStyle/>
          <a:p>
            <a:r>
              <a:rPr lang="en-US" sz="2000" dirty="0"/>
              <a:t>Step 1:-  Go to the collection tab click on the ‘+’ button create a new collection it will appear name or other setting .</a:t>
            </a:r>
          </a:p>
          <a:p>
            <a:endParaRPr lang="en-US" dirty="0"/>
          </a:p>
        </p:txBody>
      </p:sp>
      <p:pic>
        <p:nvPicPr>
          <p:cNvPr id="5" name="Picture 4">
            <a:extLst>
              <a:ext uri="{FF2B5EF4-FFF2-40B4-BE49-F238E27FC236}">
                <a16:creationId xmlns:a16="http://schemas.microsoft.com/office/drawing/2014/main" id="{4C3780CF-625B-435D-A4EA-5716099CEB56}"/>
              </a:ext>
            </a:extLst>
          </p:cNvPr>
          <p:cNvPicPr/>
          <p:nvPr/>
        </p:nvPicPr>
        <p:blipFill>
          <a:blip r:embed="rId2"/>
          <a:stretch>
            <a:fillRect/>
          </a:stretch>
        </p:blipFill>
        <p:spPr>
          <a:xfrm>
            <a:off x="2209800" y="2743200"/>
            <a:ext cx="3422650" cy="40580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304800"/>
            <a:ext cx="7429499" cy="1478570"/>
          </a:xfrm>
        </p:spPr>
        <p:txBody>
          <a:bodyPr/>
          <a:lstStyle/>
          <a:p>
            <a:r>
              <a:rPr lang="en-US" dirty="0"/>
              <a:t>How we use postman </a:t>
            </a:r>
          </a:p>
        </p:txBody>
      </p:sp>
      <p:sp>
        <p:nvSpPr>
          <p:cNvPr id="3" name="Content Placeholder 2"/>
          <p:cNvSpPr>
            <a:spLocks noGrp="1"/>
          </p:cNvSpPr>
          <p:nvPr>
            <p:ph idx="1"/>
          </p:nvPr>
        </p:nvSpPr>
        <p:spPr>
          <a:xfrm>
            <a:off x="862023" y="1658143"/>
            <a:ext cx="7429499" cy="3541714"/>
          </a:xfrm>
        </p:spPr>
        <p:txBody>
          <a:bodyPr/>
          <a:lstStyle/>
          <a:p>
            <a:r>
              <a:rPr lang="en-US" dirty="0"/>
              <a:t>Step 2:- then select create a new request and it will open an window on post man application </a:t>
            </a:r>
          </a:p>
        </p:txBody>
      </p:sp>
      <p:pic>
        <p:nvPicPr>
          <p:cNvPr id="5" name="Picture 4">
            <a:extLst>
              <a:ext uri="{FF2B5EF4-FFF2-40B4-BE49-F238E27FC236}">
                <a16:creationId xmlns:a16="http://schemas.microsoft.com/office/drawing/2014/main" id="{F37620C8-20EC-4D1A-BEAA-3D897D079796}"/>
              </a:ext>
            </a:extLst>
          </p:cNvPr>
          <p:cNvPicPr/>
          <p:nvPr/>
        </p:nvPicPr>
        <p:blipFill>
          <a:blip r:embed="rId2"/>
          <a:stretch>
            <a:fillRect/>
          </a:stretch>
        </p:blipFill>
        <p:spPr>
          <a:xfrm>
            <a:off x="1219200" y="2971800"/>
            <a:ext cx="6393487" cy="31737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4217"/>
            <a:ext cx="7429499" cy="1478570"/>
          </a:xfrm>
        </p:spPr>
        <p:txBody>
          <a:bodyPr/>
          <a:lstStyle/>
          <a:p>
            <a:r>
              <a:rPr lang="en-US" dirty="0"/>
              <a:t>How we use postman </a:t>
            </a:r>
          </a:p>
        </p:txBody>
      </p:sp>
      <p:sp>
        <p:nvSpPr>
          <p:cNvPr id="3" name="Content Placeholder 2"/>
          <p:cNvSpPr>
            <a:spLocks noGrp="1"/>
          </p:cNvSpPr>
          <p:nvPr>
            <p:ph idx="1"/>
          </p:nvPr>
        </p:nvSpPr>
        <p:spPr>
          <a:xfrm>
            <a:off x="856060" y="1492787"/>
            <a:ext cx="7429499" cy="3541714"/>
          </a:xfrm>
        </p:spPr>
        <p:txBody>
          <a:bodyPr/>
          <a:lstStyle/>
          <a:p>
            <a:r>
              <a:rPr lang="en-US" dirty="0"/>
              <a:t>Step 3 :- </a:t>
            </a:r>
            <a:r>
              <a:rPr lang="en-IN" i="1" dirty="0"/>
              <a:t> </a:t>
            </a:r>
            <a:r>
              <a:rPr lang="en-IN" sz="1800" i="1" dirty="0"/>
              <a:t>Set the address of your local host and add the request type get and check the result. If it shows status code 200 in green then it is ok.</a:t>
            </a:r>
            <a:endParaRPr lang="en-US" sz="1800" dirty="0"/>
          </a:p>
        </p:txBody>
      </p:sp>
      <p:pic>
        <p:nvPicPr>
          <p:cNvPr id="5" name="Picture 4">
            <a:extLst>
              <a:ext uri="{FF2B5EF4-FFF2-40B4-BE49-F238E27FC236}">
                <a16:creationId xmlns:a16="http://schemas.microsoft.com/office/drawing/2014/main" id="{C22F13F8-5087-48B0-A4D2-5A7D6D68A082}"/>
              </a:ext>
            </a:extLst>
          </p:cNvPr>
          <p:cNvPicPr/>
          <p:nvPr/>
        </p:nvPicPr>
        <p:blipFill>
          <a:blip r:embed="rId2"/>
          <a:stretch>
            <a:fillRect/>
          </a:stretch>
        </p:blipFill>
        <p:spPr>
          <a:xfrm>
            <a:off x="1066800" y="2590800"/>
            <a:ext cx="6036310" cy="33623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t>How we use postman </a:t>
            </a:r>
          </a:p>
        </p:txBody>
      </p:sp>
      <p:sp>
        <p:nvSpPr>
          <p:cNvPr id="3" name="Content Placeholder 2"/>
          <p:cNvSpPr>
            <a:spLocks noGrp="1"/>
          </p:cNvSpPr>
          <p:nvPr>
            <p:ph idx="1"/>
          </p:nvPr>
        </p:nvSpPr>
        <p:spPr>
          <a:xfrm>
            <a:off x="457200" y="990600"/>
            <a:ext cx="8229600" cy="5638800"/>
          </a:xfrm>
        </p:spPr>
        <p:txBody>
          <a:bodyPr/>
          <a:lstStyle/>
          <a:p>
            <a:r>
              <a:rPr lang="en-IN" dirty="0"/>
              <a:t>Step 4 - Set post request and put the value and check the status if it show 200 then it’s ok or if show 404 then error is process.</a:t>
            </a:r>
          </a:p>
        </p:txBody>
      </p:sp>
      <p:pic>
        <p:nvPicPr>
          <p:cNvPr id="5" name="Picture 4">
            <a:extLst>
              <a:ext uri="{FF2B5EF4-FFF2-40B4-BE49-F238E27FC236}">
                <a16:creationId xmlns:a16="http://schemas.microsoft.com/office/drawing/2014/main" id="{282DC960-469B-41EC-93B2-B0451371B5C5}"/>
              </a:ext>
            </a:extLst>
          </p:cNvPr>
          <p:cNvPicPr/>
          <p:nvPr/>
        </p:nvPicPr>
        <p:blipFill>
          <a:blip r:embed="rId2"/>
          <a:stretch>
            <a:fillRect/>
          </a:stretch>
        </p:blipFill>
        <p:spPr>
          <a:xfrm>
            <a:off x="1600200" y="2438400"/>
            <a:ext cx="5731510" cy="35915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752600"/>
            <a:ext cx="8229600" cy="2209800"/>
          </a:xfrm>
        </p:spPr>
        <p:txBody>
          <a:bodyPr/>
          <a:lstStyle/>
          <a:p>
            <a:pPr algn="ctr"/>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normAutofit/>
          </a:bodyPr>
          <a:lstStyle/>
          <a:p>
            <a:r>
              <a:rPr lang="en-US" sz="2800" dirty="0"/>
              <a:t>Registration (Backend)</a:t>
            </a:r>
          </a:p>
        </p:txBody>
      </p:sp>
      <p:sp>
        <p:nvSpPr>
          <p:cNvPr id="3" name="Content Placeholder 2"/>
          <p:cNvSpPr>
            <a:spLocks noGrp="1"/>
          </p:cNvSpPr>
          <p:nvPr>
            <p:ph idx="1"/>
          </p:nvPr>
        </p:nvSpPr>
        <p:spPr>
          <a:xfrm>
            <a:off x="457200" y="1219200"/>
            <a:ext cx="7239000" cy="5236536"/>
          </a:xfrm>
        </p:spPr>
        <p:txBody>
          <a:bodyPr>
            <a:normAutofit/>
          </a:bodyPr>
          <a:lstStyle/>
          <a:p>
            <a:pPr lvl="0"/>
            <a:r>
              <a:rPr lang="en-US" dirty="0"/>
              <a:t>Step 1- </a:t>
            </a:r>
            <a:r>
              <a:rPr lang="en-IN" i="1" dirty="0"/>
              <a:t>Project Creation </a:t>
            </a:r>
            <a:endParaRPr lang="en-IN" dirty="0"/>
          </a:p>
          <a:p>
            <a:pPr>
              <a:buNone/>
            </a:pPr>
            <a:r>
              <a:rPr lang="en-US" dirty="0"/>
              <a:t>   Step 2- Go to Vs code terminal menu and select New terminal option</a:t>
            </a:r>
          </a:p>
          <a:p>
            <a:pPr fontAlgn="t"/>
            <a:r>
              <a:rPr lang="en-US" dirty="0"/>
              <a:t>Step 3 – use ‘npm init’ command for initialization of the project .</a:t>
            </a:r>
          </a:p>
          <a:p>
            <a:pPr fontAlgn="t"/>
            <a:r>
              <a:rPr lang="en-US" dirty="0"/>
              <a:t>After that gave all the details and  </a:t>
            </a:r>
            <a:r>
              <a:rPr lang="en-US" dirty="0" err="1"/>
              <a:t>package.json</a:t>
            </a:r>
            <a:r>
              <a:rPr lang="en-US" dirty="0"/>
              <a:t> file was created with all the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p:spPr>
        <p:txBody>
          <a:bodyPr>
            <a:normAutofit fontScale="90000"/>
          </a:bodyPr>
          <a:lstStyle/>
          <a:p>
            <a:r>
              <a:rPr lang="en-US" sz="3600" dirty="0"/>
              <a:t>Install node  module </a:t>
            </a:r>
            <a:br>
              <a:rPr lang="en-US" sz="3600" dirty="0"/>
            </a:br>
            <a:endParaRPr lang="en-US" sz="3600" dirty="0"/>
          </a:p>
        </p:txBody>
      </p:sp>
      <p:sp>
        <p:nvSpPr>
          <p:cNvPr id="3" name="Content Placeholder 2"/>
          <p:cNvSpPr>
            <a:spLocks noGrp="1"/>
          </p:cNvSpPr>
          <p:nvPr>
            <p:ph idx="1"/>
          </p:nvPr>
        </p:nvSpPr>
        <p:spPr>
          <a:xfrm>
            <a:off x="457200" y="1676400"/>
            <a:ext cx="7239000" cy="4779336"/>
          </a:xfrm>
        </p:spPr>
        <p:txBody>
          <a:bodyPr/>
          <a:lstStyle/>
          <a:p>
            <a:r>
              <a:rPr lang="en-US" dirty="0"/>
              <a:t>After the project create we install the node module with help of npm (Node Package Manager)</a:t>
            </a:r>
          </a:p>
          <a:p>
            <a:r>
              <a:rPr lang="en-US" dirty="0"/>
              <a:t>For installing go to terminal and use npm Install &lt;package name&gt; or use </a:t>
            </a:r>
            <a:r>
              <a:rPr lang="en-US" dirty="0" err="1"/>
              <a:t>npm</a:t>
            </a:r>
            <a:r>
              <a:rPr lang="en-US" dirty="0"/>
              <a:t> I &lt;package name&gt;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4000" dirty="0"/>
              <a:t>Create usercontrolar.js file</a:t>
            </a: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0883275-E7BA-4065-9955-E989766251E2}"/>
                  </a:ext>
                </a:extLst>
              </p:cNvPr>
              <p:cNvSpPr txBox="1"/>
              <p:nvPr/>
            </p:nvSpPr>
            <p:spPr>
              <a:xfrm>
                <a:off x="4114800" y="2974109"/>
                <a:ext cx="203902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a:fld id="{5AC636A7-3436-4379-A2A4-6351DDA25241}" type="mathplaceholder">
                        <a:rPr lang="en-IN" i="1" smtClean="0">
                          <a:latin typeface="Cambria Math" panose="02040503050406030204" pitchFamily="18" charset="0"/>
                        </a:rPr>
                        <a:t>Type equation here.</a:t>
                      </a:fld>
                    </m:oMath>
                  </m:oMathPara>
                </a14:m>
                <a:endParaRPr lang="en-IN" dirty="0"/>
              </a:p>
            </p:txBody>
          </p:sp>
        </mc:Choice>
        <mc:Fallback>
          <p:sp>
            <p:nvSpPr>
              <p:cNvPr id="3" name="TextBox 2">
                <a:extLst>
                  <a:ext uri="{FF2B5EF4-FFF2-40B4-BE49-F238E27FC236}">
                    <a16:creationId xmlns:a16="http://schemas.microsoft.com/office/drawing/2014/main" id="{C0883275-E7BA-4065-9955-E989766251E2}"/>
                  </a:ext>
                </a:extLst>
              </p:cNvPr>
              <p:cNvSpPr txBox="1">
                <a:spLocks noRot="1" noChangeAspect="1" noMove="1" noResize="1" noEditPoints="1" noAdjustHandles="1" noChangeArrowheads="1" noChangeShapeType="1" noTextEdit="1"/>
              </p:cNvSpPr>
              <p:nvPr/>
            </p:nvSpPr>
            <p:spPr>
              <a:xfrm>
                <a:off x="4114800" y="2974109"/>
                <a:ext cx="2039020" cy="276999"/>
              </a:xfrm>
              <a:prstGeom prst="rect">
                <a:avLst/>
              </a:prstGeom>
              <a:blipFill>
                <a:blip r:embed="rId2"/>
                <a:stretch>
                  <a:fillRect l="-2695" r="-2395" b="-33333"/>
                </a:stretch>
              </a:blipFill>
            </p:spPr>
            <p:txBody>
              <a:bodyPr/>
              <a:lstStyle/>
              <a:p>
                <a:r>
                  <a:rPr lang="en-IN">
                    <a:noFill/>
                  </a:rPr>
                  <a:t> </a:t>
                </a:r>
              </a:p>
            </p:txBody>
          </p:sp>
        </mc:Fallback>
      </mc:AlternateContent>
      <p:pic>
        <p:nvPicPr>
          <p:cNvPr id="6" name="Content Placeholder 5">
            <a:extLst>
              <a:ext uri="{FF2B5EF4-FFF2-40B4-BE49-F238E27FC236}">
                <a16:creationId xmlns:a16="http://schemas.microsoft.com/office/drawing/2014/main" id="{B7C1A702-732F-4AAA-8D4D-2D7D0FD653D2}"/>
              </a:ext>
            </a:extLst>
          </p:cNvPr>
          <p:cNvPicPr>
            <a:picLocks noGrp="1"/>
          </p:cNvPicPr>
          <p:nvPr>
            <p:ph idx="1"/>
          </p:nvPr>
        </p:nvPicPr>
        <p:blipFill>
          <a:blip r:embed="rId3"/>
          <a:stretch>
            <a:fillRect/>
          </a:stretch>
        </p:blipFill>
        <p:spPr>
          <a:xfrm>
            <a:off x="1600200" y="1143000"/>
            <a:ext cx="5410200" cy="5257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i="1" dirty="0"/>
              <a:t>The main function is to be defined in this file.</a:t>
            </a:r>
            <a:endParaRPr lang="en-IN" dirty="0"/>
          </a:p>
          <a:p>
            <a:pPr marL="0" indent="0">
              <a:buNone/>
            </a:pPr>
            <a:r>
              <a:rPr lang="en-IN" i="1" dirty="0"/>
              <a:t>1.</a:t>
            </a:r>
            <a:r>
              <a:rPr lang="en-IN" b="1" dirty="0"/>
              <a:t>require():</a:t>
            </a:r>
            <a:r>
              <a:rPr lang="en-IN" i="1" dirty="0"/>
              <a:t> It is a special built-in function with special purpose to load modules. We use different syntax in different programming languages like in C  its include, PHP its use, Python its import. A module cannot directly access things defined in another module unless it chooses to expose them.</a:t>
            </a:r>
            <a:endParaRPr lang="en-IN" dirty="0"/>
          </a:p>
          <a:p>
            <a:r>
              <a:rPr lang="en-IN" i="1" dirty="0"/>
              <a:t>2.</a:t>
            </a:r>
            <a:r>
              <a:rPr lang="en-IN" b="1" dirty="0"/>
              <a:t>req,res</a:t>
            </a:r>
            <a:r>
              <a:rPr lang="en-IN" b="1" u="sng" dirty="0"/>
              <a:t>: </a:t>
            </a:r>
            <a:r>
              <a:rPr lang="en-IN" i="1" dirty="0" err="1"/>
              <a:t>req</a:t>
            </a:r>
            <a:r>
              <a:rPr lang="en-IN" i="1" dirty="0"/>
              <a:t> is an object containing information about HTTP requests that raised the event. In response to </a:t>
            </a:r>
            <a:r>
              <a:rPr lang="en-IN" i="1" dirty="0" err="1"/>
              <a:t>req</a:t>
            </a:r>
            <a:r>
              <a:rPr lang="en-IN" i="1" dirty="0"/>
              <a:t>, we use res to send back the desired HTTP response.</a:t>
            </a:r>
          </a:p>
          <a:p>
            <a:endParaRPr lang="en-IN" i="1" dirty="0"/>
          </a:p>
          <a:p>
            <a:endParaRPr lang="en-IN" i="1" dirty="0"/>
          </a:p>
          <a:p>
            <a:endParaRPr lang="en-IN" dirty="0"/>
          </a:p>
        </p:txBody>
      </p:sp>
      <p:sp>
        <p:nvSpPr>
          <p:cNvPr id="4" name="Title 3">
            <a:extLst>
              <a:ext uri="{FF2B5EF4-FFF2-40B4-BE49-F238E27FC236}">
                <a16:creationId xmlns:a16="http://schemas.microsoft.com/office/drawing/2014/main" id="{0E75B1FA-C448-4AE2-9C32-2C209A979076}"/>
              </a:ext>
            </a:extLst>
          </p:cNvPr>
          <p:cNvSpPr>
            <a:spLocks noGrp="1"/>
          </p:cNvSpPr>
          <p:nvPr>
            <p:ph type="title"/>
          </p:nvPr>
        </p:nvSpPr>
        <p:spPr/>
        <p:txBody>
          <a:bodyPr/>
          <a:lstStyle/>
          <a:p>
            <a:r>
              <a:rPr lang="en-US" dirty="0"/>
              <a:t>UserController.js file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usercontroller.js file</a:t>
            </a:r>
            <a:endParaRPr lang="en-US" dirty="0"/>
          </a:p>
        </p:txBody>
      </p:sp>
      <p:sp>
        <p:nvSpPr>
          <p:cNvPr id="3" name="Content Placeholder 2"/>
          <p:cNvSpPr>
            <a:spLocks noGrp="1"/>
          </p:cNvSpPr>
          <p:nvPr>
            <p:ph idx="1"/>
          </p:nvPr>
        </p:nvSpPr>
        <p:spPr/>
        <p:txBody>
          <a:bodyPr/>
          <a:lstStyle/>
          <a:p>
            <a:r>
              <a:rPr lang="en-IN" i="1" dirty="0"/>
              <a:t>3.</a:t>
            </a:r>
            <a:r>
              <a:rPr lang="en-IN" b="1" dirty="0"/>
              <a:t>await: </a:t>
            </a:r>
            <a:r>
              <a:rPr lang="en-IN" i="1" dirty="0"/>
              <a:t>the await operator is used to wait for a Promise. It can only be used inside an async function within regular JS code, however it can be used on its own with JS modules.</a:t>
            </a:r>
            <a:endParaRPr lang="en-IN" dirty="0"/>
          </a:p>
          <a:p>
            <a:r>
              <a:rPr lang="en-IN" i="1" dirty="0"/>
              <a:t>4.</a:t>
            </a:r>
            <a:r>
              <a:rPr lang="en-IN" b="1" dirty="0"/>
              <a:t>module.exports: </a:t>
            </a:r>
            <a:r>
              <a:rPr lang="en-IN" i="1" dirty="0"/>
              <a:t>It is used to expose a function/module, they must assigned to exports or </a:t>
            </a:r>
            <a:r>
              <a:rPr lang="en-IN" i="1" dirty="0" err="1"/>
              <a:t>module.exports</a:t>
            </a:r>
            <a:r>
              <a:rPr lang="en-IN" i="1" dirty="0"/>
              <a:t> and it must use require().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Create  User.js file</a:t>
            </a:r>
            <a:endParaRPr lang="en-US" dirty="0"/>
          </a:p>
        </p:txBody>
      </p:sp>
      <p:pic>
        <p:nvPicPr>
          <p:cNvPr id="5" name="Content Placeholder 4">
            <a:extLst>
              <a:ext uri="{FF2B5EF4-FFF2-40B4-BE49-F238E27FC236}">
                <a16:creationId xmlns:a16="http://schemas.microsoft.com/office/drawing/2014/main" id="{EA2DF61D-93A3-4190-A093-BD935170AFED}"/>
              </a:ext>
            </a:extLst>
          </p:cNvPr>
          <p:cNvPicPr>
            <a:picLocks noGrp="1"/>
          </p:cNvPicPr>
          <p:nvPr>
            <p:ph idx="1"/>
          </p:nvPr>
        </p:nvPicPr>
        <p:blipFill>
          <a:blip r:embed="rId2"/>
          <a:stretch>
            <a:fillRect/>
          </a:stretch>
        </p:blipFill>
        <p:spPr>
          <a:xfrm>
            <a:off x="1752600" y="2249488"/>
            <a:ext cx="5641541" cy="35417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Create  User.js file</a:t>
            </a:r>
            <a:endParaRPr lang="en-US" dirty="0"/>
          </a:p>
        </p:txBody>
      </p:sp>
      <p:sp>
        <p:nvSpPr>
          <p:cNvPr id="3" name="Content Placeholder 2"/>
          <p:cNvSpPr>
            <a:spLocks noGrp="1"/>
          </p:cNvSpPr>
          <p:nvPr>
            <p:ph idx="1"/>
          </p:nvPr>
        </p:nvSpPr>
        <p:spPr/>
        <p:txBody>
          <a:bodyPr>
            <a:normAutofit fontScale="85000" lnSpcReduction="20000"/>
          </a:bodyPr>
          <a:lstStyle/>
          <a:p>
            <a:r>
              <a:rPr lang="en-IN" b="1" dirty="0"/>
              <a:t> </a:t>
            </a:r>
            <a:endParaRPr lang="en-IN" dirty="0"/>
          </a:p>
          <a:p>
            <a:r>
              <a:rPr lang="en-IN" b="1" dirty="0"/>
              <a:t>1.Mongoose </a:t>
            </a:r>
            <a:r>
              <a:rPr lang="en-IN" i="1" dirty="0"/>
              <a:t>: It is an Object Data Modelling library for MongoDB and Node.js. It manages relationships between data, providers schema validation, and is used to translate between objects in code and representation of those objects in MongoDB.</a:t>
            </a:r>
            <a:endParaRPr lang="en-IN" dirty="0"/>
          </a:p>
          <a:p>
            <a:r>
              <a:rPr lang="en-IN" b="1" dirty="0"/>
              <a:t>2.schema: </a:t>
            </a:r>
            <a:r>
              <a:rPr lang="en-IN" i="1" dirty="0"/>
              <a:t>It is helpful because it allows us to take shortcuts in interpreting the vast amount of information that is available in our environment.</a:t>
            </a:r>
            <a:r>
              <a:rPr lang="en-IN" b="1" dirty="0"/>
              <a:t> </a:t>
            </a:r>
            <a:endParaRPr lang="en-IN" dirty="0"/>
          </a:p>
          <a:p>
            <a:r>
              <a:rPr lang="en-IN" b="1" dirty="0"/>
              <a:t>3.exports:</a:t>
            </a:r>
            <a:r>
              <a:rPr lang="en-IN" i="1" dirty="0"/>
              <a:t> It is used to export functions, objects or, primitive values form one module so that they can be used in other programs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Server.js file</a:t>
            </a:r>
          </a:p>
        </p:txBody>
      </p:sp>
      <p:sp>
        <p:nvSpPr>
          <p:cNvPr id="5" name="Content Placeholder 4"/>
          <p:cNvSpPr>
            <a:spLocks noGrp="1"/>
          </p:cNvSpPr>
          <p:nvPr>
            <p:ph idx="1"/>
          </p:nvPr>
        </p:nvSpPr>
        <p:spPr/>
        <p:txBody>
          <a:bodyPr/>
          <a:lstStyle/>
          <a:p>
            <a:pPr>
              <a:buNone/>
            </a:pPr>
            <a:endParaRPr lang="en-US" dirty="0"/>
          </a:p>
        </p:txBody>
      </p:sp>
      <p:pic>
        <p:nvPicPr>
          <p:cNvPr id="4" name="Picture 3">
            <a:extLst>
              <a:ext uri="{FF2B5EF4-FFF2-40B4-BE49-F238E27FC236}">
                <a16:creationId xmlns:a16="http://schemas.microsoft.com/office/drawing/2014/main" id="{5C575E45-DADE-46CA-8383-1E30345988E8}"/>
              </a:ext>
            </a:extLst>
          </p:cNvPr>
          <p:cNvPicPr/>
          <p:nvPr/>
        </p:nvPicPr>
        <p:blipFill>
          <a:blip r:embed="rId2"/>
          <a:stretch>
            <a:fillRect/>
          </a:stretch>
        </p:blipFill>
        <p:spPr>
          <a:xfrm>
            <a:off x="2000250" y="1904999"/>
            <a:ext cx="4629150" cy="472440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274</TotalTime>
  <Words>879</Words>
  <Application>Microsoft Office PowerPoint</Application>
  <PresentationFormat>On-screen Show (4:3)</PresentationFormat>
  <Paragraphs>55</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Times New Roman</vt:lpstr>
      <vt:lpstr>Trebuchet MS</vt:lpstr>
      <vt:lpstr>Tw Cen MT</vt:lpstr>
      <vt:lpstr>Circuit</vt:lpstr>
      <vt:lpstr>User Registration (chapter 0)</vt:lpstr>
      <vt:lpstr>Registration (Backend)</vt:lpstr>
      <vt:lpstr>Install node  module  </vt:lpstr>
      <vt:lpstr>Create usercontrolar.js file</vt:lpstr>
      <vt:lpstr>UserController.js file</vt:lpstr>
      <vt:lpstr>usercontroller.js file</vt:lpstr>
      <vt:lpstr>Create  User.js file</vt:lpstr>
      <vt:lpstr>Create  User.js file</vt:lpstr>
      <vt:lpstr>Create Server.js file</vt:lpstr>
      <vt:lpstr>Server.js</vt:lpstr>
      <vt:lpstr>Server.js </vt:lpstr>
      <vt:lpstr>Server.js</vt:lpstr>
      <vt:lpstr>postman</vt:lpstr>
      <vt:lpstr>How we use postman </vt:lpstr>
      <vt:lpstr>How we use postman </vt:lpstr>
      <vt:lpstr>How we use postman </vt:lpstr>
      <vt:lpstr>How we use postman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Registration (chapter 0)</dc:title>
  <dc:creator>Xyz</dc:creator>
  <cp:lastModifiedBy>Aneesh Kumar</cp:lastModifiedBy>
  <cp:revision>29</cp:revision>
  <dcterms:created xsi:type="dcterms:W3CDTF">2022-04-08T09:39:56Z</dcterms:created>
  <dcterms:modified xsi:type="dcterms:W3CDTF">2022-04-12T13:21:46Z</dcterms:modified>
</cp:coreProperties>
</file>