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1" r:id="rId2"/>
  </p:sldMasterIdLst>
  <p:sldIdLst>
    <p:sldId id="256" r:id="rId3"/>
    <p:sldId id="257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9;p2"/>
          <p:cNvPicPr/>
          <p:nvPr/>
        </p:nvPicPr>
        <p:blipFill>
          <a:blip r:embed="rId2"/>
          <a:srcRect l="372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11920" y="490680"/>
            <a:ext cx="5024520" cy="1759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4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585760" y="691200"/>
            <a:ext cx="3469320" cy="4452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2;p19"/>
          <p:cNvPicPr/>
          <p:nvPr/>
        </p:nvPicPr>
        <p:blipFill>
          <a:blip r:embed="rId2"/>
          <a:stretch/>
        </p:blipFill>
        <p:spPr>
          <a:xfrm rot="10800000" flipH="1">
            <a:off x="0" y="192240"/>
            <a:ext cx="9143640" cy="4951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13280" y="309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0" name="PlaceHolder 2"/>
          <p:cNvSpPr>
            <a:spLocks noGrp="1"/>
          </p:cNvSpPr>
          <p:nvPr>
            <p:ph type="title"/>
          </p:nvPr>
        </p:nvSpPr>
        <p:spPr>
          <a:xfrm>
            <a:off x="5316480" y="3476520"/>
            <a:ext cx="79452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000" b="0" u="none" strike="noStrike">
                <a:solidFill>
                  <a:schemeClr val="lt2"/>
                </a:solidFill>
                <a:effectLst/>
                <a:uFillTx/>
                <a:latin typeface="Goldman"/>
                <a:ea typeface="Goldman"/>
              </a:rPr>
              <a:t>xx%</a:t>
            </a:r>
            <a:endParaRPr lang="fr-FR" sz="2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title"/>
          </p:nvPr>
        </p:nvSpPr>
        <p:spPr>
          <a:xfrm>
            <a:off x="5316480" y="1667880"/>
            <a:ext cx="79452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000" b="0" u="none" strike="noStrike">
                <a:solidFill>
                  <a:schemeClr val="lt2"/>
                </a:solidFill>
                <a:effectLst/>
                <a:uFillTx/>
                <a:latin typeface="Goldman"/>
                <a:ea typeface="Goldman"/>
              </a:rPr>
              <a:t>xx%</a:t>
            </a:r>
            <a:endParaRPr lang="fr-FR" sz="2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title"/>
          </p:nvPr>
        </p:nvSpPr>
        <p:spPr>
          <a:xfrm>
            <a:off x="2865240" y="1668240"/>
            <a:ext cx="79272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000" b="0" u="none" strike="noStrike">
                <a:solidFill>
                  <a:schemeClr val="lt2"/>
                </a:solidFill>
                <a:effectLst/>
                <a:uFillTx/>
                <a:latin typeface="Goldman"/>
                <a:ea typeface="Goldman"/>
              </a:rPr>
              <a:t>xx%</a:t>
            </a:r>
            <a:endParaRPr lang="fr-FR" sz="2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title"/>
          </p:nvPr>
        </p:nvSpPr>
        <p:spPr>
          <a:xfrm>
            <a:off x="2864520" y="3476520"/>
            <a:ext cx="79452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000" b="0" u="none" strike="noStrike">
                <a:solidFill>
                  <a:schemeClr val="lt2"/>
                </a:solidFill>
                <a:effectLst/>
                <a:uFillTx/>
                <a:latin typeface="Goldman"/>
                <a:ea typeface="Goldman"/>
              </a:rPr>
              <a:t>xx%</a:t>
            </a:r>
            <a:endParaRPr lang="fr-FR" sz="2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title"/>
          </p:nvPr>
        </p:nvSpPr>
        <p:spPr>
          <a:xfrm>
            <a:off x="412200" y="1667880"/>
            <a:ext cx="79452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000" b="0" u="none" strike="noStrike">
                <a:solidFill>
                  <a:schemeClr val="lt2"/>
                </a:solidFill>
                <a:effectLst/>
                <a:uFillTx/>
                <a:latin typeface="Goldman"/>
                <a:ea typeface="Goldman"/>
              </a:rPr>
              <a:t>xx%</a:t>
            </a:r>
            <a:endParaRPr lang="fr-FR" sz="2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title"/>
          </p:nvPr>
        </p:nvSpPr>
        <p:spPr>
          <a:xfrm>
            <a:off x="412200" y="3476520"/>
            <a:ext cx="79452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000" b="0" u="none" strike="noStrike">
                <a:solidFill>
                  <a:schemeClr val="lt2"/>
                </a:solidFill>
                <a:effectLst/>
                <a:uFillTx/>
                <a:latin typeface="Goldman"/>
                <a:ea typeface="Goldman"/>
              </a:rPr>
              <a:t>xx%</a:t>
            </a:r>
            <a:endParaRPr lang="fr-FR" sz="2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65560" y="510480"/>
            <a:ext cx="4192920" cy="754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4500" b="0" u="none" strike="noStrike">
                <a:solidFill>
                  <a:schemeClr val="lt2"/>
                </a:solidFill>
                <a:effectLst/>
                <a:uFillTx/>
                <a:latin typeface="Goldman"/>
                <a:ea typeface="Goldman"/>
              </a:rPr>
              <a:t>xx%</a:t>
            </a:r>
            <a:endParaRPr lang="fr-FR" sz="45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title"/>
          </p:nvPr>
        </p:nvSpPr>
        <p:spPr>
          <a:xfrm>
            <a:off x="565560" y="1970280"/>
            <a:ext cx="4192920" cy="754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4500" b="0" u="none" strike="noStrike">
                <a:solidFill>
                  <a:schemeClr val="lt2"/>
                </a:solidFill>
                <a:effectLst/>
                <a:uFillTx/>
                <a:latin typeface="Goldman"/>
                <a:ea typeface="Goldman"/>
              </a:rPr>
              <a:t>xx%</a:t>
            </a:r>
            <a:endParaRPr lang="fr-FR" sz="45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38" name="Google Shape;111;p20"/>
          <p:cNvPicPr/>
          <p:nvPr/>
        </p:nvPicPr>
        <p:blipFill>
          <a:blip r:embed="rId2"/>
          <a:srcRect l="659" r="5106" b="5177"/>
          <a:stretch/>
        </p:blipFill>
        <p:spPr>
          <a:xfrm rot="10800000">
            <a:off x="56880" y="0"/>
            <a:ext cx="9087120" cy="5143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9" name="Google Shape;112;p20"/>
          <p:cNvPicPr/>
          <p:nvPr/>
        </p:nvPicPr>
        <p:blipFill>
          <a:blip r:embed="rId3"/>
          <a:srcRect l="73197" t="14242" b="33519"/>
          <a:stretch/>
        </p:blipFill>
        <p:spPr>
          <a:xfrm rot="10800000">
            <a:off x="360" y="2557440"/>
            <a:ext cx="2449440" cy="2585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836600" y="1193400"/>
            <a:ext cx="4307040" cy="3949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14;p3"/>
          <p:cNvPicPr/>
          <p:nvPr/>
        </p:nvPicPr>
        <p:blipFill>
          <a:blip r:embed="rId2"/>
          <a:srcRect l="3735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70080" y="2355480"/>
            <a:ext cx="4792680" cy="1581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4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6351120" y="152640"/>
            <a:ext cx="1267920" cy="1269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6000" b="0" u="none" strike="noStrike">
                <a:solidFill>
                  <a:schemeClr val="dk1"/>
                </a:solidFill>
                <a:effectLst/>
                <a:uFillTx/>
                <a:latin typeface="Goldman"/>
                <a:ea typeface="Goldman"/>
              </a:rPr>
              <a:t>xx%</a:t>
            </a:r>
            <a:endParaRPr lang="fr-FR" sz="6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95520" y="1507320"/>
            <a:ext cx="3948480" cy="297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3_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115;p21"/>
          <p:cNvPicPr/>
          <p:nvPr/>
        </p:nvPicPr>
        <p:blipFill>
          <a:blip r:embed="rId2"/>
          <a:srcRect l="-8567" r="12300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65560" y="504720"/>
            <a:ext cx="5089680" cy="1058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54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47" name="Google Shape;118;p21"/>
          <p:cNvSpPr/>
          <p:nvPr/>
        </p:nvSpPr>
        <p:spPr>
          <a:xfrm>
            <a:off x="5766840" y="3377160"/>
            <a:ext cx="2976840" cy="55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algn="r" defTabSz="914400">
              <a:lnSpc>
                <a:spcPct val="100000"/>
              </a:lnSpc>
              <a:tabLst>
                <a:tab pos="0" algn="l"/>
              </a:tabLst>
            </a:pPr>
            <a:r>
              <a:rPr lang="en" sz="1000" b="1" u="none" strike="noStrik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CREDITS:</a:t>
            </a:r>
            <a:r>
              <a:rPr lang="en" sz="1000" b="0" u="none" strike="noStrik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 This presentation template was created by </a:t>
            </a:r>
            <a:r>
              <a:rPr lang="en" sz="1000" b="1" u="sng" strike="noStrike">
                <a:solidFill>
                  <a:schemeClr val="dk1"/>
                </a:solidFill>
                <a:effectLst/>
                <a:uFillTx/>
                <a:latin typeface="Open Sans"/>
                <a:ea typeface="Open Sans"/>
                <a:hlinkClick r:id="rId3"/>
              </a:rPr>
              <a:t>Slidesgo</a:t>
            </a:r>
            <a:r>
              <a:rPr lang="en" sz="1000" b="0" u="none" strike="noStrik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, and includes icons, infographics &amp; images by </a:t>
            </a:r>
            <a:r>
              <a:rPr lang="en" sz="1000" b="1" u="sng" strike="noStrike">
                <a:solidFill>
                  <a:schemeClr val="dk1"/>
                </a:solidFill>
                <a:effectLst/>
                <a:uFillTx/>
                <a:latin typeface="Open Sans"/>
                <a:ea typeface="Open Sans"/>
                <a:hlinkClick r:id="rId4"/>
              </a:rPr>
              <a:t>Freepik</a:t>
            </a:r>
            <a:r>
              <a:rPr lang="en" sz="1000" b="0" u="none" strike="noStrik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 </a:t>
            </a:r>
            <a:endParaRPr lang="en-US" sz="10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_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_1_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20;p4"/>
          <p:cNvPicPr/>
          <p:nvPr/>
        </p:nvPicPr>
        <p:blipFill>
          <a:blip r:embed="rId2"/>
          <a:srcRect t="-7978" b="7978"/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13280" y="309960"/>
            <a:ext cx="81248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13280" y="1089000"/>
            <a:ext cx="8124840" cy="3430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24;p5"/>
          <p:cNvGrpSpPr/>
          <p:nvPr/>
        </p:nvGrpSpPr>
        <p:grpSpPr>
          <a:xfrm>
            <a:off x="0" y="0"/>
            <a:ext cx="9143640" cy="5143680"/>
            <a:chOff x="0" y="0"/>
            <a:chExt cx="9143640" cy="5143680"/>
          </a:xfrm>
        </p:grpSpPr>
        <p:pic>
          <p:nvPicPr>
            <p:cNvPr id="52" name="Google Shape;25;p5"/>
            <p:cNvPicPr/>
            <p:nvPr/>
          </p:nvPicPr>
          <p:blipFill>
            <a:blip r:embed="rId2"/>
            <a:srcRect l="734" t="14280" r="5031" b="-9100"/>
            <a:stretch/>
          </p:blipFill>
          <p:spPr>
            <a:xfrm rot="10800000" flipH="1">
              <a:off x="0" y="0"/>
              <a:ext cx="9087120" cy="514332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53" name="Google Shape;26;p5"/>
            <p:cNvPicPr/>
            <p:nvPr/>
          </p:nvPicPr>
          <p:blipFill>
            <a:blip r:embed="rId3"/>
            <a:srcRect l="72344" t="21048" r="853" b="26716"/>
            <a:stretch/>
          </p:blipFill>
          <p:spPr>
            <a:xfrm>
              <a:off x="6694200" y="0"/>
              <a:ext cx="2449440" cy="258588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13280" y="309960"/>
            <a:ext cx="86864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0" y="1831320"/>
            <a:ext cx="3782160" cy="2440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34;p6"/>
          <p:cNvPicPr/>
          <p:nvPr/>
        </p:nvPicPr>
        <p:blipFill>
          <a:blip r:embed="rId2"/>
          <a:stretch/>
        </p:blipFill>
        <p:spPr>
          <a:xfrm>
            <a:off x="0" y="0"/>
            <a:ext cx="9143640" cy="4951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13280" y="309960"/>
            <a:ext cx="833940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3998160" cy="1445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609560" y="2066040"/>
            <a:ext cx="3823920" cy="2532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715720" y="0"/>
            <a:ext cx="342792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284120" y="1953000"/>
            <a:ext cx="6575760" cy="799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6000" b="0" u="none" strike="noStrike">
                <a:solidFill>
                  <a:schemeClr val="accent1"/>
                </a:solidFill>
                <a:effectLst/>
                <a:uFillTx/>
                <a:latin typeface="Goldman"/>
                <a:ea typeface="Goldman"/>
              </a:rPr>
              <a:t>xx%</a:t>
            </a:r>
            <a:endParaRPr lang="fr-FR" sz="6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388160" y="1307160"/>
            <a:ext cx="6367320" cy="2529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6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64" name="PlaceHolder 2"/>
          <p:cNvSpPr>
            <a:spLocks noGrp="1"/>
          </p:cNvSpPr>
          <p:nvPr>
            <p:ph type="title"/>
          </p:nvPr>
        </p:nvSpPr>
        <p:spPr>
          <a:xfrm>
            <a:off x="228600" y="4666320"/>
            <a:ext cx="3355560" cy="24840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1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126;p26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732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_1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129;p27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728640" y="539640"/>
            <a:ext cx="334728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69" name="PlaceHolder 2"/>
          <p:cNvSpPr>
            <a:spLocks noGrp="1"/>
          </p:cNvSpPr>
          <p:nvPr>
            <p:ph type="title"/>
          </p:nvPr>
        </p:nvSpPr>
        <p:spPr>
          <a:xfrm>
            <a:off x="4977720" y="539640"/>
            <a:ext cx="345816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2_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54;p13"/>
          <p:cNvPicPr/>
          <p:nvPr/>
        </p:nvPicPr>
        <p:blipFill>
          <a:blip r:embed="rId2"/>
          <a:stretch/>
        </p:blipFill>
        <p:spPr>
          <a:xfrm>
            <a:off x="0" y="360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82240" y="391824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400" b="0" u="none" strike="noStrike">
                <a:solidFill>
                  <a:schemeClr val="lt2"/>
                </a:solidFill>
                <a:effectLst/>
                <a:uFillTx/>
                <a:latin typeface="Goldman"/>
                <a:ea typeface="Goldman"/>
              </a:rPr>
              <a:t>xx%</a:t>
            </a:r>
            <a:endParaRPr lang="fr-FR" sz="24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title"/>
          </p:nvPr>
        </p:nvSpPr>
        <p:spPr>
          <a:xfrm>
            <a:off x="282240" y="285552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400" b="0" u="none" strike="noStrike">
                <a:solidFill>
                  <a:schemeClr val="lt2"/>
                </a:solidFill>
                <a:effectLst/>
                <a:uFillTx/>
                <a:latin typeface="Goldman"/>
                <a:ea typeface="Goldman"/>
              </a:rPr>
              <a:t>xx%</a:t>
            </a:r>
            <a:endParaRPr lang="fr-FR" sz="24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title"/>
          </p:nvPr>
        </p:nvSpPr>
        <p:spPr>
          <a:xfrm>
            <a:off x="282960" y="2324160"/>
            <a:ext cx="86400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400" b="0" u="none" strike="noStrike">
                <a:solidFill>
                  <a:schemeClr val="lt2"/>
                </a:solidFill>
                <a:effectLst/>
                <a:uFillTx/>
                <a:latin typeface="Goldman"/>
                <a:ea typeface="Goldman"/>
              </a:rPr>
              <a:t>xx%</a:t>
            </a:r>
            <a:endParaRPr lang="fr-FR" sz="24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title"/>
          </p:nvPr>
        </p:nvSpPr>
        <p:spPr>
          <a:xfrm>
            <a:off x="282240" y="338688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400" b="0" u="none" strike="noStrike">
                <a:solidFill>
                  <a:schemeClr val="lt2"/>
                </a:solidFill>
                <a:effectLst/>
                <a:uFillTx/>
                <a:latin typeface="Goldman"/>
                <a:ea typeface="Goldman"/>
              </a:rPr>
              <a:t>xx%</a:t>
            </a:r>
            <a:endParaRPr lang="fr-FR" sz="24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title"/>
          </p:nvPr>
        </p:nvSpPr>
        <p:spPr>
          <a:xfrm>
            <a:off x="282240" y="444996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400" b="0" u="none" strike="noStrike">
                <a:solidFill>
                  <a:schemeClr val="lt2"/>
                </a:solidFill>
                <a:effectLst/>
                <a:uFillTx/>
                <a:latin typeface="Goldman"/>
                <a:ea typeface="Goldman"/>
              </a:rPr>
              <a:t>xx%</a:t>
            </a:r>
            <a:endParaRPr lang="fr-FR" sz="24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6"/>
          <p:cNvSpPr>
            <a:spLocks noGrp="1"/>
          </p:cNvSpPr>
          <p:nvPr>
            <p:ph type="title"/>
          </p:nvPr>
        </p:nvSpPr>
        <p:spPr>
          <a:xfrm>
            <a:off x="5221440" y="308520"/>
            <a:ext cx="3631320" cy="1000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67;p14"/>
          <p:cNvPicPr/>
          <p:nvPr/>
        </p:nvPicPr>
        <p:blipFill>
          <a:blip r:embed="rId2"/>
          <a:srcRect l="616"/>
          <a:stretch/>
        </p:blipFill>
        <p:spPr>
          <a:xfrm>
            <a:off x="0" y="0"/>
            <a:ext cx="908712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677600" y="485640"/>
            <a:ext cx="7175520" cy="1355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4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_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71;p15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296928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70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16" name="PlaceHolder 2"/>
          <p:cNvSpPr>
            <a:spLocks noGrp="1"/>
          </p:cNvSpPr>
          <p:nvPr>
            <p:ph type="title"/>
          </p:nvPr>
        </p:nvSpPr>
        <p:spPr>
          <a:xfrm>
            <a:off x="3157560" y="304920"/>
            <a:ext cx="5918400" cy="1445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505680" y="1961280"/>
            <a:ext cx="5349960" cy="2833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13280" y="309960"/>
            <a:ext cx="83174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pic>
        <p:nvPicPr>
          <p:cNvPr id="19" name="Google Shape;77;p16"/>
          <p:cNvPicPr/>
          <p:nvPr/>
        </p:nvPicPr>
        <p:blipFill>
          <a:blip r:embed="rId2"/>
          <a:srcRect l="-13357" t="4877" r="13357" b="52464"/>
          <a:stretch/>
        </p:blipFill>
        <p:spPr>
          <a:xfrm rot="10800000">
            <a:off x="360" y="3031920"/>
            <a:ext cx="9143640" cy="21114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0" name="Google Shape;78;p16"/>
          <p:cNvPicPr/>
          <p:nvPr/>
        </p:nvPicPr>
        <p:blipFill>
          <a:blip r:embed="rId3"/>
          <a:srcRect l="72344" t="25162" r="853" b="22599"/>
          <a:stretch/>
        </p:blipFill>
        <p:spPr>
          <a:xfrm>
            <a:off x="6694200" y="0"/>
            <a:ext cx="2449440" cy="258588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13280" y="309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pic>
        <p:nvPicPr>
          <p:cNvPr id="22" name="Google Shape;81;p17"/>
          <p:cNvPicPr/>
          <p:nvPr/>
        </p:nvPicPr>
        <p:blipFill>
          <a:blip r:embed="rId2"/>
          <a:srcRect l="-24476" t="2369" r="24476" b="-2369"/>
          <a:stretch/>
        </p:blipFill>
        <p:spPr>
          <a:xfrm>
            <a:off x="0" y="0"/>
            <a:ext cx="9143640" cy="495108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83;p18"/>
          <p:cNvPicPr/>
          <p:nvPr/>
        </p:nvPicPr>
        <p:blipFill>
          <a:blip r:embed="rId2"/>
          <a:stretch/>
        </p:blipFill>
        <p:spPr>
          <a:xfrm>
            <a:off x="0" y="0"/>
            <a:ext cx="9143640" cy="4951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079080" y="2207160"/>
            <a:ext cx="920520" cy="435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000" b="0" u="none" strike="noStrike">
                <a:solidFill>
                  <a:schemeClr val="lt2"/>
                </a:solidFill>
                <a:effectLst/>
                <a:uFillTx/>
                <a:latin typeface="Goldman"/>
                <a:ea typeface="Goldman"/>
              </a:rPr>
              <a:t>xx%</a:t>
            </a:r>
            <a:endParaRPr lang="fr-FR" sz="2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title"/>
          </p:nvPr>
        </p:nvSpPr>
        <p:spPr>
          <a:xfrm>
            <a:off x="413280" y="2207160"/>
            <a:ext cx="920520" cy="435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000" b="0" u="none" strike="noStrike">
                <a:solidFill>
                  <a:schemeClr val="lt2"/>
                </a:solidFill>
                <a:effectLst/>
                <a:uFillTx/>
                <a:latin typeface="Goldman"/>
                <a:ea typeface="Goldman"/>
              </a:rPr>
              <a:t>xx%</a:t>
            </a:r>
            <a:endParaRPr lang="fr-FR" sz="2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title"/>
          </p:nvPr>
        </p:nvSpPr>
        <p:spPr>
          <a:xfrm>
            <a:off x="5746320" y="2207160"/>
            <a:ext cx="920520" cy="435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000" b="0" u="none" strike="noStrike">
                <a:solidFill>
                  <a:schemeClr val="lt2"/>
                </a:solidFill>
                <a:effectLst/>
                <a:uFillTx/>
                <a:latin typeface="Goldman"/>
                <a:ea typeface="Goldman"/>
              </a:rPr>
              <a:t>xx%</a:t>
            </a:r>
            <a:endParaRPr lang="fr-FR" sz="2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title"/>
          </p:nvPr>
        </p:nvSpPr>
        <p:spPr>
          <a:xfrm>
            <a:off x="413280" y="309960"/>
            <a:ext cx="86864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14440" y="495359"/>
            <a:ext cx="5028840" cy="2924347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800" b="0" u="none" strike="noStrike" dirty="0">
                <a:solidFill>
                  <a:schemeClr val="dk1"/>
                </a:solidFill>
                <a:effectLst/>
                <a:uFillTx/>
                <a:latin typeface="Goldman"/>
                <a:ea typeface="Goldman"/>
              </a:rPr>
              <a:t>Coupon Page for </a:t>
            </a:r>
            <a:br>
              <a:rPr lang="en" sz="4800" b="0" u="none" strike="noStrike" dirty="0">
                <a:solidFill>
                  <a:schemeClr val="dk1"/>
                </a:solidFill>
                <a:effectLst/>
                <a:uFillTx/>
                <a:latin typeface="Goldman"/>
                <a:ea typeface="Goldman"/>
              </a:rPr>
            </a:br>
            <a:r>
              <a:rPr lang="en" sz="4800" b="0" u="none" strike="noStrike" dirty="0">
                <a:solidFill>
                  <a:schemeClr val="dk1"/>
                </a:solidFill>
                <a:effectLst/>
                <a:uFillTx/>
                <a:latin typeface="Goldman"/>
                <a:ea typeface="Goldman"/>
              </a:rPr>
              <a:t>Matrimonial</a:t>
            </a:r>
            <a:br>
              <a:rPr lang="en" sz="4800" b="0" u="none" strike="noStrike" dirty="0">
                <a:solidFill>
                  <a:schemeClr val="dk1"/>
                </a:solidFill>
                <a:effectLst/>
                <a:uFillTx/>
                <a:latin typeface="Goldman"/>
                <a:ea typeface="Goldman"/>
              </a:rPr>
            </a:br>
            <a:r>
              <a:rPr lang="en" sz="4800" b="0" u="none" strike="noStrike" dirty="0">
                <a:solidFill>
                  <a:schemeClr val="dk1"/>
                </a:solidFill>
                <a:effectLst/>
                <a:uFillTx/>
                <a:latin typeface="Goldman"/>
                <a:ea typeface="Goldman"/>
              </a:rPr>
              <a:t>Website</a:t>
            </a:r>
            <a:endParaRPr lang="fr-FR" sz="48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subTitle"/>
          </p:nvPr>
        </p:nvSpPr>
        <p:spPr>
          <a:xfrm>
            <a:off x="514440" y="4095720"/>
            <a:ext cx="2409480" cy="561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ctr">
              <a:buNone/>
            </a:pPr>
            <a:endParaRPr lang="en-US" sz="1600" b="0" u="none" strike="noStrike">
              <a:solidFill>
                <a:schemeClr val="dk1"/>
              </a:solidFill>
              <a:effectLst/>
              <a:uFillTx/>
              <a:latin typeface="Albert Sans"/>
              <a:ea typeface="Albert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167;p31"/>
          <p:cNvPicPr/>
          <p:nvPr/>
        </p:nvPicPr>
        <p:blipFill>
          <a:blip r:embed="rId2"/>
          <a:srcRect l="30802" r="32938"/>
          <a:stretch/>
        </p:blipFill>
        <p:spPr>
          <a:xfrm>
            <a:off x="0" y="0"/>
            <a:ext cx="2969640" cy="5142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152880" y="304920"/>
            <a:ext cx="5914800" cy="1447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u="none" strike="noStrike">
                <a:solidFill>
                  <a:schemeClr val="dk1"/>
                </a:solidFill>
                <a:effectLst/>
                <a:uFillTx/>
                <a:latin typeface="Goldman"/>
                <a:ea typeface="Goldman"/>
              </a:rPr>
              <a:t>Introduction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3505320" y="1962000"/>
            <a:ext cx="5352840" cy="2838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0" u="none" strike="noStrike" dirty="0">
                <a:solidFill>
                  <a:schemeClr val="dk1"/>
                </a:solidFill>
                <a:effectLst/>
                <a:uFillTx/>
                <a:latin typeface="Albert Sans"/>
                <a:ea typeface="Albert Sans"/>
              </a:rPr>
              <a:t>The Coupon Page is a responsive web application that allows users to browse, favorite, and redeem discount coupons for various matrimonial services.</a:t>
            </a:r>
            <a:endParaRPr lang="fr-FR" sz="1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676520" y="485640"/>
            <a:ext cx="7171920" cy="1352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0" u="none" strike="noStrike">
                <a:solidFill>
                  <a:schemeClr val="dk1"/>
                </a:solidFill>
                <a:effectLst/>
                <a:uFillTx/>
                <a:latin typeface="Goldman"/>
                <a:ea typeface="Goldman"/>
              </a:rPr>
              <a:t>Introduction to Coupon Page</a:t>
            </a:r>
            <a:endParaRPr lang="fr-FR" sz="4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2886120" y="1905120"/>
            <a:ext cx="5886000" cy="27237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000" b="0" u="none" strike="noStrike" dirty="0">
                <a:solidFill>
                  <a:schemeClr val="dk1"/>
                </a:solidFill>
                <a:effectLst/>
                <a:uFillTx/>
                <a:latin typeface="Albert Sans"/>
                <a:ea typeface="Albert Sans"/>
              </a:rPr>
              <a:t>The Coupon Page offers an efficient way for users to access and manage discount coupons. It features a modern design and intuitive navigation to enhance user experience</a:t>
            </a:r>
            <a:r>
              <a:rPr lang="en" sz="1400" b="0" u="none" strike="noStrike" dirty="0">
                <a:solidFill>
                  <a:schemeClr val="dk1"/>
                </a:solidFill>
                <a:effectLst/>
                <a:uFillTx/>
                <a:latin typeface="Albert Sans"/>
                <a:ea typeface="Albert Sans"/>
              </a:rPr>
              <a:t>.</a:t>
            </a:r>
            <a:endParaRPr lang="en-US" sz="1400" b="0" u="none" strike="noStrike" dirty="0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479395" y="304920"/>
            <a:ext cx="7588285" cy="1447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u="none" strike="noStrike" dirty="0">
                <a:solidFill>
                  <a:schemeClr val="dk1"/>
                </a:solidFill>
                <a:effectLst/>
                <a:uFillTx/>
                <a:latin typeface="Goldman"/>
                <a:ea typeface="Goldman"/>
              </a:rPr>
              <a:t>          Technologies Used</a:t>
            </a:r>
            <a:endParaRPr lang="fr-FR" sz="30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252761" y="1962000"/>
            <a:ext cx="8605399" cy="2838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400" b="0" u="none" strike="noStrike" dirty="0">
                <a:solidFill>
                  <a:schemeClr val="dk1"/>
                </a:solidFill>
                <a:effectLst/>
                <a:uFillTx/>
                <a:latin typeface="Albert Sans"/>
                <a:ea typeface="Albert Sans"/>
              </a:rPr>
              <a:t>This application is developed using React and Vite for the frontend, with CSS for styling. It incorporates React Hooks for state management, ensuring a fast and responsive performance</a:t>
            </a:r>
            <a:r>
              <a:rPr lang="en" sz="1400" b="0" u="none" strike="noStrike" dirty="0">
                <a:solidFill>
                  <a:schemeClr val="dk1"/>
                </a:solidFill>
                <a:effectLst/>
                <a:uFillTx/>
                <a:latin typeface="Albert Sans"/>
                <a:ea typeface="Albert Sans"/>
              </a:rPr>
              <a:t>.</a:t>
            </a:r>
            <a:endParaRPr lang="fr-FR" sz="14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676520" y="485640"/>
            <a:ext cx="7171920" cy="1352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0" u="none" strike="noStrike">
                <a:solidFill>
                  <a:schemeClr val="dk1"/>
                </a:solidFill>
                <a:effectLst/>
                <a:uFillTx/>
                <a:latin typeface="Goldman"/>
                <a:ea typeface="Goldman"/>
              </a:rPr>
              <a:t>Main Features</a:t>
            </a:r>
            <a:endParaRPr lang="fr-FR" sz="4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2408663" y="1434790"/>
            <a:ext cx="6363457" cy="2289717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0" u="none" strike="noStrike" dirty="0">
                <a:solidFill>
                  <a:schemeClr val="dk1"/>
                </a:solidFill>
                <a:effectLst/>
                <a:uFillTx/>
                <a:latin typeface="Albert Sans"/>
                <a:ea typeface="Albert Sans"/>
              </a:rPr>
              <a:t>The Coupon Page includes tab-based navigation for easy browsing of all coupons and favorites, a detailed view for each coupon, and a user-friendly favorite system. Users can copy coupon codes to clipboard and enjoy a mobile-friendly design.</a:t>
            </a:r>
            <a:endParaRPr lang="en-US" sz="1600" b="0" u="none" strike="noStrike" dirty="0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676520" y="485640"/>
            <a:ext cx="7171920" cy="1352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0" u="none" strike="noStrike">
                <a:solidFill>
                  <a:schemeClr val="dk1"/>
                </a:solidFill>
                <a:effectLst/>
                <a:uFillTx/>
                <a:latin typeface="Goldman"/>
                <a:ea typeface="Goldman"/>
              </a:rPr>
              <a:t>Navigating Coupons</a:t>
            </a:r>
            <a:endParaRPr lang="fr-FR" sz="4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2267415" y="2706028"/>
            <a:ext cx="6504705" cy="1018479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800" b="0" u="none" strike="noStrike" dirty="0">
                <a:solidFill>
                  <a:schemeClr val="dk1"/>
                </a:solidFill>
                <a:effectLst/>
                <a:uFillTx/>
                <a:latin typeface="Albert Sans"/>
                <a:ea typeface="Albert Sans"/>
              </a:rPr>
              <a:t>Users land on the Coupon Page, which displays two tabs: 'All Coupons' and 'Favorites'. Coupons are shown as cards, allowing for a straightforward browsing experience.</a:t>
            </a:r>
            <a:endParaRPr lang="en-US" sz="1800" b="0" u="none" strike="noStrike" dirty="0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676520" y="485640"/>
            <a:ext cx="7171920" cy="1352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0" u="none" strike="noStrike">
                <a:solidFill>
                  <a:schemeClr val="dk1"/>
                </a:solidFill>
                <a:effectLst/>
                <a:uFillTx/>
                <a:latin typeface="Goldman"/>
                <a:ea typeface="Goldman"/>
              </a:rPr>
              <a:t>Interacting with Favorites</a:t>
            </a:r>
            <a:endParaRPr lang="fr-FR" sz="4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2886120" y="1905120"/>
            <a:ext cx="5886000" cy="1693007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0" u="none" strike="noStrike" dirty="0">
                <a:solidFill>
                  <a:schemeClr val="dk1"/>
                </a:solidFill>
                <a:effectLst/>
                <a:uFillTx/>
                <a:latin typeface="Albert Sans"/>
                <a:ea typeface="Albert Sans"/>
              </a:rPr>
              <a:t>Users can click the heart icon to add or remove coupons from their favorites list. This feature allows for personalized coupon management, enhancing user engagement.</a:t>
            </a:r>
            <a:endParaRPr lang="en-US" sz="1600" b="0" u="none" strike="noStrike" dirty="0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167;p31"/>
          <p:cNvPicPr/>
          <p:nvPr/>
        </p:nvPicPr>
        <p:blipFill>
          <a:blip r:embed="rId2"/>
          <a:srcRect l="30802" r="32938"/>
          <a:stretch/>
        </p:blipFill>
        <p:spPr>
          <a:xfrm>
            <a:off x="0" y="0"/>
            <a:ext cx="2969640" cy="5142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152880" y="304920"/>
            <a:ext cx="5914800" cy="1447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u="none" strike="noStrike">
                <a:solidFill>
                  <a:schemeClr val="dk1"/>
                </a:solidFill>
                <a:effectLst/>
                <a:uFillTx/>
                <a:latin typeface="Goldman"/>
                <a:ea typeface="Goldman"/>
              </a:rPr>
              <a:t>Redeeming Discounts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3505320" y="1962000"/>
            <a:ext cx="5352840" cy="2838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u="none" strike="noStrike">
                <a:solidFill>
                  <a:schemeClr val="dk1"/>
                </a:solidFill>
                <a:effectLst/>
                <a:uFillTx/>
                <a:latin typeface="Albert Sans"/>
                <a:ea typeface="Albert Sans"/>
              </a:rPr>
              <a:t>To redeem a coupon, users click 'Redeem Now', triggering a popup with a coupon code. The 'Copy' button copies the code to the clipboard, ensuring a seamless redemption process.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5522" y="304920"/>
            <a:ext cx="8562158" cy="1447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u="none" strike="noStrike" dirty="0">
                <a:solidFill>
                  <a:schemeClr val="dk1"/>
                </a:solidFill>
                <a:effectLst/>
                <a:uFillTx/>
                <a:latin typeface="Goldman"/>
                <a:ea typeface="Goldman"/>
              </a:rPr>
              <a:t>Conclusion</a:t>
            </a:r>
            <a:endParaRPr lang="fr-FR" sz="30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296002" y="1962000"/>
            <a:ext cx="8562158" cy="2838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000" b="0" u="none" strike="noStrike" dirty="0">
                <a:solidFill>
                  <a:schemeClr val="dk1"/>
                </a:solidFill>
                <a:effectLst/>
                <a:uFillTx/>
                <a:latin typeface="Albert Sans"/>
                <a:ea typeface="Albert Sans"/>
              </a:rPr>
              <a:t>The Coupon Page delivers a streamlined experience for users to discover and redeem discounts effectively while maintaining an intuitive and responsive design.</a:t>
            </a:r>
            <a:endParaRPr lang="fr-FR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ology Innovations by Slidesgo">
  <a:themeElements>
    <a:clrScheme name="Simple Light">
      <a:dk1>
        <a:srgbClr val="FFFFFF"/>
      </a:dk1>
      <a:lt1>
        <a:srgbClr val="000000"/>
      </a:lt1>
      <a:dk2>
        <a:srgbClr val="52297B"/>
      </a:dk2>
      <a:lt2>
        <a:srgbClr val="70E0FF"/>
      </a:lt2>
      <a:accent1>
        <a:srgbClr val="C340FF"/>
      </a:accent1>
      <a:accent2>
        <a:srgbClr val="5F5FF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269</Words>
  <Application>Microsoft Office PowerPoint</Application>
  <PresentationFormat>On-screen Show (16:9)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Albert Sans</vt:lpstr>
      <vt:lpstr>Arial</vt:lpstr>
      <vt:lpstr>Goldman</vt:lpstr>
      <vt:lpstr>Open Sans</vt:lpstr>
      <vt:lpstr>OpenSymbol</vt:lpstr>
      <vt:lpstr>Symbol</vt:lpstr>
      <vt:lpstr>Wingdings</vt:lpstr>
      <vt:lpstr>Technology Innovations by Slidesgo</vt:lpstr>
      <vt:lpstr>Slidesgo Final Pages</vt:lpstr>
      <vt:lpstr>Coupon Page for  Matrimonial Website</vt:lpstr>
      <vt:lpstr>Introduction</vt:lpstr>
      <vt:lpstr>Introduction to Coupon Page</vt:lpstr>
      <vt:lpstr>          Technologies Used</vt:lpstr>
      <vt:lpstr>Main Features</vt:lpstr>
      <vt:lpstr>Navigating Coupons</vt:lpstr>
      <vt:lpstr>Interacting with Favorites</vt:lpstr>
      <vt:lpstr>Redeeming Discounts</vt:lpstr>
      <vt:lpstr>Conclusion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Akshaya Hammikolla</cp:lastModifiedBy>
  <cp:revision>1</cp:revision>
  <dcterms:modified xsi:type="dcterms:W3CDTF">2025-07-05T16:01:45Z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2025-07-05T15:09:17Z</dcterms:created>
  <dc:creator>Unknown Creator</dc:creator>
  <dc:description/>
  <dc:language>en-US</dc:language>
  <cp:lastModifiedBy>Unknown Creator</cp:lastModifiedBy>
  <dcterms:modified xsi:type="dcterms:W3CDTF">2025-07-05T15:09:17Z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