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AFDA-0B20-43D5-8698-CAFAC6219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7A13E7-E7E3-4BDB-89D7-BC13A9443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5653A-C0BF-494C-93E7-810FB54D05AD}"/>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5" name="Footer Placeholder 4">
            <a:extLst>
              <a:ext uri="{FF2B5EF4-FFF2-40B4-BE49-F238E27FC236}">
                <a16:creationId xmlns:a16="http://schemas.microsoft.com/office/drawing/2014/main" id="{6102CBEE-E972-4B5A-93ED-BAFEC042B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F79BD-CDF3-4C23-AA7A-DAEF416C8279}"/>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132386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4293-B289-46AA-AF33-F4D8E39607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AB9E4-9B7B-47CE-ADDF-F0B227A391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DE4BC-B7BC-4539-823C-A64099785646}"/>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5" name="Footer Placeholder 4">
            <a:extLst>
              <a:ext uri="{FF2B5EF4-FFF2-40B4-BE49-F238E27FC236}">
                <a16:creationId xmlns:a16="http://schemas.microsoft.com/office/drawing/2014/main" id="{5065B3EC-2F7A-4418-93DC-F8D7CA2DD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79533-A11E-4255-812F-98040F908C30}"/>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269643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E44BC-A4E6-4AD8-B2BD-C3FD4C567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6D8CCE-86AD-4C82-BF6A-6DE8C43E6B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5670C-D538-41EE-A8CC-84CF04EFCE48}"/>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5" name="Footer Placeholder 4">
            <a:extLst>
              <a:ext uri="{FF2B5EF4-FFF2-40B4-BE49-F238E27FC236}">
                <a16:creationId xmlns:a16="http://schemas.microsoft.com/office/drawing/2014/main" id="{B2FEED40-A0DF-4DB9-A525-D6FB0DCFE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5728B-4E67-4905-BAD8-B89955B079B6}"/>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83192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9457-02B8-4C0C-8BE7-2D0527CE7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0475-0EF1-421D-B9F2-FBF69039C8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604D8-37F3-4595-8F4D-F4455D58ADCD}"/>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5" name="Footer Placeholder 4">
            <a:extLst>
              <a:ext uri="{FF2B5EF4-FFF2-40B4-BE49-F238E27FC236}">
                <a16:creationId xmlns:a16="http://schemas.microsoft.com/office/drawing/2014/main" id="{1481B21C-B32F-4F59-82C0-44496B55E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1DEC9-2523-446C-98D6-2888B27CD539}"/>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30245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026-314C-4167-A80F-B25A568915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C2977B-CF5F-4178-BCD0-5F11088E1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F55E0C-9C5D-4088-8260-CE9A96142294}"/>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5" name="Footer Placeholder 4">
            <a:extLst>
              <a:ext uri="{FF2B5EF4-FFF2-40B4-BE49-F238E27FC236}">
                <a16:creationId xmlns:a16="http://schemas.microsoft.com/office/drawing/2014/main" id="{3BDB86CB-19A3-4BA6-91AB-700FB32C5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F9F89-2124-48FF-9E4E-A6E2D242DBAB}"/>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399473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9489-9501-497A-8EB2-29942EDBA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B1DCD-4EA5-4510-A719-4D771FCF05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A195B5-1D6F-40CD-97EB-00E86E7E86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D9A3E4-0BFC-419D-BD70-9A53AF9A9E6D}"/>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6" name="Footer Placeholder 5">
            <a:extLst>
              <a:ext uri="{FF2B5EF4-FFF2-40B4-BE49-F238E27FC236}">
                <a16:creationId xmlns:a16="http://schemas.microsoft.com/office/drawing/2014/main" id="{FB42CD59-8BF9-484E-970D-468686E55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19E7F-4A4D-4123-8F99-D90015FF21F6}"/>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263324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1216-6C06-47E7-B4FE-794597B98B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781324-C215-4A29-A431-1F5D7BF0A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7562C0-72B0-4655-A17B-449EF6BF1F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0F9916-CDD3-428B-A930-83EF60A97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1E4A51-F171-4492-97E2-6531BA47DE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DD8B65-004A-4D4A-9DEA-DF24B827F3D2}"/>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8" name="Footer Placeholder 7">
            <a:extLst>
              <a:ext uri="{FF2B5EF4-FFF2-40B4-BE49-F238E27FC236}">
                <a16:creationId xmlns:a16="http://schemas.microsoft.com/office/drawing/2014/main" id="{597B18D7-3F5A-4407-A19E-308354D3F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A439B-B1DB-49A2-95B7-02BDD8E950A3}"/>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243699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010C-A1FE-4D70-BB75-3E91758C2D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10D3CE-9515-4C30-BF0A-7D87A7C340C9}"/>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4" name="Footer Placeholder 3">
            <a:extLst>
              <a:ext uri="{FF2B5EF4-FFF2-40B4-BE49-F238E27FC236}">
                <a16:creationId xmlns:a16="http://schemas.microsoft.com/office/drawing/2014/main" id="{CCDD7A43-6CDB-4F7B-A4F8-3A3C74A135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AC6A9-BD15-4B61-9450-C8D678C83603}"/>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26393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2A66E-E741-4DF4-BC4A-02DA2B99C9EE}"/>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3" name="Footer Placeholder 2">
            <a:extLst>
              <a:ext uri="{FF2B5EF4-FFF2-40B4-BE49-F238E27FC236}">
                <a16:creationId xmlns:a16="http://schemas.microsoft.com/office/drawing/2014/main" id="{3AC6DD2E-5828-4274-9612-716DAC0A1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0F6737-BC01-4054-9C80-754EA83BE639}"/>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40470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A9B-68E5-4A6D-A775-A3ECC9EFA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8E2BC3-6FB7-4408-86B7-1FC49C819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74CD14-2256-42E4-B51C-321A90CA9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53E7F5-D12C-48E1-B945-60E3B7E00CB9}"/>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6" name="Footer Placeholder 5">
            <a:extLst>
              <a:ext uri="{FF2B5EF4-FFF2-40B4-BE49-F238E27FC236}">
                <a16:creationId xmlns:a16="http://schemas.microsoft.com/office/drawing/2014/main" id="{8CD3004F-84E3-4CE0-ACBE-767D3F354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2E197-F736-4138-8E34-F153043DDC68}"/>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105522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455E-29BC-43C3-A42E-7D99DC710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42936C-B664-4BD1-BB95-3F06B39E8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B2B406-11BA-4480-A47F-0DAC61A67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458E3-E07E-4C89-B233-160A1DD40A98}"/>
              </a:ext>
            </a:extLst>
          </p:cNvPr>
          <p:cNvSpPr>
            <a:spLocks noGrp="1"/>
          </p:cNvSpPr>
          <p:nvPr>
            <p:ph type="dt" sz="half" idx="10"/>
          </p:nvPr>
        </p:nvSpPr>
        <p:spPr/>
        <p:txBody>
          <a:bodyPr/>
          <a:lstStyle/>
          <a:p>
            <a:fld id="{ACE71A8E-9CFD-4B55-A706-49753BC8F100}" type="datetimeFigureOut">
              <a:rPr lang="en-US" smtClean="0"/>
              <a:t>9/22/2023</a:t>
            </a:fld>
            <a:endParaRPr lang="en-US"/>
          </a:p>
        </p:txBody>
      </p:sp>
      <p:sp>
        <p:nvSpPr>
          <p:cNvPr id="6" name="Footer Placeholder 5">
            <a:extLst>
              <a:ext uri="{FF2B5EF4-FFF2-40B4-BE49-F238E27FC236}">
                <a16:creationId xmlns:a16="http://schemas.microsoft.com/office/drawing/2014/main" id="{0927DEC7-B39A-49EF-9BDC-B41F8DBD2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513DD-42A0-42AB-A6DA-8D9CB20AAFED}"/>
              </a:ext>
            </a:extLst>
          </p:cNvPr>
          <p:cNvSpPr>
            <a:spLocks noGrp="1"/>
          </p:cNvSpPr>
          <p:nvPr>
            <p:ph type="sldNum" sz="quarter" idx="12"/>
          </p:nvPr>
        </p:nvSpPr>
        <p:spPr/>
        <p:txBody>
          <a:bodyPr/>
          <a:lstStyle/>
          <a:p>
            <a:fld id="{703E71DE-BB3B-4EEC-9A61-97C124D853E4}" type="slidenum">
              <a:rPr lang="en-US" smtClean="0"/>
              <a:t>‹#›</a:t>
            </a:fld>
            <a:endParaRPr lang="en-US"/>
          </a:p>
        </p:txBody>
      </p:sp>
    </p:spTree>
    <p:extLst>
      <p:ext uri="{BB962C8B-B14F-4D97-AF65-F5344CB8AC3E}">
        <p14:creationId xmlns:p14="http://schemas.microsoft.com/office/powerpoint/2010/main" val="127770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5E179-C624-434C-8051-A0213B24A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ADF45F-78DC-43F5-ABF5-2EC6F97D2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E15A-3181-47B6-9F75-F6403CD4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71A8E-9CFD-4B55-A706-49753BC8F100}" type="datetimeFigureOut">
              <a:rPr lang="en-US" smtClean="0"/>
              <a:t>9/22/2023</a:t>
            </a:fld>
            <a:endParaRPr lang="en-US"/>
          </a:p>
        </p:txBody>
      </p:sp>
      <p:sp>
        <p:nvSpPr>
          <p:cNvPr id="5" name="Footer Placeholder 4">
            <a:extLst>
              <a:ext uri="{FF2B5EF4-FFF2-40B4-BE49-F238E27FC236}">
                <a16:creationId xmlns:a16="http://schemas.microsoft.com/office/drawing/2014/main" id="{06BB63AE-EBA9-45A7-996D-F4AFEFB79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BC11D1-1024-48AA-B7B5-D3658213C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E71DE-BB3B-4EEC-9A61-97C124D853E4}" type="slidenum">
              <a:rPr lang="en-US" smtClean="0"/>
              <a:t>‹#›</a:t>
            </a:fld>
            <a:endParaRPr lang="en-US"/>
          </a:p>
        </p:txBody>
      </p:sp>
    </p:spTree>
    <p:extLst>
      <p:ext uri="{BB962C8B-B14F-4D97-AF65-F5344CB8AC3E}">
        <p14:creationId xmlns:p14="http://schemas.microsoft.com/office/powerpoint/2010/main" val="167043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7122-7820-45C9-A357-E5AD4B2C32D4}"/>
              </a:ext>
            </a:extLst>
          </p:cNvPr>
          <p:cNvSpPr>
            <a:spLocks noGrp="1"/>
          </p:cNvSpPr>
          <p:nvPr>
            <p:ph type="ctrTitle"/>
          </p:nvPr>
        </p:nvSpPr>
        <p:spPr/>
        <p:txBody>
          <a:bodyPr/>
          <a:lstStyle/>
          <a:p>
            <a:r>
              <a:rPr lang="en-US" b="1" dirty="0"/>
              <a:t>Full-Stack Integration</a:t>
            </a:r>
            <a:br>
              <a:rPr lang="en-US" dirty="0"/>
            </a:br>
            <a:endParaRPr lang="en-US" dirty="0"/>
          </a:p>
        </p:txBody>
      </p:sp>
      <p:sp>
        <p:nvSpPr>
          <p:cNvPr id="3" name="Subtitle 2">
            <a:extLst>
              <a:ext uri="{FF2B5EF4-FFF2-40B4-BE49-F238E27FC236}">
                <a16:creationId xmlns:a16="http://schemas.microsoft.com/office/drawing/2014/main" id="{3FCC9F64-AD7F-4A82-B513-0A74BF18ACF2}"/>
              </a:ext>
            </a:extLst>
          </p:cNvPr>
          <p:cNvSpPr>
            <a:spLocks noGrp="1"/>
          </p:cNvSpPr>
          <p:nvPr>
            <p:ph type="subTitle" idx="1"/>
          </p:nvPr>
        </p:nvSpPr>
        <p:spPr/>
        <p:txBody>
          <a:bodyPr/>
          <a:lstStyle/>
          <a:p>
            <a:r>
              <a:rPr lang="en-US" dirty="0"/>
              <a:t>MERN Stack Curriculum</a:t>
            </a:r>
          </a:p>
        </p:txBody>
      </p:sp>
    </p:spTree>
    <p:extLst>
      <p:ext uri="{BB962C8B-B14F-4D97-AF65-F5344CB8AC3E}">
        <p14:creationId xmlns:p14="http://schemas.microsoft.com/office/powerpoint/2010/main" val="26471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5DA2-AAEE-4444-A735-8123471E13C9}"/>
              </a:ext>
            </a:extLst>
          </p:cNvPr>
          <p:cNvSpPr>
            <a:spLocks noGrp="1"/>
          </p:cNvSpPr>
          <p:nvPr>
            <p:ph type="title"/>
          </p:nvPr>
        </p:nvSpPr>
        <p:spPr/>
        <p:txBody>
          <a:bodyPr>
            <a:normAutofit fontScale="90000"/>
          </a:bodyPr>
          <a:lstStyle/>
          <a:p>
            <a:br>
              <a:rPr lang="en-US" b="1" u="sng" dirty="0"/>
            </a:br>
            <a:r>
              <a:rPr lang="en-US" b="1" u="sng" dirty="0"/>
              <a:t>Integrating the backend (Express.js) with the frontend (React) to create a full-stack application.</a:t>
            </a:r>
            <a:br>
              <a:rPr lang="en-US" b="1" dirty="0"/>
            </a:br>
            <a:endParaRPr lang="en-US" dirty="0"/>
          </a:p>
        </p:txBody>
      </p:sp>
      <p:sp>
        <p:nvSpPr>
          <p:cNvPr id="3" name="Content Placeholder 2">
            <a:extLst>
              <a:ext uri="{FF2B5EF4-FFF2-40B4-BE49-F238E27FC236}">
                <a16:creationId xmlns:a16="http://schemas.microsoft.com/office/drawing/2014/main" id="{BECEA413-3974-44A5-AD5E-87B41519C9D4}"/>
              </a:ext>
            </a:extLst>
          </p:cNvPr>
          <p:cNvSpPr>
            <a:spLocks noGrp="1"/>
          </p:cNvSpPr>
          <p:nvPr>
            <p:ph idx="1"/>
          </p:nvPr>
        </p:nvSpPr>
        <p:spPr/>
        <p:txBody>
          <a:bodyPr/>
          <a:lstStyle/>
          <a:p>
            <a:pPr marL="0" indent="0">
              <a:buNone/>
            </a:pPr>
            <a:r>
              <a:rPr lang="en-US" b="1" dirty="0"/>
              <a:t>3. Create the Frontend (React):</a:t>
            </a:r>
            <a:endParaRPr lang="en-US" dirty="0"/>
          </a:p>
          <a:p>
            <a:pPr marL="0" indent="0">
              <a:buNone/>
            </a:pPr>
            <a:r>
              <a:rPr lang="en-US" dirty="0"/>
              <a:t>- In your project's root directory, create a new React app (e.g., `frontend`).</a:t>
            </a:r>
          </a:p>
          <a:p>
            <a:pPr marL="0" indent="0">
              <a:buNone/>
            </a:pPr>
            <a:r>
              <a:rPr lang="en-US" dirty="0" err="1"/>
              <a:t>npx</a:t>
            </a:r>
            <a:r>
              <a:rPr lang="en-US" dirty="0"/>
              <a:t> create-react-app frontend</a:t>
            </a:r>
          </a:p>
          <a:p>
            <a:pPr marL="0" indent="0">
              <a:buNone/>
            </a:pPr>
            <a:r>
              <a:rPr lang="en-US" dirty="0"/>
              <a:t>- Start your React development server.</a:t>
            </a:r>
          </a:p>
          <a:p>
            <a:pPr marL="0" indent="0">
              <a:buNone/>
            </a:pPr>
            <a:r>
              <a:rPr lang="en-US" dirty="0"/>
              <a:t>cd frontend</a:t>
            </a:r>
          </a:p>
          <a:p>
            <a:pPr marL="0" indent="0">
              <a:buNone/>
            </a:pPr>
            <a:r>
              <a:rPr lang="en-US" dirty="0" err="1"/>
              <a:t>npm</a:t>
            </a:r>
            <a:r>
              <a:rPr lang="en-US" dirty="0"/>
              <a:t> start</a:t>
            </a:r>
          </a:p>
          <a:p>
            <a:endParaRPr lang="en-US" dirty="0"/>
          </a:p>
        </p:txBody>
      </p:sp>
    </p:spTree>
    <p:extLst>
      <p:ext uri="{BB962C8B-B14F-4D97-AF65-F5344CB8AC3E}">
        <p14:creationId xmlns:p14="http://schemas.microsoft.com/office/powerpoint/2010/main" val="109168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50E4-AC84-4C2F-9495-9C6205C22547}"/>
              </a:ext>
            </a:extLst>
          </p:cNvPr>
          <p:cNvSpPr>
            <a:spLocks noGrp="1"/>
          </p:cNvSpPr>
          <p:nvPr>
            <p:ph type="title"/>
          </p:nvPr>
        </p:nvSpPr>
        <p:spPr/>
        <p:txBody>
          <a:bodyPr>
            <a:normAutofit fontScale="90000"/>
          </a:bodyPr>
          <a:lstStyle/>
          <a:p>
            <a:br>
              <a:rPr lang="en-US" b="1" u="sng" dirty="0"/>
            </a:br>
            <a:r>
              <a:rPr lang="en-US" b="1" u="sng" dirty="0"/>
              <a:t>Integrating the backend (Express.js) with the frontend (React) to create a full-stack application.</a:t>
            </a:r>
            <a:br>
              <a:rPr lang="en-US" b="1" dirty="0"/>
            </a:br>
            <a:endParaRPr lang="en-US" dirty="0"/>
          </a:p>
        </p:txBody>
      </p:sp>
      <p:sp>
        <p:nvSpPr>
          <p:cNvPr id="3" name="Content Placeholder 2">
            <a:extLst>
              <a:ext uri="{FF2B5EF4-FFF2-40B4-BE49-F238E27FC236}">
                <a16:creationId xmlns:a16="http://schemas.microsoft.com/office/drawing/2014/main" id="{2F42710F-1C78-474E-974F-8CB24424ABD4}"/>
              </a:ext>
            </a:extLst>
          </p:cNvPr>
          <p:cNvSpPr>
            <a:spLocks noGrp="1"/>
          </p:cNvSpPr>
          <p:nvPr>
            <p:ph idx="1"/>
          </p:nvPr>
        </p:nvSpPr>
        <p:spPr/>
        <p:txBody>
          <a:bodyPr>
            <a:normAutofit fontScale="70000" lnSpcReduction="20000"/>
          </a:bodyPr>
          <a:lstStyle/>
          <a:p>
            <a:pPr marL="0" indent="0">
              <a:buNone/>
            </a:pPr>
            <a:r>
              <a:rPr lang="en-US" b="1" dirty="0"/>
              <a:t>4. Communicate Between Frontend and Backend:</a:t>
            </a:r>
            <a:endParaRPr lang="en-US" dirty="0"/>
          </a:p>
          <a:p>
            <a:pPr>
              <a:buFontTx/>
              <a:buChar char="-"/>
            </a:pPr>
            <a:r>
              <a:rPr lang="en-US" dirty="0"/>
              <a:t>Typically, your React frontend will make HTTP requests to the Express.js backend to retrieve or send data. You can use the `fetch` API or libraries like `</a:t>
            </a:r>
            <a:r>
              <a:rPr lang="en-US" dirty="0" err="1"/>
              <a:t>axios</a:t>
            </a:r>
            <a:r>
              <a:rPr lang="en-US" dirty="0"/>
              <a:t>` to make these requests.</a:t>
            </a:r>
          </a:p>
          <a:p>
            <a:pPr marL="0" indent="0">
              <a:buNone/>
            </a:pPr>
            <a:r>
              <a:rPr lang="en-US" dirty="0"/>
              <a:t>Example in React using `fetch`:</a:t>
            </a:r>
          </a:p>
          <a:p>
            <a:pPr marL="0" indent="0">
              <a:buNone/>
            </a:pPr>
            <a:r>
              <a:rPr lang="en-US" dirty="0"/>
              <a:t>fetch('/</a:t>
            </a:r>
            <a:r>
              <a:rPr lang="en-US" dirty="0" err="1"/>
              <a:t>api</a:t>
            </a:r>
            <a:r>
              <a:rPr lang="en-US" dirty="0"/>
              <a:t>/</a:t>
            </a:r>
            <a:r>
              <a:rPr lang="en-US" dirty="0" err="1"/>
              <a:t>someendpoint</a:t>
            </a:r>
            <a:r>
              <a:rPr lang="en-US" dirty="0"/>
              <a:t>')</a:t>
            </a:r>
          </a:p>
          <a:p>
            <a:pPr marL="0" indent="0">
              <a:buNone/>
            </a:pPr>
            <a:r>
              <a:rPr lang="en-US" dirty="0"/>
              <a:t>.then((response) =&gt; </a:t>
            </a:r>
            <a:r>
              <a:rPr lang="en-US" dirty="0" err="1"/>
              <a:t>response.json</a:t>
            </a:r>
            <a:r>
              <a:rPr lang="en-US" dirty="0"/>
              <a:t>())</a:t>
            </a:r>
          </a:p>
          <a:p>
            <a:pPr marL="0" indent="0">
              <a:buNone/>
            </a:pPr>
            <a:r>
              <a:rPr lang="en-US" dirty="0"/>
              <a:t>.then((data) =&gt; {</a:t>
            </a:r>
          </a:p>
          <a:p>
            <a:pPr marL="0" indent="0">
              <a:buNone/>
            </a:pPr>
            <a:r>
              <a:rPr lang="en-US" dirty="0"/>
              <a:t>// Handle the data from the backend</a:t>
            </a:r>
          </a:p>
          <a:p>
            <a:pPr marL="0" indent="0">
              <a:buNone/>
            </a:pPr>
            <a:r>
              <a:rPr lang="en-US" dirty="0"/>
              <a:t>})</a:t>
            </a:r>
          </a:p>
          <a:p>
            <a:pPr marL="0" indent="0">
              <a:buNone/>
            </a:pPr>
            <a:r>
              <a:rPr lang="en-US" dirty="0"/>
              <a:t>.catch((error) =&gt; {</a:t>
            </a:r>
          </a:p>
          <a:p>
            <a:pPr marL="0" indent="0">
              <a:buNone/>
            </a:pPr>
            <a:r>
              <a:rPr lang="en-US" dirty="0"/>
              <a:t>// Handle errors</a:t>
            </a:r>
          </a:p>
          <a:p>
            <a:pPr marL="0" indent="0">
              <a:buNone/>
            </a:pPr>
            <a:r>
              <a:rPr lang="en-US" dirty="0"/>
              <a:t>});</a:t>
            </a:r>
          </a:p>
          <a:p>
            <a:endParaRPr lang="en-US" dirty="0"/>
          </a:p>
        </p:txBody>
      </p:sp>
    </p:spTree>
    <p:extLst>
      <p:ext uri="{BB962C8B-B14F-4D97-AF65-F5344CB8AC3E}">
        <p14:creationId xmlns:p14="http://schemas.microsoft.com/office/powerpoint/2010/main" val="104893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3CC5-80D0-48FD-9C3B-006366FC4A2B}"/>
              </a:ext>
            </a:extLst>
          </p:cNvPr>
          <p:cNvSpPr>
            <a:spLocks noGrp="1"/>
          </p:cNvSpPr>
          <p:nvPr>
            <p:ph type="title"/>
          </p:nvPr>
        </p:nvSpPr>
        <p:spPr/>
        <p:txBody>
          <a:bodyPr>
            <a:normAutofit fontScale="90000"/>
          </a:bodyPr>
          <a:lstStyle/>
          <a:p>
            <a:br>
              <a:rPr lang="en-US" b="1" u="sng" dirty="0"/>
            </a:br>
            <a:r>
              <a:rPr lang="en-US" b="1" u="sng" dirty="0"/>
              <a:t>Integrating the backend (Express.js) with the frontend (React) to create a full-stack application.</a:t>
            </a:r>
            <a:br>
              <a:rPr lang="en-US" b="1" dirty="0"/>
            </a:br>
            <a:endParaRPr lang="en-US" dirty="0"/>
          </a:p>
        </p:txBody>
      </p:sp>
      <p:sp>
        <p:nvSpPr>
          <p:cNvPr id="3" name="Content Placeholder 2">
            <a:extLst>
              <a:ext uri="{FF2B5EF4-FFF2-40B4-BE49-F238E27FC236}">
                <a16:creationId xmlns:a16="http://schemas.microsoft.com/office/drawing/2014/main" id="{B1B15953-77AD-40BA-B631-2EC8F7205A97}"/>
              </a:ext>
            </a:extLst>
          </p:cNvPr>
          <p:cNvSpPr>
            <a:spLocks noGrp="1"/>
          </p:cNvSpPr>
          <p:nvPr>
            <p:ph idx="1"/>
          </p:nvPr>
        </p:nvSpPr>
        <p:spPr/>
        <p:txBody>
          <a:bodyPr>
            <a:normAutofit fontScale="40000" lnSpcReduction="20000"/>
          </a:bodyPr>
          <a:lstStyle/>
          <a:p>
            <a:r>
              <a:rPr lang="en-US" dirty="0"/>
              <a:t> </a:t>
            </a:r>
            <a:r>
              <a:rPr lang="en-US" b="1" dirty="0"/>
              <a:t>5. Serve React from Express:</a:t>
            </a:r>
            <a:endParaRPr lang="en-US" dirty="0"/>
          </a:p>
          <a:p>
            <a:pPr>
              <a:buFontTx/>
              <a:buChar char="-"/>
            </a:pPr>
            <a:r>
              <a:rPr lang="en-US" dirty="0"/>
              <a:t>To serve your React frontend from your Express backend, you can configure Express to serve static files from the `build` folder of your React app.</a:t>
            </a:r>
          </a:p>
          <a:p>
            <a:pPr marL="0" indent="0">
              <a:buNone/>
            </a:pPr>
            <a:r>
              <a:rPr lang="en-US" dirty="0"/>
              <a:t> const express = require('express');</a:t>
            </a:r>
          </a:p>
          <a:p>
            <a:pPr marL="0" indent="0">
              <a:buNone/>
            </a:pPr>
            <a:r>
              <a:rPr lang="en-US" dirty="0"/>
              <a:t>const path = require('path');</a:t>
            </a:r>
          </a:p>
          <a:p>
            <a:pPr marL="0" indent="0">
              <a:buNone/>
            </a:pPr>
            <a:r>
              <a:rPr lang="en-US" dirty="0"/>
              <a:t>const app = express();</a:t>
            </a:r>
          </a:p>
          <a:p>
            <a:pPr marL="0" indent="0">
              <a:buNone/>
            </a:pPr>
            <a:r>
              <a:rPr lang="en-US" dirty="0"/>
              <a:t>// Serve static files from the React build folder</a:t>
            </a:r>
          </a:p>
          <a:p>
            <a:pPr marL="0" indent="0">
              <a:buNone/>
            </a:pPr>
            <a:r>
              <a:rPr lang="en-US" dirty="0" err="1"/>
              <a:t>app.use</a:t>
            </a:r>
            <a:r>
              <a:rPr lang="en-US" dirty="0"/>
              <a:t>(</a:t>
            </a:r>
            <a:r>
              <a:rPr lang="en-US" dirty="0" err="1"/>
              <a:t>express.static</a:t>
            </a:r>
            <a:r>
              <a:rPr lang="en-US" dirty="0"/>
              <a:t>(</a:t>
            </a:r>
            <a:r>
              <a:rPr lang="en-US" dirty="0" err="1"/>
              <a:t>path.join</a:t>
            </a:r>
            <a:r>
              <a:rPr lang="en-US" dirty="0"/>
              <a:t>(__</a:t>
            </a:r>
            <a:r>
              <a:rPr lang="en-US" dirty="0" err="1"/>
              <a:t>dirname</a:t>
            </a:r>
            <a:r>
              <a:rPr lang="en-US" dirty="0"/>
              <a:t>, 'frontend/build')));</a:t>
            </a:r>
          </a:p>
          <a:p>
            <a:pPr marL="0" indent="0">
              <a:buNone/>
            </a:pPr>
            <a:r>
              <a:rPr lang="en-US" dirty="0"/>
              <a:t>// Handle API routes and other backend logic</a:t>
            </a:r>
          </a:p>
          <a:p>
            <a:pPr marL="0" indent="0">
              <a:buNone/>
            </a:pPr>
            <a:r>
              <a:rPr lang="en-US" dirty="0"/>
              <a:t>// Send the React app for all other requests</a:t>
            </a:r>
          </a:p>
          <a:p>
            <a:pPr marL="0" indent="0">
              <a:buNone/>
            </a:pPr>
            <a:r>
              <a:rPr lang="en-US" dirty="0" err="1"/>
              <a:t>app.get</a:t>
            </a:r>
            <a:r>
              <a:rPr lang="en-US" dirty="0"/>
              <a:t>('*', (req, res) =&gt; {</a:t>
            </a:r>
          </a:p>
          <a:p>
            <a:pPr marL="0" indent="0">
              <a:buNone/>
            </a:pPr>
            <a:r>
              <a:rPr lang="en-US" dirty="0" err="1"/>
              <a:t>res.sendFile</a:t>
            </a:r>
            <a:r>
              <a:rPr lang="en-US" dirty="0"/>
              <a:t>(</a:t>
            </a:r>
            <a:r>
              <a:rPr lang="en-US" dirty="0" err="1"/>
              <a:t>path.join</a:t>
            </a:r>
            <a:r>
              <a:rPr lang="en-US" dirty="0"/>
              <a:t>(__</a:t>
            </a:r>
            <a:r>
              <a:rPr lang="en-US" dirty="0" err="1"/>
              <a:t>dirname</a:t>
            </a:r>
            <a:r>
              <a:rPr lang="en-US" dirty="0"/>
              <a:t>, 'frontend/build/index.html'));</a:t>
            </a:r>
          </a:p>
          <a:p>
            <a:pPr marL="0" indent="0">
              <a:buNone/>
            </a:pPr>
            <a:r>
              <a:rPr lang="en-US" dirty="0"/>
              <a:t>});</a:t>
            </a:r>
          </a:p>
          <a:p>
            <a:pPr marL="0" indent="0">
              <a:buNone/>
            </a:pPr>
            <a:r>
              <a:rPr lang="en-US" dirty="0"/>
              <a:t>// Start the Express server</a:t>
            </a:r>
          </a:p>
          <a:p>
            <a:pPr marL="0" indent="0">
              <a:buNone/>
            </a:pPr>
            <a:r>
              <a:rPr lang="en-US" dirty="0"/>
              <a:t>const PORT = </a:t>
            </a:r>
            <a:r>
              <a:rPr lang="en-US" dirty="0" err="1"/>
              <a:t>process.env.PORT</a:t>
            </a:r>
            <a:r>
              <a:rPr lang="en-US" dirty="0"/>
              <a:t> || 5000;</a:t>
            </a:r>
          </a:p>
          <a:p>
            <a:pPr marL="0" indent="0">
              <a:buNone/>
            </a:pPr>
            <a:r>
              <a:rPr lang="en-US" dirty="0" err="1"/>
              <a:t>app.listen</a:t>
            </a:r>
            <a:r>
              <a:rPr lang="en-US" dirty="0"/>
              <a:t>(PORT, () =&gt; {</a:t>
            </a:r>
          </a:p>
          <a:p>
            <a:pPr marL="0" indent="0">
              <a:buNone/>
            </a:pPr>
            <a:r>
              <a:rPr lang="en-US" dirty="0"/>
              <a:t>console.log(`Server is running on port ${PORT}`);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7136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1801-8B79-409F-AC53-342D522881C5}"/>
              </a:ext>
            </a:extLst>
          </p:cNvPr>
          <p:cNvSpPr>
            <a:spLocks noGrp="1"/>
          </p:cNvSpPr>
          <p:nvPr>
            <p:ph type="title"/>
          </p:nvPr>
        </p:nvSpPr>
        <p:spPr/>
        <p:txBody>
          <a:bodyPr>
            <a:normAutofit fontScale="90000"/>
          </a:bodyPr>
          <a:lstStyle/>
          <a:p>
            <a:br>
              <a:rPr lang="en-US" b="1" u="sng" dirty="0"/>
            </a:br>
            <a:r>
              <a:rPr lang="en-US" b="1" u="sng" dirty="0"/>
              <a:t>Integrating the backend (Express.js) with the frontend (React) to create a full-stack application.</a:t>
            </a:r>
            <a:br>
              <a:rPr lang="en-US" b="1" dirty="0"/>
            </a:br>
            <a:endParaRPr lang="en-US" dirty="0"/>
          </a:p>
        </p:txBody>
      </p:sp>
      <p:sp>
        <p:nvSpPr>
          <p:cNvPr id="3" name="Content Placeholder 2">
            <a:extLst>
              <a:ext uri="{FF2B5EF4-FFF2-40B4-BE49-F238E27FC236}">
                <a16:creationId xmlns:a16="http://schemas.microsoft.com/office/drawing/2014/main" id="{C5B30875-7E34-4F28-BE13-5B79394A7EDF}"/>
              </a:ext>
            </a:extLst>
          </p:cNvPr>
          <p:cNvSpPr>
            <a:spLocks noGrp="1"/>
          </p:cNvSpPr>
          <p:nvPr>
            <p:ph idx="1"/>
          </p:nvPr>
        </p:nvSpPr>
        <p:spPr/>
        <p:txBody>
          <a:bodyPr>
            <a:normAutofit fontScale="85000" lnSpcReduction="20000"/>
          </a:bodyPr>
          <a:lstStyle/>
          <a:p>
            <a:pPr marL="0" indent="0">
              <a:buNone/>
            </a:pPr>
            <a:r>
              <a:rPr lang="en-US" b="1" dirty="0"/>
              <a:t>6. Testing and Debugging:</a:t>
            </a:r>
            <a:endParaRPr lang="en-US" dirty="0"/>
          </a:p>
          <a:p>
            <a:pPr marL="0" indent="0">
              <a:buNone/>
            </a:pPr>
            <a:r>
              <a:rPr lang="en-US" dirty="0"/>
              <a:t>- Test your full-stack application thoroughly to ensure that data flows correctly between the frontend and backend.</a:t>
            </a:r>
          </a:p>
          <a:p>
            <a:pPr marL="0" indent="0">
              <a:buNone/>
            </a:pPr>
            <a:r>
              <a:rPr lang="en-US" dirty="0"/>
              <a:t>- Use development tools like React </a:t>
            </a:r>
            <a:r>
              <a:rPr lang="en-US" dirty="0" err="1"/>
              <a:t>DevTools</a:t>
            </a:r>
            <a:r>
              <a:rPr lang="en-US" dirty="0"/>
              <a:t>, Postman (for API testing), and server-side debugging tools as needed.</a:t>
            </a:r>
          </a:p>
          <a:p>
            <a:pPr marL="0" indent="0">
              <a:buNone/>
            </a:pPr>
            <a:r>
              <a:rPr lang="en-US" b="1" dirty="0"/>
              <a:t>7. Deployment:</a:t>
            </a:r>
            <a:endParaRPr lang="en-US" dirty="0"/>
          </a:p>
          <a:p>
            <a:pPr marL="0" indent="0">
              <a:buNone/>
            </a:pPr>
            <a:r>
              <a:rPr lang="en-US" dirty="0"/>
              <a:t>- Once you're satisfied with your application, deploy both the frontend and backend to a hosting platform of your choice. Common choices include Heroku, AWS, </a:t>
            </a:r>
            <a:r>
              <a:rPr lang="en-US" dirty="0" err="1"/>
              <a:t>Netlify</a:t>
            </a:r>
            <a:r>
              <a:rPr lang="en-US" dirty="0"/>
              <a:t>, or </a:t>
            </a:r>
            <a:r>
              <a:rPr lang="en-US" dirty="0" err="1"/>
              <a:t>Vercel</a:t>
            </a:r>
            <a:r>
              <a:rPr lang="en-US" dirty="0"/>
              <a:t>, among others.</a:t>
            </a:r>
          </a:p>
          <a:p>
            <a:pPr marL="0" indent="0">
              <a:buNone/>
            </a:pPr>
            <a:r>
              <a:rPr lang="en-US" b="1" dirty="0"/>
              <a:t>8. Security and Optimization:</a:t>
            </a:r>
            <a:endParaRPr lang="en-US" dirty="0"/>
          </a:p>
          <a:p>
            <a:pPr marL="0" indent="0">
              <a:buNone/>
            </a:pPr>
            <a:r>
              <a:rPr lang="en-US" dirty="0"/>
              <a:t>- Implement security measures on both the frontend and backend to protect against common vulnerabilities.</a:t>
            </a:r>
          </a:p>
          <a:p>
            <a:pPr marL="0" indent="0">
              <a:buNone/>
            </a:pPr>
            <a:r>
              <a:rPr lang="en-US" dirty="0"/>
              <a:t>- Optimize your application for performance and scalability as needed.</a:t>
            </a:r>
          </a:p>
          <a:p>
            <a:endParaRPr lang="en-US" dirty="0"/>
          </a:p>
        </p:txBody>
      </p:sp>
    </p:spTree>
    <p:extLst>
      <p:ext uri="{BB962C8B-B14F-4D97-AF65-F5344CB8AC3E}">
        <p14:creationId xmlns:p14="http://schemas.microsoft.com/office/powerpoint/2010/main" val="219259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0420-2B4C-497C-A66D-13D4F780A3EA}"/>
              </a:ext>
            </a:extLst>
          </p:cNvPr>
          <p:cNvSpPr>
            <a:spLocks noGrp="1"/>
          </p:cNvSpPr>
          <p:nvPr>
            <p:ph type="title"/>
          </p:nvPr>
        </p:nvSpPr>
        <p:spPr/>
        <p:txBody>
          <a:bodyPr>
            <a:normAutofit fontScale="90000"/>
          </a:bodyPr>
          <a:lstStyle/>
          <a:p>
            <a:br>
              <a:rPr lang="en-US" b="1" u="sng" dirty="0"/>
            </a:br>
            <a:r>
              <a:rPr lang="en-US" b="1" u="sng" dirty="0"/>
              <a:t>Consuming backend APIs in the frontend using </a:t>
            </a:r>
            <a:r>
              <a:rPr lang="en-US" b="1" u="sng" dirty="0" err="1"/>
              <a:t>Axios</a:t>
            </a:r>
            <a:r>
              <a:rPr lang="en-US" b="1" u="sng" dirty="0"/>
              <a:t> or Fetch API.</a:t>
            </a:r>
            <a:br>
              <a:rPr lang="en-US" b="1" dirty="0"/>
            </a:br>
            <a:endParaRPr lang="en-US" b="1" dirty="0"/>
          </a:p>
        </p:txBody>
      </p:sp>
      <p:sp>
        <p:nvSpPr>
          <p:cNvPr id="3" name="Content Placeholder 2">
            <a:extLst>
              <a:ext uri="{FF2B5EF4-FFF2-40B4-BE49-F238E27FC236}">
                <a16:creationId xmlns:a16="http://schemas.microsoft.com/office/drawing/2014/main" id="{0D11832E-813D-48C7-B419-1A1902F6641D}"/>
              </a:ext>
            </a:extLst>
          </p:cNvPr>
          <p:cNvSpPr>
            <a:spLocks noGrp="1"/>
          </p:cNvSpPr>
          <p:nvPr>
            <p:ph idx="1"/>
          </p:nvPr>
        </p:nvSpPr>
        <p:spPr/>
        <p:txBody>
          <a:bodyPr/>
          <a:lstStyle/>
          <a:p>
            <a:r>
              <a:rPr lang="en-US" dirty="0"/>
              <a:t>By following these steps, you can create a full-stack application that combines the frontend power of React with the server-side capabilities of Express.js, enabling you to build dynamic web applications with robust functionality.</a:t>
            </a:r>
          </a:p>
          <a:p>
            <a:r>
              <a:rPr lang="en-US" dirty="0"/>
              <a:t>Consuming backend APIs in the frontend using </a:t>
            </a:r>
            <a:r>
              <a:rPr lang="en-US" dirty="0" err="1"/>
              <a:t>Axios</a:t>
            </a:r>
            <a:r>
              <a:rPr lang="en-US" dirty="0"/>
              <a:t> or the Fetch API is a common practice in web development. This process allows your frontend (built with technologies like React, Vue.js, or plain JavaScript) to communicate with your backend server and retrieve data or send requests. Below, I'll provide examples for both </a:t>
            </a:r>
            <a:r>
              <a:rPr lang="en-US" dirty="0" err="1"/>
              <a:t>Axios</a:t>
            </a:r>
            <a:r>
              <a:rPr lang="en-US" dirty="0"/>
              <a:t> and the Fetch API:</a:t>
            </a:r>
          </a:p>
          <a:p>
            <a:pPr marL="0" indent="0">
              <a:buNone/>
            </a:pPr>
            <a:endParaRPr lang="en-US" dirty="0"/>
          </a:p>
        </p:txBody>
      </p:sp>
    </p:spTree>
    <p:extLst>
      <p:ext uri="{BB962C8B-B14F-4D97-AF65-F5344CB8AC3E}">
        <p14:creationId xmlns:p14="http://schemas.microsoft.com/office/powerpoint/2010/main" val="193061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6EED-7F17-4C52-93FE-6B411C9235AA}"/>
              </a:ext>
            </a:extLst>
          </p:cNvPr>
          <p:cNvSpPr>
            <a:spLocks noGrp="1"/>
          </p:cNvSpPr>
          <p:nvPr>
            <p:ph type="title"/>
          </p:nvPr>
        </p:nvSpPr>
        <p:spPr/>
        <p:txBody>
          <a:bodyPr>
            <a:normAutofit fontScale="90000"/>
          </a:bodyPr>
          <a:lstStyle/>
          <a:p>
            <a:br>
              <a:rPr lang="en-US" b="1" dirty="0"/>
            </a:br>
            <a:r>
              <a:rPr lang="en-US" b="1" dirty="0"/>
              <a:t>Using </a:t>
            </a:r>
            <a:r>
              <a:rPr lang="en-US" b="1" dirty="0" err="1"/>
              <a:t>Axios</a:t>
            </a:r>
            <a:r>
              <a:rPr lang="en-US" b="1" dirty="0"/>
              <a:t>:</a:t>
            </a:r>
            <a:br>
              <a:rPr lang="en-US" b="1" dirty="0"/>
            </a:br>
            <a:endParaRPr lang="en-US" b="1" dirty="0"/>
          </a:p>
        </p:txBody>
      </p:sp>
      <p:sp>
        <p:nvSpPr>
          <p:cNvPr id="3" name="Content Placeholder 2">
            <a:extLst>
              <a:ext uri="{FF2B5EF4-FFF2-40B4-BE49-F238E27FC236}">
                <a16:creationId xmlns:a16="http://schemas.microsoft.com/office/drawing/2014/main" id="{10EE8884-266A-4B8A-8BE9-FD82FABC64A7}"/>
              </a:ext>
            </a:extLst>
          </p:cNvPr>
          <p:cNvSpPr>
            <a:spLocks noGrp="1"/>
          </p:cNvSpPr>
          <p:nvPr>
            <p:ph idx="1"/>
          </p:nvPr>
        </p:nvSpPr>
        <p:spPr/>
        <p:txBody>
          <a:bodyPr/>
          <a:lstStyle/>
          <a:p>
            <a:pPr marL="0" indent="0">
              <a:buNone/>
            </a:pPr>
            <a:r>
              <a:rPr lang="en-US" dirty="0"/>
              <a:t>1. First, make sure you have </a:t>
            </a:r>
            <a:r>
              <a:rPr lang="en-US" dirty="0" err="1"/>
              <a:t>Axios</a:t>
            </a:r>
            <a:r>
              <a:rPr lang="en-US" dirty="0"/>
              <a:t> installed in your frontend project. You can install it using </a:t>
            </a:r>
            <a:r>
              <a:rPr lang="en-US" dirty="0" err="1"/>
              <a:t>npm</a:t>
            </a:r>
            <a:r>
              <a:rPr lang="en-US" dirty="0"/>
              <a:t> or yarn:</a:t>
            </a:r>
          </a:p>
          <a:p>
            <a:pPr marL="0" indent="0">
              <a:buNone/>
            </a:pPr>
            <a:r>
              <a:rPr lang="en-US" dirty="0" err="1"/>
              <a:t>npm</a:t>
            </a:r>
            <a:r>
              <a:rPr lang="en-US" dirty="0"/>
              <a:t> install </a:t>
            </a:r>
            <a:r>
              <a:rPr lang="en-US" dirty="0" err="1"/>
              <a:t>axios</a:t>
            </a:r>
            <a:endParaRPr lang="en-US" dirty="0"/>
          </a:p>
          <a:p>
            <a:pPr marL="0" indent="0">
              <a:buNone/>
            </a:pPr>
            <a:r>
              <a:rPr lang="en-US" dirty="0"/>
              <a:t>or</a:t>
            </a:r>
          </a:p>
          <a:p>
            <a:pPr marL="0" indent="0">
              <a:buNone/>
            </a:pPr>
            <a:r>
              <a:rPr lang="en-US" dirty="0"/>
              <a:t>yarn add </a:t>
            </a:r>
            <a:r>
              <a:rPr lang="en-US" dirty="0" err="1"/>
              <a:t>axios</a:t>
            </a:r>
            <a:endParaRPr lang="en-US" dirty="0"/>
          </a:p>
          <a:p>
            <a:pPr marL="0" indent="0">
              <a:buNone/>
            </a:pPr>
            <a:r>
              <a:rPr lang="en-US" dirty="0"/>
              <a:t>2. Import </a:t>
            </a:r>
            <a:r>
              <a:rPr lang="en-US" dirty="0" err="1"/>
              <a:t>Axios</a:t>
            </a:r>
            <a:r>
              <a:rPr lang="en-US" dirty="0"/>
              <a:t> into your JavaScript/React file where you want to make API requests:</a:t>
            </a:r>
          </a:p>
          <a:p>
            <a:pPr marL="0" indent="0">
              <a:buNone/>
            </a:pPr>
            <a:r>
              <a:rPr lang="en-US" dirty="0"/>
              <a:t>import </a:t>
            </a:r>
            <a:r>
              <a:rPr lang="en-US" dirty="0" err="1"/>
              <a:t>axios</a:t>
            </a:r>
            <a:r>
              <a:rPr lang="en-US" dirty="0"/>
              <a:t> from '</a:t>
            </a:r>
            <a:r>
              <a:rPr lang="en-US" dirty="0" err="1"/>
              <a:t>axios</a:t>
            </a:r>
            <a:r>
              <a:rPr lang="en-US" dirty="0"/>
              <a:t>';</a:t>
            </a:r>
          </a:p>
          <a:p>
            <a:endParaRPr lang="en-US" dirty="0"/>
          </a:p>
        </p:txBody>
      </p:sp>
    </p:spTree>
    <p:extLst>
      <p:ext uri="{BB962C8B-B14F-4D97-AF65-F5344CB8AC3E}">
        <p14:creationId xmlns:p14="http://schemas.microsoft.com/office/powerpoint/2010/main" val="100189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F554-3B43-47B5-857E-DC5FF75D7070}"/>
              </a:ext>
            </a:extLst>
          </p:cNvPr>
          <p:cNvSpPr>
            <a:spLocks noGrp="1"/>
          </p:cNvSpPr>
          <p:nvPr>
            <p:ph type="title"/>
          </p:nvPr>
        </p:nvSpPr>
        <p:spPr/>
        <p:txBody>
          <a:bodyPr>
            <a:normAutofit fontScale="90000"/>
          </a:bodyPr>
          <a:lstStyle/>
          <a:p>
            <a:br>
              <a:rPr lang="en-US" b="1" dirty="0"/>
            </a:br>
            <a:r>
              <a:rPr lang="en-US" b="1" dirty="0"/>
              <a:t>Using </a:t>
            </a:r>
            <a:r>
              <a:rPr lang="en-US" b="1" dirty="0" err="1"/>
              <a:t>Axios</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F18DAB2A-DC03-4826-B5CC-4D31D52071AF}"/>
              </a:ext>
            </a:extLst>
          </p:cNvPr>
          <p:cNvSpPr>
            <a:spLocks noGrp="1"/>
          </p:cNvSpPr>
          <p:nvPr>
            <p:ph idx="1"/>
          </p:nvPr>
        </p:nvSpPr>
        <p:spPr/>
        <p:txBody>
          <a:bodyPr>
            <a:normAutofit fontScale="92500" lnSpcReduction="20000"/>
          </a:bodyPr>
          <a:lstStyle/>
          <a:p>
            <a:pPr marL="0" indent="0">
              <a:buNone/>
            </a:pPr>
            <a:r>
              <a:rPr lang="en-US" dirty="0"/>
              <a:t>3. Use </a:t>
            </a:r>
            <a:r>
              <a:rPr lang="en-US" dirty="0" err="1"/>
              <a:t>Axios</a:t>
            </a:r>
            <a:r>
              <a:rPr lang="en-US" dirty="0"/>
              <a:t> to make GET or POST requests to your backend API. Here's an example of making a GET request:</a:t>
            </a:r>
          </a:p>
          <a:p>
            <a:pPr marL="0" indent="0">
              <a:buNone/>
            </a:pPr>
            <a:r>
              <a:rPr lang="en-US" dirty="0" err="1"/>
              <a:t>axios.get</a:t>
            </a:r>
            <a:r>
              <a:rPr lang="en-US" dirty="0"/>
              <a:t>('/</a:t>
            </a:r>
            <a:r>
              <a:rPr lang="en-US" dirty="0" err="1"/>
              <a:t>api</a:t>
            </a:r>
            <a:r>
              <a:rPr lang="en-US" dirty="0"/>
              <a:t>/data')</a:t>
            </a:r>
          </a:p>
          <a:p>
            <a:pPr marL="0" indent="0">
              <a:buNone/>
            </a:pPr>
            <a:r>
              <a:rPr lang="en-US" dirty="0"/>
              <a:t>.then(response =&gt; {</a:t>
            </a:r>
          </a:p>
          <a:p>
            <a:pPr marL="0" indent="0">
              <a:buNone/>
            </a:pPr>
            <a:r>
              <a:rPr lang="en-US" dirty="0"/>
              <a:t>// Handle the data received from the backend</a:t>
            </a:r>
          </a:p>
          <a:p>
            <a:pPr marL="0" indent="0">
              <a:buNone/>
            </a:pPr>
            <a:r>
              <a:rPr lang="en-US" dirty="0"/>
              <a:t>console.log(</a:t>
            </a:r>
            <a:r>
              <a:rPr lang="en-US" dirty="0" err="1"/>
              <a:t>response.data</a:t>
            </a:r>
            <a:r>
              <a:rPr lang="en-US" dirty="0"/>
              <a:t>);</a:t>
            </a:r>
          </a:p>
          <a:p>
            <a:pPr marL="0" indent="0">
              <a:buNone/>
            </a:pPr>
            <a:r>
              <a:rPr lang="en-US" dirty="0"/>
              <a:t>})</a:t>
            </a:r>
          </a:p>
          <a:p>
            <a:pPr marL="0" indent="0">
              <a:buNone/>
            </a:pPr>
            <a:r>
              <a:rPr lang="en-US" dirty="0"/>
              <a:t>.catch(error =&gt; {</a:t>
            </a:r>
          </a:p>
          <a:p>
            <a:pPr marL="0" indent="0">
              <a:buNone/>
            </a:pPr>
            <a:r>
              <a:rPr lang="en-US" dirty="0"/>
              <a:t>// Handle errors</a:t>
            </a:r>
          </a:p>
          <a:p>
            <a:pPr marL="0" indent="0">
              <a:buNone/>
            </a:pPr>
            <a:r>
              <a:rPr lang="en-US" dirty="0" err="1"/>
              <a:t>console.error</a:t>
            </a:r>
            <a:r>
              <a:rPr lang="en-US" dirty="0"/>
              <a:t>(error);</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9194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7A95-C7A3-48B0-8ADA-02599417CDE1}"/>
              </a:ext>
            </a:extLst>
          </p:cNvPr>
          <p:cNvSpPr>
            <a:spLocks noGrp="1"/>
          </p:cNvSpPr>
          <p:nvPr>
            <p:ph type="title"/>
          </p:nvPr>
        </p:nvSpPr>
        <p:spPr/>
        <p:txBody>
          <a:bodyPr>
            <a:normAutofit fontScale="90000"/>
          </a:bodyPr>
          <a:lstStyle/>
          <a:p>
            <a:br>
              <a:rPr lang="en-US" b="1" dirty="0"/>
            </a:br>
            <a:r>
              <a:rPr lang="en-US" b="1" dirty="0"/>
              <a:t>Using </a:t>
            </a:r>
            <a:r>
              <a:rPr lang="en-US" b="1" dirty="0" err="1"/>
              <a:t>Axios</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A85C88A5-E52F-4855-80D6-36DBEB7AFDEC}"/>
              </a:ext>
            </a:extLst>
          </p:cNvPr>
          <p:cNvSpPr>
            <a:spLocks noGrp="1"/>
          </p:cNvSpPr>
          <p:nvPr>
            <p:ph idx="1"/>
          </p:nvPr>
        </p:nvSpPr>
        <p:spPr/>
        <p:txBody>
          <a:bodyPr>
            <a:normAutofit fontScale="55000" lnSpcReduction="20000"/>
          </a:bodyPr>
          <a:lstStyle/>
          <a:p>
            <a:pPr marL="0" indent="0">
              <a:buNone/>
            </a:pPr>
            <a:r>
              <a:rPr lang="en-US" dirty="0"/>
              <a:t>To make a POST request:</a:t>
            </a:r>
          </a:p>
          <a:p>
            <a:pPr marL="0" indent="0">
              <a:buNone/>
            </a:pPr>
            <a:r>
              <a:rPr lang="en-US" dirty="0"/>
              <a:t>const </a:t>
            </a:r>
            <a:r>
              <a:rPr lang="en-US" dirty="0" err="1"/>
              <a:t>dataToSend</a:t>
            </a:r>
            <a:r>
              <a:rPr lang="en-US" dirty="0"/>
              <a:t> = {</a:t>
            </a:r>
          </a:p>
          <a:p>
            <a:pPr marL="0" indent="0">
              <a:buNone/>
            </a:pPr>
            <a:r>
              <a:rPr lang="en-US" dirty="0"/>
              <a:t>key1: 'value1',</a:t>
            </a:r>
          </a:p>
          <a:p>
            <a:pPr marL="0" indent="0">
              <a:buNone/>
            </a:pPr>
            <a:r>
              <a:rPr lang="en-US" dirty="0"/>
              <a:t>key2: 'value2',</a:t>
            </a:r>
          </a:p>
          <a:p>
            <a:pPr marL="0" indent="0">
              <a:buNone/>
            </a:pPr>
            <a:r>
              <a:rPr lang="en-US" dirty="0"/>
              <a:t>};</a:t>
            </a:r>
          </a:p>
          <a:p>
            <a:pPr marL="0" indent="0">
              <a:buNone/>
            </a:pPr>
            <a:r>
              <a:rPr lang="en-US" dirty="0" err="1"/>
              <a:t>axios.post</a:t>
            </a:r>
            <a:r>
              <a:rPr lang="en-US" dirty="0"/>
              <a:t>('/</a:t>
            </a:r>
            <a:r>
              <a:rPr lang="en-US" dirty="0" err="1"/>
              <a:t>api</a:t>
            </a:r>
            <a:r>
              <a:rPr lang="en-US" dirty="0"/>
              <a:t>/post-endpoint', </a:t>
            </a:r>
            <a:r>
              <a:rPr lang="en-US" dirty="0" err="1"/>
              <a:t>dataToSend</a:t>
            </a:r>
            <a:r>
              <a:rPr lang="en-US" dirty="0"/>
              <a:t>)</a:t>
            </a:r>
          </a:p>
          <a:p>
            <a:pPr marL="0" indent="0">
              <a:buNone/>
            </a:pPr>
            <a:r>
              <a:rPr lang="en-US" dirty="0"/>
              <a:t>.then(response =&gt; {</a:t>
            </a:r>
          </a:p>
          <a:p>
            <a:pPr marL="0" indent="0">
              <a:buNone/>
            </a:pPr>
            <a:r>
              <a:rPr lang="en-US" dirty="0"/>
              <a:t>// Handle the response from the backend</a:t>
            </a:r>
          </a:p>
          <a:p>
            <a:pPr marL="0" indent="0">
              <a:buNone/>
            </a:pPr>
            <a:r>
              <a:rPr lang="en-US" dirty="0"/>
              <a:t>console.log(</a:t>
            </a:r>
            <a:r>
              <a:rPr lang="en-US" dirty="0" err="1"/>
              <a:t>response.data</a:t>
            </a:r>
            <a:r>
              <a:rPr lang="en-US" dirty="0"/>
              <a:t>);</a:t>
            </a:r>
          </a:p>
          <a:p>
            <a:pPr marL="0" indent="0">
              <a:buNone/>
            </a:pPr>
            <a:r>
              <a:rPr lang="en-US" dirty="0"/>
              <a:t>})</a:t>
            </a:r>
          </a:p>
          <a:p>
            <a:pPr marL="0" indent="0">
              <a:buNone/>
            </a:pPr>
            <a:r>
              <a:rPr lang="en-US" dirty="0"/>
              <a:t>.catch(error =&gt; {</a:t>
            </a:r>
          </a:p>
          <a:p>
            <a:pPr marL="0" indent="0">
              <a:buNone/>
            </a:pPr>
            <a:r>
              <a:rPr lang="en-US" dirty="0"/>
              <a:t>// Handle errors</a:t>
            </a:r>
          </a:p>
          <a:p>
            <a:pPr marL="0" indent="0">
              <a:buNone/>
            </a:pPr>
            <a:r>
              <a:rPr lang="en-US" dirty="0" err="1"/>
              <a:t>console.error</a:t>
            </a:r>
            <a:r>
              <a:rPr lang="en-US" dirty="0"/>
              <a:t>(error);</a:t>
            </a:r>
          </a:p>
          <a:p>
            <a:pPr marL="0" indent="0">
              <a:buNone/>
            </a:pPr>
            <a:r>
              <a:rPr lang="en-US" dirty="0"/>
              <a:t>});</a:t>
            </a:r>
          </a:p>
        </p:txBody>
      </p:sp>
    </p:spTree>
    <p:extLst>
      <p:ext uri="{BB962C8B-B14F-4D97-AF65-F5344CB8AC3E}">
        <p14:creationId xmlns:p14="http://schemas.microsoft.com/office/powerpoint/2010/main" val="278563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8247-A0D2-42BC-A771-F5846D1166AA}"/>
              </a:ext>
            </a:extLst>
          </p:cNvPr>
          <p:cNvSpPr>
            <a:spLocks noGrp="1"/>
          </p:cNvSpPr>
          <p:nvPr>
            <p:ph type="title"/>
          </p:nvPr>
        </p:nvSpPr>
        <p:spPr/>
        <p:txBody>
          <a:bodyPr>
            <a:normAutofit fontScale="90000"/>
          </a:bodyPr>
          <a:lstStyle/>
          <a:p>
            <a:br>
              <a:rPr lang="en-US" b="1" dirty="0"/>
            </a:br>
            <a:r>
              <a:rPr lang="en-US" b="1" dirty="0"/>
              <a:t>Using </a:t>
            </a:r>
            <a:r>
              <a:rPr lang="en-US" b="1" dirty="0" err="1"/>
              <a:t>Axios</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BA858C54-0B48-4DAB-A4C0-850B726DC0FF}"/>
              </a:ext>
            </a:extLst>
          </p:cNvPr>
          <p:cNvSpPr>
            <a:spLocks noGrp="1"/>
          </p:cNvSpPr>
          <p:nvPr>
            <p:ph idx="1"/>
          </p:nvPr>
        </p:nvSpPr>
        <p:spPr/>
        <p:txBody>
          <a:bodyPr>
            <a:normAutofit fontScale="32500" lnSpcReduction="20000"/>
          </a:bodyPr>
          <a:lstStyle/>
          <a:p>
            <a:pPr marL="0" indent="0">
              <a:buNone/>
            </a:pPr>
            <a:r>
              <a:rPr lang="en-US" b="1" dirty="0"/>
              <a:t>Using the Fetch API:</a:t>
            </a:r>
          </a:p>
          <a:p>
            <a:pPr marL="0" indent="0">
              <a:buNone/>
            </a:pPr>
            <a:r>
              <a:rPr lang="en-US" dirty="0"/>
              <a:t>1. The Fetch API is built into modern browsers, so there's no need to install any additional packages.</a:t>
            </a:r>
          </a:p>
          <a:p>
            <a:pPr marL="0" indent="0">
              <a:buNone/>
            </a:pPr>
            <a:r>
              <a:rPr lang="en-US" dirty="0"/>
              <a:t>2. Use the Fetch API to make GET or POST requests:</a:t>
            </a:r>
          </a:p>
          <a:p>
            <a:pPr marL="0" indent="0">
              <a:buNone/>
            </a:pPr>
            <a:r>
              <a:rPr lang="en-US" dirty="0"/>
              <a:t>// Making a GET request</a:t>
            </a:r>
          </a:p>
          <a:p>
            <a:pPr marL="0" indent="0">
              <a:buNone/>
            </a:pPr>
            <a:r>
              <a:rPr lang="en-US" dirty="0"/>
              <a:t>fetch('/</a:t>
            </a:r>
            <a:r>
              <a:rPr lang="en-US" dirty="0" err="1"/>
              <a:t>api</a:t>
            </a:r>
            <a:r>
              <a:rPr lang="en-US" dirty="0"/>
              <a:t>/data')</a:t>
            </a:r>
          </a:p>
          <a:p>
            <a:pPr marL="0" indent="0">
              <a:buNone/>
            </a:pPr>
            <a:r>
              <a:rPr lang="en-US" dirty="0"/>
              <a:t>.then(response =&gt; {</a:t>
            </a:r>
          </a:p>
          <a:p>
            <a:pPr marL="0" indent="0">
              <a:buNone/>
            </a:pPr>
            <a:r>
              <a:rPr lang="en-US" dirty="0"/>
              <a:t>if (!</a:t>
            </a:r>
            <a:r>
              <a:rPr lang="en-US" dirty="0" err="1"/>
              <a:t>response.ok</a:t>
            </a:r>
            <a:r>
              <a:rPr lang="en-US" dirty="0"/>
              <a:t>) {</a:t>
            </a:r>
          </a:p>
          <a:p>
            <a:pPr marL="0" indent="0">
              <a:buNone/>
            </a:pPr>
            <a:r>
              <a:rPr lang="en-US" dirty="0"/>
              <a:t>throw new Error('Network response was not ok’);</a:t>
            </a:r>
          </a:p>
          <a:p>
            <a:pPr marL="0" indent="0">
              <a:buNone/>
            </a:pPr>
            <a:r>
              <a:rPr lang="en-US" dirty="0"/>
              <a:t>}</a:t>
            </a:r>
          </a:p>
          <a:p>
            <a:pPr marL="0" indent="0">
              <a:buNone/>
            </a:pPr>
            <a:r>
              <a:rPr lang="en-US" dirty="0"/>
              <a:t> return </a:t>
            </a:r>
            <a:r>
              <a:rPr lang="en-US" dirty="0" err="1"/>
              <a:t>response.json</a:t>
            </a:r>
            <a:r>
              <a:rPr lang="en-US" dirty="0"/>
              <a:t>();</a:t>
            </a:r>
          </a:p>
          <a:p>
            <a:pPr marL="0" indent="0">
              <a:buNone/>
            </a:pPr>
            <a:r>
              <a:rPr lang="en-US" dirty="0"/>
              <a:t>  })</a:t>
            </a:r>
          </a:p>
          <a:p>
            <a:pPr marL="0" indent="0">
              <a:buNone/>
            </a:pPr>
            <a:r>
              <a:rPr lang="en-US" dirty="0"/>
              <a:t> .then(data =&gt; {</a:t>
            </a:r>
          </a:p>
          <a:p>
            <a:pPr marL="0" indent="0">
              <a:buNone/>
            </a:pPr>
            <a:r>
              <a:rPr lang="en-US" dirty="0"/>
              <a:t>  // Handle the data received from the backend</a:t>
            </a:r>
          </a:p>
          <a:p>
            <a:pPr marL="0" indent="0">
              <a:buNone/>
            </a:pPr>
            <a:r>
              <a:rPr lang="en-US" dirty="0"/>
              <a:t> console.log(data);</a:t>
            </a:r>
          </a:p>
          <a:p>
            <a:pPr marL="0" indent="0">
              <a:buNone/>
            </a:pPr>
            <a:r>
              <a:rPr lang="en-US" dirty="0"/>
              <a:t>  })</a:t>
            </a:r>
          </a:p>
          <a:p>
            <a:pPr marL="0" indent="0">
              <a:buNone/>
            </a:pPr>
            <a:r>
              <a:rPr lang="en-US" dirty="0"/>
              <a:t> .catch(error =&gt; {</a:t>
            </a:r>
          </a:p>
          <a:p>
            <a:pPr marL="0" indent="0">
              <a:buNone/>
            </a:pPr>
            <a:r>
              <a:rPr lang="en-US" dirty="0"/>
              <a:t> // Handle errors</a:t>
            </a:r>
          </a:p>
          <a:p>
            <a:pPr marL="0" indent="0">
              <a:buNone/>
            </a:pPr>
            <a:r>
              <a:rPr lang="en-US" dirty="0"/>
              <a:t> </a:t>
            </a:r>
            <a:r>
              <a:rPr lang="en-US" dirty="0" err="1"/>
              <a:t>console.error</a:t>
            </a:r>
            <a:r>
              <a:rPr lang="en-US" dirty="0"/>
              <a:t>('There was a problem with the fetch operation:', error);</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3590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CCF8-1E1F-4AB6-8096-A065CCAF9BB5}"/>
              </a:ext>
            </a:extLst>
          </p:cNvPr>
          <p:cNvSpPr>
            <a:spLocks noGrp="1"/>
          </p:cNvSpPr>
          <p:nvPr>
            <p:ph type="title"/>
          </p:nvPr>
        </p:nvSpPr>
        <p:spPr/>
        <p:txBody>
          <a:bodyPr>
            <a:normAutofit fontScale="90000"/>
          </a:bodyPr>
          <a:lstStyle/>
          <a:p>
            <a:br>
              <a:rPr lang="en-US" b="1" dirty="0"/>
            </a:br>
            <a:r>
              <a:rPr lang="en-US" b="1" dirty="0"/>
              <a:t>Using </a:t>
            </a:r>
            <a:r>
              <a:rPr lang="en-US" b="1" dirty="0" err="1"/>
              <a:t>Axios</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73669F52-90F3-4FA2-B943-FA956E6B72E5}"/>
              </a:ext>
            </a:extLst>
          </p:cNvPr>
          <p:cNvSpPr>
            <a:spLocks noGrp="1"/>
          </p:cNvSpPr>
          <p:nvPr>
            <p:ph idx="1"/>
          </p:nvPr>
        </p:nvSpPr>
        <p:spPr>
          <a:xfrm>
            <a:off x="838200" y="1280160"/>
            <a:ext cx="10515600" cy="5852159"/>
          </a:xfrm>
        </p:spPr>
        <p:txBody>
          <a:bodyPr>
            <a:normAutofit fontScale="62500" lnSpcReduction="20000"/>
          </a:bodyPr>
          <a:lstStyle/>
          <a:p>
            <a:pPr marL="0" indent="0">
              <a:buNone/>
            </a:pPr>
            <a:r>
              <a:rPr lang="en-US" dirty="0"/>
              <a:t>To make a POST request:</a:t>
            </a:r>
          </a:p>
          <a:p>
            <a:pPr marL="0" indent="0">
              <a:buNone/>
            </a:pPr>
            <a:r>
              <a:rPr lang="en-US" dirty="0"/>
              <a:t>const </a:t>
            </a:r>
            <a:r>
              <a:rPr lang="en-US" dirty="0" err="1"/>
              <a:t>dataToSend</a:t>
            </a:r>
            <a:r>
              <a:rPr lang="en-US" dirty="0"/>
              <a:t> = {</a:t>
            </a:r>
          </a:p>
          <a:p>
            <a:pPr marL="0" indent="0">
              <a:buNone/>
            </a:pPr>
            <a:r>
              <a:rPr lang="en-US" dirty="0"/>
              <a:t>key1: 'value1',</a:t>
            </a:r>
          </a:p>
          <a:p>
            <a:pPr marL="0" indent="0">
              <a:buNone/>
            </a:pPr>
            <a:r>
              <a:rPr lang="en-US" dirty="0"/>
              <a:t>key2: 'value2',  };</a:t>
            </a:r>
          </a:p>
          <a:p>
            <a:pPr marL="0" indent="0">
              <a:buNone/>
            </a:pPr>
            <a:r>
              <a:rPr lang="en-US" dirty="0"/>
              <a:t>fetch('/</a:t>
            </a:r>
            <a:r>
              <a:rPr lang="en-US" dirty="0" err="1"/>
              <a:t>api</a:t>
            </a:r>
            <a:r>
              <a:rPr lang="en-US" dirty="0"/>
              <a:t>/post-endpoint', {</a:t>
            </a:r>
          </a:p>
          <a:p>
            <a:pPr marL="0" indent="0">
              <a:buNone/>
            </a:pPr>
            <a:r>
              <a:rPr lang="en-US" dirty="0"/>
              <a:t>method: 'POST',</a:t>
            </a:r>
          </a:p>
          <a:p>
            <a:pPr marL="0" indent="0">
              <a:buNone/>
            </a:pPr>
            <a:r>
              <a:rPr lang="en-US" dirty="0"/>
              <a:t>headers: {</a:t>
            </a:r>
          </a:p>
          <a:p>
            <a:pPr marL="0" indent="0">
              <a:buNone/>
            </a:pPr>
            <a:r>
              <a:rPr lang="en-US" dirty="0"/>
              <a:t>Content-Type': 'application/json',  },</a:t>
            </a:r>
          </a:p>
          <a:p>
            <a:pPr marL="0" indent="0">
              <a:buNone/>
            </a:pPr>
            <a:r>
              <a:rPr lang="en-US" dirty="0"/>
              <a:t>body: </a:t>
            </a:r>
            <a:r>
              <a:rPr lang="en-US" dirty="0" err="1"/>
              <a:t>JSON.stringify</a:t>
            </a:r>
            <a:r>
              <a:rPr lang="en-US" dirty="0"/>
              <a:t>(</a:t>
            </a:r>
            <a:r>
              <a:rPr lang="en-US" dirty="0" err="1"/>
              <a:t>dataToSend</a:t>
            </a:r>
            <a:r>
              <a:rPr lang="en-US" dirty="0"/>
              <a:t>), })</a:t>
            </a:r>
          </a:p>
          <a:p>
            <a:pPr marL="0" indent="0">
              <a:buNone/>
            </a:pPr>
            <a:r>
              <a:rPr lang="en-US" dirty="0"/>
              <a:t>.then(response =&gt; {</a:t>
            </a:r>
          </a:p>
          <a:p>
            <a:pPr marL="0" indent="0">
              <a:buNone/>
            </a:pPr>
            <a:r>
              <a:rPr lang="en-US" dirty="0"/>
              <a:t> if (!</a:t>
            </a:r>
            <a:r>
              <a:rPr lang="en-US" dirty="0" err="1"/>
              <a:t>response.ok</a:t>
            </a:r>
            <a:r>
              <a:rPr lang="en-US" dirty="0"/>
              <a:t>) {</a:t>
            </a:r>
          </a:p>
          <a:p>
            <a:pPr marL="0" indent="0">
              <a:buNone/>
            </a:pPr>
            <a:r>
              <a:rPr lang="en-US" dirty="0"/>
              <a:t> throw new Error('Network response was not ok'); }</a:t>
            </a:r>
          </a:p>
          <a:p>
            <a:pPr marL="0" indent="0">
              <a:buNone/>
            </a:pPr>
            <a:r>
              <a:rPr lang="en-US" dirty="0"/>
              <a:t> return </a:t>
            </a:r>
            <a:r>
              <a:rPr lang="en-US" dirty="0" err="1"/>
              <a:t>response.json</a:t>
            </a:r>
            <a:r>
              <a:rPr lang="en-US" dirty="0"/>
              <a:t>(); })</a:t>
            </a:r>
          </a:p>
          <a:p>
            <a:pPr marL="0" indent="0">
              <a:buNone/>
            </a:pPr>
            <a:r>
              <a:rPr lang="en-US" dirty="0"/>
              <a:t>.then(data =&gt; {  // Handle the response from the backend</a:t>
            </a:r>
          </a:p>
          <a:p>
            <a:pPr marL="0" indent="0">
              <a:buNone/>
            </a:pPr>
            <a:r>
              <a:rPr lang="en-US" dirty="0"/>
              <a:t>console.log(data); })</a:t>
            </a:r>
          </a:p>
          <a:p>
            <a:pPr marL="0" indent="0">
              <a:buNone/>
            </a:pPr>
            <a:r>
              <a:rPr lang="en-US" dirty="0"/>
              <a:t>.catch(error =&gt; { // Handle errors</a:t>
            </a:r>
          </a:p>
          <a:p>
            <a:pPr marL="0" indent="0">
              <a:buNone/>
            </a:pPr>
            <a:r>
              <a:rPr lang="en-US" dirty="0"/>
              <a:t> </a:t>
            </a:r>
            <a:r>
              <a:rPr lang="en-US" dirty="0" err="1"/>
              <a:t>console.error</a:t>
            </a:r>
            <a:r>
              <a:rPr lang="en-US" dirty="0"/>
              <a:t>('There was a problem with the fetch operation:', error);</a:t>
            </a:r>
          </a:p>
          <a:p>
            <a:pPr marL="0" indent="0">
              <a:buNone/>
            </a:pPr>
            <a:r>
              <a:rPr lang="en-US" dirty="0"/>
              <a:t> });</a:t>
            </a:r>
          </a:p>
        </p:txBody>
      </p:sp>
    </p:spTree>
    <p:extLst>
      <p:ext uri="{BB962C8B-B14F-4D97-AF65-F5344CB8AC3E}">
        <p14:creationId xmlns:p14="http://schemas.microsoft.com/office/powerpoint/2010/main" val="165444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B6F8-116B-41C3-984D-2606D36DBCD7}"/>
              </a:ext>
            </a:extLst>
          </p:cNvPr>
          <p:cNvSpPr>
            <a:spLocks noGrp="1"/>
          </p:cNvSpPr>
          <p:nvPr>
            <p:ph type="title"/>
          </p:nvPr>
        </p:nvSpPr>
        <p:spPr/>
        <p:txBody>
          <a:bodyPr/>
          <a:lstStyle/>
          <a:p>
            <a:r>
              <a:rPr lang="en-US" b="1" dirty="0"/>
              <a:t>Full-Stack Integration</a:t>
            </a:r>
            <a:endParaRPr lang="en-US" dirty="0"/>
          </a:p>
        </p:txBody>
      </p:sp>
      <p:sp>
        <p:nvSpPr>
          <p:cNvPr id="3" name="Content Placeholder 2">
            <a:extLst>
              <a:ext uri="{FF2B5EF4-FFF2-40B4-BE49-F238E27FC236}">
                <a16:creationId xmlns:a16="http://schemas.microsoft.com/office/drawing/2014/main" id="{D694DE85-8DB7-4333-A03A-5316F9C8727B}"/>
              </a:ext>
            </a:extLst>
          </p:cNvPr>
          <p:cNvSpPr>
            <a:spLocks noGrp="1"/>
          </p:cNvSpPr>
          <p:nvPr>
            <p:ph idx="1"/>
          </p:nvPr>
        </p:nvSpPr>
        <p:spPr/>
        <p:txBody>
          <a:bodyPr/>
          <a:lstStyle/>
          <a:p>
            <a:r>
              <a:rPr lang="en-US" dirty="0"/>
              <a:t>Full-stack integration refers to the process of seamlessly connecting and coordinating all the components of a software application or system, from the front-end user interface to the back-end server and database. This integration ensures that the entire system functions as a cohesive whole, allowing data and processes to flow smoothly between different layers or components.</a:t>
            </a:r>
          </a:p>
          <a:p>
            <a:pPr marL="0" indent="0">
              <a:buNone/>
            </a:pPr>
            <a:endParaRPr lang="en-US" dirty="0"/>
          </a:p>
        </p:txBody>
      </p:sp>
    </p:spTree>
    <p:extLst>
      <p:ext uri="{BB962C8B-B14F-4D97-AF65-F5344CB8AC3E}">
        <p14:creationId xmlns:p14="http://schemas.microsoft.com/office/powerpoint/2010/main" val="149954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F0B-7AB5-4B68-90C0-B3C89AC734E2}"/>
              </a:ext>
            </a:extLst>
          </p:cNvPr>
          <p:cNvSpPr>
            <a:spLocks noGrp="1"/>
          </p:cNvSpPr>
          <p:nvPr>
            <p:ph type="title"/>
          </p:nvPr>
        </p:nvSpPr>
        <p:spPr/>
        <p:txBody>
          <a:bodyPr>
            <a:normAutofit fontScale="90000"/>
          </a:bodyPr>
          <a:lstStyle/>
          <a:p>
            <a:br>
              <a:rPr lang="en-US" b="1" dirty="0"/>
            </a:br>
            <a:r>
              <a:rPr lang="en-US" b="1" dirty="0"/>
              <a:t>Using </a:t>
            </a:r>
            <a:r>
              <a:rPr lang="en-US" b="1" dirty="0" err="1"/>
              <a:t>Axios</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535F5631-B759-415C-A944-D73B45FAA0B3}"/>
              </a:ext>
            </a:extLst>
          </p:cNvPr>
          <p:cNvSpPr>
            <a:spLocks noGrp="1"/>
          </p:cNvSpPr>
          <p:nvPr>
            <p:ph idx="1"/>
          </p:nvPr>
        </p:nvSpPr>
        <p:spPr/>
        <p:txBody>
          <a:bodyPr/>
          <a:lstStyle/>
          <a:p>
            <a:r>
              <a:rPr lang="en-US" dirty="0"/>
              <a:t>Both </a:t>
            </a:r>
            <a:r>
              <a:rPr lang="en-US" dirty="0" err="1"/>
              <a:t>Axios</a:t>
            </a:r>
            <a:r>
              <a:rPr lang="en-US" dirty="0"/>
              <a:t> and the Fetch API can be used effectively to make API requests in the frontend. You can choose the one that best fits your project requirements and coding style. </a:t>
            </a:r>
            <a:r>
              <a:rPr lang="en-US" dirty="0" err="1"/>
              <a:t>Axios</a:t>
            </a:r>
            <a:r>
              <a:rPr lang="en-US" dirty="0"/>
              <a:t> is often preferred for its ease of use and built-in support for interceptors, but the Fetch API is a native browser feature and can be used without external dependencies.</a:t>
            </a:r>
          </a:p>
          <a:p>
            <a:pPr marL="0" indent="0">
              <a:buNone/>
            </a:pPr>
            <a:endParaRPr lang="en-US" dirty="0"/>
          </a:p>
        </p:txBody>
      </p:sp>
    </p:spTree>
    <p:extLst>
      <p:ext uri="{BB962C8B-B14F-4D97-AF65-F5344CB8AC3E}">
        <p14:creationId xmlns:p14="http://schemas.microsoft.com/office/powerpoint/2010/main" val="15196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A137-04F6-4EE4-B3A4-C2E603CC150D}"/>
              </a:ext>
            </a:extLst>
          </p:cNvPr>
          <p:cNvSpPr>
            <a:spLocks noGrp="1"/>
          </p:cNvSpPr>
          <p:nvPr>
            <p:ph type="title"/>
          </p:nvPr>
        </p:nvSpPr>
        <p:spPr/>
        <p:txBody>
          <a:bodyPr>
            <a:normAutofit fontScale="90000"/>
          </a:bodyPr>
          <a:lstStyle/>
          <a:p>
            <a:br>
              <a:rPr lang="en-US" dirty="0"/>
            </a:br>
            <a:r>
              <a:rPr lang="en-US" b="1" dirty="0"/>
              <a:t>Here are some key aspects of full-stack integration:</a:t>
            </a:r>
            <a:br>
              <a:rPr lang="en-US" b="1" dirty="0"/>
            </a:br>
            <a:endParaRPr lang="en-US" b="1" dirty="0"/>
          </a:p>
        </p:txBody>
      </p:sp>
      <p:sp>
        <p:nvSpPr>
          <p:cNvPr id="3" name="Content Placeholder 2">
            <a:extLst>
              <a:ext uri="{FF2B5EF4-FFF2-40B4-BE49-F238E27FC236}">
                <a16:creationId xmlns:a16="http://schemas.microsoft.com/office/drawing/2014/main" id="{7CB213EF-87B2-44E8-8976-0A0526008225}"/>
              </a:ext>
            </a:extLst>
          </p:cNvPr>
          <p:cNvSpPr>
            <a:spLocks noGrp="1"/>
          </p:cNvSpPr>
          <p:nvPr>
            <p:ph idx="1"/>
          </p:nvPr>
        </p:nvSpPr>
        <p:spPr/>
        <p:txBody>
          <a:bodyPr/>
          <a:lstStyle/>
          <a:p>
            <a:pPr marL="0" indent="0">
              <a:buNone/>
            </a:pPr>
            <a:r>
              <a:rPr lang="en-US" b="1" dirty="0"/>
              <a:t>1. Front-end and Back-end Integration:</a:t>
            </a:r>
            <a:r>
              <a:rPr lang="en-US" dirty="0"/>
              <a:t> Full-stack integration involves integrating the front-end (the user interface that users interact with) and the back-end (the server-side logic and database) of a software application. This integration ensures that user inputs are processed, and data is stored and retrieved correctly.</a:t>
            </a:r>
          </a:p>
          <a:p>
            <a:pPr marL="0" indent="0">
              <a:buNone/>
            </a:pPr>
            <a:r>
              <a:rPr lang="en-US" b="1" dirty="0"/>
              <a:t>2. Data Integration:</a:t>
            </a:r>
            <a:r>
              <a:rPr lang="en-US" dirty="0"/>
              <a:t> It involves managing data flow between different components and systems within an application. This includes data validation, transformation, and synchronization to ensure consistency and accuracy.</a:t>
            </a:r>
          </a:p>
          <a:p>
            <a:endParaRPr lang="en-US" dirty="0"/>
          </a:p>
        </p:txBody>
      </p:sp>
    </p:spTree>
    <p:extLst>
      <p:ext uri="{BB962C8B-B14F-4D97-AF65-F5344CB8AC3E}">
        <p14:creationId xmlns:p14="http://schemas.microsoft.com/office/powerpoint/2010/main" val="281535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41EA-2928-49E1-A695-3EB5371DAAB6}"/>
              </a:ext>
            </a:extLst>
          </p:cNvPr>
          <p:cNvSpPr>
            <a:spLocks noGrp="1"/>
          </p:cNvSpPr>
          <p:nvPr>
            <p:ph type="title"/>
          </p:nvPr>
        </p:nvSpPr>
        <p:spPr/>
        <p:txBody>
          <a:bodyPr>
            <a:normAutofit fontScale="90000"/>
          </a:bodyPr>
          <a:lstStyle/>
          <a:p>
            <a:br>
              <a:rPr lang="en-US" b="1" dirty="0"/>
            </a:br>
            <a:r>
              <a:rPr lang="en-US" b="1" dirty="0"/>
              <a:t>Here are some key aspects of full-stack integration:</a:t>
            </a:r>
            <a:br>
              <a:rPr lang="en-US" b="1" dirty="0"/>
            </a:br>
            <a:endParaRPr lang="en-US" dirty="0"/>
          </a:p>
        </p:txBody>
      </p:sp>
      <p:sp>
        <p:nvSpPr>
          <p:cNvPr id="3" name="Content Placeholder 2">
            <a:extLst>
              <a:ext uri="{FF2B5EF4-FFF2-40B4-BE49-F238E27FC236}">
                <a16:creationId xmlns:a16="http://schemas.microsoft.com/office/drawing/2014/main" id="{A71B4879-CD13-439C-9EF1-1CAE026A8E20}"/>
              </a:ext>
            </a:extLst>
          </p:cNvPr>
          <p:cNvSpPr>
            <a:spLocks noGrp="1"/>
          </p:cNvSpPr>
          <p:nvPr>
            <p:ph idx="1"/>
          </p:nvPr>
        </p:nvSpPr>
        <p:spPr/>
        <p:txBody>
          <a:bodyPr/>
          <a:lstStyle/>
          <a:p>
            <a:pPr marL="0" indent="0">
              <a:buNone/>
            </a:pPr>
            <a:r>
              <a:rPr lang="en-US" b="1" dirty="0"/>
              <a:t>3. API Integration:</a:t>
            </a:r>
            <a:r>
              <a:rPr lang="en-US" dirty="0"/>
              <a:t> In modern software development, applications often rely on external services or APIs (Application Programming Interfaces) to perform various functions. Full-stack integration includes integrating these APIs into the application to access external resources or services.</a:t>
            </a:r>
          </a:p>
          <a:p>
            <a:pPr marL="0" indent="0">
              <a:buNone/>
            </a:pPr>
            <a:r>
              <a:rPr lang="en-US" b="1" dirty="0"/>
              <a:t>4. Middleware Integration: </a:t>
            </a:r>
            <a:r>
              <a:rPr lang="en-US" dirty="0"/>
              <a:t>Middleware refers to software components that act as intermediaries between different systems or components. Middleware integration ensures that various software components can communicate and work together seamlessly.</a:t>
            </a:r>
          </a:p>
          <a:p>
            <a:endParaRPr lang="en-US" dirty="0"/>
          </a:p>
        </p:txBody>
      </p:sp>
    </p:spTree>
    <p:extLst>
      <p:ext uri="{BB962C8B-B14F-4D97-AF65-F5344CB8AC3E}">
        <p14:creationId xmlns:p14="http://schemas.microsoft.com/office/powerpoint/2010/main" val="280512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CEE4-356B-47D2-83B4-16BCDA3511CF}"/>
              </a:ext>
            </a:extLst>
          </p:cNvPr>
          <p:cNvSpPr>
            <a:spLocks noGrp="1"/>
          </p:cNvSpPr>
          <p:nvPr>
            <p:ph type="title"/>
          </p:nvPr>
        </p:nvSpPr>
        <p:spPr/>
        <p:txBody>
          <a:bodyPr>
            <a:normAutofit fontScale="90000"/>
          </a:bodyPr>
          <a:lstStyle/>
          <a:p>
            <a:br>
              <a:rPr lang="en-US" b="1" dirty="0"/>
            </a:br>
            <a:r>
              <a:rPr lang="en-US" b="1" dirty="0"/>
              <a:t>Here are some key aspects of full-stack integration:</a:t>
            </a:r>
            <a:br>
              <a:rPr lang="en-US" b="1" dirty="0"/>
            </a:br>
            <a:endParaRPr lang="en-US" dirty="0"/>
          </a:p>
        </p:txBody>
      </p:sp>
      <p:sp>
        <p:nvSpPr>
          <p:cNvPr id="3" name="Content Placeholder 2">
            <a:extLst>
              <a:ext uri="{FF2B5EF4-FFF2-40B4-BE49-F238E27FC236}">
                <a16:creationId xmlns:a16="http://schemas.microsoft.com/office/drawing/2014/main" id="{3302ECBB-90D4-4133-8655-3D7A216C8E20}"/>
              </a:ext>
            </a:extLst>
          </p:cNvPr>
          <p:cNvSpPr>
            <a:spLocks noGrp="1"/>
          </p:cNvSpPr>
          <p:nvPr>
            <p:ph idx="1"/>
          </p:nvPr>
        </p:nvSpPr>
        <p:spPr/>
        <p:txBody>
          <a:bodyPr/>
          <a:lstStyle/>
          <a:p>
            <a:pPr marL="0" indent="0">
              <a:buNone/>
            </a:pPr>
            <a:r>
              <a:rPr lang="en-US" b="1" dirty="0"/>
              <a:t>5. Security and Authentication:</a:t>
            </a:r>
            <a:r>
              <a:rPr lang="en-US" dirty="0"/>
              <a:t> Integrating security measures, including authentication and authorization, is crucial to protect data and ensure that only authorized users can access certain parts of the application.</a:t>
            </a:r>
          </a:p>
          <a:p>
            <a:pPr marL="0" indent="0">
              <a:buNone/>
            </a:pPr>
            <a:r>
              <a:rPr lang="en-US" b="1" dirty="0"/>
              <a:t>6. Testing and Quality Assurance:</a:t>
            </a:r>
            <a:r>
              <a:rPr lang="en-US" dirty="0"/>
              <a:t> Comprehensive testing is essential to verify that all integrated components function correctly and that the application performs as expected. This includes unit testing, integration testing, and end-to-end testing.</a:t>
            </a:r>
          </a:p>
          <a:p>
            <a:endParaRPr lang="en-US" dirty="0"/>
          </a:p>
        </p:txBody>
      </p:sp>
    </p:spTree>
    <p:extLst>
      <p:ext uri="{BB962C8B-B14F-4D97-AF65-F5344CB8AC3E}">
        <p14:creationId xmlns:p14="http://schemas.microsoft.com/office/powerpoint/2010/main" val="397727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E43B-F22B-4CE7-B3ED-9B3305224279}"/>
              </a:ext>
            </a:extLst>
          </p:cNvPr>
          <p:cNvSpPr>
            <a:spLocks noGrp="1"/>
          </p:cNvSpPr>
          <p:nvPr>
            <p:ph type="title"/>
          </p:nvPr>
        </p:nvSpPr>
        <p:spPr/>
        <p:txBody>
          <a:bodyPr>
            <a:normAutofit fontScale="90000"/>
          </a:bodyPr>
          <a:lstStyle/>
          <a:p>
            <a:br>
              <a:rPr lang="en-US" b="1" dirty="0"/>
            </a:br>
            <a:r>
              <a:rPr lang="en-US" b="1" dirty="0"/>
              <a:t>Here are some key aspects of full-stack integration:</a:t>
            </a:r>
            <a:br>
              <a:rPr lang="en-US" b="1" dirty="0"/>
            </a:br>
            <a:endParaRPr lang="en-US" dirty="0"/>
          </a:p>
        </p:txBody>
      </p:sp>
      <p:sp>
        <p:nvSpPr>
          <p:cNvPr id="3" name="Content Placeholder 2">
            <a:extLst>
              <a:ext uri="{FF2B5EF4-FFF2-40B4-BE49-F238E27FC236}">
                <a16:creationId xmlns:a16="http://schemas.microsoft.com/office/drawing/2014/main" id="{75F89329-5814-4608-B797-A73F49198C1E}"/>
              </a:ext>
            </a:extLst>
          </p:cNvPr>
          <p:cNvSpPr>
            <a:spLocks noGrp="1"/>
          </p:cNvSpPr>
          <p:nvPr>
            <p:ph idx="1"/>
          </p:nvPr>
        </p:nvSpPr>
        <p:spPr/>
        <p:txBody>
          <a:bodyPr/>
          <a:lstStyle/>
          <a:p>
            <a:pPr marL="0" indent="0">
              <a:buNone/>
            </a:pPr>
            <a:r>
              <a:rPr lang="en-US" b="1" dirty="0"/>
              <a:t>7. Continuous Integration and Continuous Deployment (CI/CD):</a:t>
            </a:r>
            <a:r>
              <a:rPr lang="en-US" dirty="0"/>
              <a:t> CI/CD practices involve automating the build, testing, and deployment processes to ensure that changes can be quickly and reliably integrated into the production environment.</a:t>
            </a:r>
          </a:p>
          <a:p>
            <a:pPr marL="0" indent="0">
              <a:buNone/>
            </a:pPr>
            <a:r>
              <a:rPr lang="en-US" b="1" dirty="0"/>
              <a:t>8. Scalability and Performance Optimization: </a:t>
            </a:r>
            <a:r>
              <a:rPr lang="en-US" dirty="0"/>
              <a:t>As the application grows, full-stack integration also includes strategies for scaling the system to handle increased traffic and optimizing performance to ensure a responsive user experience.</a:t>
            </a:r>
          </a:p>
        </p:txBody>
      </p:sp>
    </p:spTree>
    <p:extLst>
      <p:ext uri="{BB962C8B-B14F-4D97-AF65-F5344CB8AC3E}">
        <p14:creationId xmlns:p14="http://schemas.microsoft.com/office/powerpoint/2010/main" val="265619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61B9-7D4B-494B-9701-93CC19490EA4}"/>
              </a:ext>
            </a:extLst>
          </p:cNvPr>
          <p:cNvSpPr>
            <a:spLocks noGrp="1"/>
          </p:cNvSpPr>
          <p:nvPr>
            <p:ph type="title"/>
          </p:nvPr>
        </p:nvSpPr>
        <p:spPr/>
        <p:txBody>
          <a:bodyPr>
            <a:normAutofit fontScale="90000"/>
          </a:bodyPr>
          <a:lstStyle/>
          <a:p>
            <a:br>
              <a:rPr lang="en-US" b="1" dirty="0"/>
            </a:br>
            <a:r>
              <a:rPr lang="en-US" b="1" dirty="0"/>
              <a:t>Here are some key aspects of full-stack integration:</a:t>
            </a:r>
            <a:br>
              <a:rPr lang="en-US" b="1" dirty="0"/>
            </a:br>
            <a:endParaRPr lang="en-US" dirty="0"/>
          </a:p>
        </p:txBody>
      </p:sp>
      <p:sp>
        <p:nvSpPr>
          <p:cNvPr id="3" name="Content Placeholder 2">
            <a:extLst>
              <a:ext uri="{FF2B5EF4-FFF2-40B4-BE49-F238E27FC236}">
                <a16:creationId xmlns:a16="http://schemas.microsoft.com/office/drawing/2014/main" id="{F213C974-2359-4A5D-AA6A-351554ACD88F}"/>
              </a:ext>
            </a:extLst>
          </p:cNvPr>
          <p:cNvSpPr>
            <a:spLocks noGrp="1"/>
          </p:cNvSpPr>
          <p:nvPr>
            <p:ph idx="1"/>
          </p:nvPr>
        </p:nvSpPr>
        <p:spPr>
          <a:xfrm>
            <a:off x="838200" y="1690688"/>
            <a:ext cx="10515600" cy="5014911"/>
          </a:xfrm>
        </p:spPr>
        <p:txBody>
          <a:bodyPr>
            <a:normAutofit lnSpcReduction="10000"/>
          </a:bodyPr>
          <a:lstStyle/>
          <a:p>
            <a:pPr marL="0" indent="0">
              <a:buNone/>
            </a:pPr>
            <a:r>
              <a:rPr lang="en-US" b="1" dirty="0"/>
              <a:t>9. Monitoring and Analytics:</a:t>
            </a:r>
            <a:r>
              <a:rPr lang="en-US" dirty="0"/>
              <a:t> Integrating monitoring and analytics tools allows for real-time monitoring of the application's performance and user behavior. This data can be used to identify issues, improve the user experience, and make data-driven decisions.</a:t>
            </a:r>
          </a:p>
          <a:p>
            <a:pPr marL="0" indent="0">
              <a:buNone/>
            </a:pPr>
            <a:r>
              <a:rPr lang="en-US" b="1" dirty="0"/>
              <a:t>10. Documentation:</a:t>
            </a:r>
            <a:r>
              <a:rPr lang="en-US" dirty="0"/>
              <a:t> Thorough documentation of the integrated components, APIs, and system architecture is crucial for developers and maintainers to understand how the application works and how different parts are connected.</a:t>
            </a:r>
          </a:p>
          <a:p>
            <a:pPr marL="0" indent="0">
              <a:buNone/>
            </a:pPr>
            <a:r>
              <a:rPr lang="en-US" dirty="0"/>
              <a:t>Full-stack integration is a complex and ongoing process, especially in large and dynamic software systems. It requires careful planning, coordination, and collaboration among development teams to ensure that all parts of the system work together seamlessly to deliver a reliable and user-friendly application.</a:t>
            </a:r>
          </a:p>
          <a:p>
            <a:pPr marL="0" indent="0">
              <a:buNone/>
            </a:pPr>
            <a:endParaRPr lang="en-US" dirty="0"/>
          </a:p>
          <a:p>
            <a:endParaRPr lang="en-US" dirty="0"/>
          </a:p>
        </p:txBody>
      </p:sp>
    </p:spTree>
    <p:extLst>
      <p:ext uri="{BB962C8B-B14F-4D97-AF65-F5344CB8AC3E}">
        <p14:creationId xmlns:p14="http://schemas.microsoft.com/office/powerpoint/2010/main" val="221916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E553-85D8-45E8-9642-10A9851863F2}"/>
              </a:ext>
            </a:extLst>
          </p:cNvPr>
          <p:cNvSpPr>
            <a:spLocks noGrp="1"/>
          </p:cNvSpPr>
          <p:nvPr>
            <p:ph type="title"/>
          </p:nvPr>
        </p:nvSpPr>
        <p:spPr/>
        <p:txBody>
          <a:bodyPr>
            <a:normAutofit fontScale="90000"/>
          </a:bodyPr>
          <a:lstStyle/>
          <a:p>
            <a:br>
              <a:rPr lang="en-US" b="1" u="sng" dirty="0"/>
            </a:br>
            <a:r>
              <a:rPr lang="en-US" b="1" u="sng" dirty="0"/>
              <a:t>Integrating the backend (Express.js) with the frontend (React) to create a full-stack application.</a:t>
            </a:r>
            <a:br>
              <a:rPr lang="en-US" b="1" dirty="0"/>
            </a:br>
            <a:endParaRPr lang="en-US" b="1" dirty="0"/>
          </a:p>
        </p:txBody>
      </p:sp>
      <p:sp>
        <p:nvSpPr>
          <p:cNvPr id="3" name="Content Placeholder 2">
            <a:extLst>
              <a:ext uri="{FF2B5EF4-FFF2-40B4-BE49-F238E27FC236}">
                <a16:creationId xmlns:a16="http://schemas.microsoft.com/office/drawing/2014/main" id="{B93790E0-1FF4-4F5E-B734-FEF5EFA9B895}"/>
              </a:ext>
            </a:extLst>
          </p:cNvPr>
          <p:cNvSpPr>
            <a:spLocks noGrp="1"/>
          </p:cNvSpPr>
          <p:nvPr>
            <p:ph idx="1"/>
          </p:nvPr>
        </p:nvSpPr>
        <p:spPr/>
        <p:txBody>
          <a:bodyPr/>
          <a:lstStyle/>
          <a:p>
            <a:pPr marL="0" indent="0">
              <a:buNone/>
            </a:pPr>
            <a:r>
              <a:rPr lang="en-US" dirty="0"/>
              <a:t>Integrating a backend built with Express.js and a frontend built with React to create a full-stack application is a common development scenario. In this process, you'll establish communication between the two components, allowing data and requests to flow smoothly between them. Here's a step-by-step guide on how to integrate Express.js with React:</a:t>
            </a:r>
          </a:p>
          <a:p>
            <a:pPr marL="0" indent="0">
              <a:buNone/>
            </a:pPr>
            <a:r>
              <a:rPr lang="en-US" b="1" dirty="0"/>
              <a:t>1. Set Up Your Development Environment:</a:t>
            </a:r>
            <a:endParaRPr lang="en-US" dirty="0"/>
          </a:p>
          <a:p>
            <a:pPr marL="0" indent="0">
              <a:buNone/>
            </a:pPr>
            <a:r>
              <a:rPr lang="en-US" dirty="0"/>
              <a:t>- Make sure you have Node.js and </a:t>
            </a:r>
            <a:r>
              <a:rPr lang="en-US" dirty="0" err="1"/>
              <a:t>npm</a:t>
            </a:r>
            <a:r>
              <a:rPr lang="en-US" dirty="0"/>
              <a:t> (Node Package Manager) installed on your system.</a:t>
            </a:r>
          </a:p>
          <a:p>
            <a:pPr marL="0" indent="0">
              <a:buNone/>
            </a:pPr>
            <a:r>
              <a:rPr lang="en-US" dirty="0"/>
              <a:t>- Set up a new project directory for your full-stack application.</a:t>
            </a:r>
          </a:p>
          <a:p>
            <a:endParaRPr lang="en-US" dirty="0"/>
          </a:p>
        </p:txBody>
      </p:sp>
    </p:spTree>
    <p:extLst>
      <p:ext uri="{BB962C8B-B14F-4D97-AF65-F5344CB8AC3E}">
        <p14:creationId xmlns:p14="http://schemas.microsoft.com/office/powerpoint/2010/main" val="351758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3335-7758-4583-886D-67933A35765A}"/>
              </a:ext>
            </a:extLst>
          </p:cNvPr>
          <p:cNvSpPr>
            <a:spLocks noGrp="1"/>
          </p:cNvSpPr>
          <p:nvPr>
            <p:ph type="title"/>
          </p:nvPr>
        </p:nvSpPr>
        <p:spPr/>
        <p:txBody>
          <a:bodyPr>
            <a:normAutofit fontScale="90000"/>
          </a:bodyPr>
          <a:lstStyle/>
          <a:p>
            <a:br>
              <a:rPr lang="en-US" b="1" u="sng" dirty="0"/>
            </a:br>
            <a:r>
              <a:rPr lang="en-US" b="1" u="sng" dirty="0"/>
              <a:t>Integrating the backend (Express.js) with the frontend (React) to create a full-stack application.</a:t>
            </a:r>
            <a:br>
              <a:rPr lang="en-US" b="1" dirty="0"/>
            </a:br>
            <a:endParaRPr lang="en-US" dirty="0"/>
          </a:p>
        </p:txBody>
      </p:sp>
      <p:sp>
        <p:nvSpPr>
          <p:cNvPr id="3" name="Content Placeholder 2">
            <a:extLst>
              <a:ext uri="{FF2B5EF4-FFF2-40B4-BE49-F238E27FC236}">
                <a16:creationId xmlns:a16="http://schemas.microsoft.com/office/drawing/2014/main" id="{AEFC6CD9-E973-4D3B-8D60-51FC4F4DFD8E}"/>
              </a:ext>
            </a:extLst>
          </p:cNvPr>
          <p:cNvSpPr>
            <a:spLocks noGrp="1"/>
          </p:cNvSpPr>
          <p:nvPr>
            <p:ph idx="1"/>
          </p:nvPr>
        </p:nvSpPr>
        <p:spPr/>
        <p:txBody>
          <a:bodyPr>
            <a:normAutofit fontScale="92500" lnSpcReduction="10000"/>
          </a:bodyPr>
          <a:lstStyle/>
          <a:p>
            <a:pPr marL="0" indent="0">
              <a:buNone/>
            </a:pPr>
            <a:r>
              <a:rPr lang="en-US" b="1" dirty="0"/>
              <a:t>2. Create the Backend (Express.js):</a:t>
            </a:r>
            <a:endParaRPr lang="en-US" dirty="0"/>
          </a:p>
          <a:p>
            <a:pPr marL="0" indent="0">
              <a:buNone/>
            </a:pPr>
            <a:r>
              <a:rPr lang="en-US" dirty="0"/>
              <a:t>- Initialize a new Node.js project in a subdirectory (e.g., `backend`).</a:t>
            </a:r>
          </a:p>
          <a:p>
            <a:pPr marL="0" indent="0">
              <a:buNone/>
            </a:pPr>
            <a:r>
              <a:rPr lang="en-US" dirty="0"/>
              <a:t>  </a:t>
            </a:r>
            <a:r>
              <a:rPr lang="en-US" dirty="0" err="1"/>
              <a:t>mkdir</a:t>
            </a:r>
            <a:r>
              <a:rPr lang="en-US" dirty="0"/>
              <a:t> backend</a:t>
            </a:r>
          </a:p>
          <a:p>
            <a:pPr marL="0" indent="0">
              <a:buNone/>
            </a:pPr>
            <a:r>
              <a:rPr lang="en-US" dirty="0"/>
              <a:t>  cd backend</a:t>
            </a:r>
          </a:p>
          <a:p>
            <a:pPr marL="0" indent="0">
              <a:buNone/>
            </a:pPr>
            <a:r>
              <a:rPr lang="en-US" dirty="0"/>
              <a:t>  </a:t>
            </a:r>
            <a:r>
              <a:rPr lang="en-US" dirty="0" err="1"/>
              <a:t>npm</a:t>
            </a:r>
            <a:r>
              <a:rPr lang="en-US" dirty="0"/>
              <a:t> </a:t>
            </a:r>
            <a:r>
              <a:rPr lang="en-US" dirty="0" err="1"/>
              <a:t>init</a:t>
            </a:r>
            <a:r>
              <a:rPr lang="en-US" dirty="0"/>
              <a:t> -y</a:t>
            </a:r>
          </a:p>
          <a:p>
            <a:pPr marL="0" indent="0">
              <a:buNone/>
            </a:pPr>
            <a:r>
              <a:rPr lang="en-US" dirty="0"/>
              <a:t>  - Install Express.js and other necessary dependencies.</a:t>
            </a:r>
          </a:p>
          <a:p>
            <a:pPr marL="0" indent="0">
              <a:buNone/>
            </a:pPr>
            <a:r>
              <a:rPr lang="en-US" dirty="0"/>
              <a:t>  </a:t>
            </a:r>
            <a:r>
              <a:rPr lang="en-US" dirty="0" err="1"/>
              <a:t>npm</a:t>
            </a:r>
            <a:r>
              <a:rPr lang="en-US" dirty="0"/>
              <a:t> install express</a:t>
            </a:r>
          </a:p>
          <a:p>
            <a:pPr marL="0" indent="0">
              <a:buNone/>
            </a:pPr>
            <a:r>
              <a:rPr lang="en-US" dirty="0"/>
              <a:t>- Create an Express.js server with routes to handle data requests, database connections (if needed), and middleware for things like CORS and body parsing.</a:t>
            </a:r>
          </a:p>
          <a:p>
            <a:endParaRPr lang="en-US" dirty="0"/>
          </a:p>
        </p:txBody>
      </p:sp>
    </p:spTree>
    <p:extLst>
      <p:ext uri="{BB962C8B-B14F-4D97-AF65-F5344CB8AC3E}">
        <p14:creationId xmlns:p14="http://schemas.microsoft.com/office/powerpoint/2010/main" val="685213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1745</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Full-Stack Integration </vt:lpstr>
      <vt:lpstr>Full-Stack Integration</vt:lpstr>
      <vt:lpstr> Here are some key aspects of full-stack integration: </vt:lpstr>
      <vt:lpstr> Here are some key aspects of full-stack integration: </vt:lpstr>
      <vt:lpstr> Here are some key aspects of full-stack integration: </vt:lpstr>
      <vt:lpstr> Here are some key aspects of full-stack integration: </vt:lpstr>
      <vt:lpstr> Here are some key aspects of full-stack integration: </vt:lpstr>
      <vt:lpstr> Integrating the backend (Express.js) with the frontend (React) to create a full-stack application. </vt:lpstr>
      <vt:lpstr> Integrating the backend (Express.js) with the frontend (React) to create a full-stack application. </vt:lpstr>
      <vt:lpstr> Integrating the backend (Express.js) with the frontend (React) to create a full-stack application. </vt:lpstr>
      <vt:lpstr> Integrating the backend (Express.js) with the frontend (React) to create a full-stack application. </vt:lpstr>
      <vt:lpstr> Integrating the backend (Express.js) with the frontend (React) to create a full-stack application. </vt:lpstr>
      <vt:lpstr> Integrating the backend (Express.js) with the frontend (React) to create a full-stack application. </vt:lpstr>
      <vt:lpstr> Consuming backend APIs in the frontend using Axios or Fetch API. </vt:lpstr>
      <vt:lpstr> Using Axios: </vt:lpstr>
      <vt:lpstr> Using Axios: </vt:lpstr>
      <vt:lpstr> Using Axios: </vt:lpstr>
      <vt:lpstr> Using Axios: </vt:lpstr>
      <vt:lpstr> Using Axios: </vt:lpstr>
      <vt:lpstr> Using Axios: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Full-Stack Integration </dc:title>
  <dc:creator>Prajwal Boralkar</dc:creator>
  <cp:lastModifiedBy>Prajwal Boralkar</cp:lastModifiedBy>
  <cp:revision>11</cp:revision>
  <dcterms:created xsi:type="dcterms:W3CDTF">2023-09-22T12:41:08Z</dcterms:created>
  <dcterms:modified xsi:type="dcterms:W3CDTF">2023-09-22T13:28:23Z</dcterms:modified>
</cp:coreProperties>
</file>