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478068f8c5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478068f8c5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478068f8c5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478068f8c5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478068f8c5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478068f8c5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478068f8c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478068f8c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478068f8c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478068f8c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478068f8c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478068f8c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478068f8c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478068f8c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478068f8c5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478068f8c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478068f8c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478068f8c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478068f8c5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478068f8c5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478068f8c5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478068f8c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localhost:30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nvSpPr>
        <p:spPr>
          <a:xfrm>
            <a:off x="1421625" y="2256150"/>
            <a:ext cx="6469500" cy="6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900"/>
              <a:t>Authentication and Authorization</a:t>
            </a:r>
            <a:endParaRPr b="1"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2"/>
          <p:cNvSpPr txBox="1"/>
          <p:nvPr/>
        </p:nvSpPr>
        <p:spPr>
          <a:xfrm>
            <a:off x="1166075" y="766725"/>
            <a:ext cx="79071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3. Create an index.js File: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Create an index.js file in your project directory and add the following code:</a:t>
            </a:r>
            <a:endParaRPr sz="1200">
              <a:latin typeface="Times New Roman"/>
              <a:ea typeface="Times New Roman"/>
              <a:cs typeface="Times New Roman"/>
              <a:sym typeface="Times New Roman"/>
            </a:endParaRPr>
          </a:p>
        </p:txBody>
      </p:sp>
      <p:sp>
        <p:nvSpPr>
          <p:cNvPr id="323" name="Google Shape;323;p22"/>
          <p:cNvSpPr txBox="1"/>
          <p:nvPr/>
        </p:nvSpPr>
        <p:spPr>
          <a:xfrm>
            <a:off x="1166075" y="1698275"/>
            <a:ext cx="7907100" cy="503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50">
                <a:solidFill>
                  <a:srgbClr val="FFFFFF"/>
                </a:solidFill>
                <a:highlight>
                  <a:srgbClr val="434343"/>
                </a:highlight>
                <a:latin typeface="Courier New"/>
                <a:ea typeface="Courier New"/>
                <a:cs typeface="Courier New"/>
                <a:sym typeface="Courier New"/>
              </a:rPr>
              <a:t>const express = require('express');</a:t>
            </a:r>
            <a:endParaRPr sz="1250">
              <a:solidFill>
                <a:srgbClr val="FFFFFF"/>
              </a:solidFill>
              <a:highlight>
                <a:srgbClr val="434343"/>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FFFFFF"/>
                </a:solidFill>
                <a:highlight>
                  <a:srgbClr val="434343"/>
                </a:highlight>
                <a:latin typeface="Courier New"/>
                <a:ea typeface="Courier New"/>
                <a:cs typeface="Courier New"/>
                <a:sym typeface="Courier New"/>
              </a:rPr>
              <a:t> const jwt = require('jsonwebtoken'); </a:t>
            </a:r>
            <a:endParaRPr sz="1250">
              <a:solidFill>
                <a:srgbClr val="FFFFFF"/>
              </a:solidFill>
              <a:highlight>
                <a:srgbClr val="434343"/>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FFFFFF"/>
                </a:solidFill>
                <a:highlight>
                  <a:srgbClr val="434343"/>
                </a:highlight>
                <a:latin typeface="Courier New"/>
                <a:ea typeface="Courier New"/>
                <a:cs typeface="Courier New"/>
                <a:sym typeface="Courier New"/>
              </a:rPr>
              <a:t>const bcrypt = require('bcrypt'); </a:t>
            </a:r>
            <a:endParaRPr sz="1250">
              <a:solidFill>
                <a:srgbClr val="FFFFFF"/>
              </a:solidFill>
              <a:highlight>
                <a:srgbClr val="434343"/>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FFFFFF"/>
                </a:solidFill>
                <a:highlight>
                  <a:srgbClr val="434343"/>
                </a:highlight>
                <a:latin typeface="Courier New"/>
                <a:ea typeface="Courier New"/>
                <a:cs typeface="Courier New"/>
                <a:sym typeface="Courier New"/>
              </a:rPr>
              <a:t>const app = express();</a:t>
            </a:r>
            <a:endParaRPr sz="1250">
              <a:solidFill>
                <a:srgbClr val="FFFFFF"/>
              </a:solidFill>
              <a:highlight>
                <a:srgbClr val="434343"/>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FFFFFF"/>
                </a:solidFill>
                <a:highlight>
                  <a:srgbClr val="434343"/>
                </a:highlight>
                <a:latin typeface="Courier New"/>
                <a:ea typeface="Courier New"/>
                <a:cs typeface="Courier New"/>
                <a:sym typeface="Courier New"/>
              </a:rPr>
              <a:t> app.use(express.json()); </a:t>
            </a:r>
            <a:endParaRPr sz="1250">
              <a:solidFill>
                <a:srgbClr val="FFFFFF"/>
              </a:solidFill>
              <a:highlight>
                <a:srgbClr val="434343"/>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50">
              <a:solidFill>
                <a:srgbClr val="FFFFFF"/>
              </a:solidFill>
              <a:highlight>
                <a:srgbClr val="434343"/>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FFFFFF"/>
                </a:solidFill>
                <a:highlight>
                  <a:srgbClr val="434343"/>
                </a:highlight>
                <a:latin typeface="Courier New"/>
                <a:ea typeface="Courier New"/>
                <a:cs typeface="Courier New"/>
                <a:sym typeface="Courier New"/>
              </a:rPr>
              <a:t>// In a real application, store your users in a database. const users = [ </a:t>
            </a:r>
            <a:endParaRPr sz="1250">
              <a:solidFill>
                <a:srgbClr val="FFFFFF"/>
              </a:solidFill>
              <a:highlight>
                <a:srgbClr val="434343"/>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FFFFFF"/>
                </a:solidFill>
                <a:highlight>
                  <a:srgbClr val="434343"/>
                </a:highlight>
                <a:latin typeface="Courier New"/>
                <a:ea typeface="Courier New"/>
                <a:cs typeface="Courier New"/>
                <a:sym typeface="Courier New"/>
              </a:rPr>
              <a:t>{ id: 1, </a:t>
            </a:r>
            <a:endParaRPr sz="1250">
              <a:solidFill>
                <a:srgbClr val="FFFFFF"/>
              </a:solidFill>
              <a:highlight>
                <a:srgbClr val="434343"/>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FFFFFF"/>
                </a:solidFill>
                <a:highlight>
                  <a:srgbClr val="434343"/>
                </a:highlight>
                <a:latin typeface="Courier New"/>
                <a:ea typeface="Courier New"/>
                <a:cs typeface="Courier New"/>
                <a:sym typeface="Courier New"/>
              </a:rPr>
              <a:t>username: 'user1',</a:t>
            </a:r>
            <a:endParaRPr sz="1250">
              <a:solidFill>
                <a:srgbClr val="FFFFFF"/>
              </a:solidFill>
              <a:highlight>
                <a:srgbClr val="434343"/>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FFFFFF"/>
                </a:solidFill>
                <a:highlight>
                  <a:srgbClr val="434343"/>
                </a:highlight>
                <a:latin typeface="Courier New"/>
                <a:ea typeface="Courier New"/>
                <a:cs typeface="Courier New"/>
                <a:sym typeface="Courier New"/>
              </a:rPr>
              <a:t>password:'$2b$10$lfQyMz2R/1xfZiQZZUVXz.k20htE4IqIZ5.9Nr3iOFLhYD2I3kBG6', // Password: password1</a:t>
            </a:r>
            <a:endParaRPr sz="1250">
              <a:solidFill>
                <a:srgbClr val="FFFFFF"/>
              </a:solidFill>
              <a:highlight>
                <a:srgbClr val="434343"/>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FFFFFF"/>
                </a:solidFill>
                <a:highlight>
                  <a:srgbClr val="434343"/>
                </a:highlight>
                <a:latin typeface="Courier New"/>
                <a:ea typeface="Courier New"/>
                <a:cs typeface="Courier New"/>
                <a:sym typeface="Courier New"/>
              </a:rPr>
              <a:t> role: 'user', }, </a:t>
            </a:r>
            <a:endParaRPr sz="1250">
              <a:solidFill>
                <a:srgbClr val="FFFFFF"/>
              </a:solidFill>
              <a:highlight>
                <a:srgbClr val="434343"/>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50">
              <a:solidFill>
                <a:srgbClr val="FFFFFF"/>
              </a:solidFill>
              <a:highlight>
                <a:srgbClr val="434343"/>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FFFFFF"/>
                </a:solidFill>
                <a:highlight>
                  <a:srgbClr val="434343"/>
                </a:highlight>
                <a:latin typeface="Courier New"/>
                <a:ea typeface="Courier New"/>
                <a:cs typeface="Courier New"/>
                <a:sym typeface="Courier New"/>
              </a:rPr>
              <a:t>{ id: 2, </a:t>
            </a:r>
            <a:endParaRPr sz="1250">
              <a:solidFill>
                <a:srgbClr val="FFFFFF"/>
              </a:solidFill>
              <a:highlight>
                <a:srgbClr val="434343"/>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FFFFFF"/>
                </a:solidFill>
                <a:highlight>
                  <a:srgbClr val="434343"/>
                </a:highlight>
                <a:latin typeface="Courier New"/>
                <a:ea typeface="Courier New"/>
                <a:cs typeface="Courier New"/>
                <a:sym typeface="Courier New"/>
              </a:rPr>
              <a:t>username: 'admin',</a:t>
            </a:r>
            <a:endParaRPr sz="1250">
              <a:solidFill>
                <a:srgbClr val="FFFFFF"/>
              </a:solidFill>
              <a:highlight>
                <a:srgbClr val="434343"/>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FFFFFF"/>
                </a:solidFill>
                <a:highlight>
                  <a:srgbClr val="434343"/>
                </a:highlight>
                <a:latin typeface="Courier New"/>
                <a:ea typeface="Courier New"/>
                <a:cs typeface="Courier New"/>
                <a:sym typeface="Courier New"/>
              </a:rPr>
              <a:t> password:'$2b$10$lfQyMz2R/1xfZiQZZUVXz.k20htE4IqIZ5.9Nr3iOFLhYD2I3kBG6', // Password: password1</a:t>
            </a:r>
            <a:endParaRPr sz="1250">
              <a:solidFill>
                <a:srgbClr val="FFFFFF"/>
              </a:solidFill>
              <a:highlight>
                <a:srgbClr val="434343"/>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FFFFFF"/>
                </a:solidFill>
                <a:highlight>
                  <a:srgbClr val="434343"/>
                </a:highlight>
                <a:latin typeface="Courier New"/>
                <a:ea typeface="Courier New"/>
                <a:cs typeface="Courier New"/>
                <a:sym typeface="Courier New"/>
              </a:rPr>
              <a:t> role: 'admin', },</a:t>
            </a:r>
            <a:endParaRPr sz="1250">
              <a:solidFill>
                <a:srgbClr val="FFFFFF"/>
              </a:solidFill>
              <a:highlight>
                <a:srgbClr val="434343"/>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FFFFFF"/>
                </a:solidFill>
                <a:highlight>
                  <a:srgbClr val="434343"/>
                </a:highlight>
                <a:latin typeface="Courier New"/>
                <a:ea typeface="Courier New"/>
                <a:cs typeface="Courier New"/>
                <a:sym typeface="Courier New"/>
              </a:rPr>
              <a:t> ]; </a:t>
            </a:r>
            <a:endParaRPr sz="1250">
              <a:solidFill>
                <a:srgbClr val="FFFFFF"/>
              </a:solidFill>
              <a:highlight>
                <a:srgbClr val="434343"/>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50">
              <a:solidFill>
                <a:srgbClr val="FFFFFF"/>
              </a:solidFill>
              <a:highlight>
                <a:srgbClr val="434343"/>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FFFFFF"/>
              </a:solidFill>
              <a:highlight>
                <a:srgbClr val="434343"/>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3"/>
          <p:cNvSpPr txBox="1"/>
          <p:nvPr/>
        </p:nvSpPr>
        <p:spPr>
          <a:xfrm>
            <a:off x="1364850" y="783600"/>
            <a:ext cx="7612500" cy="391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50">
                <a:solidFill>
                  <a:srgbClr val="FFFFFF"/>
                </a:solidFill>
                <a:highlight>
                  <a:srgbClr val="434343"/>
                </a:highlight>
                <a:latin typeface="Courier New"/>
                <a:ea typeface="Courier New"/>
                <a:cs typeface="Courier New"/>
                <a:sym typeface="Courier New"/>
              </a:rPr>
              <a:t>const secretKey = 'your-secret-key';</a:t>
            </a:r>
            <a:endParaRPr sz="1250">
              <a:solidFill>
                <a:srgbClr val="FFFFFF"/>
              </a:solidFill>
              <a:highlight>
                <a:srgbClr val="434343"/>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FFFFFF"/>
                </a:solidFill>
                <a:highlight>
                  <a:srgbClr val="434343"/>
                </a:highlight>
                <a:latin typeface="Courier New"/>
                <a:ea typeface="Courier New"/>
                <a:cs typeface="Courier New"/>
                <a:sym typeface="Courier New"/>
              </a:rPr>
              <a:t> // Middleware to protect routes function authenticateToken(req, res, next) { const token = req.header('Authorization'); if (!token) return res.status(401).send('Access denied'); jwt.verify(token, secretKey, (err, user) =&gt; { if (err) return res.status(403).send('Invalid token'); req.user = user; next(); }); } // Route to generate a JWT upon successful login app.post('/login', (req, res) =&gt; { const { username, password } = req.body; const user = users.find((u) =&gt; u.username === username); if (!user || !bcrypt.compareSync(password, user.password)) { return res.status(401).send('Invalid username or password'); } const token = jwt.sign({ id: user.id, username: user.username, role: user.role }, secretKey, { expiresIn: '1h', // Token expires in 1 hour }); res.json({ token }); }); // Protected route example - only accessible with a valid token app.get('/protected', authenticateToken, (req, res) =&gt; { if (req.user.role === 'admin') { res.send('You have access to this admin-only resource'); } else { res.send('You have access to this user resource'); } }); app.listen(3000, () =&gt; { console.log('Server is running on port 3000');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4"/>
          <p:cNvSpPr txBox="1"/>
          <p:nvPr/>
        </p:nvSpPr>
        <p:spPr>
          <a:xfrm>
            <a:off x="1437625" y="1293850"/>
            <a:ext cx="7284000" cy="204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4. Run the Application:</a:t>
            </a:r>
            <a:endParaRPr b="1" sz="1200"/>
          </a:p>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rPr b="1" lang="en" sz="1200"/>
              <a:t>Run the application using the following command:</a:t>
            </a:r>
            <a:endParaRPr b="1" sz="1200"/>
          </a:p>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rPr b="1" lang="en" sz="1050">
                <a:solidFill>
                  <a:srgbClr val="FFFFFF"/>
                </a:solidFill>
                <a:highlight>
                  <a:srgbClr val="000000"/>
                </a:highlight>
                <a:latin typeface="Courier New"/>
                <a:ea typeface="Courier New"/>
                <a:cs typeface="Courier New"/>
                <a:sym typeface="Courier New"/>
              </a:rPr>
              <a:t>node index.js</a:t>
            </a:r>
            <a:endParaRPr b="1" sz="1200"/>
          </a:p>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rPr b="1" lang="en" sz="1200"/>
              <a:t>Now, your authentication and authorization example is running on </a:t>
            </a:r>
            <a:r>
              <a:rPr b="1" lang="en" sz="1200" u="sng">
                <a:solidFill>
                  <a:srgbClr val="1155CC"/>
                </a:solidFill>
                <a:hlinkClick r:id="rId3">
                  <a:extLst>
                    <a:ext uri="{A12FA001-AC4F-418D-AE19-62706E023703}">
                      <ahyp:hlinkClr val="tx"/>
                    </a:ext>
                  </a:extLst>
                </a:hlinkClick>
              </a:rPr>
              <a:t>http://localhost:3000</a:t>
            </a:r>
            <a:r>
              <a:rPr b="1" lang="en" sz="1200"/>
              <a:t>.</a:t>
            </a:r>
            <a:endParaRPr b="1" sz="1200"/>
          </a:p>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t/>
            </a:r>
            <a:endParaRPr b="1"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nvSpPr>
        <p:spPr>
          <a:xfrm>
            <a:off x="1253850" y="1192425"/>
            <a:ext cx="6636300" cy="333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t>Implementing user authentication and authorization using JSON Web Tokens (JWT) is a common practice in web and API development. Here are the steps to achieve this:</a:t>
            </a:r>
            <a:endParaRPr b="1" sz="1500"/>
          </a:p>
          <a:p>
            <a:pPr indent="0" lvl="0" marL="0" rtl="0" algn="l">
              <a:lnSpc>
                <a:spcPct val="115000"/>
              </a:lnSpc>
              <a:spcBef>
                <a:spcPts val="0"/>
              </a:spcBef>
              <a:spcAft>
                <a:spcPts val="0"/>
              </a:spcAft>
              <a:buNone/>
            </a:pPr>
            <a:r>
              <a:t/>
            </a:r>
            <a:endParaRPr b="1" sz="1500"/>
          </a:p>
          <a:p>
            <a:pPr indent="0" lvl="0" marL="0" rtl="0" algn="l">
              <a:lnSpc>
                <a:spcPct val="115000"/>
              </a:lnSpc>
              <a:spcBef>
                <a:spcPts val="0"/>
              </a:spcBef>
              <a:spcAft>
                <a:spcPts val="0"/>
              </a:spcAft>
              <a:buNone/>
            </a:pPr>
            <a:r>
              <a:t/>
            </a:r>
            <a:endParaRPr b="1" sz="1500"/>
          </a:p>
          <a:p>
            <a:pPr indent="0" lvl="0" marL="0" rtl="0" algn="l">
              <a:lnSpc>
                <a:spcPct val="115000"/>
              </a:lnSpc>
              <a:spcBef>
                <a:spcPts val="0"/>
              </a:spcBef>
              <a:spcAft>
                <a:spcPts val="0"/>
              </a:spcAft>
              <a:buNone/>
            </a:pPr>
            <a:r>
              <a:t/>
            </a:r>
            <a:endParaRPr b="1" sz="1500"/>
          </a:p>
          <a:p>
            <a:pPr indent="0" lvl="0" marL="0" rtl="0" algn="l">
              <a:lnSpc>
                <a:spcPct val="115000"/>
              </a:lnSpc>
              <a:spcBef>
                <a:spcPts val="0"/>
              </a:spcBef>
              <a:spcAft>
                <a:spcPts val="0"/>
              </a:spcAft>
              <a:buNone/>
            </a:pPr>
            <a:r>
              <a:t/>
            </a:r>
            <a:endParaRPr b="1" sz="1500"/>
          </a:p>
          <a:p>
            <a:pPr indent="0" lvl="0" marL="0" rtl="0" algn="l">
              <a:lnSpc>
                <a:spcPct val="115000"/>
              </a:lnSpc>
              <a:spcBef>
                <a:spcPts val="0"/>
              </a:spcBef>
              <a:spcAft>
                <a:spcPts val="0"/>
              </a:spcAft>
              <a:buNone/>
            </a:pPr>
            <a:r>
              <a:rPr b="1" lang="en" sz="1500"/>
              <a:t>1. Set Up a Server:</a:t>
            </a:r>
            <a:endParaRPr b="1" sz="1500"/>
          </a:p>
          <a:p>
            <a:pPr indent="0" lvl="0" marL="0" rtl="0" algn="l">
              <a:lnSpc>
                <a:spcPct val="115000"/>
              </a:lnSpc>
              <a:spcBef>
                <a:spcPts val="0"/>
              </a:spcBef>
              <a:spcAft>
                <a:spcPts val="0"/>
              </a:spcAft>
              <a:buNone/>
            </a:pPr>
            <a:r>
              <a:rPr b="1" lang="en" sz="1500"/>
              <a:t>You'll need a server to handle authentication and authorization logic. This server can be built using a backend framework like Node.js (with Express), Django, Ruby on Rails, or any other backend technology of your choice.</a:t>
            </a:r>
            <a:endParaRPr b="1"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5"/>
          <p:cNvSpPr txBox="1"/>
          <p:nvPr/>
        </p:nvSpPr>
        <p:spPr>
          <a:xfrm>
            <a:off x="1421650" y="782700"/>
            <a:ext cx="60222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t>2. User Registration:</a:t>
            </a:r>
            <a:endParaRPr b="1"/>
          </a:p>
          <a:p>
            <a:pPr indent="0" lvl="0" marL="0" rtl="0" algn="l">
              <a:lnSpc>
                <a:spcPct val="115000"/>
              </a:lnSpc>
              <a:spcBef>
                <a:spcPts val="0"/>
              </a:spcBef>
              <a:spcAft>
                <a:spcPts val="0"/>
              </a:spcAft>
              <a:buNone/>
            </a:pPr>
            <a:r>
              <a:rPr b="1" lang="en"/>
              <a:t>Implement a user registration system where users can sign up with their email and password. You should hash and salt the passwords before storing them in your database to enhance security.</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b="1" lang="en"/>
              <a:t>3. User Login:</a:t>
            </a:r>
            <a:endParaRPr b="1"/>
          </a:p>
          <a:p>
            <a:pPr indent="0" lvl="0" marL="0" rtl="0" algn="l">
              <a:lnSpc>
                <a:spcPct val="115000"/>
              </a:lnSpc>
              <a:spcBef>
                <a:spcPts val="0"/>
              </a:spcBef>
              <a:spcAft>
                <a:spcPts val="0"/>
              </a:spcAft>
              <a:buNone/>
            </a:pPr>
            <a:r>
              <a:rPr b="1" lang="en"/>
              <a:t>Allow registered users to log in by providing their credentials (email and password). Verify the provided credentials against the hashed and salted password stored in the database.</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6"/>
          <p:cNvSpPr txBox="1"/>
          <p:nvPr/>
        </p:nvSpPr>
        <p:spPr>
          <a:xfrm>
            <a:off x="1182025" y="942450"/>
            <a:ext cx="7443900" cy="312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t>4. Generate JWT on Successful Login:</a:t>
            </a:r>
            <a:endParaRPr b="1"/>
          </a:p>
          <a:p>
            <a:pPr indent="0" lvl="0" marL="0" rtl="0" algn="l">
              <a:lnSpc>
                <a:spcPct val="115000"/>
              </a:lnSpc>
              <a:spcBef>
                <a:spcPts val="0"/>
              </a:spcBef>
              <a:spcAft>
                <a:spcPts val="0"/>
              </a:spcAft>
              <a:buNone/>
            </a:pPr>
            <a:r>
              <a:rPr b="1" lang="en"/>
              <a:t>When a user successfully logs in, create a JWT (JSON Web Token) and send it back to the client. This token should contain information about the user and their roles or permissions. The token can be signed with a secret key to verify its authenticity later.</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b="1" lang="en"/>
              <a:t>5. Client-Side Storage:</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b="1" lang="en"/>
              <a:t>Store the JWT securely on the client-side (e.g., in cookies, local storage, or a secure http-only cookie) so that it can be sent with each subsequent API request.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7"/>
          <p:cNvSpPr txBox="1"/>
          <p:nvPr/>
        </p:nvSpPr>
        <p:spPr>
          <a:xfrm>
            <a:off x="1273375" y="1405675"/>
            <a:ext cx="7336500" cy="33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t>6. Securing Routes:</a:t>
            </a:r>
            <a:endParaRPr b="1"/>
          </a:p>
          <a:p>
            <a:pPr indent="0" lvl="0" marL="0" rtl="0" algn="l">
              <a:lnSpc>
                <a:spcPct val="115000"/>
              </a:lnSpc>
              <a:spcBef>
                <a:spcPts val="0"/>
              </a:spcBef>
              <a:spcAft>
                <a:spcPts val="0"/>
              </a:spcAft>
              <a:buNone/>
            </a:pPr>
            <a:r>
              <a:rPr b="1" lang="en"/>
              <a:t>Define routes in your application and assign access permissions to them. For example, you may have routes that are only accessible to certain roles (e.g., admin, user). Middleware can be used to protect these routes.</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b="1" lang="en"/>
              <a:t>7. Middleware for Authentication:</a:t>
            </a:r>
            <a:endParaRPr b="1"/>
          </a:p>
          <a:p>
            <a:pPr indent="0" lvl="0" marL="0" rtl="0" algn="l">
              <a:lnSpc>
                <a:spcPct val="115000"/>
              </a:lnSpc>
              <a:spcBef>
                <a:spcPts val="0"/>
              </a:spcBef>
              <a:spcAft>
                <a:spcPts val="0"/>
              </a:spcAft>
              <a:buNone/>
            </a:pPr>
            <a:r>
              <a:rPr b="1" lang="en"/>
              <a:t>Create a middleware function that checks the JWT in the request header. Verify the token's signature using the secret key, and if it's valid, extract the user's information from it. Attach this user information to the request object for later use. If the token is invalid or expired, return an error.</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8"/>
          <p:cNvSpPr txBox="1"/>
          <p:nvPr/>
        </p:nvSpPr>
        <p:spPr>
          <a:xfrm>
            <a:off x="1182050" y="734775"/>
            <a:ext cx="7715400" cy="457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b="1" lang="en"/>
              <a:t>8. Middleware for Authorization:</a:t>
            </a:r>
            <a:endParaRPr b="1"/>
          </a:p>
          <a:p>
            <a:pPr indent="0" lvl="0" marL="0" rtl="0" algn="l">
              <a:lnSpc>
                <a:spcPct val="115000"/>
              </a:lnSpc>
              <a:spcBef>
                <a:spcPts val="0"/>
              </a:spcBef>
              <a:spcAft>
                <a:spcPts val="0"/>
              </a:spcAft>
              <a:buNone/>
            </a:pPr>
            <a:r>
              <a:rPr b="1" lang="en"/>
              <a:t>Implement another middleware for authorization. This middleware can check the user's roles or permissions extracted from the JWT and compare them to the required roles or permissions for the requested route. If the user has the necessary permissions, allow the request to proceed; otherwise, return a permission denied error.</a:t>
            </a:r>
            <a:endParaRPr b="1"/>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b="1" lang="en"/>
              <a:t>9. Protecting Resources:</a:t>
            </a:r>
            <a:endParaRPr b="1"/>
          </a:p>
          <a:p>
            <a:pPr indent="0" lvl="0" marL="0" rtl="0" algn="l">
              <a:lnSpc>
                <a:spcPct val="115000"/>
              </a:lnSpc>
              <a:spcBef>
                <a:spcPts val="0"/>
              </a:spcBef>
              <a:spcAft>
                <a:spcPts val="0"/>
              </a:spcAft>
              <a:buNone/>
            </a:pPr>
            <a:r>
              <a:rPr b="1" lang="en"/>
              <a:t>Use the authorization middleware to protect specific resources or API endpoints. For example, if you have an admin dashboard, only allow users with an "admin" role to access it.</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b="1" lang="en"/>
              <a:t>10. Logging Out:</a:t>
            </a:r>
            <a:endParaRPr b="1"/>
          </a:p>
          <a:p>
            <a:pPr indent="0" lvl="0" marL="0" rtl="0" algn="l">
              <a:lnSpc>
                <a:spcPct val="115000"/>
              </a:lnSpc>
              <a:spcBef>
                <a:spcPts val="0"/>
              </a:spcBef>
              <a:spcAft>
                <a:spcPts val="0"/>
              </a:spcAft>
              <a:buNone/>
            </a:pPr>
            <a:r>
              <a:rPr b="1" lang="en"/>
              <a:t>Implement a logout route or mechanism to invalidate the JWT on the server-side. You can do this by maintaining a blacklist of revoked tokens or by setting a short expiration time for tokens upon logout.</a:t>
            </a:r>
            <a:endParaRPr b="1"/>
          </a:p>
          <a:p>
            <a:pPr indent="0" lvl="0" marL="0" rtl="0" algn="l">
              <a:lnSpc>
                <a:spcPct val="115000"/>
              </a:lnSpc>
              <a:spcBef>
                <a:spcPts val="0"/>
              </a:spcBef>
              <a:spcAft>
                <a:spcPts val="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9"/>
          <p:cNvSpPr txBox="1"/>
          <p:nvPr/>
        </p:nvSpPr>
        <p:spPr>
          <a:xfrm>
            <a:off x="1581375" y="814650"/>
            <a:ext cx="6709200" cy="312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t>11. Token Refresh (Optional):</a:t>
            </a:r>
            <a:endParaRPr b="1"/>
          </a:p>
          <a:p>
            <a:pPr indent="0" lvl="0" marL="0" rtl="0" algn="l">
              <a:lnSpc>
                <a:spcPct val="115000"/>
              </a:lnSpc>
              <a:spcBef>
                <a:spcPts val="0"/>
              </a:spcBef>
              <a:spcAft>
                <a:spcPts val="0"/>
              </a:spcAft>
              <a:buNone/>
            </a:pPr>
            <a:r>
              <a:rPr b="1" lang="en"/>
              <a:t>Implement a token refresh mechanism if you want to allow users to get a new token without requiring them to log in again.</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b="1" lang="en"/>
              <a:t>12. Error Handling:</a:t>
            </a:r>
            <a:endParaRPr b="1"/>
          </a:p>
          <a:p>
            <a:pPr indent="0" lvl="0" marL="0" rtl="0" algn="l">
              <a:lnSpc>
                <a:spcPct val="115000"/>
              </a:lnSpc>
              <a:spcBef>
                <a:spcPts val="0"/>
              </a:spcBef>
              <a:spcAft>
                <a:spcPts val="0"/>
              </a:spcAft>
              <a:buNone/>
            </a:pPr>
            <a:r>
              <a:rPr b="1" lang="en"/>
              <a:t>Ensure that your server handles errors gracefully, providing informative error messages to clients.</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b="1" lang="en"/>
              <a:t>13. Testing:</a:t>
            </a:r>
            <a:endParaRPr b="1"/>
          </a:p>
          <a:p>
            <a:pPr indent="0" lvl="0" marL="0" rtl="0" algn="l">
              <a:lnSpc>
                <a:spcPct val="115000"/>
              </a:lnSpc>
              <a:spcBef>
                <a:spcPts val="0"/>
              </a:spcBef>
              <a:spcAft>
                <a:spcPts val="0"/>
              </a:spcAft>
              <a:buNone/>
            </a:pPr>
            <a:r>
              <a:rPr b="1" lang="en"/>
              <a:t>Thoroughly test your authentication and authorization mechanisms to ensure they work as expected and provide security.</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0"/>
          <p:cNvSpPr txBox="1"/>
          <p:nvPr/>
        </p:nvSpPr>
        <p:spPr>
          <a:xfrm>
            <a:off x="1166050" y="718800"/>
            <a:ext cx="7875300" cy="262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let's create a simplified example of user authentication and authorization using Node.js and Express with JWT. This example assumes you have Node.js and npm (Node Package Manager) installed.</a:t>
            </a:r>
            <a:endParaRPr b="1" sz="1200"/>
          </a:p>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rPr b="1" lang="en" sz="1200"/>
              <a:t>1. Set Up a New Project:</a:t>
            </a:r>
            <a:endParaRPr b="1" sz="1200"/>
          </a:p>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rPr b="1" lang="en" sz="1200"/>
              <a:t>Create a new directory for your project and initialize it:</a:t>
            </a:r>
            <a:endParaRPr b="1" sz="1200"/>
          </a:p>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rPr b="1" lang="en" sz="1050">
                <a:solidFill>
                  <a:srgbClr val="E9950C"/>
                </a:solidFill>
                <a:highlight>
                  <a:srgbClr val="000000"/>
                </a:highlight>
                <a:latin typeface="Courier New"/>
                <a:ea typeface="Courier New"/>
                <a:cs typeface="Courier New"/>
                <a:sym typeface="Courier New"/>
              </a:rPr>
              <a:t>mkdir</a:t>
            </a:r>
            <a:r>
              <a:rPr b="1" lang="en" sz="1050">
                <a:solidFill>
                  <a:srgbClr val="FFFFFF"/>
                </a:solidFill>
                <a:highlight>
                  <a:srgbClr val="000000"/>
                </a:highlight>
                <a:latin typeface="Courier New"/>
                <a:ea typeface="Courier New"/>
                <a:cs typeface="Courier New"/>
                <a:sym typeface="Courier New"/>
              </a:rPr>
              <a:t> auth-example</a:t>
            </a:r>
            <a:endParaRPr b="1" sz="1050">
              <a:solidFill>
                <a:srgbClr val="FFFFFF"/>
              </a:solidFill>
              <a:highlight>
                <a:srgbClr val="000000"/>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050">
                <a:solidFill>
                  <a:srgbClr val="FFFFFF"/>
                </a:solidFill>
                <a:highlight>
                  <a:srgbClr val="000000"/>
                </a:highlight>
                <a:latin typeface="Courier New"/>
                <a:ea typeface="Courier New"/>
                <a:cs typeface="Courier New"/>
                <a:sym typeface="Courier New"/>
              </a:rPr>
              <a:t> </a:t>
            </a:r>
            <a:r>
              <a:rPr b="1" lang="en" sz="1050">
                <a:solidFill>
                  <a:srgbClr val="E9950C"/>
                </a:solidFill>
                <a:highlight>
                  <a:srgbClr val="000000"/>
                </a:highlight>
                <a:latin typeface="Courier New"/>
                <a:ea typeface="Courier New"/>
                <a:cs typeface="Courier New"/>
                <a:sym typeface="Courier New"/>
              </a:rPr>
              <a:t>cd</a:t>
            </a:r>
            <a:r>
              <a:rPr b="1" lang="en" sz="1050">
                <a:solidFill>
                  <a:srgbClr val="FFFFFF"/>
                </a:solidFill>
                <a:highlight>
                  <a:srgbClr val="000000"/>
                </a:highlight>
                <a:latin typeface="Courier New"/>
                <a:ea typeface="Courier New"/>
                <a:cs typeface="Courier New"/>
                <a:sym typeface="Courier New"/>
              </a:rPr>
              <a:t> auth-example</a:t>
            </a:r>
            <a:endParaRPr b="1" sz="1050">
              <a:solidFill>
                <a:srgbClr val="FFFFFF"/>
              </a:solidFill>
              <a:highlight>
                <a:srgbClr val="000000"/>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050">
                <a:solidFill>
                  <a:srgbClr val="FFFFFF"/>
                </a:solidFill>
                <a:highlight>
                  <a:srgbClr val="000000"/>
                </a:highlight>
                <a:latin typeface="Courier New"/>
                <a:ea typeface="Courier New"/>
                <a:cs typeface="Courier New"/>
                <a:sym typeface="Courier New"/>
              </a:rPr>
              <a:t> npm init -y</a:t>
            </a:r>
            <a:endParaRPr b="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1"/>
          <p:cNvSpPr txBox="1"/>
          <p:nvPr/>
        </p:nvSpPr>
        <p:spPr>
          <a:xfrm>
            <a:off x="1166075" y="670900"/>
            <a:ext cx="7811100" cy="138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2. Install Dependencies:</a:t>
            </a:r>
            <a:endParaRPr b="1" sz="1200"/>
          </a:p>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rPr b="1" lang="en" sz="1200"/>
              <a:t>Install the necessary packages:</a:t>
            </a:r>
            <a:endParaRPr b="1" sz="1200"/>
          </a:p>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rPr b="1" lang="en" sz="1050">
                <a:solidFill>
                  <a:srgbClr val="FFFFFF"/>
                </a:solidFill>
                <a:highlight>
                  <a:srgbClr val="000000"/>
                </a:highlight>
                <a:latin typeface="Courier New"/>
                <a:ea typeface="Courier New"/>
                <a:cs typeface="Courier New"/>
                <a:sym typeface="Courier New"/>
              </a:rPr>
              <a:t>npm install express jsonwebtoken bcrypt</a:t>
            </a:r>
            <a:endParaRPr b="1" sz="1050">
              <a:solidFill>
                <a:srgbClr val="FFFFFF"/>
              </a:solidFill>
              <a:highlight>
                <a:srgbClr val="000000"/>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050">
              <a:solidFill>
                <a:srgbClr val="FFFFFF"/>
              </a:solidFill>
              <a:highlight>
                <a:srgbClr val="000000"/>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