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8288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6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496484"/>
            <a:ext cx="13716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286000" y="4802717"/>
            <a:ext cx="13716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0289D-3EE7-4BFB-A7E7-C1605E3286C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6541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289D-3EE7-4BFB-A7E7-C1605E3286C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427408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486834"/>
            <a:ext cx="394335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486834"/>
            <a:ext cx="1160145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289D-3EE7-4BFB-A7E7-C1605E3286C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178585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289D-3EE7-4BFB-A7E7-C1605E3286C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248773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279652"/>
            <a:ext cx="157734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247775" y="6119285"/>
            <a:ext cx="157734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0289D-3EE7-4BFB-A7E7-C1605E3286C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47562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434167"/>
            <a:ext cx="77724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434167"/>
            <a:ext cx="77724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60289D-3EE7-4BFB-A7E7-C1605E3286C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279853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486834"/>
            <a:ext cx="157734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241551"/>
            <a:ext cx="7736681"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259683" y="3340100"/>
            <a:ext cx="773668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241551"/>
            <a:ext cx="7774782"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9258300" y="3340100"/>
            <a:ext cx="7774782"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0289D-3EE7-4BFB-A7E7-C1605E3286CB}"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90250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0289D-3EE7-4BFB-A7E7-C1605E3286CB}"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11740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0289D-3EE7-4BFB-A7E7-C1605E3286CB}"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294595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09600"/>
            <a:ext cx="5898356"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7774782" y="1316567"/>
            <a:ext cx="92583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2743200"/>
            <a:ext cx="5898356"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FB60289D-3EE7-4BFB-A7E7-C1605E3286C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191773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09600"/>
            <a:ext cx="5898356"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316567"/>
            <a:ext cx="92583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1259683" y="2743200"/>
            <a:ext cx="5898356"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FB60289D-3EE7-4BFB-A7E7-C1605E3286CB}"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996B6-3B7A-434E-AC15-7A4AC5BC409B}" type="slidenum">
              <a:rPr lang="en-US" smtClean="0"/>
              <a:t>‹#›</a:t>
            </a:fld>
            <a:endParaRPr lang="en-US"/>
          </a:p>
        </p:txBody>
      </p:sp>
    </p:spTree>
    <p:extLst>
      <p:ext uri="{BB962C8B-B14F-4D97-AF65-F5344CB8AC3E}">
        <p14:creationId xmlns:p14="http://schemas.microsoft.com/office/powerpoint/2010/main" val="168781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486834"/>
            <a:ext cx="157734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434167"/>
            <a:ext cx="157734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8475134"/>
            <a:ext cx="41148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FB60289D-3EE7-4BFB-A7E7-C1605E3286CB}" type="datetimeFigureOut">
              <a:rPr lang="en-US" smtClean="0"/>
              <a:t>9/21/2023</a:t>
            </a:fld>
            <a:endParaRPr lang="en-US"/>
          </a:p>
        </p:txBody>
      </p:sp>
      <p:sp>
        <p:nvSpPr>
          <p:cNvPr id="5" name="Footer Placeholder 4"/>
          <p:cNvSpPr>
            <a:spLocks noGrp="1"/>
          </p:cNvSpPr>
          <p:nvPr>
            <p:ph type="ftr" sz="quarter" idx="3"/>
          </p:nvPr>
        </p:nvSpPr>
        <p:spPr>
          <a:xfrm>
            <a:off x="6057900" y="8475134"/>
            <a:ext cx="61722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8475134"/>
            <a:ext cx="41148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DE996B6-3B7A-434E-AC15-7A4AC5BC409B}" type="slidenum">
              <a:rPr lang="en-US" smtClean="0"/>
              <a:t>‹#›</a:t>
            </a:fld>
            <a:endParaRPr lang="en-US"/>
          </a:p>
        </p:txBody>
      </p:sp>
    </p:spTree>
    <p:extLst>
      <p:ext uri="{BB962C8B-B14F-4D97-AF65-F5344CB8AC3E}">
        <p14:creationId xmlns:p14="http://schemas.microsoft.com/office/powerpoint/2010/main" val="30184439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D48F-34D5-47CD-8896-EB9625EFE761}"/>
              </a:ext>
            </a:extLst>
          </p:cNvPr>
          <p:cNvSpPr>
            <a:spLocks noGrp="1"/>
          </p:cNvSpPr>
          <p:nvPr>
            <p:ph type="ctrTitle"/>
          </p:nvPr>
        </p:nvSpPr>
        <p:spPr/>
        <p:txBody>
          <a:bodyPr>
            <a:normAutofit/>
          </a:bodyPr>
          <a:lstStyle/>
          <a:p>
            <a:r>
              <a:rPr lang="en-US" b="1" dirty="0"/>
              <a:t>Backend Development with Node.js and Express.js</a:t>
            </a:r>
          </a:p>
        </p:txBody>
      </p:sp>
      <p:sp>
        <p:nvSpPr>
          <p:cNvPr id="3" name="Subtitle 2">
            <a:extLst>
              <a:ext uri="{FF2B5EF4-FFF2-40B4-BE49-F238E27FC236}">
                <a16:creationId xmlns:a16="http://schemas.microsoft.com/office/drawing/2014/main" id="{289BB619-C365-4506-AE99-D6F19310D7E3}"/>
              </a:ext>
            </a:extLst>
          </p:cNvPr>
          <p:cNvSpPr>
            <a:spLocks noGrp="1"/>
          </p:cNvSpPr>
          <p:nvPr>
            <p:ph type="subTitle" idx="1"/>
          </p:nvPr>
        </p:nvSpPr>
        <p:spPr/>
        <p:txBody>
          <a:bodyPr/>
          <a:lstStyle/>
          <a:p>
            <a:r>
              <a:rPr lang="en-US" dirty="0"/>
              <a:t>MERN Stack Curriculum</a:t>
            </a:r>
          </a:p>
        </p:txBody>
      </p:sp>
    </p:spTree>
    <p:extLst>
      <p:ext uri="{BB962C8B-B14F-4D97-AF65-F5344CB8AC3E}">
        <p14:creationId xmlns:p14="http://schemas.microsoft.com/office/powerpoint/2010/main" val="117177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7821-973B-41B3-BBF8-1A55C0BF2E8F}"/>
              </a:ext>
            </a:extLst>
          </p:cNvPr>
          <p:cNvSpPr>
            <a:spLocks noGrp="1"/>
          </p:cNvSpPr>
          <p:nvPr>
            <p:ph type="title"/>
          </p:nvPr>
        </p:nvSpPr>
        <p:spPr/>
        <p:txBody>
          <a:bodyPr>
            <a:normAutofit fontScale="90000"/>
          </a:bodyPr>
          <a:lstStyle/>
          <a:p>
            <a:br>
              <a:rPr lang="en-US" b="1" dirty="0"/>
            </a:br>
            <a:r>
              <a:rPr lang="en-US" b="1" dirty="0"/>
              <a:t>Express.js:</a:t>
            </a:r>
            <a:br>
              <a:rPr lang="en-US" dirty="0"/>
            </a:br>
            <a:endParaRPr lang="en-US" dirty="0"/>
          </a:p>
        </p:txBody>
      </p:sp>
      <p:sp>
        <p:nvSpPr>
          <p:cNvPr id="3" name="Content Placeholder 2">
            <a:extLst>
              <a:ext uri="{FF2B5EF4-FFF2-40B4-BE49-F238E27FC236}">
                <a16:creationId xmlns:a16="http://schemas.microsoft.com/office/drawing/2014/main" id="{6DF46633-23B6-43AC-BCD1-E7F37FE0DE80}"/>
              </a:ext>
            </a:extLst>
          </p:cNvPr>
          <p:cNvSpPr>
            <a:spLocks noGrp="1"/>
          </p:cNvSpPr>
          <p:nvPr>
            <p:ph idx="1"/>
          </p:nvPr>
        </p:nvSpPr>
        <p:spPr/>
        <p:txBody>
          <a:bodyPr/>
          <a:lstStyle/>
          <a:p>
            <a:pPr marL="0" indent="0">
              <a:buNone/>
            </a:pPr>
            <a:r>
              <a:rPr lang="en-US" b="1" dirty="0"/>
              <a:t>3. Common Use Cases:</a:t>
            </a:r>
            <a:endParaRPr lang="en-US" dirty="0"/>
          </a:p>
          <a:p>
            <a:pPr marL="0" indent="0">
              <a:buNone/>
            </a:pPr>
            <a:r>
              <a:rPr lang="en-US" dirty="0"/>
              <a:t>- Building RESTful APIs.</a:t>
            </a:r>
          </a:p>
          <a:p>
            <a:pPr marL="0" indent="0">
              <a:buNone/>
            </a:pPr>
            <a:r>
              <a:rPr lang="en-US" dirty="0"/>
              <a:t>- Creating web applications, including both server-rendered and single-page applications (SPA).</a:t>
            </a:r>
          </a:p>
          <a:p>
            <a:pPr marL="0" indent="0">
              <a:buNone/>
            </a:pPr>
            <a:r>
              <a:rPr lang="en-US" dirty="0"/>
              <a:t>- Developing microservices.</a:t>
            </a:r>
          </a:p>
          <a:p>
            <a:pPr marL="0" indent="0">
              <a:buNone/>
            </a:pPr>
            <a:r>
              <a:rPr lang="en-US" dirty="0"/>
              <a:t>- Prototyping and building web services quickly.</a:t>
            </a:r>
          </a:p>
          <a:p>
            <a:pPr marL="0" indent="0">
              <a:buNone/>
            </a:pPr>
            <a:endParaRPr lang="en-US" dirty="0"/>
          </a:p>
        </p:txBody>
      </p:sp>
    </p:spTree>
    <p:extLst>
      <p:ext uri="{BB962C8B-B14F-4D97-AF65-F5344CB8AC3E}">
        <p14:creationId xmlns:p14="http://schemas.microsoft.com/office/powerpoint/2010/main" val="190536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8DC4-3F0C-47FC-AF27-E7716C5E5B07}"/>
              </a:ext>
            </a:extLst>
          </p:cNvPr>
          <p:cNvSpPr>
            <a:spLocks noGrp="1"/>
          </p:cNvSpPr>
          <p:nvPr>
            <p:ph type="title"/>
          </p:nvPr>
        </p:nvSpPr>
        <p:spPr/>
        <p:txBody>
          <a:bodyPr>
            <a:normAutofit fontScale="90000"/>
          </a:bodyPr>
          <a:lstStyle/>
          <a:p>
            <a:br>
              <a:rPr lang="en-US" b="1" dirty="0"/>
            </a:br>
            <a:r>
              <a:rPr lang="en-US" b="1" dirty="0"/>
              <a:t>Express.js:</a:t>
            </a:r>
            <a:br>
              <a:rPr lang="en-US" dirty="0"/>
            </a:br>
            <a:endParaRPr lang="en-US" dirty="0"/>
          </a:p>
        </p:txBody>
      </p:sp>
      <p:sp>
        <p:nvSpPr>
          <p:cNvPr id="3" name="Content Placeholder 2">
            <a:extLst>
              <a:ext uri="{FF2B5EF4-FFF2-40B4-BE49-F238E27FC236}">
                <a16:creationId xmlns:a16="http://schemas.microsoft.com/office/drawing/2014/main" id="{D5E526F3-9839-4743-9D51-5D616E649E27}"/>
              </a:ext>
            </a:extLst>
          </p:cNvPr>
          <p:cNvSpPr>
            <a:spLocks noGrp="1"/>
          </p:cNvSpPr>
          <p:nvPr>
            <p:ph idx="1"/>
          </p:nvPr>
        </p:nvSpPr>
        <p:spPr>
          <a:xfrm>
            <a:off x="1257300" y="2434166"/>
            <a:ext cx="15773400" cy="6550807"/>
          </a:xfrm>
        </p:spPr>
        <p:txBody>
          <a:bodyPr>
            <a:normAutofit fontScale="77500" lnSpcReduction="20000"/>
          </a:bodyPr>
          <a:lstStyle/>
          <a:p>
            <a:pPr marL="0" indent="0">
              <a:buNone/>
            </a:pPr>
            <a:r>
              <a:rPr lang="en-US" b="1" dirty="0"/>
              <a:t>4. Example Code:</a:t>
            </a:r>
          </a:p>
          <a:p>
            <a:pPr>
              <a:buFontTx/>
              <a:buChar char="-"/>
            </a:pPr>
            <a:r>
              <a:rPr lang="en-US" dirty="0"/>
              <a:t>A simple Express.js application that responds with "Hello, Express!" to a GET request</a:t>
            </a:r>
          </a:p>
          <a:p>
            <a:pPr marL="0" indent="0">
              <a:buNone/>
            </a:pPr>
            <a:r>
              <a:rPr lang="en-US" dirty="0"/>
              <a:t> const express = require('express’);</a:t>
            </a:r>
          </a:p>
          <a:p>
            <a:pPr marL="0" indent="0">
              <a:buNone/>
            </a:pPr>
            <a:r>
              <a:rPr lang="en-US" dirty="0"/>
              <a:t> const app = express();</a:t>
            </a:r>
          </a:p>
          <a:p>
            <a:pPr marL="0" indent="0">
              <a:buNone/>
            </a:pPr>
            <a:r>
              <a:rPr lang="en-US" dirty="0"/>
              <a:t> const port = 3000;</a:t>
            </a:r>
          </a:p>
          <a:p>
            <a:pPr marL="0" indent="0">
              <a:buNone/>
            </a:pPr>
            <a:r>
              <a:rPr lang="en-US" dirty="0"/>
              <a:t> </a:t>
            </a:r>
            <a:r>
              <a:rPr lang="en-US" dirty="0" err="1"/>
              <a:t>app.get</a:t>
            </a:r>
            <a:r>
              <a:rPr lang="en-US" dirty="0"/>
              <a:t>('/', (req, res) =&gt; {</a:t>
            </a:r>
          </a:p>
          <a:p>
            <a:pPr marL="0" indent="0">
              <a:buNone/>
            </a:pPr>
            <a:r>
              <a:rPr lang="en-US" dirty="0"/>
              <a:t> </a:t>
            </a:r>
            <a:r>
              <a:rPr lang="en-US" dirty="0" err="1"/>
              <a:t>res.send</a:t>
            </a:r>
            <a:r>
              <a:rPr lang="en-US" dirty="0"/>
              <a:t>('Hello, Express!’);</a:t>
            </a:r>
          </a:p>
          <a:p>
            <a:pPr marL="0" indent="0">
              <a:buNone/>
            </a:pPr>
            <a:r>
              <a:rPr lang="en-US" dirty="0"/>
              <a:t> });</a:t>
            </a:r>
          </a:p>
          <a:p>
            <a:pPr marL="0" indent="0">
              <a:buNone/>
            </a:pPr>
            <a:r>
              <a:rPr lang="en-US" dirty="0"/>
              <a:t> </a:t>
            </a:r>
            <a:r>
              <a:rPr lang="en-US" dirty="0" err="1"/>
              <a:t>app.listen</a:t>
            </a:r>
            <a:r>
              <a:rPr lang="en-US" dirty="0"/>
              <a:t>(port, () =&gt; {</a:t>
            </a:r>
          </a:p>
          <a:p>
            <a:pPr marL="0" indent="0">
              <a:buNone/>
            </a:pPr>
            <a:r>
              <a:rPr lang="en-US" dirty="0"/>
              <a:t> console.log(`Server running at http://localhost:${port}/`);</a:t>
            </a:r>
          </a:p>
          <a:p>
            <a:pPr marL="0" indent="0">
              <a:buNone/>
            </a:pPr>
            <a:r>
              <a:rPr lang="en-US" dirty="0"/>
              <a:t> });</a:t>
            </a:r>
          </a:p>
          <a:p>
            <a:pPr marL="0" indent="0">
              <a:buNone/>
            </a:pPr>
            <a:r>
              <a:rPr lang="en-US" dirty="0"/>
              <a:t>In summary, Node.js provides the runtime environment for running JavaScript on the server, while Express.js is a web application framework built on top of Node.js, simplifying the process of building web applications and APIs. Together, they enable developers to create efficient and scalable server-side applications using JavaScript.</a:t>
            </a:r>
          </a:p>
          <a:p>
            <a:endParaRPr lang="en-US" dirty="0"/>
          </a:p>
        </p:txBody>
      </p:sp>
    </p:spTree>
    <p:extLst>
      <p:ext uri="{BB962C8B-B14F-4D97-AF65-F5344CB8AC3E}">
        <p14:creationId xmlns:p14="http://schemas.microsoft.com/office/powerpoint/2010/main" val="380936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58D1-7E27-49E0-98C6-C92E4F198725}"/>
              </a:ext>
            </a:extLst>
          </p:cNvPr>
          <p:cNvSpPr>
            <a:spLocks noGrp="1"/>
          </p:cNvSpPr>
          <p:nvPr>
            <p:ph type="title"/>
          </p:nvPr>
        </p:nvSpPr>
        <p:spPr/>
        <p:txBody>
          <a:bodyPr/>
          <a:lstStyle/>
          <a:p>
            <a:r>
              <a:rPr lang="en-US" b="1" u="sng" dirty="0"/>
              <a:t>Creating RESTful APIs using Express.js.</a:t>
            </a:r>
          </a:p>
        </p:txBody>
      </p:sp>
      <p:sp>
        <p:nvSpPr>
          <p:cNvPr id="3" name="Content Placeholder 2">
            <a:extLst>
              <a:ext uri="{FF2B5EF4-FFF2-40B4-BE49-F238E27FC236}">
                <a16:creationId xmlns:a16="http://schemas.microsoft.com/office/drawing/2014/main" id="{AA1402F1-EE8F-42EE-9924-EC73C4F5DB48}"/>
              </a:ext>
            </a:extLst>
          </p:cNvPr>
          <p:cNvSpPr>
            <a:spLocks noGrp="1"/>
          </p:cNvSpPr>
          <p:nvPr>
            <p:ph idx="1"/>
          </p:nvPr>
        </p:nvSpPr>
        <p:spPr/>
        <p:txBody>
          <a:bodyPr>
            <a:normAutofit lnSpcReduction="10000"/>
          </a:bodyPr>
          <a:lstStyle/>
          <a:p>
            <a:r>
              <a:rPr lang="en-US" dirty="0"/>
              <a:t>Creating RESTful APIs using Express.js is a common use case for this popular Node.js framework. RESTful APIs follow the principles of Representational State Transfer (REST) and allow you to perform CRUD (Create, Read, Update, Delete) operations on resources using HTTP methods like GET, POST, PUT, and DELETE. Here's a step-by-step guide on how to create RESTful APIs using Express.js:</a:t>
            </a:r>
          </a:p>
          <a:p>
            <a:pPr marL="0" indent="0">
              <a:buNone/>
            </a:pPr>
            <a:r>
              <a:rPr lang="en-US" b="1" dirty="0"/>
              <a:t>1. Set Up Your Project:</a:t>
            </a:r>
            <a:endParaRPr lang="en-US" dirty="0"/>
          </a:p>
          <a:p>
            <a:pPr marL="0" indent="0">
              <a:buNone/>
            </a:pPr>
            <a:r>
              <a:rPr lang="en-US" dirty="0"/>
              <a:t>- Create a new directory for your project.</a:t>
            </a:r>
          </a:p>
          <a:p>
            <a:pPr marL="0" indent="0">
              <a:buNone/>
            </a:pPr>
            <a:r>
              <a:rPr lang="en-US" dirty="0"/>
              <a:t>- Initialize a new Node.js project using `</a:t>
            </a:r>
            <a:r>
              <a:rPr lang="en-US" dirty="0" err="1"/>
              <a:t>npm</a:t>
            </a:r>
            <a:r>
              <a:rPr lang="en-US" dirty="0"/>
              <a:t> </a:t>
            </a:r>
            <a:r>
              <a:rPr lang="en-US" dirty="0" err="1"/>
              <a:t>init</a:t>
            </a:r>
            <a:r>
              <a:rPr lang="en-US" dirty="0"/>
              <a:t>`.</a:t>
            </a:r>
          </a:p>
          <a:p>
            <a:pPr marL="0" indent="0">
              <a:buNone/>
            </a:pPr>
            <a:r>
              <a:rPr lang="en-US" dirty="0"/>
              <a:t>- Install Express.js as a project dependency using `</a:t>
            </a:r>
            <a:r>
              <a:rPr lang="en-US" dirty="0" err="1"/>
              <a:t>npm</a:t>
            </a:r>
            <a:r>
              <a:rPr lang="en-US" dirty="0"/>
              <a:t> install express --save`.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38434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4A31-C15D-4004-B05B-9F7341CE560D}"/>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7D4CE20A-E873-4893-BC94-A1638D10B46E}"/>
              </a:ext>
            </a:extLst>
          </p:cNvPr>
          <p:cNvSpPr>
            <a:spLocks noGrp="1"/>
          </p:cNvSpPr>
          <p:nvPr>
            <p:ph idx="1"/>
          </p:nvPr>
        </p:nvSpPr>
        <p:spPr/>
        <p:txBody>
          <a:bodyPr/>
          <a:lstStyle/>
          <a:p>
            <a:pPr marL="0" indent="0">
              <a:buNone/>
            </a:pPr>
            <a:r>
              <a:rPr lang="en-US" b="1" dirty="0"/>
              <a:t>2. Create an Express Application:</a:t>
            </a:r>
            <a:endParaRPr lang="en-US" dirty="0"/>
          </a:p>
          <a:p>
            <a:pPr marL="0" indent="0">
              <a:buNone/>
            </a:pPr>
            <a:r>
              <a:rPr lang="en-US" dirty="0"/>
              <a:t>- Create a JavaScript file (e.g., `app.js` or `server.js`) to set up your Express application.</a:t>
            </a:r>
          </a:p>
          <a:p>
            <a:pPr marL="0" indent="0">
              <a:buNone/>
            </a:pPr>
            <a:r>
              <a:rPr lang="en-US" dirty="0"/>
              <a:t>- Import Express and create an instance of it:</a:t>
            </a:r>
          </a:p>
          <a:p>
            <a:pPr marL="0" indent="0">
              <a:buNone/>
            </a:pPr>
            <a:r>
              <a:rPr lang="en-US" dirty="0"/>
              <a:t>  const express = require('express’);</a:t>
            </a:r>
          </a:p>
          <a:p>
            <a:pPr marL="0" indent="0">
              <a:buNone/>
            </a:pPr>
            <a:r>
              <a:rPr lang="en-US" dirty="0"/>
              <a:t>  const app = express();</a:t>
            </a:r>
          </a:p>
          <a:p>
            <a:pPr marL="0" indent="0">
              <a:buNone/>
            </a:pPr>
            <a:r>
              <a:rPr lang="en-US" dirty="0"/>
              <a:t>  const port = </a:t>
            </a:r>
            <a:r>
              <a:rPr lang="en-US" dirty="0" err="1"/>
              <a:t>process.env.PORT</a:t>
            </a:r>
            <a:r>
              <a:rPr lang="en-US" dirty="0"/>
              <a:t> || 3000; // Define your port</a:t>
            </a:r>
          </a:p>
          <a:p>
            <a:pPr marL="0" indent="0">
              <a:buNone/>
            </a:pPr>
            <a:endParaRPr lang="en-US" dirty="0"/>
          </a:p>
        </p:txBody>
      </p:sp>
    </p:spTree>
    <p:extLst>
      <p:ext uri="{BB962C8B-B14F-4D97-AF65-F5344CB8AC3E}">
        <p14:creationId xmlns:p14="http://schemas.microsoft.com/office/powerpoint/2010/main" val="380250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DD41-CDA2-48A0-ABE2-DE095BDFC1D2}"/>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5391E111-2EF3-46E7-B80D-AFBC9AAE3B1B}"/>
              </a:ext>
            </a:extLst>
          </p:cNvPr>
          <p:cNvSpPr>
            <a:spLocks noGrp="1"/>
          </p:cNvSpPr>
          <p:nvPr>
            <p:ph idx="1"/>
          </p:nvPr>
        </p:nvSpPr>
        <p:spPr/>
        <p:txBody>
          <a:bodyPr>
            <a:normAutofit fontScale="92500"/>
          </a:bodyPr>
          <a:lstStyle/>
          <a:p>
            <a:r>
              <a:rPr lang="en-US" b="1" dirty="0"/>
              <a:t>3. Define Routes and Implement CRUD Operations:</a:t>
            </a:r>
            <a:endParaRPr lang="en-US" dirty="0"/>
          </a:p>
          <a:p>
            <a:pPr marL="0" indent="0">
              <a:buNone/>
            </a:pPr>
            <a:r>
              <a:rPr lang="en-US" dirty="0"/>
              <a:t>- Define routes to handle CRUD operations on resources (e.g., users, products, tasks).</a:t>
            </a:r>
          </a:p>
          <a:p>
            <a:pPr marL="0" indent="0">
              <a:buNone/>
            </a:pPr>
            <a:r>
              <a:rPr lang="en-US" dirty="0"/>
              <a:t>- Use appropriate HTTP methods (`GET`, `POST`, `PUT`, `DELETE`) for each route.</a:t>
            </a:r>
          </a:p>
          <a:p>
            <a:pPr>
              <a:buFontTx/>
              <a:buChar char="-"/>
            </a:pPr>
            <a:r>
              <a:rPr lang="en-US" dirty="0"/>
              <a:t>For example, here's how you can create a simple API for managing a list of tasks:</a:t>
            </a:r>
          </a:p>
          <a:p>
            <a:pPr marL="0" indent="0">
              <a:buNone/>
            </a:pPr>
            <a:r>
              <a:rPr lang="en-US" dirty="0"/>
              <a:t>// Sample data</a:t>
            </a:r>
          </a:p>
          <a:p>
            <a:pPr marL="0" indent="0">
              <a:buNone/>
            </a:pPr>
            <a:r>
              <a:rPr lang="en-US" dirty="0"/>
              <a:t>const tasks = [</a:t>
            </a:r>
          </a:p>
          <a:p>
            <a:pPr marL="0" indent="0">
              <a:buNone/>
            </a:pPr>
            <a:r>
              <a:rPr lang="en-US" dirty="0"/>
              <a:t>{ id: 1, title: 'Task 1', completed: false },</a:t>
            </a:r>
          </a:p>
          <a:p>
            <a:pPr marL="0" indent="0">
              <a:buNone/>
            </a:pPr>
            <a:r>
              <a:rPr lang="en-US" dirty="0"/>
              <a:t>{ id: 2, title: 'Task 2', completed: true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5901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85B0-131F-4E81-85DD-4FD702D761FC}"/>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57CB8407-52AD-49DB-8298-17D2C03E1FDD}"/>
              </a:ext>
            </a:extLst>
          </p:cNvPr>
          <p:cNvSpPr>
            <a:spLocks noGrp="1"/>
          </p:cNvSpPr>
          <p:nvPr>
            <p:ph idx="1"/>
          </p:nvPr>
        </p:nvSpPr>
        <p:spPr/>
        <p:txBody>
          <a:bodyPr>
            <a:normAutofit fontScale="70000" lnSpcReduction="20000"/>
          </a:bodyPr>
          <a:lstStyle/>
          <a:p>
            <a:pPr marL="0" indent="0">
              <a:buNone/>
            </a:pPr>
            <a:r>
              <a:rPr lang="en-US" dirty="0"/>
              <a:t> // Get all tasks</a:t>
            </a:r>
          </a:p>
          <a:p>
            <a:pPr marL="0" indent="0">
              <a:buNone/>
            </a:pPr>
            <a:r>
              <a:rPr lang="en-US" dirty="0" err="1"/>
              <a:t>app.get</a:t>
            </a:r>
            <a:r>
              <a:rPr lang="en-US" dirty="0"/>
              <a:t>('/</a:t>
            </a:r>
            <a:r>
              <a:rPr lang="en-US" dirty="0" err="1"/>
              <a:t>api</a:t>
            </a:r>
            <a:r>
              <a:rPr lang="en-US" dirty="0"/>
              <a:t>/tasks', (req, res) =&gt; {</a:t>
            </a:r>
          </a:p>
          <a:p>
            <a:pPr marL="0" indent="0">
              <a:buNone/>
            </a:pPr>
            <a:r>
              <a:rPr lang="en-US" dirty="0" err="1"/>
              <a:t>res.json</a:t>
            </a:r>
            <a:r>
              <a:rPr lang="en-US" dirty="0"/>
              <a:t>(tasks);</a:t>
            </a:r>
          </a:p>
          <a:p>
            <a:pPr marL="0" indent="0">
              <a:buNone/>
            </a:pPr>
            <a:r>
              <a:rPr lang="en-US" dirty="0"/>
              <a:t>});</a:t>
            </a:r>
          </a:p>
          <a:p>
            <a:pPr marL="0" indent="0">
              <a:buNone/>
            </a:pPr>
            <a:r>
              <a:rPr lang="en-US" dirty="0"/>
              <a:t> // Get a single task by ID</a:t>
            </a:r>
          </a:p>
          <a:p>
            <a:pPr marL="0" indent="0">
              <a:buNone/>
            </a:pPr>
            <a:r>
              <a:rPr lang="en-US" dirty="0" err="1"/>
              <a:t>app.get</a:t>
            </a:r>
            <a:r>
              <a:rPr lang="en-US" dirty="0"/>
              <a:t>('/</a:t>
            </a:r>
            <a:r>
              <a:rPr lang="en-US" dirty="0" err="1"/>
              <a:t>api</a:t>
            </a:r>
            <a:r>
              <a:rPr lang="en-US" dirty="0"/>
              <a:t>/tasks/:id', (req, res) =&gt; {</a:t>
            </a:r>
          </a:p>
          <a:p>
            <a:pPr marL="0" indent="0">
              <a:buNone/>
            </a:pPr>
            <a:r>
              <a:rPr lang="en-US" dirty="0"/>
              <a:t>const </a:t>
            </a:r>
            <a:r>
              <a:rPr lang="en-US" dirty="0" err="1"/>
              <a:t>taskId</a:t>
            </a:r>
            <a:r>
              <a:rPr lang="en-US" dirty="0"/>
              <a:t> = </a:t>
            </a:r>
            <a:r>
              <a:rPr lang="en-US" dirty="0" err="1"/>
              <a:t>parseInt</a:t>
            </a:r>
            <a:r>
              <a:rPr lang="en-US" dirty="0"/>
              <a:t>(req.params.id);</a:t>
            </a:r>
          </a:p>
          <a:p>
            <a:pPr marL="0" indent="0">
              <a:buNone/>
            </a:pPr>
            <a:r>
              <a:rPr lang="en-US" dirty="0"/>
              <a:t>const task = </a:t>
            </a:r>
            <a:r>
              <a:rPr lang="en-US" dirty="0" err="1"/>
              <a:t>tasks.find</a:t>
            </a:r>
            <a:r>
              <a:rPr lang="en-US" dirty="0"/>
              <a:t>((t) =&gt; t.id === </a:t>
            </a:r>
            <a:r>
              <a:rPr lang="en-US" dirty="0" err="1"/>
              <a:t>taskId</a:t>
            </a:r>
            <a:r>
              <a:rPr lang="en-US" dirty="0"/>
              <a:t>);</a:t>
            </a:r>
          </a:p>
          <a:p>
            <a:pPr marL="0" indent="0">
              <a:buNone/>
            </a:pPr>
            <a:r>
              <a:rPr lang="en-US" dirty="0"/>
              <a:t>if (!task) {</a:t>
            </a:r>
          </a:p>
          <a:p>
            <a:pPr marL="0" indent="0">
              <a:buNone/>
            </a:pPr>
            <a:r>
              <a:rPr lang="en-US" dirty="0"/>
              <a:t>return </a:t>
            </a:r>
            <a:r>
              <a:rPr lang="en-US" dirty="0" err="1"/>
              <a:t>res.status</a:t>
            </a:r>
            <a:r>
              <a:rPr lang="en-US" dirty="0"/>
              <a:t>(404).json({ message: 'Task not found' });</a:t>
            </a:r>
          </a:p>
          <a:p>
            <a:pPr marL="0" indent="0">
              <a:buNone/>
            </a:pPr>
            <a:r>
              <a:rPr lang="en-US" dirty="0"/>
              <a:t>}</a:t>
            </a:r>
          </a:p>
          <a:p>
            <a:pPr marL="0" indent="0">
              <a:buNone/>
            </a:pPr>
            <a:r>
              <a:rPr lang="en-US" dirty="0" err="1"/>
              <a:t>res.json</a:t>
            </a:r>
            <a:r>
              <a:rPr lang="en-US" dirty="0"/>
              <a:t>(task);</a:t>
            </a:r>
          </a:p>
          <a:p>
            <a:pPr marL="0" indent="0">
              <a:buNone/>
            </a:pPr>
            <a:r>
              <a:rPr lang="en-US" dirty="0"/>
              <a:t>});</a:t>
            </a:r>
          </a:p>
        </p:txBody>
      </p:sp>
    </p:spTree>
    <p:extLst>
      <p:ext uri="{BB962C8B-B14F-4D97-AF65-F5344CB8AC3E}">
        <p14:creationId xmlns:p14="http://schemas.microsoft.com/office/powerpoint/2010/main" val="278585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2E9-536E-4D23-86DC-BD8096EAC3AF}"/>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AA567FB8-B34E-497E-BFA6-0671B6A6C257}"/>
              </a:ext>
            </a:extLst>
          </p:cNvPr>
          <p:cNvSpPr>
            <a:spLocks noGrp="1"/>
          </p:cNvSpPr>
          <p:nvPr>
            <p:ph idx="1"/>
          </p:nvPr>
        </p:nvSpPr>
        <p:spPr>
          <a:xfrm>
            <a:off x="1257300" y="2087217"/>
            <a:ext cx="15773400" cy="6838122"/>
          </a:xfrm>
        </p:spPr>
        <p:txBody>
          <a:bodyPr>
            <a:normAutofit fontScale="55000" lnSpcReduction="20000"/>
          </a:bodyPr>
          <a:lstStyle/>
          <a:p>
            <a:pPr marL="0" indent="0">
              <a:buNone/>
            </a:pPr>
            <a:r>
              <a:rPr lang="en-US" dirty="0"/>
              <a:t>// Create a new task</a:t>
            </a:r>
          </a:p>
          <a:p>
            <a:pPr marL="0" indent="0">
              <a:buNone/>
            </a:pPr>
            <a:r>
              <a:rPr lang="en-US" dirty="0"/>
              <a:t> </a:t>
            </a:r>
            <a:r>
              <a:rPr lang="en-US" dirty="0" err="1"/>
              <a:t>app.post</a:t>
            </a:r>
            <a:r>
              <a:rPr lang="en-US" dirty="0"/>
              <a:t>('/</a:t>
            </a:r>
            <a:r>
              <a:rPr lang="en-US" dirty="0" err="1"/>
              <a:t>api</a:t>
            </a:r>
            <a:r>
              <a:rPr lang="en-US" dirty="0"/>
              <a:t>/tasks', (req, res) =&gt; {</a:t>
            </a:r>
          </a:p>
          <a:p>
            <a:pPr marL="0" indent="0">
              <a:buNone/>
            </a:pPr>
            <a:r>
              <a:rPr lang="en-US" dirty="0"/>
              <a:t>const </a:t>
            </a:r>
            <a:r>
              <a:rPr lang="en-US" dirty="0" err="1"/>
              <a:t>newTask</a:t>
            </a:r>
            <a:r>
              <a:rPr lang="en-US" dirty="0"/>
              <a:t> = </a:t>
            </a:r>
            <a:r>
              <a:rPr lang="en-US" dirty="0" err="1"/>
              <a:t>req.body</a:t>
            </a:r>
            <a:r>
              <a:rPr lang="en-US" dirty="0"/>
              <a:t>; // Assuming you're using body-parser middleware</a:t>
            </a:r>
          </a:p>
          <a:p>
            <a:pPr marL="0" indent="0">
              <a:buNone/>
            </a:pPr>
            <a:r>
              <a:rPr lang="en-US" dirty="0"/>
              <a:t> </a:t>
            </a:r>
            <a:r>
              <a:rPr lang="en-US" dirty="0" err="1"/>
              <a:t>tasks.push</a:t>
            </a:r>
            <a:r>
              <a:rPr lang="en-US" dirty="0"/>
              <a:t>(</a:t>
            </a:r>
            <a:r>
              <a:rPr lang="en-US" dirty="0" err="1"/>
              <a:t>newTask</a:t>
            </a:r>
            <a:r>
              <a:rPr lang="en-US" dirty="0"/>
              <a:t>);</a:t>
            </a:r>
          </a:p>
          <a:p>
            <a:pPr marL="0" indent="0">
              <a:buNone/>
            </a:pPr>
            <a:r>
              <a:rPr lang="en-US" dirty="0" err="1"/>
              <a:t>res.status</a:t>
            </a:r>
            <a:r>
              <a:rPr lang="en-US" dirty="0"/>
              <a:t>(201).json(</a:t>
            </a:r>
            <a:r>
              <a:rPr lang="en-US" dirty="0" err="1"/>
              <a:t>newTask</a:t>
            </a:r>
            <a:r>
              <a:rPr lang="en-US" dirty="0"/>
              <a:t>);</a:t>
            </a:r>
          </a:p>
          <a:p>
            <a:pPr marL="0" indent="0">
              <a:buNone/>
            </a:pPr>
            <a:r>
              <a:rPr lang="en-US" dirty="0"/>
              <a:t> });</a:t>
            </a:r>
          </a:p>
          <a:p>
            <a:pPr marL="0" indent="0">
              <a:buNone/>
            </a:pPr>
            <a:r>
              <a:rPr lang="en-US" dirty="0"/>
              <a:t> // Update a task by ID</a:t>
            </a:r>
          </a:p>
          <a:p>
            <a:pPr marL="0" indent="0">
              <a:buNone/>
            </a:pPr>
            <a:r>
              <a:rPr lang="en-US" dirty="0"/>
              <a:t> </a:t>
            </a:r>
            <a:r>
              <a:rPr lang="en-US" dirty="0" err="1"/>
              <a:t>app.put</a:t>
            </a:r>
            <a:r>
              <a:rPr lang="en-US" dirty="0"/>
              <a:t>('/</a:t>
            </a:r>
            <a:r>
              <a:rPr lang="en-US" dirty="0" err="1"/>
              <a:t>api</a:t>
            </a:r>
            <a:r>
              <a:rPr lang="en-US" dirty="0"/>
              <a:t>/tasks/:id', (req, res) =&gt; {</a:t>
            </a:r>
          </a:p>
          <a:p>
            <a:pPr marL="0" indent="0">
              <a:buNone/>
            </a:pPr>
            <a:r>
              <a:rPr lang="en-US" dirty="0"/>
              <a:t>const </a:t>
            </a:r>
            <a:r>
              <a:rPr lang="en-US" dirty="0" err="1"/>
              <a:t>taskId</a:t>
            </a:r>
            <a:r>
              <a:rPr lang="en-US" dirty="0"/>
              <a:t> = </a:t>
            </a:r>
            <a:r>
              <a:rPr lang="en-US" dirty="0" err="1"/>
              <a:t>parseInt</a:t>
            </a:r>
            <a:r>
              <a:rPr lang="en-US" dirty="0"/>
              <a:t>(req.params.id);</a:t>
            </a:r>
          </a:p>
          <a:p>
            <a:pPr marL="0" indent="0">
              <a:buNone/>
            </a:pPr>
            <a:r>
              <a:rPr lang="en-US" dirty="0"/>
              <a:t>const </a:t>
            </a:r>
            <a:r>
              <a:rPr lang="en-US" dirty="0" err="1"/>
              <a:t>updatedTask</a:t>
            </a:r>
            <a:r>
              <a:rPr lang="en-US" dirty="0"/>
              <a:t> = </a:t>
            </a:r>
            <a:r>
              <a:rPr lang="en-US" dirty="0" err="1"/>
              <a:t>req.body</a:t>
            </a:r>
            <a:r>
              <a:rPr lang="en-US" dirty="0"/>
              <a:t>;</a:t>
            </a:r>
          </a:p>
          <a:p>
            <a:pPr marL="0" indent="0">
              <a:buNone/>
            </a:pPr>
            <a:r>
              <a:rPr lang="en-US" dirty="0"/>
              <a:t>const </a:t>
            </a:r>
            <a:r>
              <a:rPr lang="en-US" dirty="0" err="1"/>
              <a:t>taskIndex</a:t>
            </a:r>
            <a:r>
              <a:rPr lang="en-US" dirty="0"/>
              <a:t> = </a:t>
            </a:r>
            <a:r>
              <a:rPr lang="en-US" dirty="0" err="1"/>
              <a:t>tasks.findIndex</a:t>
            </a:r>
            <a:r>
              <a:rPr lang="en-US" dirty="0"/>
              <a:t>((t) =&gt; t.id === </a:t>
            </a:r>
            <a:r>
              <a:rPr lang="en-US" dirty="0" err="1"/>
              <a:t>taskId</a:t>
            </a:r>
            <a:r>
              <a:rPr lang="en-US" dirty="0"/>
              <a:t>);</a:t>
            </a:r>
          </a:p>
          <a:p>
            <a:pPr marL="0" indent="0">
              <a:buNone/>
            </a:pPr>
            <a:r>
              <a:rPr lang="en-US" dirty="0"/>
              <a:t>if (</a:t>
            </a:r>
            <a:r>
              <a:rPr lang="en-US" dirty="0" err="1"/>
              <a:t>taskIndex</a:t>
            </a:r>
            <a:r>
              <a:rPr lang="en-US" dirty="0"/>
              <a:t> === -1) {</a:t>
            </a:r>
          </a:p>
          <a:p>
            <a:pPr marL="0" indent="0">
              <a:buNone/>
            </a:pPr>
            <a:r>
              <a:rPr lang="en-US" dirty="0"/>
              <a:t>return </a:t>
            </a:r>
            <a:r>
              <a:rPr lang="en-US" dirty="0" err="1"/>
              <a:t>res.status</a:t>
            </a:r>
            <a:r>
              <a:rPr lang="en-US" dirty="0"/>
              <a:t>(404).json({ message: 'Task not found' });</a:t>
            </a:r>
          </a:p>
          <a:p>
            <a:pPr marL="0" indent="0">
              <a:buNone/>
            </a:pPr>
            <a:r>
              <a:rPr lang="en-US" dirty="0"/>
              <a:t>}</a:t>
            </a:r>
          </a:p>
          <a:p>
            <a:pPr marL="0" indent="0">
              <a:buNone/>
            </a:pPr>
            <a:r>
              <a:rPr lang="en-US" dirty="0"/>
              <a:t>tasks[</a:t>
            </a:r>
            <a:r>
              <a:rPr lang="en-US" dirty="0" err="1"/>
              <a:t>taskIndex</a:t>
            </a:r>
            <a:r>
              <a:rPr lang="en-US" dirty="0"/>
              <a:t>] = </a:t>
            </a:r>
            <a:r>
              <a:rPr lang="en-US" dirty="0" err="1"/>
              <a:t>updatedTask</a:t>
            </a:r>
            <a:r>
              <a:rPr lang="en-US" dirty="0"/>
              <a:t>;</a:t>
            </a:r>
          </a:p>
          <a:p>
            <a:pPr marL="0" indent="0">
              <a:buNone/>
            </a:pPr>
            <a:r>
              <a:rPr lang="en-US" dirty="0" err="1"/>
              <a:t>res.json</a:t>
            </a:r>
            <a:r>
              <a:rPr lang="en-US" dirty="0"/>
              <a:t>(</a:t>
            </a:r>
            <a:r>
              <a:rPr lang="en-US" dirty="0" err="1"/>
              <a:t>updatedTask</a:t>
            </a:r>
            <a:r>
              <a:rPr lang="en-US" dirty="0"/>
              <a:t>);</a:t>
            </a:r>
          </a:p>
          <a:p>
            <a:pPr marL="0" indent="0">
              <a:buNone/>
            </a:pPr>
            <a:r>
              <a:rPr lang="en-US" dirty="0"/>
              <a:t>});</a:t>
            </a:r>
          </a:p>
        </p:txBody>
      </p:sp>
    </p:spTree>
    <p:extLst>
      <p:ext uri="{BB962C8B-B14F-4D97-AF65-F5344CB8AC3E}">
        <p14:creationId xmlns:p14="http://schemas.microsoft.com/office/powerpoint/2010/main" val="178187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3087-ADC7-4FE8-990D-9B694E699F7F}"/>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60866516-0075-43DC-A80D-0763130FD958}"/>
              </a:ext>
            </a:extLst>
          </p:cNvPr>
          <p:cNvSpPr>
            <a:spLocks noGrp="1"/>
          </p:cNvSpPr>
          <p:nvPr>
            <p:ph idx="1"/>
          </p:nvPr>
        </p:nvSpPr>
        <p:spPr/>
        <p:txBody>
          <a:bodyPr>
            <a:normAutofit fontScale="92500" lnSpcReduction="20000"/>
          </a:bodyPr>
          <a:lstStyle/>
          <a:p>
            <a:pPr marL="0" indent="0">
              <a:buNone/>
            </a:pPr>
            <a:r>
              <a:rPr lang="en-US" dirty="0"/>
              <a:t>// Delete a task by ID</a:t>
            </a:r>
          </a:p>
          <a:p>
            <a:pPr marL="0" indent="0">
              <a:buNone/>
            </a:pPr>
            <a:r>
              <a:rPr lang="en-US" dirty="0" err="1"/>
              <a:t>app.delete</a:t>
            </a:r>
            <a:r>
              <a:rPr lang="en-US" dirty="0"/>
              <a:t>('/</a:t>
            </a:r>
            <a:r>
              <a:rPr lang="en-US" dirty="0" err="1"/>
              <a:t>api</a:t>
            </a:r>
            <a:r>
              <a:rPr lang="en-US" dirty="0"/>
              <a:t>/tasks/:id', (req, res) =&gt; {</a:t>
            </a:r>
          </a:p>
          <a:p>
            <a:pPr marL="0" indent="0">
              <a:buNone/>
            </a:pPr>
            <a:r>
              <a:rPr lang="en-US" dirty="0"/>
              <a:t>const </a:t>
            </a:r>
            <a:r>
              <a:rPr lang="en-US" dirty="0" err="1"/>
              <a:t>taskId</a:t>
            </a:r>
            <a:r>
              <a:rPr lang="en-US" dirty="0"/>
              <a:t> = </a:t>
            </a:r>
            <a:r>
              <a:rPr lang="en-US" dirty="0" err="1"/>
              <a:t>parseInt</a:t>
            </a:r>
            <a:r>
              <a:rPr lang="en-US" dirty="0"/>
              <a:t>(req.params.id);</a:t>
            </a:r>
          </a:p>
          <a:p>
            <a:pPr marL="0" indent="0">
              <a:buNone/>
            </a:pPr>
            <a:r>
              <a:rPr lang="en-US" dirty="0"/>
              <a:t>const </a:t>
            </a:r>
            <a:r>
              <a:rPr lang="en-US" dirty="0" err="1"/>
              <a:t>taskIndex</a:t>
            </a:r>
            <a:r>
              <a:rPr lang="en-US" dirty="0"/>
              <a:t> = </a:t>
            </a:r>
            <a:r>
              <a:rPr lang="en-US" dirty="0" err="1"/>
              <a:t>tasks.findIndex</a:t>
            </a:r>
            <a:r>
              <a:rPr lang="en-US" dirty="0"/>
              <a:t>((t) =&gt; t.id === </a:t>
            </a:r>
            <a:r>
              <a:rPr lang="en-US" dirty="0" err="1"/>
              <a:t>taskId</a:t>
            </a:r>
            <a:r>
              <a:rPr lang="en-US" dirty="0"/>
              <a:t>);</a:t>
            </a:r>
          </a:p>
          <a:p>
            <a:pPr marL="0" indent="0">
              <a:buNone/>
            </a:pPr>
            <a:r>
              <a:rPr lang="en-US" dirty="0"/>
              <a:t>if (</a:t>
            </a:r>
            <a:r>
              <a:rPr lang="en-US" dirty="0" err="1"/>
              <a:t>taskIndex</a:t>
            </a:r>
            <a:r>
              <a:rPr lang="en-US" dirty="0"/>
              <a:t> === -1) {</a:t>
            </a:r>
          </a:p>
          <a:p>
            <a:pPr marL="0" indent="0">
              <a:buNone/>
            </a:pPr>
            <a:r>
              <a:rPr lang="en-US" dirty="0"/>
              <a:t>return </a:t>
            </a:r>
            <a:r>
              <a:rPr lang="en-US" dirty="0" err="1"/>
              <a:t>res.status</a:t>
            </a:r>
            <a:r>
              <a:rPr lang="en-US" dirty="0"/>
              <a:t>(404).json({ message: 'Task not found' });</a:t>
            </a:r>
          </a:p>
          <a:p>
            <a:pPr marL="0" indent="0">
              <a:buNone/>
            </a:pPr>
            <a:r>
              <a:rPr lang="en-US" dirty="0"/>
              <a:t>}</a:t>
            </a:r>
          </a:p>
          <a:p>
            <a:pPr marL="0" indent="0">
              <a:buNone/>
            </a:pPr>
            <a:r>
              <a:rPr lang="en-US" dirty="0"/>
              <a:t>const </a:t>
            </a:r>
            <a:r>
              <a:rPr lang="en-US" dirty="0" err="1"/>
              <a:t>deletedTask</a:t>
            </a:r>
            <a:r>
              <a:rPr lang="en-US" dirty="0"/>
              <a:t> = </a:t>
            </a:r>
            <a:r>
              <a:rPr lang="en-US" dirty="0" err="1"/>
              <a:t>tasks.splice</a:t>
            </a:r>
            <a:r>
              <a:rPr lang="en-US" dirty="0"/>
              <a:t>(</a:t>
            </a:r>
            <a:r>
              <a:rPr lang="en-US" dirty="0" err="1"/>
              <a:t>taskIndex</a:t>
            </a:r>
            <a:r>
              <a:rPr lang="en-US" dirty="0"/>
              <a:t>, 1)[0];</a:t>
            </a:r>
          </a:p>
          <a:p>
            <a:pPr marL="0" indent="0">
              <a:buNone/>
            </a:pPr>
            <a:r>
              <a:rPr lang="en-US" dirty="0" err="1"/>
              <a:t>res.json</a:t>
            </a:r>
            <a:r>
              <a:rPr lang="en-US" dirty="0"/>
              <a:t>(</a:t>
            </a:r>
            <a:r>
              <a:rPr lang="en-US" dirty="0" err="1"/>
              <a:t>deletedTask</a:t>
            </a:r>
            <a:r>
              <a:rPr lang="en-US" dirty="0"/>
              <a:t>);</a:t>
            </a:r>
          </a:p>
          <a:p>
            <a:pPr marL="0" indent="0">
              <a:buNone/>
            </a:pPr>
            <a:r>
              <a:rPr lang="en-US" dirty="0"/>
              <a:t>});</a:t>
            </a:r>
          </a:p>
        </p:txBody>
      </p:sp>
    </p:spTree>
    <p:extLst>
      <p:ext uri="{BB962C8B-B14F-4D97-AF65-F5344CB8AC3E}">
        <p14:creationId xmlns:p14="http://schemas.microsoft.com/office/powerpoint/2010/main" val="163312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7CD-A958-42E9-88CE-447F0B7D9FCA}"/>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01C6F662-70F7-45B7-B6B4-BF97D43E6C5F}"/>
              </a:ext>
            </a:extLst>
          </p:cNvPr>
          <p:cNvSpPr>
            <a:spLocks noGrp="1"/>
          </p:cNvSpPr>
          <p:nvPr>
            <p:ph idx="1"/>
          </p:nvPr>
        </p:nvSpPr>
        <p:spPr/>
        <p:txBody>
          <a:bodyPr>
            <a:normAutofit lnSpcReduction="10000"/>
          </a:bodyPr>
          <a:lstStyle/>
          <a:p>
            <a:pPr marL="0" indent="0">
              <a:buNone/>
            </a:pPr>
            <a:r>
              <a:rPr lang="en-US" b="1" dirty="0"/>
              <a:t>4. Middleware for Parsing JSON:</a:t>
            </a:r>
            <a:endParaRPr lang="en-US" dirty="0"/>
          </a:p>
          <a:p>
            <a:pPr marL="0" indent="0">
              <a:buNone/>
            </a:pPr>
            <a:r>
              <a:rPr lang="en-US" dirty="0"/>
              <a:t>- If you're sending and receiving JSON data, use the `</a:t>
            </a:r>
            <a:r>
              <a:rPr lang="en-US" dirty="0" err="1"/>
              <a:t>express.json</a:t>
            </a:r>
            <a:r>
              <a:rPr lang="en-US" dirty="0"/>
              <a:t>()` middleware to parse JSON in the request body:</a:t>
            </a:r>
          </a:p>
          <a:p>
            <a:pPr marL="0" indent="0">
              <a:buNone/>
            </a:pPr>
            <a:r>
              <a:rPr lang="en-US" dirty="0" err="1"/>
              <a:t>app.use</a:t>
            </a:r>
            <a:r>
              <a:rPr lang="en-US" dirty="0"/>
              <a:t>(</a:t>
            </a:r>
            <a:r>
              <a:rPr lang="en-US" dirty="0" err="1"/>
              <a:t>express.json</a:t>
            </a:r>
            <a:r>
              <a:rPr lang="en-US" dirty="0"/>
              <a:t>());</a:t>
            </a:r>
          </a:p>
          <a:p>
            <a:pPr marL="0" indent="0">
              <a:buNone/>
            </a:pPr>
            <a:r>
              <a:rPr lang="en-US" b="1" dirty="0"/>
              <a:t>5. Start the Server:</a:t>
            </a:r>
            <a:endParaRPr lang="en-US" dirty="0"/>
          </a:p>
          <a:p>
            <a:pPr marL="0" indent="0">
              <a:buNone/>
            </a:pPr>
            <a:r>
              <a:rPr lang="en-US" dirty="0"/>
              <a:t>- Start your Express.js application by listening on the specified port:</a:t>
            </a:r>
          </a:p>
          <a:p>
            <a:pPr marL="0" indent="0">
              <a:buNone/>
            </a:pPr>
            <a:r>
              <a:rPr lang="en-US" dirty="0" err="1"/>
              <a:t>app.listen</a:t>
            </a:r>
            <a:r>
              <a:rPr lang="en-US" dirty="0"/>
              <a:t>(port, () =&gt; {</a:t>
            </a:r>
          </a:p>
          <a:p>
            <a:pPr marL="0" indent="0">
              <a:buNone/>
            </a:pPr>
            <a:r>
              <a:rPr lang="en-US" dirty="0"/>
              <a:t>console.log(`Server is running on port ${port}`);</a:t>
            </a:r>
          </a:p>
          <a:p>
            <a:pPr marL="0" indent="0">
              <a:buNone/>
            </a:pP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4643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E934-0DE5-4BEA-97DF-A3862B27C9DD}"/>
              </a:ext>
            </a:extLst>
          </p:cNvPr>
          <p:cNvSpPr>
            <a:spLocks noGrp="1"/>
          </p:cNvSpPr>
          <p:nvPr>
            <p:ph type="title"/>
          </p:nvPr>
        </p:nvSpPr>
        <p:spPr/>
        <p:txBody>
          <a:bodyPr/>
          <a:lstStyle/>
          <a:p>
            <a:r>
              <a:rPr lang="en-US" b="1" u="sng" dirty="0"/>
              <a:t>Creating RESTful APIs using Express.js.</a:t>
            </a:r>
            <a:endParaRPr lang="en-US" dirty="0"/>
          </a:p>
        </p:txBody>
      </p:sp>
      <p:sp>
        <p:nvSpPr>
          <p:cNvPr id="3" name="Content Placeholder 2">
            <a:extLst>
              <a:ext uri="{FF2B5EF4-FFF2-40B4-BE49-F238E27FC236}">
                <a16:creationId xmlns:a16="http://schemas.microsoft.com/office/drawing/2014/main" id="{FD2C40E1-900A-4FD5-9F4B-C95D05DD0D6C}"/>
              </a:ext>
            </a:extLst>
          </p:cNvPr>
          <p:cNvSpPr>
            <a:spLocks noGrp="1"/>
          </p:cNvSpPr>
          <p:nvPr>
            <p:ph idx="1"/>
          </p:nvPr>
        </p:nvSpPr>
        <p:spPr/>
        <p:txBody>
          <a:bodyPr>
            <a:normAutofit fontScale="85000" lnSpcReduction="20000"/>
          </a:bodyPr>
          <a:lstStyle/>
          <a:p>
            <a:pPr marL="0" indent="0">
              <a:buNone/>
            </a:pPr>
            <a:r>
              <a:rPr lang="en-US" b="1" dirty="0"/>
              <a:t>6. Testing Your API:</a:t>
            </a:r>
            <a:endParaRPr lang="en-US" dirty="0"/>
          </a:p>
          <a:p>
            <a:pPr marL="0" indent="0">
              <a:buNone/>
            </a:pPr>
            <a:r>
              <a:rPr lang="en-US" dirty="0"/>
              <a:t>- Use tools like Postman, Insomnia, or even `curl` to test your API endpoints by sending HTTP requests to them.</a:t>
            </a:r>
          </a:p>
          <a:p>
            <a:pPr marL="0" indent="0">
              <a:buNone/>
            </a:pPr>
            <a:r>
              <a:rPr lang="en-US" b="1" dirty="0"/>
              <a:t>7. Error Handling and Validation:</a:t>
            </a:r>
            <a:endParaRPr lang="en-US" dirty="0"/>
          </a:p>
          <a:p>
            <a:pPr marL="0" indent="0">
              <a:buNone/>
            </a:pPr>
            <a:r>
              <a:rPr lang="en-US" dirty="0"/>
              <a:t>- Implement error handling middleware to catch and handle errors in a standardized way.</a:t>
            </a:r>
          </a:p>
          <a:p>
            <a:pPr marL="0" indent="0">
              <a:buNone/>
            </a:pPr>
            <a:r>
              <a:rPr lang="en-US" dirty="0"/>
              <a:t>- Add validation to ensure that incoming data is correct and secure.</a:t>
            </a:r>
          </a:p>
          <a:p>
            <a:pPr marL="0" indent="0">
              <a:buNone/>
            </a:pPr>
            <a:r>
              <a:rPr lang="en-US" b="1" dirty="0"/>
              <a:t>8. Documentation:</a:t>
            </a:r>
            <a:endParaRPr lang="en-US" dirty="0"/>
          </a:p>
          <a:p>
            <a:pPr marL="0" indent="0">
              <a:buNone/>
            </a:pPr>
            <a:r>
              <a:rPr lang="en-US" dirty="0"/>
              <a:t>- Consider documenting your API using tools like Swagger or by creating API documentation.</a:t>
            </a:r>
          </a:p>
          <a:p>
            <a:pPr marL="0" indent="0">
              <a:buNone/>
            </a:pPr>
            <a:r>
              <a:rPr lang="en-US" dirty="0"/>
              <a:t>This example provides a basic outline for creating a RESTful API using Express.js. Depending on your project's complexity and requirements, you can add features like authentication, pagination, database integration, and more. </a:t>
            </a:r>
            <a:r>
              <a:rPr lang="en-US" dirty="0" err="1"/>
              <a:t>Express.js's</a:t>
            </a:r>
            <a:r>
              <a:rPr lang="en-US" dirty="0"/>
              <a:t> flexibility allows you to tailor your API to your specific needs.</a:t>
            </a:r>
          </a:p>
          <a:p>
            <a:endParaRPr lang="en-US" dirty="0"/>
          </a:p>
        </p:txBody>
      </p:sp>
    </p:spTree>
    <p:extLst>
      <p:ext uri="{BB962C8B-B14F-4D97-AF65-F5344CB8AC3E}">
        <p14:creationId xmlns:p14="http://schemas.microsoft.com/office/powerpoint/2010/main" val="212037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BDF0-07AB-40B8-9FAE-286D59516DA3}"/>
              </a:ext>
            </a:extLst>
          </p:cNvPr>
          <p:cNvSpPr>
            <a:spLocks noGrp="1"/>
          </p:cNvSpPr>
          <p:nvPr>
            <p:ph type="title"/>
          </p:nvPr>
        </p:nvSpPr>
        <p:spPr/>
        <p:txBody>
          <a:bodyPr/>
          <a:lstStyle/>
          <a:p>
            <a:r>
              <a:rPr lang="en-US" b="1" dirty="0"/>
              <a:t>Backend Development with Node.js and Express.js</a:t>
            </a:r>
            <a:endParaRPr lang="en-US" dirty="0"/>
          </a:p>
        </p:txBody>
      </p:sp>
      <p:sp>
        <p:nvSpPr>
          <p:cNvPr id="3" name="Content Placeholder 2">
            <a:extLst>
              <a:ext uri="{FF2B5EF4-FFF2-40B4-BE49-F238E27FC236}">
                <a16:creationId xmlns:a16="http://schemas.microsoft.com/office/drawing/2014/main" id="{370ED8E8-8F30-4845-9AC2-AB442828F693}"/>
              </a:ext>
            </a:extLst>
          </p:cNvPr>
          <p:cNvSpPr>
            <a:spLocks noGrp="1"/>
          </p:cNvSpPr>
          <p:nvPr>
            <p:ph idx="1"/>
          </p:nvPr>
        </p:nvSpPr>
        <p:spPr/>
        <p:txBody>
          <a:bodyPr/>
          <a:lstStyle/>
          <a:p>
            <a:r>
              <a:rPr lang="en-US" dirty="0"/>
              <a:t>Backend development with Node.js and Express.js is a popular choice for building web applications and APIs. Node.js is a runtime environment that allows you to run JavaScript on the server side, while Express.js is a minimal and flexible Node.js web application framework that simplifies building robust and scalable web applications. Here's a step-by-step guide to get started with backend development using Node.js and Express.js:</a:t>
            </a:r>
          </a:p>
          <a:p>
            <a:pPr marL="0" indent="0">
              <a:buNone/>
            </a:pPr>
            <a:endParaRPr lang="en-US" dirty="0"/>
          </a:p>
        </p:txBody>
      </p:sp>
    </p:spTree>
    <p:extLst>
      <p:ext uri="{BB962C8B-B14F-4D97-AF65-F5344CB8AC3E}">
        <p14:creationId xmlns:p14="http://schemas.microsoft.com/office/powerpoint/2010/main" val="27430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BA2F-A153-47C2-AB3C-AABF65C1FB72}"/>
              </a:ext>
            </a:extLst>
          </p:cNvPr>
          <p:cNvSpPr>
            <a:spLocks noGrp="1"/>
          </p:cNvSpPr>
          <p:nvPr>
            <p:ph type="title"/>
          </p:nvPr>
        </p:nvSpPr>
        <p:spPr/>
        <p:txBody>
          <a:bodyPr>
            <a:noAutofit/>
          </a:bodyPr>
          <a:lstStyle/>
          <a:p>
            <a:br>
              <a:rPr lang="en-US" sz="4800" b="1" u="sng" dirty="0"/>
            </a:br>
            <a:r>
              <a:rPr lang="en-US" sz="4800" b="1" u="sng" dirty="0"/>
              <a:t>Connecting to MongoDB database using the Mongoose library.</a:t>
            </a:r>
            <a:br>
              <a:rPr lang="en-US" sz="4800" b="1" dirty="0"/>
            </a:br>
            <a:endParaRPr lang="en-US" sz="4800" b="1" dirty="0"/>
          </a:p>
        </p:txBody>
      </p:sp>
      <p:sp>
        <p:nvSpPr>
          <p:cNvPr id="3" name="Content Placeholder 2">
            <a:extLst>
              <a:ext uri="{FF2B5EF4-FFF2-40B4-BE49-F238E27FC236}">
                <a16:creationId xmlns:a16="http://schemas.microsoft.com/office/drawing/2014/main" id="{BAA53222-1EE8-420C-87B6-48CB04B77A58}"/>
              </a:ext>
            </a:extLst>
          </p:cNvPr>
          <p:cNvSpPr>
            <a:spLocks noGrp="1"/>
          </p:cNvSpPr>
          <p:nvPr>
            <p:ph idx="1"/>
          </p:nvPr>
        </p:nvSpPr>
        <p:spPr/>
        <p:txBody>
          <a:bodyPr>
            <a:normAutofit fontScale="92500" lnSpcReduction="10000"/>
          </a:bodyPr>
          <a:lstStyle/>
          <a:p>
            <a:pPr marL="0" indent="0">
              <a:buNone/>
            </a:pPr>
            <a:r>
              <a:rPr lang="en-US" dirty="0"/>
              <a:t>Connecting to a MongoDB database using the Mongoose library is a common task in Node.js and Express.js applications. Mongoose is an Object Data Modeling (ODM) library for MongoDB, which provides a convenient way to interact with MongoDB databases using JavaScript objects. Follow these steps to connect to a MongoDB database using Mongoose:</a:t>
            </a:r>
          </a:p>
          <a:p>
            <a:pPr marL="0" indent="0">
              <a:buNone/>
            </a:pPr>
            <a:r>
              <a:rPr lang="en-US" b="1" dirty="0"/>
              <a:t>1. Install Mongoose:</a:t>
            </a:r>
            <a:endParaRPr lang="en-US" dirty="0"/>
          </a:p>
          <a:p>
            <a:pPr marL="0" indent="0">
              <a:buNone/>
            </a:pPr>
            <a:r>
              <a:rPr lang="en-US" dirty="0"/>
              <a:t>First, make sure you have Node.js installed on your machine. Then, you can install Mongoose as a dependency for your project using </a:t>
            </a:r>
            <a:r>
              <a:rPr lang="en-US" dirty="0" err="1"/>
              <a:t>npm</a:t>
            </a:r>
            <a:r>
              <a:rPr lang="en-US" dirty="0"/>
              <a:t> or yarn:</a:t>
            </a:r>
          </a:p>
          <a:p>
            <a:pPr marL="0" indent="0">
              <a:buNone/>
            </a:pPr>
            <a:r>
              <a:rPr lang="en-US" dirty="0" err="1"/>
              <a:t>npm</a:t>
            </a:r>
            <a:r>
              <a:rPr lang="en-US" dirty="0"/>
              <a:t> install mongoose --save</a:t>
            </a:r>
          </a:p>
          <a:p>
            <a:pPr marL="0" indent="0">
              <a:buNone/>
            </a:pPr>
            <a:r>
              <a:rPr lang="en-US" dirty="0"/>
              <a:t># or</a:t>
            </a:r>
          </a:p>
          <a:p>
            <a:pPr marL="0" indent="0">
              <a:buNone/>
            </a:pPr>
            <a:r>
              <a:rPr lang="en-US" dirty="0"/>
              <a:t>yarn add mongoose</a:t>
            </a:r>
          </a:p>
          <a:p>
            <a:pPr marL="0" indent="0">
              <a:buNone/>
            </a:pPr>
            <a:endParaRPr lang="en-US" dirty="0"/>
          </a:p>
        </p:txBody>
      </p:sp>
    </p:spTree>
    <p:extLst>
      <p:ext uri="{BB962C8B-B14F-4D97-AF65-F5344CB8AC3E}">
        <p14:creationId xmlns:p14="http://schemas.microsoft.com/office/powerpoint/2010/main" val="23903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13C1-DF83-4865-8CCF-332978D10F91}"/>
              </a:ext>
            </a:extLst>
          </p:cNvPr>
          <p:cNvSpPr>
            <a:spLocks noGrp="1"/>
          </p:cNvSpPr>
          <p:nvPr>
            <p:ph type="title"/>
          </p:nvPr>
        </p:nvSpPr>
        <p:spPr/>
        <p:txBody>
          <a:bodyPr>
            <a:noAutofit/>
          </a:bodyPr>
          <a:lstStyle/>
          <a:p>
            <a:r>
              <a:rPr lang="en-US" sz="4800" b="1" u="sng" dirty="0">
                <a:latin typeface="Times New Roman" panose="02020603050405020304" pitchFamily="18" charset="0"/>
                <a:cs typeface="Times New Roman" panose="02020603050405020304" pitchFamily="18" charset="0"/>
              </a:rPr>
              <a:t>Connecting to MongoDB database using the Mongoose library.</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0C4621-F1C2-4EAD-ADFC-702F258C2897}"/>
              </a:ext>
            </a:extLst>
          </p:cNvPr>
          <p:cNvSpPr>
            <a:spLocks noGrp="1"/>
          </p:cNvSpPr>
          <p:nvPr>
            <p:ph idx="1"/>
          </p:nvPr>
        </p:nvSpPr>
        <p:spPr/>
        <p:txBody>
          <a:bodyPr>
            <a:normAutofit/>
          </a:bodyPr>
          <a:lstStyle/>
          <a:p>
            <a:pPr marL="0" indent="0">
              <a:buNone/>
            </a:pPr>
            <a:r>
              <a:rPr lang="en-US" b="1" dirty="0"/>
              <a:t>2. Create a MongoDB Atlas Account (Optional):</a:t>
            </a:r>
            <a:endParaRPr lang="en-US" dirty="0"/>
          </a:p>
          <a:p>
            <a:pPr marL="0" indent="0">
              <a:buNone/>
            </a:pPr>
            <a:r>
              <a:rPr lang="en-US" dirty="0"/>
              <a:t>If you don't have a MongoDB database set up, you can create a free MongoDB Atlas account, which provides a cloud-hosted MongoDB database. Visit the MongoDB Atlas website (https://www.mongodb.com/cloud/atlas) and follow their instructions to set up a free account and create a new cluster.</a:t>
            </a:r>
          </a:p>
          <a:p>
            <a:pPr marL="0" indent="0">
              <a:buNone/>
            </a:pPr>
            <a:r>
              <a:rPr lang="en-US" b="1" dirty="0"/>
              <a:t>3. Establish a Connection:</a:t>
            </a:r>
            <a:endParaRPr lang="en-US" dirty="0"/>
          </a:p>
          <a:p>
            <a:pPr marL="0" indent="0">
              <a:buNone/>
            </a:pPr>
            <a:r>
              <a:rPr lang="en-US" dirty="0"/>
              <a:t>In your Node.js application, import Mongoose and connect to your MongoDB database. If you're using MongoDB Atlas, you'll need to provide the connection URI provided by Atlas. Replace `&lt;your-connection-</a:t>
            </a:r>
            <a:r>
              <a:rPr lang="en-US" dirty="0" err="1"/>
              <a:t>uri</a:t>
            </a:r>
            <a:r>
              <a:rPr lang="en-US" dirty="0"/>
              <a:t>&gt;` with your actual connection URI:</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779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222D-3D75-4FC3-A165-1FC485FE6680}"/>
              </a:ext>
            </a:extLst>
          </p:cNvPr>
          <p:cNvSpPr>
            <a:spLocks noGrp="1"/>
          </p:cNvSpPr>
          <p:nvPr>
            <p:ph type="title"/>
          </p:nvPr>
        </p:nvSpPr>
        <p:spPr/>
        <p:txBody>
          <a:bodyPr/>
          <a:lstStyle/>
          <a:p>
            <a:r>
              <a:rPr lang="en-US" sz="60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649C4C32-C417-4605-BFB9-294C3275F450}"/>
              </a:ext>
            </a:extLst>
          </p:cNvPr>
          <p:cNvSpPr>
            <a:spLocks noGrp="1"/>
          </p:cNvSpPr>
          <p:nvPr>
            <p:ph idx="1"/>
          </p:nvPr>
        </p:nvSpPr>
        <p:spPr/>
        <p:txBody>
          <a:bodyPr>
            <a:normAutofit fontScale="62500" lnSpcReduction="20000"/>
          </a:bodyPr>
          <a:lstStyle/>
          <a:p>
            <a:pPr marL="0" indent="0">
              <a:buNone/>
            </a:pPr>
            <a:r>
              <a:rPr lang="en-US" dirty="0"/>
              <a:t>const mongoose = require('mongoose');</a:t>
            </a:r>
          </a:p>
          <a:p>
            <a:pPr marL="0" indent="0">
              <a:buNone/>
            </a:pPr>
            <a:r>
              <a:rPr lang="en-US" dirty="0"/>
              <a:t> // Connect to MongoDB</a:t>
            </a:r>
          </a:p>
          <a:p>
            <a:pPr marL="0" indent="0">
              <a:buNone/>
            </a:pPr>
            <a:r>
              <a:rPr lang="en-US" dirty="0" err="1"/>
              <a:t>mongoose.connect</a:t>
            </a:r>
            <a:r>
              <a:rPr lang="en-US" dirty="0"/>
              <a:t>('&lt;your-connection-</a:t>
            </a:r>
            <a:r>
              <a:rPr lang="en-US" dirty="0" err="1"/>
              <a:t>uri</a:t>
            </a:r>
            <a:r>
              <a:rPr lang="en-US" dirty="0"/>
              <a:t>&gt;', {</a:t>
            </a:r>
          </a:p>
          <a:p>
            <a:pPr marL="0" indent="0">
              <a:buNone/>
            </a:pPr>
            <a:r>
              <a:rPr lang="en-US" dirty="0" err="1"/>
              <a:t>useNewUrlParser</a:t>
            </a:r>
            <a:r>
              <a:rPr lang="en-US" dirty="0"/>
              <a:t>: true,</a:t>
            </a:r>
          </a:p>
          <a:p>
            <a:pPr marL="0" indent="0">
              <a:buNone/>
            </a:pPr>
            <a:r>
              <a:rPr lang="en-US" dirty="0" err="1"/>
              <a:t>useUnifiedTopology</a:t>
            </a:r>
            <a:r>
              <a:rPr lang="en-US" dirty="0"/>
              <a:t>: true,</a:t>
            </a:r>
          </a:p>
          <a:p>
            <a:pPr marL="0" indent="0">
              <a:buNone/>
            </a:pPr>
            <a:r>
              <a:rPr lang="en-US" dirty="0"/>
              <a:t>})</a:t>
            </a:r>
          </a:p>
          <a:p>
            <a:pPr marL="0" indent="0">
              <a:buNone/>
            </a:pPr>
            <a:r>
              <a:rPr lang="en-US" dirty="0"/>
              <a:t>.then(() =&gt; {</a:t>
            </a:r>
          </a:p>
          <a:p>
            <a:pPr marL="0" indent="0">
              <a:buNone/>
            </a:pPr>
            <a:r>
              <a:rPr lang="en-US" dirty="0"/>
              <a:t>console.log('Connected to MongoDB');</a:t>
            </a:r>
          </a:p>
          <a:p>
            <a:pPr marL="0" indent="0">
              <a:buNone/>
            </a:pPr>
            <a:r>
              <a:rPr lang="en-US" dirty="0"/>
              <a:t>}}</a:t>
            </a:r>
          </a:p>
          <a:p>
            <a:pPr marL="0" indent="0">
              <a:buNone/>
            </a:pPr>
            <a:r>
              <a:rPr lang="en-US" dirty="0"/>
              <a:t>.catch((error) =&gt; {</a:t>
            </a:r>
          </a:p>
          <a:p>
            <a:pPr marL="0" indent="0">
              <a:buNone/>
            </a:pPr>
            <a:r>
              <a:rPr lang="en-US" dirty="0" err="1"/>
              <a:t>console.error</a:t>
            </a:r>
            <a:r>
              <a:rPr lang="en-US" dirty="0"/>
              <a:t>('Error connecting to MongoDB:', error);</a:t>
            </a:r>
          </a:p>
          <a:p>
            <a:pPr marL="0" indent="0">
              <a:buNone/>
            </a:pPr>
            <a:r>
              <a:rPr lang="en-US" dirty="0"/>
              <a:t>});</a:t>
            </a:r>
          </a:p>
          <a:p>
            <a:pPr marL="0" indent="0">
              <a:buNone/>
            </a:pPr>
            <a:r>
              <a:rPr lang="en-US" dirty="0"/>
              <a:t>The `</a:t>
            </a:r>
            <a:r>
              <a:rPr lang="en-US" dirty="0" err="1"/>
              <a:t>useNewUrlParser</a:t>
            </a:r>
            <a:r>
              <a:rPr lang="en-US" dirty="0"/>
              <a:t>` and `</a:t>
            </a:r>
            <a:r>
              <a:rPr lang="en-US" dirty="0" err="1"/>
              <a:t>useUnifiedTopology</a:t>
            </a:r>
            <a:r>
              <a:rPr lang="en-US" dirty="0"/>
              <a:t>` options are recommended to handle deprecation warnings and ensure proper connectivity.</a:t>
            </a:r>
          </a:p>
          <a:p>
            <a:pPr marL="0" indent="0">
              <a:buNone/>
            </a:pPr>
            <a:endParaRPr lang="en-US" dirty="0"/>
          </a:p>
        </p:txBody>
      </p:sp>
    </p:spTree>
    <p:extLst>
      <p:ext uri="{BB962C8B-B14F-4D97-AF65-F5344CB8AC3E}">
        <p14:creationId xmlns:p14="http://schemas.microsoft.com/office/powerpoint/2010/main" val="1053574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EC53-9C38-4404-B156-E39B517B970F}"/>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4BE6E2B3-A043-4C8A-8510-D9752569AC68}"/>
              </a:ext>
            </a:extLst>
          </p:cNvPr>
          <p:cNvSpPr>
            <a:spLocks noGrp="1"/>
          </p:cNvSpPr>
          <p:nvPr>
            <p:ph idx="1"/>
          </p:nvPr>
        </p:nvSpPr>
        <p:spPr/>
        <p:txBody>
          <a:bodyPr>
            <a:normAutofit fontScale="70000" lnSpcReduction="20000"/>
          </a:bodyPr>
          <a:lstStyle/>
          <a:p>
            <a:pPr marL="0" indent="0">
              <a:buNone/>
            </a:pPr>
            <a:r>
              <a:rPr lang="en-US" b="1" dirty="0"/>
              <a:t>4. Define Mongoose Models:</a:t>
            </a:r>
            <a:endParaRPr lang="en-US" dirty="0"/>
          </a:p>
          <a:p>
            <a:pPr marL="0" indent="0">
              <a:buNone/>
            </a:pPr>
            <a:r>
              <a:rPr lang="en-US" dirty="0"/>
              <a:t>Mongoose allows you to define data models that correspond to collections in your MongoDB database. You can define a model using the `</a:t>
            </a:r>
            <a:r>
              <a:rPr lang="en-US" dirty="0" err="1"/>
              <a:t>mongoose.model</a:t>
            </a:r>
            <a:r>
              <a:rPr lang="en-US" dirty="0"/>
              <a:t>` method. For example, if you have a "users" collection:</a:t>
            </a:r>
          </a:p>
          <a:p>
            <a:pPr marL="0" indent="0">
              <a:buNone/>
            </a:pPr>
            <a:r>
              <a:rPr lang="en-US" dirty="0"/>
              <a:t>const mongoose = require('mongoose');</a:t>
            </a:r>
          </a:p>
          <a:p>
            <a:pPr marL="0" indent="0">
              <a:buNone/>
            </a:pPr>
            <a:r>
              <a:rPr lang="en-US" dirty="0"/>
              <a:t>// Define a User schema</a:t>
            </a:r>
          </a:p>
          <a:p>
            <a:pPr marL="0" indent="0">
              <a:buNone/>
            </a:pPr>
            <a:r>
              <a:rPr lang="en-US" dirty="0"/>
              <a:t>const </a:t>
            </a:r>
            <a:r>
              <a:rPr lang="en-US" dirty="0" err="1"/>
              <a:t>userSchema</a:t>
            </a:r>
            <a:r>
              <a:rPr lang="en-US" dirty="0"/>
              <a:t> = new </a:t>
            </a:r>
            <a:r>
              <a:rPr lang="en-US" dirty="0" err="1"/>
              <a:t>mongoose.Schema</a:t>
            </a:r>
            <a:r>
              <a:rPr lang="en-US" dirty="0"/>
              <a:t>({</a:t>
            </a:r>
          </a:p>
          <a:p>
            <a:pPr marL="0" indent="0">
              <a:buNone/>
            </a:pPr>
            <a:r>
              <a:rPr lang="en-US" dirty="0"/>
              <a:t>username: String,</a:t>
            </a:r>
          </a:p>
          <a:p>
            <a:pPr marL="0" indent="0">
              <a:buNone/>
            </a:pPr>
            <a:r>
              <a:rPr lang="en-US" dirty="0"/>
              <a:t>email: String,</a:t>
            </a:r>
          </a:p>
          <a:p>
            <a:pPr marL="0" indent="0">
              <a:buNone/>
            </a:pPr>
            <a:r>
              <a:rPr lang="en-US" dirty="0"/>
              <a:t>age: Number,</a:t>
            </a:r>
          </a:p>
          <a:p>
            <a:pPr marL="0" indent="0">
              <a:buNone/>
            </a:pPr>
            <a:r>
              <a:rPr lang="en-US" dirty="0"/>
              <a:t>});</a:t>
            </a:r>
          </a:p>
          <a:p>
            <a:pPr marL="0" indent="0">
              <a:buNone/>
            </a:pPr>
            <a:r>
              <a:rPr lang="en-US" dirty="0"/>
              <a:t>// Create a User model</a:t>
            </a:r>
          </a:p>
          <a:p>
            <a:pPr marL="0" indent="0">
              <a:buNone/>
            </a:pPr>
            <a:r>
              <a:rPr lang="en-US" dirty="0"/>
              <a:t>const User = </a:t>
            </a:r>
            <a:r>
              <a:rPr lang="en-US" dirty="0" err="1"/>
              <a:t>mongoose.model</a:t>
            </a:r>
            <a:r>
              <a:rPr lang="en-US" dirty="0"/>
              <a:t>('User', </a:t>
            </a:r>
            <a:r>
              <a:rPr lang="en-US" dirty="0" err="1"/>
              <a:t>userSchema</a:t>
            </a:r>
            <a:r>
              <a:rPr lang="en-US" dirty="0"/>
              <a:t>);</a:t>
            </a:r>
          </a:p>
          <a:p>
            <a:pPr marL="0" indent="0">
              <a:buNone/>
            </a:pPr>
            <a:r>
              <a:rPr lang="en-US" dirty="0"/>
              <a:t>// Now, you can use the User model to interact with the "users" collection</a:t>
            </a:r>
          </a:p>
          <a:p>
            <a:pPr marL="0" indent="0">
              <a:buNone/>
            </a:pPr>
            <a:endParaRPr lang="en-US" dirty="0"/>
          </a:p>
        </p:txBody>
      </p:sp>
    </p:spTree>
    <p:extLst>
      <p:ext uri="{BB962C8B-B14F-4D97-AF65-F5344CB8AC3E}">
        <p14:creationId xmlns:p14="http://schemas.microsoft.com/office/powerpoint/2010/main" val="76839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4B89-827E-4DD9-B44E-34A721169FAA}"/>
              </a:ext>
            </a:extLst>
          </p:cNvPr>
          <p:cNvSpPr>
            <a:spLocks noGrp="1"/>
          </p:cNvSpPr>
          <p:nvPr>
            <p:ph type="title"/>
          </p:nvPr>
        </p:nvSpPr>
        <p:spPr/>
        <p:txBody>
          <a:bodyPr/>
          <a:lstStyle/>
          <a:p>
            <a:r>
              <a:rPr lang="en-US" sz="60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0DF3729F-58E6-45F4-8B73-42CF7F691FCF}"/>
              </a:ext>
            </a:extLst>
          </p:cNvPr>
          <p:cNvSpPr>
            <a:spLocks noGrp="1"/>
          </p:cNvSpPr>
          <p:nvPr>
            <p:ph idx="1"/>
          </p:nvPr>
        </p:nvSpPr>
        <p:spPr/>
        <p:txBody>
          <a:bodyPr>
            <a:normAutofit fontScale="47500" lnSpcReduction="20000"/>
          </a:bodyPr>
          <a:lstStyle/>
          <a:p>
            <a:pPr marL="0" indent="0">
              <a:buNone/>
            </a:pPr>
            <a:r>
              <a:rPr lang="en-US" b="1" dirty="0"/>
              <a:t>5. Perform CRUD Operations:</a:t>
            </a:r>
            <a:endParaRPr lang="en-US" dirty="0"/>
          </a:p>
          <a:p>
            <a:pPr marL="0" indent="0">
              <a:buNone/>
            </a:pPr>
            <a:r>
              <a:rPr lang="en-US" dirty="0"/>
              <a:t>With the Mongoose model in place, you can use it to perform CRUD (Create, Read, Update, Delete) operations on your MongoDB data. Here are some basic examples:</a:t>
            </a:r>
          </a:p>
          <a:p>
            <a:pPr marL="0" indent="0">
              <a:buNone/>
            </a:pPr>
            <a:r>
              <a:rPr lang="en-US" b="1" dirty="0"/>
              <a:t>- Create a new user:</a:t>
            </a:r>
            <a:endParaRPr lang="en-US" dirty="0"/>
          </a:p>
          <a:p>
            <a:pPr marL="0" indent="0">
              <a:buNone/>
            </a:pPr>
            <a:r>
              <a:rPr lang="en-US" dirty="0"/>
              <a:t>const </a:t>
            </a:r>
            <a:r>
              <a:rPr lang="en-US" dirty="0" err="1"/>
              <a:t>newUser</a:t>
            </a:r>
            <a:r>
              <a:rPr lang="en-US" dirty="0"/>
              <a:t> = new User({</a:t>
            </a:r>
          </a:p>
          <a:p>
            <a:pPr marL="0" indent="0">
              <a:buNone/>
            </a:pPr>
            <a:r>
              <a:rPr lang="en-US" dirty="0"/>
              <a:t>username: '</a:t>
            </a:r>
            <a:r>
              <a:rPr lang="en-US" dirty="0" err="1"/>
              <a:t>john_doe</a:t>
            </a:r>
            <a:r>
              <a:rPr lang="en-US" dirty="0"/>
              <a:t>’,</a:t>
            </a:r>
          </a:p>
          <a:p>
            <a:pPr marL="0" indent="0">
              <a:buNone/>
            </a:pPr>
            <a:r>
              <a:rPr lang="en-US" dirty="0"/>
              <a:t>email: 'john@example.com',</a:t>
            </a:r>
          </a:p>
          <a:p>
            <a:pPr marL="0" indent="0">
              <a:buNone/>
            </a:pPr>
            <a:r>
              <a:rPr lang="en-US" dirty="0"/>
              <a:t>age: 30,</a:t>
            </a:r>
          </a:p>
          <a:p>
            <a:pPr marL="0" indent="0">
              <a:buNone/>
            </a:pPr>
            <a:r>
              <a:rPr lang="en-US" dirty="0"/>
              <a:t>});</a:t>
            </a:r>
          </a:p>
          <a:p>
            <a:pPr marL="0" indent="0">
              <a:buNone/>
            </a:pPr>
            <a:r>
              <a:rPr lang="en-US" dirty="0" err="1"/>
              <a:t>newUser.save</a:t>
            </a:r>
            <a:r>
              <a:rPr lang="en-US" dirty="0"/>
              <a:t>()</a:t>
            </a:r>
          </a:p>
          <a:p>
            <a:pPr marL="0" indent="0">
              <a:buNone/>
            </a:pPr>
            <a:r>
              <a:rPr lang="en-US" dirty="0"/>
              <a:t>.then((user) =&gt; {</a:t>
            </a:r>
          </a:p>
          <a:p>
            <a:pPr marL="0" indent="0">
              <a:buNone/>
            </a:pPr>
            <a:r>
              <a:rPr lang="en-US" dirty="0"/>
              <a:t>console.log('User created:', user);</a:t>
            </a:r>
          </a:p>
          <a:p>
            <a:pPr marL="0" indent="0">
              <a:buNone/>
            </a:pPr>
            <a:r>
              <a:rPr lang="en-US" dirty="0"/>
              <a:t>})</a:t>
            </a:r>
          </a:p>
          <a:p>
            <a:pPr marL="0" indent="0">
              <a:buNone/>
            </a:pPr>
            <a:r>
              <a:rPr lang="en-US" dirty="0"/>
              <a:t>.catch((error) =&gt; {</a:t>
            </a:r>
          </a:p>
          <a:p>
            <a:pPr marL="0" indent="0">
              <a:buNone/>
            </a:pPr>
            <a:r>
              <a:rPr lang="en-US" dirty="0" err="1"/>
              <a:t>console.error</a:t>
            </a:r>
            <a:r>
              <a:rPr lang="en-US" dirty="0"/>
              <a:t>('Error creating user:', error);</a:t>
            </a:r>
          </a:p>
          <a:p>
            <a:pPr marL="0" indent="0">
              <a:buNone/>
            </a:pPr>
            <a:r>
              <a:rPr lang="en-US" dirty="0"/>
              <a:t>});</a:t>
            </a:r>
          </a:p>
          <a:p>
            <a:endParaRPr lang="en-US" dirty="0"/>
          </a:p>
        </p:txBody>
      </p:sp>
    </p:spTree>
    <p:extLst>
      <p:ext uri="{BB962C8B-B14F-4D97-AF65-F5344CB8AC3E}">
        <p14:creationId xmlns:p14="http://schemas.microsoft.com/office/powerpoint/2010/main" val="558221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0D75-D90B-4850-9B1F-40C183637AE3}"/>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BA7F9105-C364-4038-BAD0-F93DA0BB01D7}"/>
              </a:ext>
            </a:extLst>
          </p:cNvPr>
          <p:cNvSpPr>
            <a:spLocks noGrp="1"/>
          </p:cNvSpPr>
          <p:nvPr>
            <p:ph idx="1"/>
          </p:nvPr>
        </p:nvSpPr>
        <p:spPr/>
        <p:txBody>
          <a:bodyPr>
            <a:normAutofit/>
          </a:bodyPr>
          <a:lstStyle/>
          <a:p>
            <a:pPr marL="0" indent="0">
              <a:buNone/>
            </a:pPr>
            <a:r>
              <a:rPr lang="en-US" b="1" dirty="0"/>
              <a:t>- Query users:</a:t>
            </a:r>
            <a:endParaRPr lang="en-US" dirty="0"/>
          </a:p>
          <a:p>
            <a:pPr marL="0" indent="0">
              <a:buNone/>
            </a:pPr>
            <a:r>
              <a:rPr lang="en-US" dirty="0" err="1"/>
              <a:t>User.find</a:t>
            </a:r>
            <a:r>
              <a:rPr lang="en-US" dirty="0"/>
              <a:t>({ age: { $</a:t>
            </a:r>
            <a:r>
              <a:rPr lang="en-US" dirty="0" err="1"/>
              <a:t>gte</a:t>
            </a:r>
            <a:r>
              <a:rPr lang="en-US" dirty="0"/>
              <a:t>: 25 } })</a:t>
            </a:r>
          </a:p>
          <a:p>
            <a:pPr marL="0" indent="0">
              <a:buNone/>
            </a:pPr>
            <a:r>
              <a:rPr lang="en-US" dirty="0"/>
              <a:t>.then((users) =&gt; {</a:t>
            </a:r>
          </a:p>
          <a:p>
            <a:pPr marL="0" indent="0">
              <a:buNone/>
            </a:pPr>
            <a:r>
              <a:rPr lang="en-US" dirty="0"/>
              <a:t>console.log('Users with age &gt;= 25:', users);</a:t>
            </a:r>
          </a:p>
          <a:p>
            <a:pPr marL="0" indent="0">
              <a:buNone/>
            </a:pPr>
            <a:r>
              <a:rPr lang="en-US" dirty="0"/>
              <a:t>})</a:t>
            </a:r>
          </a:p>
          <a:p>
            <a:pPr marL="0" indent="0">
              <a:buNone/>
            </a:pPr>
            <a:r>
              <a:rPr lang="en-US" dirty="0"/>
              <a:t>.catch((error) =&gt; {</a:t>
            </a:r>
          </a:p>
          <a:p>
            <a:pPr marL="0" indent="0">
              <a:buNone/>
            </a:pPr>
            <a:r>
              <a:rPr lang="en-US" dirty="0" err="1"/>
              <a:t>console.error</a:t>
            </a:r>
            <a:r>
              <a:rPr lang="en-US" dirty="0"/>
              <a:t>('Error querying users:', error);</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48974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64F7-640E-4189-B6B3-027609B8A83A}"/>
              </a:ext>
            </a:extLst>
          </p:cNvPr>
          <p:cNvSpPr>
            <a:spLocks noGrp="1"/>
          </p:cNvSpPr>
          <p:nvPr>
            <p:ph type="title"/>
          </p:nvPr>
        </p:nvSpPr>
        <p:spPr/>
        <p:txBody>
          <a:bodyPr/>
          <a:lstStyle/>
          <a:p>
            <a:r>
              <a:rPr lang="en-US" sz="60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84880022-3EAE-4A9D-BE41-9A130886C2A2}"/>
              </a:ext>
            </a:extLst>
          </p:cNvPr>
          <p:cNvSpPr>
            <a:spLocks noGrp="1"/>
          </p:cNvSpPr>
          <p:nvPr>
            <p:ph idx="1"/>
          </p:nvPr>
        </p:nvSpPr>
        <p:spPr/>
        <p:txBody>
          <a:bodyPr>
            <a:normAutofit/>
          </a:bodyPr>
          <a:lstStyle/>
          <a:p>
            <a:pPr marL="0" indent="0">
              <a:buNone/>
            </a:pPr>
            <a:r>
              <a:rPr lang="en-US" b="1" dirty="0"/>
              <a:t>- Update a user:</a:t>
            </a:r>
            <a:endParaRPr lang="en-US" dirty="0"/>
          </a:p>
          <a:p>
            <a:pPr marL="0" indent="0">
              <a:buNone/>
            </a:pPr>
            <a:r>
              <a:rPr lang="en-US" dirty="0" err="1"/>
              <a:t>User.updateOne</a:t>
            </a:r>
            <a:r>
              <a:rPr lang="en-US" dirty="0"/>
              <a:t>({ _id: '</a:t>
            </a:r>
            <a:r>
              <a:rPr lang="en-US" dirty="0" err="1"/>
              <a:t>user_id</a:t>
            </a:r>
            <a:r>
              <a:rPr lang="en-US" dirty="0"/>
              <a:t>' }, { age: 31 })</a:t>
            </a:r>
          </a:p>
          <a:p>
            <a:pPr marL="0" indent="0">
              <a:buNone/>
            </a:pPr>
            <a:r>
              <a:rPr lang="en-US" dirty="0"/>
              <a:t>.then((result) =&gt; {</a:t>
            </a:r>
          </a:p>
          <a:p>
            <a:pPr marL="0" indent="0">
              <a:buNone/>
            </a:pPr>
            <a:r>
              <a:rPr lang="en-US" dirty="0"/>
              <a:t>console.log('User updated:', result);</a:t>
            </a:r>
          </a:p>
          <a:p>
            <a:pPr marL="0" indent="0">
              <a:buNone/>
            </a:pPr>
            <a:r>
              <a:rPr lang="en-US" dirty="0"/>
              <a:t>})</a:t>
            </a:r>
          </a:p>
          <a:p>
            <a:pPr marL="0" indent="0">
              <a:buNone/>
            </a:pPr>
            <a:r>
              <a:rPr lang="en-US" dirty="0"/>
              <a:t>.catch((error) =&gt; {</a:t>
            </a:r>
          </a:p>
          <a:p>
            <a:pPr marL="0" indent="0">
              <a:buNone/>
            </a:pPr>
            <a:r>
              <a:rPr lang="en-US" dirty="0" err="1"/>
              <a:t>console.error</a:t>
            </a:r>
            <a:r>
              <a:rPr lang="en-US" dirty="0"/>
              <a:t>('Error updating user:', error);</a:t>
            </a:r>
          </a:p>
          <a:p>
            <a:pPr marL="0" indent="0">
              <a:buNone/>
            </a:pPr>
            <a:r>
              <a:rPr lang="en-US" dirty="0"/>
              <a:t>});</a:t>
            </a:r>
          </a:p>
        </p:txBody>
      </p:sp>
    </p:spTree>
    <p:extLst>
      <p:ext uri="{BB962C8B-B14F-4D97-AF65-F5344CB8AC3E}">
        <p14:creationId xmlns:p14="http://schemas.microsoft.com/office/powerpoint/2010/main" val="4116360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0F32-929B-4D3A-A1C5-504B1BE326FC}"/>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CFBBD329-156C-439B-9EA2-52CB998DC256}"/>
              </a:ext>
            </a:extLst>
          </p:cNvPr>
          <p:cNvSpPr>
            <a:spLocks noGrp="1"/>
          </p:cNvSpPr>
          <p:nvPr>
            <p:ph idx="1"/>
          </p:nvPr>
        </p:nvSpPr>
        <p:spPr/>
        <p:txBody>
          <a:bodyPr>
            <a:normAutofit/>
          </a:bodyPr>
          <a:lstStyle/>
          <a:p>
            <a:pPr marL="0" indent="0">
              <a:buNone/>
            </a:pPr>
            <a:r>
              <a:rPr lang="en-US" b="1" dirty="0"/>
              <a:t>- Delete a user:</a:t>
            </a:r>
            <a:endParaRPr lang="en-US" dirty="0"/>
          </a:p>
          <a:p>
            <a:pPr marL="0" indent="0">
              <a:buNone/>
            </a:pPr>
            <a:r>
              <a:rPr lang="en-US" dirty="0" err="1"/>
              <a:t>User.deleteOne</a:t>
            </a:r>
            <a:r>
              <a:rPr lang="en-US" dirty="0"/>
              <a:t>({ _id: '</a:t>
            </a:r>
            <a:r>
              <a:rPr lang="en-US" dirty="0" err="1"/>
              <a:t>user_id</a:t>
            </a:r>
            <a:r>
              <a:rPr lang="en-US" dirty="0"/>
              <a:t>' })</a:t>
            </a:r>
          </a:p>
          <a:p>
            <a:pPr marL="0" indent="0">
              <a:buNone/>
            </a:pPr>
            <a:r>
              <a:rPr lang="en-US" dirty="0"/>
              <a:t>.then((result) =&gt; {</a:t>
            </a:r>
          </a:p>
          <a:p>
            <a:pPr marL="0" indent="0">
              <a:buNone/>
            </a:pPr>
            <a:r>
              <a:rPr lang="en-US" dirty="0"/>
              <a:t>console.log('User deleted:', result);</a:t>
            </a:r>
          </a:p>
          <a:p>
            <a:pPr marL="0" indent="0">
              <a:buNone/>
            </a:pPr>
            <a:r>
              <a:rPr lang="en-US" dirty="0"/>
              <a:t>})</a:t>
            </a:r>
          </a:p>
          <a:p>
            <a:pPr marL="0" indent="0">
              <a:buNone/>
            </a:pPr>
            <a:r>
              <a:rPr lang="en-US" dirty="0"/>
              <a:t>.catch((error) =&gt; {</a:t>
            </a:r>
          </a:p>
          <a:p>
            <a:pPr marL="0" indent="0">
              <a:buNone/>
            </a:pPr>
            <a:r>
              <a:rPr lang="en-US" dirty="0" err="1"/>
              <a:t>console.error</a:t>
            </a:r>
            <a:r>
              <a:rPr lang="en-US" dirty="0"/>
              <a:t>('Error deleting user:', error);</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7212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4AC3-C493-4AA1-AA3A-219A81652AAB}"/>
              </a:ext>
            </a:extLst>
          </p:cNvPr>
          <p:cNvSpPr>
            <a:spLocks noGrp="1"/>
          </p:cNvSpPr>
          <p:nvPr>
            <p:ph type="title"/>
          </p:nvPr>
        </p:nvSpPr>
        <p:spPr/>
        <p:txBody>
          <a:bodyPr/>
          <a:lstStyle/>
          <a:p>
            <a:r>
              <a:rPr lang="en-US" sz="6000" b="1" u="sng" dirty="0">
                <a:latin typeface="Times New Roman" panose="02020603050405020304" pitchFamily="18" charset="0"/>
                <a:cs typeface="Times New Roman" panose="02020603050405020304" pitchFamily="18" charset="0"/>
              </a:rPr>
              <a:t>Connecting to MongoDB database using the Mongoose library.</a:t>
            </a:r>
            <a:endParaRPr lang="en-US" dirty="0"/>
          </a:p>
        </p:txBody>
      </p:sp>
      <p:sp>
        <p:nvSpPr>
          <p:cNvPr id="3" name="Content Placeholder 2">
            <a:extLst>
              <a:ext uri="{FF2B5EF4-FFF2-40B4-BE49-F238E27FC236}">
                <a16:creationId xmlns:a16="http://schemas.microsoft.com/office/drawing/2014/main" id="{C3A5B009-87F8-48D9-9F73-E1A37764E7E3}"/>
              </a:ext>
            </a:extLst>
          </p:cNvPr>
          <p:cNvSpPr>
            <a:spLocks noGrp="1"/>
          </p:cNvSpPr>
          <p:nvPr>
            <p:ph idx="1"/>
          </p:nvPr>
        </p:nvSpPr>
        <p:spPr/>
        <p:txBody>
          <a:bodyPr>
            <a:normAutofit fontScale="77500" lnSpcReduction="20000"/>
          </a:bodyPr>
          <a:lstStyle/>
          <a:p>
            <a:pPr marL="0" indent="0">
              <a:buNone/>
            </a:pPr>
            <a:r>
              <a:rPr lang="en-US" b="1" dirty="0"/>
              <a:t>6. Close the Connection (Optional):</a:t>
            </a:r>
            <a:endParaRPr lang="en-US" dirty="0"/>
          </a:p>
          <a:p>
            <a:pPr marL="0" indent="0">
              <a:buNone/>
            </a:pPr>
            <a:r>
              <a:rPr lang="en-US" dirty="0"/>
              <a:t>By default, Mongoose manages the connection pool for you. However, if you want to manually close the connection, you can do so:</a:t>
            </a:r>
          </a:p>
          <a:p>
            <a:pPr marL="0" indent="0">
              <a:buNone/>
            </a:pPr>
            <a:r>
              <a:rPr lang="en-US" dirty="0" err="1"/>
              <a:t>mongoose.connection.close</a:t>
            </a:r>
            <a:r>
              <a:rPr lang="en-US" dirty="0"/>
              <a:t>()</a:t>
            </a:r>
          </a:p>
          <a:p>
            <a:pPr marL="0" indent="0">
              <a:buNone/>
            </a:pPr>
            <a:r>
              <a:rPr lang="en-US" dirty="0"/>
              <a:t>.then(() =&gt; {</a:t>
            </a:r>
          </a:p>
          <a:p>
            <a:pPr marL="0" indent="0">
              <a:buNone/>
            </a:pPr>
            <a:r>
              <a:rPr lang="en-US" dirty="0"/>
              <a:t>console.log('Disconnected from MongoDB');</a:t>
            </a:r>
          </a:p>
          <a:p>
            <a:pPr marL="0" indent="0">
              <a:buNone/>
            </a:pPr>
            <a:r>
              <a:rPr lang="en-US" dirty="0"/>
              <a:t>})</a:t>
            </a:r>
          </a:p>
          <a:p>
            <a:pPr marL="0" indent="0">
              <a:buNone/>
            </a:pPr>
            <a:r>
              <a:rPr lang="en-US" dirty="0"/>
              <a:t>.catch((error) =&gt; {</a:t>
            </a:r>
          </a:p>
          <a:p>
            <a:pPr marL="0" indent="0">
              <a:buNone/>
            </a:pPr>
            <a:r>
              <a:rPr lang="en-US" dirty="0" err="1"/>
              <a:t>console.error</a:t>
            </a:r>
            <a:r>
              <a:rPr lang="en-US" dirty="0"/>
              <a:t>('Error disconnecting from MongoDB:', error);</a:t>
            </a:r>
          </a:p>
          <a:p>
            <a:pPr marL="0" indent="0">
              <a:buNone/>
            </a:pPr>
            <a:r>
              <a:rPr lang="en-US" dirty="0"/>
              <a:t>});</a:t>
            </a:r>
          </a:p>
          <a:p>
            <a:pPr marL="0" indent="0">
              <a:buNone/>
            </a:pPr>
            <a:r>
              <a:rPr lang="en-US" dirty="0"/>
              <a:t>That's it! You've now connected to a MongoDB database using Mongoose and can use it to perform database operations in your Node.js application. Make sure to handle errors and use appropriate error-handling practices in your application for a robust database interaction experience.</a:t>
            </a:r>
          </a:p>
          <a:p>
            <a:pPr marL="0" indent="0">
              <a:buNone/>
            </a:pPr>
            <a:endParaRPr lang="en-US" dirty="0"/>
          </a:p>
        </p:txBody>
      </p:sp>
    </p:spTree>
    <p:extLst>
      <p:ext uri="{BB962C8B-B14F-4D97-AF65-F5344CB8AC3E}">
        <p14:creationId xmlns:p14="http://schemas.microsoft.com/office/powerpoint/2010/main" val="61582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273C-E959-4C27-A6DB-BAB0343C65AA}"/>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341B6EE8-BAFC-40D8-B48B-6827462395CA}"/>
              </a:ext>
            </a:extLst>
          </p:cNvPr>
          <p:cNvSpPr>
            <a:spLocks noGrp="1"/>
          </p:cNvSpPr>
          <p:nvPr>
            <p:ph idx="1"/>
          </p:nvPr>
        </p:nvSpPr>
        <p:spPr/>
        <p:txBody>
          <a:bodyPr>
            <a:normAutofit fontScale="92500" lnSpcReduction="10000"/>
          </a:bodyPr>
          <a:lstStyle/>
          <a:p>
            <a:pPr marL="0" indent="0">
              <a:buNone/>
            </a:pPr>
            <a:r>
              <a:rPr lang="en-US" dirty="0"/>
              <a:t>Implementing CRUD operations (Create, Read, Update, Delete) with MongoDB involves interacting with a MongoDB database using a programming language such as JavaScript (Node.js) and a MongoDB driver or library. In this example, we'll use Node.js and the popular `</a:t>
            </a:r>
            <a:r>
              <a:rPr lang="en-US" dirty="0" err="1"/>
              <a:t>mongodb</a:t>
            </a:r>
            <a:r>
              <a:rPr lang="en-US" dirty="0"/>
              <a:t>` driver to perform CRUD operations with MongoDB.</a:t>
            </a:r>
          </a:p>
          <a:p>
            <a:pPr marL="0" indent="0">
              <a:buNone/>
            </a:pPr>
            <a:r>
              <a:rPr lang="en-US" b="1" dirty="0"/>
              <a:t>Prerequisites:</a:t>
            </a:r>
            <a:endParaRPr lang="en-US" dirty="0"/>
          </a:p>
          <a:p>
            <a:pPr marL="0" indent="0">
              <a:buNone/>
            </a:pPr>
            <a:r>
              <a:rPr lang="en-US" dirty="0"/>
              <a:t>1. Node.js installed on your machine.</a:t>
            </a:r>
          </a:p>
          <a:p>
            <a:pPr marL="0" indent="0">
              <a:buNone/>
            </a:pPr>
            <a:r>
              <a:rPr lang="en-US" dirty="0"/>
              <a:t>2. MongoDB installed locally or access to a MongoDB database (either local or cloud-hosted).</a:t>
            </a:r>
          </a:p>
          <a:p>
            <a:pPr marL="0" indent="0">
              <a:buNone/>
            </a:pPr>
            <a:r>
              <a:rPr lang="en-US" dirty="0"/>
              <a:t>3. The `</a:t>
            </a:r>
            <a:r>
              <a:rPr lang="en-US" dirty="0" err="1"/>
              <a:t>mongodb</a:t>
            </a:r>
            <a:r>
              <a:rPr lang="en-US" dirty="0"/>
              <a:t>` </a:t>
            </a:r>
            <a:r>
              <a:rPr lang="en-US" dirty="0" err="1"/>
              <a:t>npm</a:t>
            </a:r>
            <a:r>
              <a:rPr lang="en-US" dirty="0"/>
              <a:t> package installed in your Node.js project (`</a:t>
            </a:r>
            <a:r>
              <a:rPr lang="en-US" dirty="0" err="1"/>
              <a:t>npm</a:t>
            </a:r>
            <a:r>
              <a:rPr lang="en-US" dirty="0"/>
              <a:t> install </a:t>
            </a:r>
            <a:r>
              <a:rPr lang="en-US" dirty="0" err="1"/>
              <a:t>mongodb</a:t>
            </a:r>
            <a:r>
              <a:rPr lang="en-US" dirty="0"/>
              <a:t>`).</a:t>
            </a:r>
          </a:p>
          <a:p>
            <a:pPr marL="0" indent="0">
              <a:buNone/>
            </a:pPr>
            <a:r>
              <a:rPr lang="en-US" dirty="0"/>
              <a:t>Here's how you can implement CRUD operations with MongoDB using Node.js:</a:t>
            </a:r>
          </a:p>
          <a:p>
            <a:pPr marL="0" indent="0">
              <a:buNone/>
            </a:pPr>
            <a:endParaRPr lang="en-US" dirty="0"/>
          </a:p>
        </p:txBody>
      </p:sp>
    </p:spTree>
    <p:extLst>
      <p:ext uri="{BB962C8B-B14F-4D97-AF65-F5344CB8AC3E}">
        <p14:creationId xmlns:p14="http://schemas.microsoft.com/office/powerpoint/2010/main" val="51065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B50-8E7F-4C81-9391-7CD10E9CB70D}"/>
              </a:ext>
            </a:extLst>
          </p:cNvPr>
          <p:cNvSpPr>
            <a:spLocks noGrp="1"/>
          </p:cNvSpPr>
          <p:nvPr>
            <p:ph type="title"/>
          </p:nvPr>
        </p:nvSpPr>
        <p:spPr/>
        <p:txBody>
          <a:bodyPr/>
          <a:lstStyle/>
          <a:p>
            <a:r>
              <a:rPr lang="en-US" b="1" dirty="0"/>
              <a:t>Understanding the basics of Node.js and Express.js.</a:t>
            </a:r>
          </a:p>
        </p:txBody>
      </p:sp>
      <p:sp>
        <p:nvSpPr>
          <p:cNvPr id="3" name="Content Placeholder 2">
            <a:extLst>
              <a:ext uri="{FF2B5EF4-FFF2-40B4-BE49-F238E27FC236}">
                <a16:creationId xmlns:a16="http://schemas.microsoft.com/office/drawing/2014/main" id="{018244FF-CB1D-47A6-927E-FD1B88491DC9}"/>
              </a:ext>
            </a:extLst>
          </p:cNvPr>
          <p:cNvSpPr>
            <a:spLocks noGrp="1"/>
          </p:cNvSpPr>
          <p:nvPr>
            <p:ph idx="1"/>
          </p:nvPr>
        </p:nvSpPr>
        <p:spPr/>
        <p:txBody>
          <a:bodyPr>
            <a:normAutofit/>
          </a:bodyPr>
          <a:lstStyle/>
          <a:p>
            <a:r>
              <a:rPr lang="en-US" dirty="0"/>
              <a:t>Node.js and Express.js are fundamental technologies for building web applications and APIs using JavaScript on the server-side. Let's dive into the basics of both Node.js and Express.js:</a:t>
            </a:r>
          </a:p>
          <a:p>
            <a:pPr marL="0" indent="0">
              <a:buNone/>
            </a:pPr>
            <a:endParaRPr lang="en-US" dirty="0"/>
          </a:p>
          <a:p>
            <a:endParaRPr lang="en-US" b="1" dirty="0"/>
          </a:p>
          <a:p>
            <a:pPr marL="0" indent="0">
              <a:buNone/>
            </a:pPr>
            <a:endParaRPr lang="en-US" dirty="0"/>
          </a:p>
        </p:txBody>
      </p:sp>
    </p:spTree>
    <p:extLst>
      <p:ext uri="{BB962C8B-B14F-4D97-AF65-F5344CB8AC3E}">
        <p14:creationId xmlns:p14="http://schemas.microsoft.com/office/powerpoint/2010/main" val="52960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D543-FE92-4C68-9764-8869D53CDAF2}"/>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7576689D-B77D-4409-ABE0-4AE6E76B83CF}"/>
              </a:ext>
            </a:extLst>
          </p:cNvPr>
          <p:cNvSpPr>
            <a:spLocks noGrp="1"/>
          </p:cNvSpPr>
          <p:nvPr>
            <p:ph idx="1"/>
          </p:nvPr>
        </p:nvSpPr>
        <p:spPr/>
        <p:txBody>
          <a:bodyPr>
            <a:normAutofit fontScale="40000" lnSpcReduction="20000"/>
          </a:bodyPr>
          <a:lstStyle/>
          <a:p>
            <a:pPr marL="0" indent="0">
              <a:buNone/>
            </a:pPr>
            <a:r>
              <a:rPr lang="en-US" b="1" dirty="0"/>
              <a:t>1. Connect to MongoDB:</a:t>
            </a:r>
            <a:endParaRPr lang="en-US" dirty="0"/>
          </a:p>
          <a:p>
            <a:pPr marL="0" indent="0">
              <a:buNone/>
            </a:pPr>
            <a:r>
              <a:rPr lang="en-US" dirty="0"/>
              <a:t>First, establish a connection to your MongoDB server. You can do this in your Node.js application like so:</a:t>
            </a:r>
          </a:p>
          <a:p>
            <a:pPr marL="0" indent="0">
              <a:buNone/>
            </a:pPr>
            <a:r>
              <a:rPr lang="en-US" dirty="0"/>
              <a:t>const { </a:t>
            </a:r>
            <a:r>
              <a:rPr lang="en-US" dirty="0" err="1"/>
              <a:t>MongoClient</a:t>
            </a:r>
            <a:r>
              <a:rPr lang="en-US" dirty="0"/>
              <a:t> } = require('</a:t>
            </a:r>
            <a:r>
              <a:rPr lang="en-US" dirty="0" err="1"/>
              <a:t>mongodb</a:t>
            </a:r>
            <a:r>
              <a:rPr lang="en-US" dirty="0"/>
              <a:t>');</a:t>
            </a:r>
          </a:p>
          <a:p>
            <a:pPr marL="0" indent="0">
              <a:buNone/>
            </a:pPr>
            <a:r>
              <a:rPr lang="en-US" dirty="0"/>
              <a:t>// Connection URL</a:t>
            </a:r>
          </a:p>
          <a:p>
            <a:pPr marL="0" indent="0">
              <a:buNone/>
            </a:pPr>
            <a:r>
              <a:rPr lang="en-US" dirty="0"/>
              <a:t>const </a:t>
            </a:r>
            <a:r>
              <a:rPr lang="en-US" dirty="0" err="1"/>
              <a:t>url</a:t>
            </a:r>
            <a:r>
              <a:rPr lang="en-US" dirty="0"/>
              <a:t> = '</a:t>
            </a:r>
            <a:r>
              <a:rPr lang="en-US" dirty="0" err="1"/>
              <a:t>mongodb</a:t>
            </a:r>
            <a:r>
              <a:rPr lang="en-US" dirty="0"/>
              <a:t>://localhost:27017'; // Change this to your MongoDB server URL</a:t>
            </a:r>
          </a:p>
          <a:p>
            <a:pPr marL="0" indent="0">
              <a:buNone/>
            </a:pPr>
            <a:r>
              <a:rPr lang="en-US" dirty="0"/>
              <a:t>// Database Name</a:t>
            </a:r>
          </a:p>
          <a:p>
            <a:pPr marL="0" indent="0">
              <a:buNone/>
            </a:pPr>
            <a:r>
              <a:rPr lang="en-US" dirty="0"/>
              <a:t>const </a:t>
            </a:r>
            <a:r>
              <a:rPr lang="en-US" dirty="0" err="1"/>
              <a:t>dbName</a:t>
            </a:r>
            <a:r>
              <a:rPr lang="en-US" dirty="0"/>
              <a:t> = '</a:t>
            </a:r>
            <a:r>
              <a:rPr lang="en-US" dirty="0" err="1"/>
              <a:t>mydatabase</a:t>
            </a:r>
            <a:r>
              <a:rPr lang="en-US" dirty="0"/>
              <a:t>'; // Change this to your database name</a:t>
            </a:r>
          </a:p>
          <a:p>
            <a:pPr marL="0" indent="0">
              <a:buNone/>
            </a:pPr>
            <a:r>
              <a:rPr lang="en-US" dirty="0"/>
              <a:t>// Create a new </a:t>
            </a:r>
            <a:r>
              <a:rPr lang="en-US" dirty="0" err="1"/>
              <a:t>MongoClient</a:t>
            </a:r>
            <a:endParaRPr lang="en-US" dirty="0"/>
          </a:p>
          <a:p>
            <a:pPr marL="0" indent="0">
              <a:buNone/>
            </a:pPr>
            <a:r>
              <a:rPr lang="en-US" dirty="0"/>
              <a:t>const client = new </a:t>
            </a:r>
            <a:r>
              <a:rPr lang="en-US" dirty="0" err="1"/>
              <a:t>MongoClient</a:t>
            </a:r>
            <a:r>
              <a:rPr lang="en-US" dirty="0"/>
              <a:t>(</a:t>
            </a:r>
            <a:r>
              <a:rPr lang="en-US" dirty="0" err="1"/>
              <a:t>url</a:t>
            </a:r>
            <a:r>
              <a:rPr lang="en-US" dirty="0"/>
              <a:t>, { </a:t>
            </a:r>
            <a:r>
              <a:rPr lang="en-US" dirty="0" err="1"/>
              <a:t>useUnifiedTopology</a:t>
            </a:r>
            <a:r>
              <a:rPr lang="en-US" dirty="0"/>
              <a:t>: true });</a:t>
            </a:r>
          </a:p>
          <a:p>
            <a:pPr marL="0" indent="0">
              <a:buNone/>
            </a:pPr>
            <a:r>
              <a:rPr lang="en-US" dirty="0"/>
              <a:t>// Connect to the server</a:t>
            </a:r>
          </a:p>
          <a:p>
            <a:pPr marL="0" indent="0">
              <a:buNone/>
            </a:pPr>
            <a:r>
              <a:rPr lang="en-US" dirty="0" err="1"/>
              <a:t>client.connect</a:t>
            </a:r>
            <a:r>
              <a:rPr lang="en-US" dirty="0"/>
              <a:t>((err) =&gt; {</a:t>
            </a:r>
          </a:p>
          <a:p>
            <a:pPr marL="0" indent="0">
              <a:buNone/>
            </a:pPr>
            <a:r>
              <a:rPr lang="en-US" dirty="0"/>
              <a:t> if (err) {</a:t>
            </a:r>
          </a:p>
          <a:p>
            <a:pPr marL="0" indent="0">
              <a:buNone/>
            </a:pPr>
            <a:r>
              <a:rPr lang="en-US" dirty="0" err="1"/>
              <a:t>console.error</a:t>
            </a:r>
            <a:r>
              <a:rPr lang="en-US" dirty="0"/>
              <a:t>('Error connecting to MongoDB:', err);</a:t>
            </a:r>
          </a:p>
          <a:p>
            <a:pPr marL="0" indent="0">
              <a:buNone/>
            </a:pPr>
            <a:r>
              <a:rPr lang="en-US" dirty="0"/>
              <a:t>return; }</a:t>
            </a:r>
          </a:p>
          <a:p>
            <a:pPr marL="0" indent="0">
              <a:buNone/>
            </a:pPr>
            <a:r>
              <a:rPr lang="en-US" dirty="0"/>
              <a:t>console.log('Connected to MongoDB');</a:t>
            </a:r>
          </a:p>
          <a:p>
            <a:pPr marL="0" indent="0">
              <a:buNone/>
            </a:pPr>
            <a:r>
              <a:rPr lang="en-US" dirty="0"/>
              <a:t> // Perform CRUD operations here...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3492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B0FB-600B-4EC6-B643-4FBD8F02BE0E}"/>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AFFE0754-B1EE-4E55-BEA2-8F3335F2E629}"/>
              </a:ext>
            </a:extLst>
          </p:cNvPr>
          <p:cNvSpPr>
            <a:spLocks noGrp="1"/>
          </p:cNvSpPr>
          <p:nvPr>
            <p:ph idx="1"/>
          </p:nvPr>
        </p:nvSpPr>
        <p:spPr/>
        <p:txBody>
          <a:bodyPr>
            <a:normAutofit fontScale="70000" lnSpcReduction="20000"/>
          </a:bodyPr>
          <a:lstStyle/>
          <a:p>
            <a:pPr marL="0" indent="0">
              <a:buNone/>
            </a:pPr>
            <a:r>
              <a:rPr lang="en-US" b="1" dirty="0"/>
              <a:t>2. Create Data (Insert):</a:t>
            </a:r>
            <a:endParaRPr lang="en-US" dirty="0"/>
          </a:p>
          <a:p>
            <a:pPr marL="0" indent="0">
              <a:buNone/>
            </a:pPr>
            <a:r>
              <a:rPr lang="en-US" dirty="0"/>
              <a:t>You can create (insert) data into your MongoDB collection using the `</a:t>
            </a:r>
            <a:r>
              <a:rPr lang="en-US" dirty="0" err="1"/>
              <a:t>insertOne</a:t>
            </a:r>
            <a:r>
              <a:rPr lang="en-US" dirty="0"/>
              <a:t>` or `</a:t>
            </a:r>
            <a:r>
              <a:rPr lang="en-US" dirty="0" err="1"/>
              <a:t>insertMany</a:t>
            </a:r>
            <a:r>
              <a:rPr lang="en-US" dirty="0"/>
              <a:t>` methods. Here's an example with `</a:t>
            </a:r>
            <a:r>
              <a:rPr lang="en-US" dirty="0" err="1"/>
              <a:t>insertOne</a:t>
            </a:r>
            <a:r>
              <a:rPr lang="en-US" dirty="0"/>
              <a:t>`:</a:t>
            </a:r>
          </a:p>
          <a:p>
            <a:pPr marL="0" indent="0">
              <a:buNone/>
            </a:pPr>
            <a:r>
              <a:rPr lang="en-US" dirty="0"/>
              <a:t>const </a:t>
            </a:r>
            <a:r>
              <a:rPr lang="en-US" dirty="0" err="1"/>
              <a:t>db</a:t>
            </a:r>
            <a:r>
              <a:rPr lang="en-US" dirty="0"/>
              <a:t> = </a:t>
            </a:r>
            <a:r>
              <a:rPr lang="en-US" dirty="0" err="1"/>
              <a:t>client.db</a:t>
            </a:r>
            <a:r>
              <a:rPr lang="en-US" dirty="0"/>
              <a:t>(</a:t>
            </a:r>
            <a:r>
              <a:rPr lang="en-US" dirty="0" err="1"/>
              <a:t>dbName</a:t>
            </a:r>
            <a:r>
              <a:rPr lang="en-US" dirty="0"/>
              <a:t>);</a:t>
            </a:r>
          </a:p>
          <a:p>
            <a:pPr marL="0" indent="0">
              <a:buNone/>
            </a:pPr>
            <a:r>
              <a:rPr lang="en-US" dirty="0"/>
              <a:t>const collection = </a:t>
            </a:r>
            <a:r>
              <a:rPr lang="en-US" dirty="0" err="1"/>
              <a:t>db.collection</a:t>
            </a:r>
            <a:r>
              <a:rPr lang="en-US" dirty="0"/>
              <a:t>('</a:t>
            </a:r>
            <a:r>
              <a:rPr lang="en-US" dirty="0" err="1"/>
              <a:t>mycollection</a:t>
            </a:r>
            <a:r>
              <a:rPr lang="en-US" dirty="0"/>
              <a:t>'); // Change this to your collection name</a:t>
            </a:r>
          </a:p>
          <a:p>
            <a:pPr marL="0" indent="0">
              <a:buNone/>
            </a:pPr>
            <a:r>
              <a:rPr lang="en-US" dirty="0"/>
              <a:t>const </a:t>
            </a:r>
            <a:r>
              <a:rPr lang="en-US" dirty="0" err="1"/>
              <a:t>documentToInsert</a:t>
            </a:r>
            <a:r>
              <a:rPr lang="en-US" dirty="0"/>
              <a:t> = { name: 'John', age: 30 };</a:t>
            </a:r>
          </a:p>
          <a:p>
            <a:pPr marL="0" indent="0">
              <a:buNone/>
            </a:pPr>
            <a:r>
              <a:rPr lang="en-US" dirty="0" err="1"/>
              <a:t>collection.insertOne</a:t>
            </a:r>
            <a:r>
              <a:rPr lang="en-US" dirty="0"/>
              <a:t>(</a:t>
            </a:r>
            <a:r>
              <a:rPr lang="en-US" dirty="0" err="1"/>
              <a:t>documentToInsert</a:t>
            </a:r>
            <a:r>
              <a:rPr lang="en-US" dirty="0"/>
              <a:t>, (err, result) =&gt; {</a:t>
            </a:r>
          </a:p>
          <a:p>
            <a:pPr marL="0" indent="0">
              <a:buNone/>
            </a:pPr>
            <a:r>
              <a:rPr lang="en-US" dirty="0"/>
              <a:t>if (err) {</a:t>
            </a:r>
          </a:p>
          <a:p>
            <a:pPr marL="0" indent="0">
              <a:buNone/>
            </a:pPr>
            <a:r>
              <a:rPr lang="en-US" dirty="0" err="1"/>
              <a:t>console.error</a:t>
            </a:r>
            <a:r>
              <a:rPr lang="en-US" dirty="0"/>
              <a:t>('Error inserting document:', err);</a:t>
            </a:r>
          </a:p>
          <a:p>
            <a:pPr marL="0" indent="0">
              <a:buNone/>
            </a:pPr>
            <a:r>
              <a:rPr lang="en-US" dirty="0"/>
              <a:t>return;</a:t>
            </a:r>
          </a:p>
          <a:p>
            <a:pPr marL="0" indent="0">
              <a:buNone/>
            </a:pPr>
            <a:r>
              <a:rPr lang="en-US" dirty="0"/>
              <a:t>}</a:t>
            </a:r>
          </a:p>
          <a:p>
            <a:pPr marL="0" indent="0">
              <a:buNone/>
            </a:pPr>
            <a:r>
              <a:rPr lang="en-US" dirty="0"/>
              <a:t>console.log('Document inserted:', </a:t>
            </a:r>
            <a:r>
              <a:rPr lang="en-US" dirty="0" err="1"/>
              <a:t>result.ops</a:t>
            </a:r>
            <a:r>
              <a:rPr lang="en-US" dirty="0"/>
              <a:t>[0]);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13662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2AF5-CDF4-435E-908F-C840BAE6F557}"/>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247D49AE-4482-4EB8-BCEC-F2A350014FAA}"/>
              </a:ext>
            </a:extLst>
          </p:cNvPr>
          <p:cNvSpPr>
            <a:spLocks noGrp="1"/>
          </p:cNvSpPr>
          <p:nvPr>
            <p:ph idx="1"/>
          </p:nvPr>
        </p:nvSpPr>
        <p:spPr/>
        <p:txBody>
          <a:bodyPr>
            <a:normAutofit fontScale="92500" lnSpcReduction="10000"/>
          </a:bodyPr>
          <a:lstStyle/>
          <a:p>
            <a:pPr marL="0" indent="0">
              <a:buNone/>
            </a:pPr>
            <a:r>
              <a:rPr lang="en-US" b="1" dirty="0"/>
              <a:t>3. Read Data (Query):</a:t>
            </a:r>
            <a:endParaRPr lang="en-US" dirty="0"/>
          </a:p>
          <a:p>
            <a:pPr marL="0" indent="0">
              <a:buNone/>
            </a:pPr>
            <a:r>
              <a:rPr lang="en-US" dirty="0"/>
              <a:t>You can retrieve (read) data from your MongoDB collection using the `find` method. Here's an example to query all documents:</a:t>
            </a:r>
          </a:p>
          <a:p>
            <a:pPr marL="0" indent="0">
              <a:buNone/>
            </a:pPr>
            <a:r>
              <a:rPr lang="en-US" dirty="0" err="1"/>
              <a:t>collection.find</a:t>
            </a:r>
            <a:r>
              <a:rPr lang="en-US" dirty="0"/>
              <a:t>({}).</a:t>
            </a:r>
            <a:r>
              <a:rPr lang="en-US" dirty="0" err="1"/>
              <a:t>toArray</a:t>
            </a:r>
            <a:r>
              <a:rPr lang="en-US" dirty="0"/>
              <a:t>((err, documents) =&gt; {</a:t>
            </a:r>
          </a:p>
          <a:p>
            <a:pPr marL="0" indent="0">
              <a:buNone/>
            </a:pPr>
            <a:r>
              <a:rPr lang="en-US" dirty="0"/>
              <a:t>if (err) {</a:t>
            </a:r>
          </a:p>
          <a:p>
            <a:pPr marL="0" indent="0">
              <a:buNone/>
            </a:pPr>
            <a:r>
              <a:rPr lang="en-US" dirty="0" err="1"/>
              <a:t>console.error</a:t>
            </a:r>
            <a:r>
              <a:rPr lang="en-US" dirty="0"/>
              <a:t>('Error querying documents:', err);</a:t>
            </a:r>
          </a:p>
          <a:p>
            <a:pPr marL="0" indent="0">
              <a:buNone/>
            </a:pPr>
            <a:r>
              <a:rPr lang="en-US" dirty="0"/>
              <a:t>return;</a:t>
            </a:r>
          </a:p>
          <a:p>
            <a:pPr marL="0" indent="0">
              <a:buNone/>
            </a:pPr>
            <a:r>
              <a:rPr lang="en-US" dirty="0"/>
              <a:t>}</a:t>
            </a:r>
          </a:p>
          <a:p>
            <a:pPr marL="0" indent="0">
              <a:buNone/>
            </a:pPr>
            <a:r>
              <a:rPr lang="en-US" dirty="0"/>
              <a:t>console.log('Documents retrieved:', documents);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47905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116E-7753-4ADA-B0F9-76A1A5AE8396}"/>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832A7BCE-61D9-4EA0-ADFA-473EF629DC15}"/>
              </a:ext>
            </a:extLst>
          </p:cNvPr>
          <p:cNvSpPr>
            <a:spLocks noGrp="1"/>
          </p:cNvSpPr>
          <p:nvPr>
            <p:ph idx="1"/>
          </p:nvPr>
        </p:nvSpPr>
        <p:spPr/>
        <p:txBody>
          <a:bodyPr>
            <a:normAutofit fontScale="92500" lnSpcReduction="10000"/>
          </a:bodyPr>
          <a:lstStyle/>
          <a:p>
            <a:pPr marL="0" indent="0">
              <a:buNone/>
            </a:pPr>
            <a:r>
              <a:rPr lang="en-US" b="1" dirty="0"/>
              <a:t>4. Update Data (Update):</a:t>
            </a:r>
            <a:endParaRPr lang="en-US" dirty="0"/>
          </a:p>
          <a:p>
            <a:pPr marL="0" indent="0">
              <a:buNone/>
            </a:pPr>
            <a:r>
              <a:rPr lang="en-US" dirty="0"/>
              <a:t>You can update data in your MongoDB collection using the `</a:t>
            </a:r>
            <a:r>
              <a:rPr lang="en-US" dirty="0" err="1"/>
              <a:t>updateOne</a:t>
            </a:r>
            <a:r>
              <a:rPr lang="en-US" dirty="0"/>
              <a:t>` or `</a:t>
            </a:r>
            <a:r>
              <a:rPr lang="en-US" dirty="0" err="1"/>
              <a:t>updateMany</a:t>
            </a:r>
            <a:r>
              <a:rPr lang="en-US" dirty="0"/>
              <a:t>` methods. Here's an example with `</a:t>
            </a:r>
            <a:r>
              <a:rPr lang="en-US" dirty="0" err="1"/>
              <a:t>updateOne</a:t>
            </a:r>
            <a:r>
              <a:rPr lang="en-US" dirty="0"/>
              <a:t>`:</a:t>
            </a:r>
          </a:p>
          <a:p>
            <a:pPr marL="0" indent="0">
              <a:buNone/>
            </a:pPr>
            <a:r>
              <a:rPr lang="en-US" dirty="0" err="1"/>
              <a:t>collection.updateOne</a:t>
            </a:r>
            <a:r>
              <a:rPr lang="en-US" dirty="0"/>
              <a:t>({ name: 'John' }, { $set: { age: 31 } }, (err, result) =&gt; {</a:t>
            </a:r>
          </a:p>
          <a:p>
            <a:pPr marL="0" indent="0">
              <a:buNone/>
            </a:pPr>
            <a:r>
              <a:rPr lang="en-US" dirty="0"/>
              <a:t>if (err) {</a:t>
            </a:r>
          </a:p>
          <a:p>
            <a:pPr marL="0" indent="0">
              <a:buNone/>
            </a:pPr>
            <a:r>
              <a:rPr lang="en-US" dirty="0" err="1"/>
              <a:t>console.error</a:t>
            </a:r>
            <a:r>
              <a:rPr lang="en-US" dirty="0"/>
              <a:t>('Error updating document:', err);</a:t>
            </a:r>
          </a:p>
          <a:p>
            <a:pPr marL="0" indent="0">
              <a:buNone/>
            </a:pPr>
            <a:r>
              <a:rPr lang="en-US" dirty="0"/>
              <a:t>return;</a:t>
            </a:r>
          </a:p>
          <a:p>
            <a:pPr marL="0" indent="0">
              <a:buNone/>
            </a:pPr>
            <a:r>
              <a:rPr lang="en-US" dirty="0"/>
              <a:t>}</a:t>
            </a:r>
          </a:p>
          <a:p>
            <a:pPr marL="0" indent="0">
              <a:buNone/>
            </a:pPr>
            <a:r>
              <a:rPr lang="en-US" dirty="0"/>
              <a:t>console.log('Document updated:', </a:t>
            </a:r>
            <a:r>
              <a:rPr lang="en-US" dirty="0" err="1"/>
              <a:t>result.modifiedCount</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96036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8E37-825F-48BB-A368-E562C87EA760}"/>
              </a:ext>
            </a:extLst>
          </p:cNvPr>
          <p:cNvSpPr>
            <a:spLocks noGrp="1"/>
          </p:cNvSpPr>
          <p:nvPr>
            <p:ph type="title"/>
          </p:nvPr>
        </p:nvSpPr>
        <p:spPr>
          <a:xfrm>
            <a:off x="1257300" y="526591"/>
            <a:ext cx="16051696" cy="1767417"/>
          </a:xfrm>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F1D38DCC-C58E-4AAD-895E-FBCB5CCFA307}"/>
              </a:ext>
            </a:extLst>
          </p:cNvPr>
          <p:cNvSpPr>
            <a:spLocks noGrp="1"/>
          </p:cNvSpPr>
          <p:nvPr>
            <p:ph idx="1"/>
          </p:nvPr>
        </p:nvSpPr>
        <p:spPr/>
        <p:txBody>
          <a:bodyPr>
            <a:normAutofit fontScale="92500" lnSpcReduction="10000"/>
          </a:bodyPr>
          <a:lstStyle/>
          <a:p>
            <a:pPr marL="0" indent="0">
              <a:buNone/>
            </a:pPr>
            <a:r>
              <a:rPr lang="en-US" b="1" dirty="0"/>
              <a:t>5. Delete Data (Delete):</a:t>
            </a:r>
            <a:endParaRPr lang="en-US" dirty="0"/>
          </a:p>
          <a:p>
            <a:pPr marL="0" indent="0">
              <a:buNone/>
            </a:pPr>
            <a:r>
              <a:rPr lang="en-US" dirty="0"/>
              <a:t>You can remove data from your MongoDB collection using the `</a:t>
            </a:r>
            <a:r>
              <a:rPr lang="en-US" dirty="0" err="1"/>
              <a:t>deleteOne</a:t>
            </a:r>
            <a:r>
              <a:rPr lang="en-US" dirty="0"/>
              <a:t>` or `</a:t>
            </a:r>
            <a:r>
              <a:rPr lang="en-US" dirty="0" err="1"/>
              <a:t>deleteMany</a:t>
            </a:r>
            <a:r>
              <a:rPr lang="en-US" dirty="0"/>
              <a:t>` methods. Here's an example with `</a:t>
            </a:r>
            <a:r>
              <a:rPr lang="en-US" dirty="0" err="1"/>
              <a:t>deleteOne</a:t>
            </a:r>
            <a:r>
              <a:rPr lang="en-US" dirty="0"/>
              <a:t>`:</a:t>
            </a:r>
          </a:p>
          <a:p>
            <a:pPr marL="0" indent="0">
              <a:buNone/>
            </a:pPr>
            <a:r>
              <a:rPr lang="en-US" dirty="0" err="1"/>
              <a:t>collection.deleteOne</a:t>
            </a:r>
            <a:r>
              <a:rPr lang="en-US" dirty="0"/>
              <a:t>({ name: 'John' }, (err, result) =&gt; {</a:t>
            </a:r>
          </a:p>
          <a:p>
            <a:pPr marL="0" indent="0">
              <a:buNone/>
            </a:pPr>
            <a:r>
              <a:rPr lang="en-US" dirty="0"/>
              <a:t>if (err) {</a:t>
            </a:r>
          </a:p>
          <a:p>
            <a:pPr marL="0" indent="0">
              <a:buNone/>
            </a:pPr>
            <a:r>
              <a:rPr lang="en-US" dirty="0" err="1"/>
              <a:t>console.error</a:t>
            </a:r>
            <a:r>
              <a:rPr lang="en-US" dirty="0"/>
              <a:t>('Error deleting document:', err);</a:t>
            </a:r>
          </a:p>
          <a:p>
            <a:pPr marL="0" indent="0">
              <a:buNone/>
            </a:pPr>
            <a:r>
              <a:rPr lang="en-US" dirty="0"/>
              <a:t>return;</a:t>
            </a:r>
          </a:p>
          <a:p>
            <a:pPr marL="0" indent="0">
              <a:buNone/>
            </a:pPr>
            <a:r>
              <a:rPr lang="en-US" dirty="0"/>
              <a:t>}</a:t>
            </a:r>
          </a:p>
          <a:p>
            <a:pPr marL="0" indent="0">
              <a:buNone/>
            </a:pPr>
            <a:r>
              <a:rPr lang="en-US" dirty="0"/>
              <a:t>console.log('Document deleted:', </a:t>
            </a:r>
            <a:r>
              <a:rPr lang="en-US" dirty="0" err="1"/>
              <a:t>result.deletedCount</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5903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5693-5178-46EA-A4FC-55F6B9395247}"/>
              </a:ext>
            </a:extLst>
          </p:cNvPr>
          <p:cNvSpPr>
            <a:spLocks noGrp="1"/>
          </p:cNvSpPr>
          <p:nvPr>
            <p:ph type="title"/>
          </p:nvPr>
        </p:nvSpPr>
        <p:spPr/>
        <p:txBody>
          <a:bodyPr/>
          <a:lstStyle/>
          <a:p>
            <a:r>
              <a:rPr lang="en-US" b="1" u="sng" dirty="0"/>
              <a:t>Implementing CRUD operations (Create, Read, Update, Delete) with MongoDB.</a:t>
            </a:r>
            <a:endParaRPr lang="en-US" dirty="0"/>
          </a:p>
        </p:txBody>
      </p:sp>
      <p:sp>
        <p:nvSpPr>
          <p:cNvPr id="3" name="Content Placeholder 2">
            <a:extLst>
              <a:ext uri="{FF2B5EF4-FFF2-40B4-BE49-F238E27FC236}">
                <a16:creationId xmlns:a16="http://schemas.microsoft.com/office/drawing/2014/main" id="{7A68D480-E11E-4F9E-98F3-1309BA94666F}"/>
              </a:ext>
            </a:extLst>
          </p:cNvPr>
          <p:cNvSpPr>
            <a:spLocks noGrp="1"/>
          </p:cNvSpPr>
          <p:nvPr>
            <p:ph idx="1"/>
          </p:nvPr>
        </p:nvSpPr>
        <p:spPr/>
        <p:txBody>
          <a:bodyPr>
            <a:normAutofit/>
          </a:bodyPr>
          <a:lstStyle/>
          <a:p>
            <a:pPr marL="0" indent="0">
              <a:buNone/>
            </a:pPr>
            <a:r>
              <a:rPr lang="en-US" b="1" dirty="0"/>
              <a:t>6. Close the Connection (Optional):</a:t>
            </a:r>
            <a:endParaRPr lang="en-US" dirty="0"/>
          </a:p>
          <a:p>
            <a:pPr marL="0" indent="0">
              <a:buNone/>
            </a:pPr>
            <a:r>
              <a:rPr lang="en-US" dirty="0"/>
              <a:t>After you've finished performing your CRUD operations, you can close the MongoDB connection:</a:t>
            </a:r>
          </a:p>
          <a:p>
            <a:pPr marL="0" indent="0">
              <a:buNone/>
            </a:pPr>
            <a:r>
              <a:rPr lang="en-US" dirty="0" err="1"/>
              <a:t>client.close</a:t>
            </a:r>
            <a:r>
              <a:rPr lang="en-US" dirty="0"/>
              <a:t>();</a:t>
            </a:r>
          </a:p>
          <a:p>
            <a:pPr marL="0" indent="0">
              <a:buNone/>
            </a:pPr>
            <a:r>
              <a:rPr lang="en-US" dirty="0"/>
              <a:t>This covers the basic implementation of CRUD operations with MongoDB in a Node.js application. Make sure to handle errors and add appropriate error handling, validation, and security measures for a production-ready application. Additionally, you can explore advanced features like indexing, aggregation, and more as your project requirements grow.</a:t>
            </a:r>
          </a:p>
          <a:p>
            <a:pPr marL="0" indent="0">
              <a:buNone/>
            </a:pPr>
            <a:endParaRPr lang="en-US" dirty="0"/>
          </a:p>
        </p:txBody>
      </p:sp>
    </p:spTree>
    <p:extLst>
      <p:ext uri="{BB962C8B-B14F-4D97-AF65-F5344CB8AC3E}">
        <p14:creationId xmlns:p14="http://schemas.microsoft.com/office/powerpoint/2010/main" val="192163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7E67-42A5-42C4-B894-9D59E28B4EE0}"/>
              </a:ext>
            </a:extLst>
          </p:cNvPr>
          <p:cNvSpPr>
            <a:spLocks noGrp="1"/>
          </p:cNvSpPr>
          <p:nvPr>
            <p:ph type="title"/>
          </p:nvPr>
        </p:nvSpPr>
        <p:spPr/>
        <p:txBody>
          <a:bodyPr>
            <a:normAutofit fontScale="90000"/>
          </a:bodyPr>
          <a:lstStyle/>
          <a:p>
            <a:br>
              <a:rPr lang="en-US" b="1" dirty="0"/>
            </a:br>
            <a:r>
              <a:rPr lang="en-US" b="1" dirty="0"/>
              <a:t>Node.js:</a:t>
            </a:r>
            <a:br>
              <a:rPr lang="en-US" dirty="0"/>
            </a:br>
            <a:endParaRPr lang="en-US" dirty="0"/>
          </a:p>
        </p:txBody>
      </p:sp>
      <p:sp>
        <p:nvSpPr>
          <p:cNvPr id="3" name="Content Placeholder 2">
            <a:extLst>
              <a:ext uri="{FF2B5EF4-FFF2-40B4-BE49-F238E27FC236}">
                <a16:creationId xmlns:a16="http://schemas.microsoft.com/office/drawing/2014/main" id="{76054DCB-DD27-4104-A04E-2F24CEC90993}"/>
              </a:ext>
            </a:extLst>
          </p:cNvPr>
          <p:cNvSpPr>
            <a:spLocks noGrp="1"/>
          </p:cNvSpPr>
          <p:nvPr>
            <p:ph idx="1"/>
          </p:nvPr>
        </p:nvSpPr>
        <p:spPr/>
        <p:txBody>
          <a:bodyPr/>
          <a:lstStyle/>
          <a:p>
            <a:pPr marL="742950" indent="-742950">
              <a:buFont typeface="+mj-lt"/>
              <a:buAutoNum type="arabicPeriod"/>
            </a:pPr>
            <a:r>
              <a:rPr lang="en-US" b="1" dirty="0"/>
              <a:t>What is Node.js?</a:t>
            </a:r>
          </a:p>
          <a:p>
            <a:pPr marL="0" indent="0">
              <a:buNone/>
            </a:pPr>
            <a:r>
              <a:rPr lang="en-US" dirty="0"/>
              <a:t>- Node.js is an open-source, server-side JavaScript runtime environment that allows you to execute JavaScript code on the server.</a:t>
            </a:r>
          </a:p>
          <a:p>
            <a:pPr marL="0" indent="0">
              <a:buNone/>
            </a:pPr>
            <a:r>
              <a:rPr lang="en-US" dirty="0"/>
              <a:t>- It's built on Chrome's V8 JavaScript engine and provides a non-blocking, event-driven architecture that makes it highly efficient and suitable for building scalable applications.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352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428F-4188-46C0-8AFF-814AD50F754A}"/>
              </a:ext>
            </a:extLst>
          </p:cNvPr>
          <p:cNvSpPr>
            <a:spLocks noGrp="1"/>
          </p:cNvSpPr>
          <p:nvPr>
            <p:ph type="title"/>
          </p:nvPr>
        </p:nvSpPr>
        <p:spPr/>
        <p:txBody>
          <a:bodyPr>
            <a:normAutofit fontScale="90000"/>
          </a:bodyPr>
          <a:lstStyle/>
          <a:p>
            <a:br>
              <a:rPr lang="en-US" b="1" dirty="0"/>
            </a:br>
            <a:r>
              <a:rPr lang="en-US" b="1" dirty="0"/>
              <a:t>Node.js:</a:t>
            </a:r>
            <a:br>
              <a:rPr lang="en-US" dirty="0"/>
            </a:br>
            <a:endParaRPr lang="en-US" dirty="0"/>
          </a:p>
        </p:txBody>
      </p:sp>
      <p:sp>
        <p:nvSpPr>
          <p:cNvPr id="3" name="Content Placeholder 2">
            <a:extLst>
              <a:ext uri="{FF2B5EF4-FFF2-40B4-BE49-F238E27FC236}">
                <a16:creationId xmlns:a16="http://schemas.microsoft.com/office/drawing/2014/main" id="{366F2C4E-0E1A-4153-8DFA-6B784CC98912}"/>
              </a:ext>
            </a:extLst>
          </p:cNvPr>
          <p:cNvSpPr>
            <a:spLocks noGrp="1"/>
          </p:cNvSpPr>
          <p:nvPr>
            <p:ph idx="1"/>
          </p:nvPr>
        </p:nvSpPr>
        <p:spPr/>
        <p:txBody>
          <a:bodyPr>
            <a:normAutofit lnSpcReduction="10000"/>
          </a:bodyPr>
          <a:lstStyle/>
          <a:p>
            <a:pPr marL="0" indent="0">
              <a:buNone/>
            </a:pPr>
            <a:r>
              <a:rPr lang="en-US" b="1" dirty="0"/>
              <a:t>2. Features and Characteristics:</a:t>
            </a:r>
          </a:p>
          <a:p>
            <a:r>
              <a:rPr lang="en-US" dirty="0"/>
              <a:t>- Asynchronous and Non-blocking: Node.js is designed to handle many concurrent connections efficiently through its event loop, making it suitable for tasks like handling multiple incoming requests.</a:t>
            </a:r>
          </a:p>
          <a:p>
            <a:r>
              <a:rPr lang="en-US" dirty="0"/>
              <a:t>   - Single-Threaded: While Node.js is single-threaded, it can handle multiple tasks concurrently using callbacks and event-driven programming.</a:t>
            </a:r>
          </a:p>
          <a:p>
            <a:r>
              <a:rPr lang="en-US" dirty="0"/>
              <a:t>   - NPM (Node Package Manager): Node.js comes with a package manager called NPM, which allows you to easily install and manage third-party libraries and packages.</a:t>
            </a:r>
          </a:p>
          <a:p>
            <a:r>
              <a:rPr lang="en-US" dirty="0"/>
              <a:t>   - Extensive Module Ecosystem: Node.js has a rich ecosystem of modules that you can use to extend its functionality.</a:t>
            </a:r>
          </a:p>
          <a:p>
            <a:pPr marL="0" indent="0">
              <a:buNone/>
            </a:pPr>
            <a:endParaRPr lang="en-US" dirty="0"/>
          </a:p>
          <a:p>
            <a:endParaRPr lang="en-US" dirty="0"/>
          </a:p>
        </p:txBody>
      </p:sp>
    </p:spTree>
    <p:extLst>
      <p:ext uri="{BB962C8B-B14F-4D97-AF65-F5344CB8AC3E}">
        <p14:creationId xmlns:p14="http://schemas.microsoft.com/office/powerpoint/2010/main" val="255334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81B0-5D32-44F4-8887-79AA60E2C349}"/>
              </a:ext>
            </a:extLst>
          </p:cNvPr>
          <p:cNvSpPr>
            <a:spLocks noGrp="1"/>
          </p:cNvSpPr>
          <p:nvPr>
            <p:ph type="title"/>
          </p:nvPr>
        </p:nvSpPr>
        <p:spPr/>
        <p:txBody>
          <a:bodyPr>
            <a:normAutofit fontScale="90000"/>
          </a:bodyPr>
          <a:lstStyle/>
          <a:p>
            <a:br>
              <a:rPr lang="en-US" b="1" dirty="0"/>
            </a:br>
            <a:r>
              <a:rPr lang="en-US" b="1" dirty="0"/>
              <a:t>Node.js:</a:t>
            </a:r>
            <a:br>
              <a:rPr lang="en-US" dirty="0"/>
            </a:br>
            <a:endParaRPr lang="en-US" dirty="0"/>
          </a:p>
        </p:txBody>
      </p:sp>
      <p:sp>
        <p:nvSpPr>
          <p:cNvPr id="3" name="Content Placeholder 2">
            <a:extLst>
              <a:ext uri="{FF2B5EF4-FFF2-40B4-BE49-F238E27FC236}">
                <a16:creationId xmlns:a16="http://schemas.microsoft.com/office/drawing/2014/main" id="{0EE6A32D-CE5F-4D56-B630-1274F137C966}"/>
              </a:ext>
            </a:extLst>
          </p:cNvPr>
          <p:cNvSpPr>
            <a:spLocks noGrp="1"/>
          </p:cNvSpPr>
          <p:nvPr>
            <p:ph idx="1"/>
          </p:nvPr>
        </p:nvSpPr>
        <p:spPr/>
        <p:txBody>
          <a:bodyPr/>
          <a:lstStyle/>
          <a:p>
            <a:pPr marL="0" indent="0">
              <a:buNone/>
            </a:pPr>
            <a:r>
              <a:rPr lang="en-US" b="1" dirty="0"/>
              <a:t>3. Common Use Cases:</a:t>
            </a:r>
            <a:endParaRPr lang="en-US" dirty="0"/>
          </a:p>
          <a:p>
            <a:pPr marL="0" indent="0">
              <a:buNone/>
            </a:pPr>
            <a:r>
              <a:rPr lang="en-US" dirty="0"/>
              <a:t>- Building web servers and APIs.</a:t>
            </a:r>
          </a:p>
          <a:p>
            <a:pPr marL="0" indent="0">
              <a:buNone/>
            </a:pPr>
            <a:r>
              <a:rPr lang="en-US" dirty="0"/>
              <a:t>- Real-time applications like chat applications, online gaming, and collaborative tools.</a:t>
            </a:r>
          </a:p>
          <a:p>
            <a:pPr marL="0" indent="0">
              <a:buNone/>
            </a:pPr>
            <a:r>
              <a:rPr lang="en-US" dirty="0"/>
              <a:t>- Building command-line tools and utilities.</a:t>
            </a:r>
          </a:p>
          <a:p>
            <a:pPr marL="0" indent="0">
              <a:buNone/>
            </a:pPr>
            <a:r>
              <a:rPr lang="en-US" dirty="0"/>
              <a:t>- Serverless computing and cloud functions.</a:t>
            </a:r>
          </a:p>
        </p:txBody>
      </p:sp>
    </p:spTree>
    <p:extLst>
      <p:ext uri="{BB962C8B-B14F-4D97-AF65-F5344CB8AC3E}">
        <p14:creationId xmlns:p14="http://schemas.microsoft.com/office/powerpoint/2010/main" val="380927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F8C5-C826-476C-A68A-58AB977C202B}"/>
              </a:ext>
            </a:extLst>
          </p:cNvPr>
          <p:cNvSpPr>
            <a:spLocks noGrp="1"/>
          </p:cNvSpPr>
          <p:nvPr>
            <p:ph type="title"/>
          </p:nvPr>
        </p:nvSpPr>
        <p:spPr/>
        <p:txBody>
          <a:bodyPr>
            <a:normAutofit fontScale="90000"/>
          </a:bodyPr>
          <a:lstStyle/>
          <a:p>
            <a:br>
              <a:rPr lang="en-US" b="1" dirty="0"/>
            </a:br>
            <a:r>
              <a:rPr lang="en-US" b="1" dirty="0"/>
              <a:t>Node.js:</a:t>
            </a:r>
            <a:br>
              <a:rPr lang="en-US" dirty="0"/>
            </a:br>
            <a:endParaRPr lang="en-US" dirty="0"/>
          </a:p>
        </p:txBody>
      </p:sp>
      <p:sp>
        <p:nvSpPr>
          <p:cNvPr id="3" name="Content Placeholder 2">
            <a:extLst>
              <a:ext uri="{FF2B5EF4-FFF2-40B4-BE49-F238E27FC236}">
                <a16:creationId xmlns:a16="http://schemas.microsoft.com/office/drawing/2014/main" id="{3C4536E4-0B1D-4570-8D45-FBC65BD1B0F1}"/>
              </a:ext>
            </a:extLst>
          </p:cNvPr>
          <p:cNvSpPr>
            <a:spLocks noGrp="1"/>
          </p:cNvSpPr>
          <p:nvPr>
            <p:ph idx="1"/>
          </p:nvPr>
        </p:nvSpPr>
        <p:spPr/>
        <p:txBody>
          <a:bodyPr>
            <a:normAutofit fontScale="85000" lnSpcReduction="20000"/>
          </a:bodyPr>
          <a:lstStyle/>
          <a:p>
            <a:pPr marL="0" indent="0">
              <a:buNone/>
            </a:pPr>
            <a:r>
              <a:rPr lang="en-US" b="1" dirty="0"/>
              <a:t>4. Example Code:</a:t>
            </a:r>
            <a:endParaRPr lang="en-US" dirty="0"/>
          </a:p>
          <a:p>
            <a:pPr marL="0" indent="0">
              <a:buNone/>
            </a:pPr>
            <a:r>
              <a:rPr lang="en-US" dirty="0"/>
              <a:t>- A simple "Hello, World!" HTTP server in Node.js:</a:t>
            </a:r>
          </a:p>
          <a:p>
            <a:pPr marL="0" indent="0">
              <a:buNone/>
            </a:pPr>
            <a:r>
              <a:rPr lang="en-US" dirty="0"/>
              <a:t>const http = require('http');</a:t>
            </a:r>
          </a:p>
          <a:p>
            <a:pPr marL="0" indent="0">
              <a:buNone/>
            </a:pPr>
            <a:r>
              <a:rPr lang="en-US" dirty="0"/>
              <a:t>const port = 3000;</a:t>
            </a:r>
          </a:p>
          <a:p>
            <a:pPr marL="0" indent="0">
              <a:buNone/>
            </a:pPr>
            <a:r>
              <a:rPr lang="en-US" dirty="0"/>
              <a:t>const server = </a:t>
            </a:r>
            <a:r>
              <a:rPr lang="en-US" dirty="0" err="1"/>
              <a:t>http.createServer</a:t>
            </a:r>
            <a:r>
              <a:rPr lang="en-US" dirty="0"/>
              <a:t>((req, res) =&gt; {</a:t>
            </a:r>
          </a:p>
          <a:p>
            <a:pPr marL="0" indent="0">
              <a:buNone/>
            </a:pPr>
            <a:r>
              <a:rPr lang="en-US" dirty="0" err="1"/>
              <a:t>res.writeHead</a:t>
            </a:r>
            <a:r>
              <a:rPr lang="en-US" dirty="0"/>
              <a:t>(200, { 'Content-Type': 'text/plain' });</a:t>
            </a:r>
          </a:p>
          <a:p>
            <a:pPr marL="0" indent="0">
              <a:buNone/>
            </a:pPr>
            <a:r>
              <a:rPr lang="en-US" dirty="0" err="1"/>
              <a:t>res.end</a:t>
            </a:r>
            <a:r>
              <a:rPr lang="en-US" dirty="0"/>
              <a:t>('Hello, World!\n');</a:t>
            </a:r>
          </a:p>
          <a:p>
            <a:pPr marL="0" indent="0">
              <a:buNone/>
            </a:pPr>
            <a:r>
              <a:rPr lang="en-US" dirty="0"/>
              <a:t>});</a:t>
            </a:r>
          </a:p>
          <a:p>
            <a:pPr marL="0" indent="0">
              <a:buNone/>
            </a:pPr>
            <a:r>
              <a:rPr lang="en-US" dirty="0" err="1"/>
              <a:t>server.listen</a:t>
            </a:r>
            <a:r>
              <a:rPr lang="en-US" dirty="0"/>
              <a:t>(port, () =&gt; {</a:t>
            </a:r>
          </a:p>
          <a:p>
            <a:pPr marL="0" indent="0">
              <a:buNone/>
            </a:pPr>
            <a:r>
              <a:rPr lang="en-US" dirty="0"/>
              <a:t>console.log(`Server running at http://localhost:${port}/`);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3602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0E27-CE09-4F12-BACF-84DB7CFF874E}"/>
              </a:ext>
            </a:extLst>
          </p:cNvPr>
          <p:cNvSpPr>
            <a:spLocks noGrp="1"/>
          </p:cNvSpPr>
          <p:nvPr>
            <p:ph type="title"/>
          </p:nvPr>
        </p:nvSpPr>
        <p:spPr/>
        <p:txBody>
          <a:bodyPr>
            <a:normAutofit fontScale="90000"/>
          </a:bodyPr>
          <a:lstStyle/>
          <a:p>
            <a:br>
              <a:rPr lang="en-US" b="1" dirty="0"/>
            </a:br>
            <a:r>
              <a:rPr lang="en-US" b="1" dirty="0"/>
              <a:t>Express.js:</a:t>
            </a:r>
            <a:br>
              <a:rPr lang="en-US" dirty="0"/>
            </a:br>
            <a:endParaRPr lang="en-US" dirty="0"/>
          </a:p>
        </p:txBody>
      </p:sp>
      <p:sp>
        <p:nvSpPr>
          <p:cNvPr id="3" name="Content Placeholder 2">
            <a:extLst>
              <a:ext uri="{FF2B5EF4-FFF2-40B4-BE49-F238E27FC236}">
                <a16:creationId xmlns:a16="http://schemas.microsoft.com/office/drawing/2014/main" id="{20B1C3EE-7DAD-4DB7-8EBF-6825DE6FC7B8}"/>
              </a:ext>
            </a:extLst>
          </p:cNvPr>
          <p:cNvSpPr>
            <a:spLocks noGrp="1"/>
          </p:cNvSpPr>
          <p:nvPr>
            <p:ph idx="1"/>
          </p:nvPr>
        </p:nvSpPr>
        <p:spPr/>
        <p:txBody>
          <a:bodyPr/>
          <a:lstStyle/>
          <a:p>
            <a:pPr marL="0" indent="0">
              <a:buNone/>
            </a:pPr>
            <a:r>
              <a:rPr lang="en-US" b="1" dirty="0"/>
              <a:t>1. What is Express.js?</a:t>
            </a:r>
            <a:endParaRPr lang="en-US" dirty="0"/>
          </a:p>
          <a:p>
            <a:pPr marL="0" indent="0">
              <a:buNone/>
            </a:pPr>
            <a:r>
              <a:rPr lang="en-US" dirty="0"/>
              <a:t>- Express.js is a minimalist and flexible Node.js web application framework that simplifies building web applications and APIs.</a:t>
            </a:r>
          </a:p>
          <a:p>
            <a:pPr marL="0" indent="0">
              <a:buNone/>
            </a:pPr>
            <a:r>
              <a:rPr lang="en-US" dirty="0"/>
              <a:t>- It provides a set of robust features and tools for creating routing, handling HTTP requests and responses, and adding middleware.</a:t>
            </a:r>
          </a:p>
          <a:p>
            <a:pPr marL="0" indent="0">
              <a:buNone/>
            </a:pPr>
            <a:endParaRPr lang="en-US" dirty="0"/>
          </a:p>
        </p:txBody>
      </p:sp>
    </p:spTree>
    <p:extLst>
      <p:ext uri="{BB962C8B-B14F-4D97-AF65-F5344CB8AC3E}">
        <p14:creationId xmlns:p14="http://schemas.microsoft.com/office/powerpoint/2010/main" val="72362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D5FD-AB1A-4178-91C9-62A5C1646876}"/>
              </a:ext>
            </a:extLst>
          </p:cNvPr>
          <p:cNvSpPr>
            <a:spLocks noGrp="1"/>
          </p:cNvSpPr>
          <p:nvPr>
            <p:ph type="title"/>
          </p:nvPr>
        </p:nvSpPr>
        <p:spPr/>
        <p:txBody>
          <a:bodyPr>
            <a:normAutofit fontScale="90000"/>
          </a:bodyPr>
          <a:lstStyle/>
          <a:p>
            <a:br>
              <a:rPr lang="en-US" b="1" dirty="0"/>
            </a:br>
            <a:r>
              <a:rPr lang="en-US" b="1" dirty="0"/>
              <a:t>Express.js:</a:t>
            </a:r>
            <a:br>
              <a:rPr lang="en-US" dirty="0"/>
            </a:br>
            <a:endParaRPr lang="en-US" dirty="0"/>
          </a:p>
        </p:txBody>
      </p:sp>
      <p:sp>
        <p:nvSpPr>
          <p:cNvPr id="3" name="Content Placeholder 2">
            <a:extLst>
              <a:ext uri="{FF2B5EF4-FFF2-40B4-BE49-F238E27FC236}">
                <a16:creationId xmlns:a16="http://schemas.microsoft.com/office/drawing/2014/main" id="{06F5A6E9-A5B7-465E-BFEA-E955D068A01E}"/>
              </a:ext>
            </a:extLst>
          </p:cNvPr>
          <p:cNvSpPr>
            <a:spLocks noGrp="1"/>
          </p:cNvSpPr>
          <p:nvPr>
            <p:ph idx="1"/>
          </p:nvPr>
        </p:nvSpPr>
        <p:spPr/>
        <p:txBody>
          <a:bodyPr>
            <a:normAutofit fontScale="92500" lnSpcReduction="10000"/>
          </a:bodyPr>
          <a:lstStyle/>
          <a:p>
            <a:pPr marL="0" indent="0">
              <a:buNone/>
            </a:pPr>
            <a:r>
              <a:rPr lang="en-US" b="1" dirty="0"/>
              <a:t>2. Features and Characteristics:</a:t>
            </a:r>
            <a:endParaRPr lang="en-US" dirty="0"/>
          </a:p>
          <a:p>
            <a:pPr marL="0" indent="0">
              <a:buNone/>
            </a:pPr>
            <a:r>
              <a:rPr lang="en-US" dirty="0"/>
              <a:t>- Routing: Express.js makes it easy to define routes and their associated handlers for different HTTP methods (GET, POST, etc.).</a:t>
            </a:r>
          </a:p>
          <a:p>
            <a:pPr marL="0" indent="0">
              <a:buNone/>
            </a:pPr>
            <a:r>
              <a:rPr lang="en-US" dirty="0"/>
              <a:t>- Middleware: Middleware functions can be added to process requests, perform authentication, log requests, and more.</a:t>
            </a:r>
          </a:p>
          <a:p>
            <a:pPr marL="0" indent="0">
              <a:buNone/>
            </a:pPr>
            <a:r>
              <a:rPr lang="en-US" dirty="0"/>
              <a:t>- Templating Engines: Express.js supports various templating engines like EJS, Pug, and Handlebars for rendering dynamic web pages.</a:t>
            </a:r>
          </a:p>
          <a:p>
            <a:pPr marL="0" indent="0">
              <a:buNone/>
            </a:pPr>
            <a:r>
              <a:rPr lang="en-US" dirty="0"/>
              <a:t>- RESTful API Support: It's commonly used to build RESTful APIs, but it can handle various types of web applications.</a:t>
            </a:r>
          </a:p>
          <a:p>
            <a:pPr marL="0" indent="0">
              <a:buNone/>
            </a:pPr>
            <a:r>
              <a:rPr lang="en-US" dirty="0"/>
              <a:t>- Error Handling: Express provides built-in error handling and allows you to define custom error-handling middleware.</a:t>
            </a:r>
          </a:p>
          <a:p>
            <a:pPr marL="0" indent="0">
              <a:buNone/>
            </a:pPr>
            <a:endParaRPr lang="en-US" dirty="0"/>
          </a:p>
        </p:txBody>
      </p:sp>
    </p:spTree>
    <p:extLst>
      <p:ext uri="{BB962C8B-B14F-4D97-AF65-F5344CB8AC3E}">
        <p14:creationId xmlns:p14="http://schemas.microsoft.com/office/powerpoint/2010/main" val="26867289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3469</Words>
  <Application>Microsoft Office PowerPoint</Application>
  <PresentationFormat>Custom</PresentationFormat>
  <Paragraphs>316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Backend Development with Node.js and Express.js</vt:lpstr>
      <vt:lpstr>Backend Development with Node.js and Express.js</vt:lpstr>
      <vt:lpstr>Understanding the basics of Node.js and Express.js.</vt:lpstr>
      <vt:lpstr> Node.js: </vt:lpstr>
      <vt:lpstr> Node.js: </vt:lpstr>
      <vt:lpstr> Node.js: </vt:lpstr>
      <vt:lpstr> Node.js: </vt:lpstr>
      <vt:lpstr> Express.js: </vt:lpstr>
      <vt:lpstr> Express.js: </vt:lpstr>
      <vt:lpstr> Express.js: </vt:lpstr>
      <vt:lpstr> Express.js: </vt:lpstr>
      <vt:lpstr>Creating RESTful APIs using Express.js.</vt:lpstr>
      <vt:lpstr>Creating RESTful APIs using Express.js.</vt:lpstr>
      <vt:lpstr>Creating RESTful APIs using Express.js.</vt:lpstr>
      <vt:lpstr>Creating RESTful APIs using Express.js.</vt:lpstr>
      <vt:lpstr>Creating RESTful APIs using Express.js.</vt:lpstr>
      <vt:lpstr>Creating RESTful APIs using Express.js.</vt:lpstr>
      <vt:lpstr>Creating RESTful APIs using Express.js.</vt:lpstr>
      <vt:lpstr>Creating RESTful APIs using Express.js.</vt:lpstr>
      <vt:lpstr> Connecting to MongoDB database using the Mongoose library. </vt:lpstr>
      <vt:lpstr>Connecting to MongoDB database using the Mongoose library. </vt:lpstr>
      <vt:lpstr>Connecting to MongoDB database using the Mongoose library.</vt:lpstr>
      <vt:lpstr>Connecting to MongoDB database using the Mongoose library.</vt:lpstr>
      <vt:lpstr>Connecting to MongoDB database using the Mongoose library.</vt:lpstr>
      <vt:lpstr>Connecting to MongoDB database using the Mongoose library.</vt:lpstr>
      <vt:lpstr>Connecting to MongoDB database using the Mongoose library.</vt:lpstr>
      <vt:lpstr>Connecting to MongoDB database using the Mongoose library.</vt:lpstr>
      <vt:lpstr>Connecting to MongoDB database using the Mongoose library.</vt:lpstr>
      <vt:lpstr>Implementing CRUD operations (Create, Read, Update, Delete) with MongoDB.</vt:lpstr>
      <vt:lpstr>Implementing CRUD operations (Create, Read, Update, Delete) with MongoDB.</vt:lpstr>
      <vt:lpstr>Implementing CRUD operations (Create, Read, Update, Delete) with MongoDB.</vt:lpstr>
      <vt:lpstr>Implementing CRUD operations (Create, Read, Update, Delete) with MongoDB.</vt:lpstr>
      <vt:lpstr>Implementing CRUD operations (Create, Read, Update, Delete) with MongoDB.</vt:lpstr>
      <vt:lpstr>Implementing CRUD operations (Create, Read, Update, Delete) with MongoDB.</vt:lpstr>
      <vt:lpstr>Implementing CRUD operations (Create, Read, Update, Delete) with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 with Node.js and Express.js</dc:title>
  <dc:creator>Prajwal Boralkar</dc:creator>
  <cp:lastModifiedBy>Prajwal Boralkar</cp:lastModifiedBy>
  <cp:revision>38</cp:revision>
  <dcterms:created xsi:type="dcterms:W3CDTF">2023-09-21T16:26:28Z</dcterms:created>
  <dcterms:modified xsi:type="dcterms:W3CDTF">2023-09-21T17:44:40Z</dcterms:modified>
</cp:coreProperties>
</file>