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BF4A-37EC-454E-A848-CA308390B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CE6AE1-0EDA-4591-8208-581B4F101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3C3BB-BC52-4B7A-8349-FF4893AFFB15}"/>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128AF91C-5392-4683-95BB-4EAE09AB7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2D615-ED8C-46A2-B74C-A66EF082C7AD}"/>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230656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A5F4-EC95-4E44-A1D4-EC4E04914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F3DF5-2FA6-4F01-9119-86221C4741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BD799-BBE3-4A86-9D13-4DF80989EADB}"/>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20562266-F87A-4219-8EC0-A797840AD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7ABEC-32DF-432B-9EE1-A5EA656A2AA3}"/>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16965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5D8DBB-25D7-4708-B7DC-A11D7B1DEC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D3263-F2A5-43FB-89A5-01CDCCF082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94B58-B928-4888-8048-C50D5C5D5994}"/>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E1AABB46-52DD-4A4E-B7D1-13109E041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1E578-F7F3-4873-BDE4-44A2BE0281AC}"/>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192955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89B7-10F8-4DEC-9562-97E148A18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BC8F9-4463-434A-9DFE-1CBCE472E6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C359E-9135-46BF-B2A7-4C264719D625}"/>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0C3C7FF5-5177-4F7B-943F-122DD6E87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36159-BA84-47E9-ABAC-E229B4B37B3A}"/>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210512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8DD3-D19F-4DFA-9E92-DF173608A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EB4B8-5160-44BB-AFED-19E9FBCF4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9F936F-3DB7-49B9-8675-1F5C7C9CF6C3}"/>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EFFDE20E-CF64-4C99-B84D-A57DA3E29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80437-E4A7-4C8B-9676-CD8537916A04}"/>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275157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9AD1B-3642-4491-B0D8-3A111EF1A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1A0AC-4675-4400-BC7D-D5933780AE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CE938C-0A81-48FB-867D-FFBD3D8CF65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2AE60-4745-430B-9419-4D414FD581A3}"/>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6" name="Footer Placeholder 5">
            <a:extLst>
              <a:ext uri="{FF2B5EF4-FFF2-40B4-BE49-F238E27FC236}">
                <a16:creationId xmlns:a16="http://schemas.microsoft.com/office/drawing/2014/main" id="{9BB31C2A-0292-4E86-BADB-6842BB7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3E090-3933-4907-AD88-8F3CF08FC30B}"/>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160196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8D6B-8649-4E5E-BC05-47D9B60734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8B77E4-6EE1-4BA0-BB16-8B822413CF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199103-35C3-45BF-983D-8257FFC15E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40A14B-DA90-4019-8F30-A767B2504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8B5666-DFDF-4B9B-96A0-0E81E4F590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CD93DA-D1EF-4E83-A2CB-DA60A3B630FB}"/>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8" name="Footer Placeholder 7">
            <a:extLst>
              <a:ext uri="{FF2B5EF4-FFF2-40B4-BE49-F238E27FC236}">
                <a16:creationId xmlns:a16="http://schemas.microsoft.com/office/drawing/2014/main" id="{EE8BB426-A2B3-4B01-A414-C4196B3136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501A4F-62EC-4EB9-84C9-A74F42790B29}"/>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328695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CEF3-C612-46C0-BC71-36B4B39411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A144B-0CF3-405D-8B6D-0999B599374D}"/>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4" name="Footer Placeholder 3">
            <a:extLst>
              <a:ext uri="{FF2B5EF4-FFF2-40B4-BE49-F238E27FC236}">
                <a16:creationId xmlns:a16="http://schemas.microsoft.com/office/drawing/2014/main" id="{6B044F7D-D827-45D8-B83B-C28D5F17D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1862E-657A-498F-8F7C-AB3878C29962}"/>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266388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651803-70FC-42A3-B390-2294708AB066}"/>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3" name="Footer Placeholder 2">
            <a:extLst>
              <a:ext uri="{FF2B5EF4-FFF2-40B4-BE49-F238E27FC236}">
                <a16:creationId xmlns:a16="http://schemas.microsoft.com/office/drawing/2014/main" id="{AB015D19-3CC3-412B-945A-A65C14479D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68D3D-5FBE-4CB3-8343-16C0D2093841}"/>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17120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9BBE-6A8A-47C3-A5DA-2E94E2C6A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0660DF-D04B-421D-BE4A-FD614B31FC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915137-8226-4283-B526-B3C05BD02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808E4C-CAC1-4291-BD0F-73337FFBD60D}"/>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6" name="Footer Placeholder 5">
            <a:extLst>
              <a:ext uri="{FF2B5EF4-FFF2-40B4-BE49-F238E27FC236}">
                <a16:creationId xmlns:a16="http://schemas.microsoft.com/office/drawing/2014/main" id="{4EC62A54-A08C-422F-A1C3-CB40668F4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4DAC6-A728-4ABB-84C5-959CB0FA1633}"/>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181991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6F8C-3D22-4FFF-B09D-30577D129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E08301-7ECC-4204-B6F2-3D84FE8D2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0379D-22E4-4DCE-BE13-34342922F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6CC831-1394-43E5-9C35-77F25EF8CA6A}"/>
              </a:ext>
            </a:extLst>
          </p:cNvPr>
          <p:cNvSpPr>
            <a:spLocks noGrp="1"/>
          </p:cNvSpPr>
          <p:nvPr>
            <p:ph type="dt" sz="half" idx="10"/>
          </p:nvPr>
        </p:nvSpPr>
        <p:spPr/>
        <p:txBody>
          <a:bodyPr/>
          <a:lstStyle/>
          <a:p>
            <a:fld id="{647C72D8-C0C5-4D97-842C-6E0625955258}" type="datetimeFigureOut">
              <a:rPr lang="en-US" smtClean="0"/>
              <a:t>9/23/2023</a:t>
            </a:fld>
            <a:endParaRPr lang="en-US"/>
          </a:p>
        </p:txBody>
      </p:sp>
      <p:sp>
        <p:nvSpPr>
          <p:cNvPr id="6" name="Footer Placeholder 5">
            <a:extLst>
              <a:ext uri="{FF2B5EF4-FFF2-40B4-BE49-F238E27FC236}">
                <a16:creationId xmlns:a16="http://schemas.microsoft.com/office/drawing/2014/main" id="{40A9254B-BAFF-4053-B984-2FA0C9C941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62CD1-A237-4554-BDC3-12C3FB6AFFE0}"/>
              </a:ext>
            </a:extLst>
          </p:cNvPr>
          <p:cNvSpPr>
            <a:spLocks noGrp="1"/>
          </p:cNvSpPr>
          <p:nvPr>
            <p:ph type="sldNum" sz="quarter" idx="12"/>
          </p:nvPr>
        </p:nvSpPr>
        <p:spPr/>
        <p:txBody>
          <a:bodyPr/>
          <a:lstStyle/>
          <a:p>
            <a:fld id="{29AEADE9-8B38-44A6-A05D-59EE215CB756}" type="slidenum">
              <a:rPr lang="en-US" smtClean="0"/>
              <a:t>‹#›</a:t>
            </a:fld>
            <a:endParaRPr lang="en-US"/>
          </a:p>
        </p:txBody>
      </p:sp>
    </p:spTree>
    <p:extLst>
      <p:ext uri="{BB962C8B-B14F-4D97-AF65-F5344CB8AC3E}">
        <p14:creationId xmlns:p14="http://schemas.microsoft.com/office/powerpoint/2010/main" val="225706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C69844-D6F0-48D5-9C19-399401BD5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60F77-59AB-436A-B018-8AC19CB656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E7C3B-0FD0-409C-B588-F7A6AC8D3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C72D8-C0C5-4D97-842C-6E0625955258}" type="datetimeFigureOut">
              <a:rPr lang="en-US" smtClean="0"/>
              <a:t>9/23/2023</a:t>
            </a:fld>
            <a:endParaRPr lang="en-US"/>
          </a:p>
        </p:txBody>
      </p:sp>
      <p:sp>
        <p:nvSpPr>
          <p:cNvPr id="5" name="Footer Placeholder 4">
            <a:extLst>
              <a:ext uri="{FF2B5EF4-FFF2-40B4-BE49-F238E27FC236}">
                <a16:creationId xmlns:a16="http://schemas.microsoft.com/office/drawing/2014/main" id="{B1BC2CC9-2C48-4076-89AC-38488E639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E66BCF-6DB1-4919-8E4A-26751BF51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EADE9-8B38-44A6-A05D-59EE215CB756}" type="slidenum">
              <a:rPr lang="en-US" smtClean="0"/>
              <a:t>‹#›</a:t>
            </a:fld>
            <a:endParaRPr lang="en-US"/>
          </a:p>
        </p:txBody>
      </p:sp>
    </p:spTree>
    <p:extLst>
      <p:ext uri="{BB962C8B-B14F-4D97-AF65-F5344CB8AC3E}">
        <p14:creationId xmlns:p14="http://schemas.microsoft.com/office/powerpoint/2010/main" val="315558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3C8C-0970-4D2A-8DD7-65A3658FBDFE}"/>
              </a:ext>
            </a:extLst>
          </p:cNvPr>
          <p:cNvSpPr>
            <a:spLocks noGrp="1"/>
          </p:cNvSpPr>
          <p:nvPr>
            <p:ph type="ctrTitle"/>
          </p:nvPr>
        </p:nvSpPr>
        <p:spPr/>
        <p:txBody>
          <a:bodyPr/>
          <a:lstStyle/>
          <a:p>
            <a:r>
              <a:rPr lang="en-US" b="1" dirty="0"/>
              <a:t>State Management with Redux (Optional)</a:t>
            </a:r>
            <a:endParaRPr lang="en-US" dirty="0"/>
          </a:p>
        </p:txBody>
      </p:sp>
      <p:sp>
        <p:nvSpPr>
          <p:cNvPr id="3" name="Subtitle 2">
            <a:extLst>
              <a:ext uri="{FF2B5EF4-FFF2-40B4-BE49-F238E27FC236}">
                <a16:creationId xmlns:a16="http://schemas.microsoft.com/office/drawing/2014/main" id="{B5D15C3E-19CE-4439-8801-5EC32F5D717A}"/>
              </a:ext>
            </a:extLst>
          </p:cNvPr>
          <p:cNvSpPr>
            <a:spLocks noGrp="1"/>
          </p:cNvSpPr>
          <p:nvPr>
            <p:ph type="subTitle" idx="1"/>
          </p:nvPr>
        </p:nvSpPr>
        <p:spPr/>
        <p:txBody>
          <a:bodyPr/>
          <a:lstStyle/>
          <a:p>
            <a:r>
              <a:rPr lang="en-US" dirty="0"/>
              <a:t>MERN Stack Curriculum</a:t>
            </a:r>
          </a:p>
        </p:txBody>
      </p:sp>
    </p:spTree>
    <p:extLst>
      <p:ext uri="{BB962C8B-B14F-4D97-AF65-F5344CB8AC3E}">
        <p14:creationId xmlns:p14="http://schemas.microsoft.com/office/powerpoint/2010/main" val="44970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DA77-1D97-47B6-A87E-32A55B8C6DB0}"/>
              </a:ext>
            </a:extLst>
          </p:cNvPr>
          <p:cNvSpPr>
            <a:spLocks noGrp="1"/>
          </p:cNvSpPr>
          <p:nvPr>
            <p:ph type="title"/>
          </p:nvPr>
        </p:nvSpPr>
        <p:spPr/>
        <p:txBody>
          <a:bodyPr/>
          <a:lstStyle/>
          <a:p>
            <a:r>
              <a:rPr lang="en-US" b="1" u="sng" dirty="0"/>
              <a:t>Introduction to Redux and its principles</a:t>
            </a:r>
            <a:endParaRPr lang="en-US" dirty="0"/>
          </a:p>
        </p:txBody>
      </p:sp>
      <p:sp>
        <p:nvSpPr>
          <p:cNvPr id="3" name="Content Placeholder 2">
            <a:extLst>
              <a:ext uri="{FF2B5EF4-FFF2-40B4-BE49-F238E27FC236}">
                <a16:creationId xmlns:a16="http://schemas.microsoft.com/office/drawing/2014/main" id="{D68593C7-1022-45A0-99DD-C2D0B4F7F7D2}"/>
              </a:ext>
            </a:extLst>
          </p:cNvPr>
          <p:cNvSpPr>
            <a:spLocks noGrp="1"/>
          </p:cNvSpPr>
          <p:nvPr>
            <p:ph idx="1"/>
          </p:nvPr>
        </p:nvSpPr>
        <p:spPr/>
        <p:txBody>
          <a:bodyPr/>
          <a:lstStyle/>
          <a:p>
            <a:pPr marL="0" indent="0">
              <a:buNone/>
            </a:pPr>
            <a:r>
              <a:rPr lang="en-US" b="1" dirty="0"/>
              <a:t>4. State Changes are Predictable:</a:t>
            </a:r>
            <a:r>
              <a:rPr lang="en-US" dirty="0"/>
              <a:t> Since all state changes are processed through reducers and follow a strict pattern, it becomes easy to predict how the state will change in response to specific actions. This predictability simplifies debugging and testing.</a:t>
            </a:r>
          </a:p>
          <a:p>
            <a:pPr marL="0" indent="0">
              <a:buNone/>
            </a:pPr>
            <a:r>
              <a:rPr lang="en-US" dirty="0"/>
              <a:t> </a:t>
            </a:r>
          </a:p>
          <a:p>
            <a:pPr marL="0" indent="0">
              <a:buNone/>
            </a:pPr>
            <a:r>
              <a:rPr lang="en-US" b="1" dirty="0"/>
              <a:t>5. Actions Describe What Happened:</a:t>
            </a:r>
            <a:r>
              <a:rPr lang="en-US" dirty="0"/>
              <a:t> Actions are plain JavaScript objects with a `type` property that describes the type of action being performed. They may also include additional data, such as payload or metadata, to provide context for the action.</a:t>
            </a:r>
          </a:p>
          <a:p>
            <a:endParaRPr lang="en-US" dirty="0"/>
          </a:p>
        </p:txBody>
      </p:sp>
    </p:spTree>
    <p:extLst>
      <p:ext uri="{BB962C8B-B14F-4D97-AF65-F5344CB8AC3E}">
        <p14:creationId xmlns:p14="http://schemas.microsoft.com/office/powerpoint/2010/main" val="339124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8344-664D-4BD5-B169-4899E419E211}"/>
              </a:ext>
            </a:extLst>
          </p:cNvPr>
          <p:cNvSpPr>
            <a:spLocks noGrp="1"/>
          </p:cNvSpPr>
          <p:nvPr>
            <p:ph type="title"/>
          </p:nvPr>
        </p:nvSpPr>
        <p:spPr/>
        <p:txBody>
          <a:bodyPr/>
          <a:lstStyle/>
          <a:p>
            <a:r>
              <a:rPr lang="en-US" b="1" u="sng" dirty="0"/>
              <a:t>Introduction to Redux and its principles</a:t>
            </a:r>
            <a:endParaRPr lang="en-US" dirty="0"/>
          </a:p>
        </p:txBody>
      </p:sp>
      <p:sp>
        <p:nvSpPr>
          <p:cNvPr id="3" name="Content Placeholder 2">
            <a:extLst>
              <a:ext uri="{FF2B5EF4-FFF2-40B4-BE49-F238E27FC236}">
                <a16:creationId xmlns:a16="http://schemas.microsoft.com/office/drawing/2014/main" id="{F86308C3-604A-44D8-9234-7CE5590C88FE}"/>
              </a:ext>
            </a:extLst>
          </p:cNvPr>
          <p:cNvSpPr>
            <a:spLocks noGrp="1"/>
          </p:cNvSpPr>
          <p:nvPr>
            <p:ph idx="1"/>
          </p:nvPr>
        </p:nvSpPr>
        <p:spPr/>
        <p:txBody>
          <a:bodyPr>
            <a:normAutofit lnSpcReduction="10000"/>
          </a:bodyPr>
          <a:lstStyle/>
          <a:p>
            <a:pPr marL="0" indent="0">
              <a:buNone/>
            </a:pPr>
            <a:r>
              <a:rPr lang="en-US" b="1" dirty="0"/>
              <a:t>6. Changes are Made Synchronously:</a:t>
            </a:r>
            <a:r>
              <a:rPr lang="en-US" dirty="0"/>
              <a:t> Redux </a:t>
            </a:r>
            <a:r>
              <a:rPr lang="en-US" dirty="0" err="1"/>
              <a:t>assmes</a:t>
            </a:r>
            <a:r>
              <a:rPr lang="en-US" dirty="0"/>
              <a:t> that state changes happen synchronously. While Redux itself is synchronous, you can use middleware like Redux </a:t>
            </a:r>
            <a:r>
              <a:rPr lang="en-US" dirty="0" err="1"/>
              <a:t>Thunk</a:t>
            </a:r>
            <a:r>
              <a:rPr lang="en-US" dirty="0"/>
              <a:t> to handle asynchronous actions.</a:t>
            </a:r>
          </a:p>
          <a:p>
            <a:pPr marL="0" indent="0">
              <a:buNone/>
            </a:pPr>
            <a:r>
              <a:rPr lang="en-US" dirty="0"/>
              <a:t> </a:t>
            </a:r>
            <a:r>
              <a:rPr lang="en-US" b="1" dirty="0"/>
              <a:t>7. Centralized State Management:</a:t>
            </a:r>
            <a:r>
              <a:rPr lang="en-US" dirty="0"/>
              <a:t> Redux encourages you to manage your entire application's state in a single store. This makes it easier to track and manage the state of your application, especially in complex applications with multiple components.</a:t>
            </a:r>
          </a:p>
          <a:p>
            <a:pPr marL="0" indent="0">
              <a:buNone/>
            </a:pPr>
            <a:r>
              <a:rPr lang="en-US" b="1" dirty="0"/>
              <a:t>8. Time-Travel Debugging:</a:t>
            </a:r>
            <a:r>
              <a:rPr lang="en-US" dirty="0"/>
              <a:t> </a:t>
            </a:r>
            <a:r>
              <a:rPr lang="en-US" dirty="0" err="1"/>
              <a:t>Redux's</a:t>
            </a:r>
            <a:r>
              <a:rPr lang="en-US" dirty="0"/>
              <a:t> architecture allows for time-travel debugging, where you can step backward and forward through the state changes in your application. This is incredibly helpful for debugging and understanding how your application's state evolves.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856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8491-8DB3-42A7-82D6-D24F6C423F83}"/>
              </a:ext>
            </a:extLst>
          </p:cNvPr>
          <p:cNvSpPr>
            <a:spLocks noGrp="1"/>
          </p:cNvSpPr>
          <p:nvPr>
            <p:ph type="title"/>
          </p:nvPr>
        </p:nvSpPr>
        <p:spPr/>
        <p:txBody>
          <a:bodyPr/>
          <a:lstStyle/>
          <a:p>
            <a:r>
              <a:rPr lang="en-US" b="1" u="sng" dirty="0"/>
              <a:t>Introduction to Redux and its principles</a:t>
            </a:r>
            <a:endParaRPr lang="en-US" dirty="0"/>
          </a:p>
        </p:txBody>
      </p:sp>
      <p:sp>
        <p:nvSpPr>
          <p:cNvPr id="3" name="Content Placeholder 2">
            <a:extLst>
              <a:ext uri="{FF2B5EF4-FFF2-40B4-BE49-F238E27FC236}">
                <a16:creationId xmlns:a16="http://schemas.microsoft.com/office/drawing/2014/main" id="{67D1732A-4BD0-4B1E-8965-41BDD2227807}"/>
              </a:ext>
            </a:extLst>
          </p:cNvPr>
          <p:cNvSpPr>
            <a:spLocks noGrp="1"/>
          </p:cNvSpPr>
          <p:nvPr>
            <p:ph idx="1"/>
          </p:nvPr>
        </p:nvSpPr>
        <p:spPr/>
        <p:txBody>
          <a:bodyPr>
            <a:normAutofit fontScale="92500" lnSpcReduction="10000"/>
          </a:bodyPr>
          <a:lstStyle/>
          <a:p>
            <a:r>
              <a:rPr lang="en-US" dirty="0"/>
              <a:t>Redux is commonly used with React, but it is not tied to any specific framework and can be used with other JavaScript libraries or even in pure JavaScript applications. To use Redux with React, you would typically connect your React components to the Redux store using the `react-redux` library, which provides tools like the `connect` function and the `</a:t>
            </a:r>
            <a:r>
              <a:rPr lang="en-US" dirty="0" err="1"/>
              <a:t>useSelector</a:t>
            </a:r>
            <a:r>
              <a:rPr lang="en-US" dirty="0"/>
              <a:t>` hook.</a:t>
            </a:r>
          </a:p>
          <a:p>
            <a:pPr marL="0" indent="0">
              <a:buNone/>
            </a:pPr>
            <a:endParaRPr lang="en-US" dirty="0"/>
          </a:p>
          <a:p>
            <a:r>
              <a:rPr lang="en-US" dirty="0"/>
              <a:t>Overall, </a:t>
            </a:r>
            <a:r>
              <a:rPr lang="en-US" dirty="0" err="1"/>
              <a:t>Redux's</a:t>
            </a:r>
            <a:r>
              <a:rPr lang="en-US" dirty="0"/>
              <a:t> principles of maintaining a single source of truth, immutability, and predictability make it a powerful tool for managing the state of complex JavaScript applications. It helps developers create maintainable, bug-free, and scalable applications by enforcing a structured approach to state management.</a:t>
            </a:r>
          </a:p>
          <a:p>
            <a:pPr marL="0" indent="0">
              <a:buNone/>
            </a:pPr>
            <a:endParaRPr lang="en-US" dirty="0"/>
          </a:p>
        </p:txBody>
      </p:sp>
    </p:spTree>
    <p:extLst>
      <p:ext uri="{BB962C8B-B14F-4D97-AF65-F5344CB8AC3E}">
        <p14:creationId xmlns:p14="http://schemas.microsoft.com/office/powerpoint/2010/main" val="2638634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A536-EE15-47D9-BC41-BB07781C0F7A}"/>
              </a:ext>
            </a:extLst>
          </p:cNvPr>
          <p:cNvSpPr>
            <a:spLocks noGrp="1"/>
          </p:cNvSpPr>
          <p:nvPr>
            <p:ph type="title"/>
          </p:nvPr>
        </p:nvSpPr>
        <p:spPr/>
        <p:txBody>
          <a:bodyPr>
            <a:normAutofit fontScale="90000"/>
          </a:bodyPr>
          <a:lstStyle/>
          <a:p>
            <a:br>
              <a:rPr lang="en-US" b="1" u="sng" dirty="0"/>
            </a:br>
            <a:r>
              <a:rPr lang="en-US" b="1" u="sng" dirty="0"/>
              <a:t>Implementing Redux in a MERN stack application for better state management</a:t>
            </a:r>
            <a:br>
              <a:rPr lang="en-US" b="1" dirty="0"/>
            </a:br>
            <a:endParaRPr lang="en-US" b="1" dirty="0"/>
          </a:p>
        </p:txBody>
      </p:sp>
      <p:sp>
        <p:nvSpPr>
          <p:cNvPr id="3" name="Content Placeholder 2">
            <a:extLst>
              <a:ext uri="{FF2B5EF4-FFF2-40B4-BE49-F238E27FC236}">
                <a16:creationId xmlns:a16="http://schemas.microsoft.com/office/drawing/2014/main" id="{409552F6-EACA-429D-94B5-9E9D8A2CE092}"/>
              </a:ext>
            </a:extLst>
          </p:cNvPr>
          <p:cNvSpPr>
            <a:spLocks noGrp="1"/>
          </p:cNvSpPr>
          <p:nvPr>
            <p:ph idx="1"/>
          </p:nvPr>
        </p:nvSpPr>
        <p:spPr/>
        <p:txBody>
          <a:bodyPr>
            <a:normAutofit fontScale="92500" lnSpcReduction="20000"/>
          </a:bodyPr>
          <a:lstStyle/>
          <a:p>
            <a:r>
              <a:rPr lang="en-US" dirty="0"/>
              <a:t>Integrating Redux into a MERN (MongoDB, Express.js, React, Node.js) stack application can significantly improve state management by providing a centralized and predictable way to manage your application's state. Here's a step-by-step guide on how to implement Redux in your MERN application:</a:t>
            </a:r>
          </a:p>
          <a:p>
            <a:r>
              <a:rPr lang="en-US" b="1" dirty="0"/>
              <a:t>1. Setup Redux in Your React Application:</a:t>
            </a:r>
            <a:endParaRPr lang="en-US" dirty="0"/>
          </a:p>
          <a:p>
            <a:pPr marL="0" indent="0">
              <a:buNone/>
            </a:pPr>
            <a:r>
              <a:rPr lang="en-US" dirty="0"/>
              <a:t>First, make sure you have a React application set up as part of your MERN stack. You can use `create-react-app` or any other React boilerplate.</a:t>
            </a:r>
          </a:p>
          <a:p>
            <a:pPr marL="0" indent="0">
              <a:buNone/>
            </a:pPr>
            <a:r>
              <a:rPr lang="en-US" dirty="0" err="1"/>
              <a:t>npx</a:t>
            </a:r>
            <a:r>
              <a:rPr lang="en-US" dirty="0"/>
              <a:t> create-react-app my-</a:t>
            </a:r>
            <a:r>
              <a:rPr lang="en-US" dirty="0" err="1"/>
              <a:t>mern</a:t>
            </a:r>
            <a:r>
              <a:rPr lang="en-US" dirty="0"/>
              <a:t>-app</a:t>
            </a:r>
          </a:p>
          <a:p>
            <a:pPr marL="0" indent="0">
              <a:buNone/>
            </a:pPr>
            <a:r>
              <a:rPr lang="en-US" dirty="0"/>
              <a:t>cd my-</a:t>
            </a:r>
            <a:r>
              <a:rPr lang="en-US" dirty="0" err="1"/>
              <a:t>mern</a:t>
            </a:r>
            <a:r>
              <a:rPr lang="en-US" dirty="0"/>
              <a:t>-app</a:t>
            </a:r>
          </a:p>
          <a:p>
            <a:pPr marL="0" indent="0">
              <a:buNone/>
            </a:pPr>
            <a:r>
              <a:rPr lang="en-US" dirty="0"/>
              <a:t>Next, install Redux and `react-redux`:</a:t>
            </a:r>
          </a:p>
          <a:p>
            <a:pPr marL="0" indent="0">
              <a:buNone/>
            </a:pPr>
            <a:r>
              <a:rPr lang="en-US" dirty="0" err="1"/>
              <a:t>npm</a:t>
            </a:r>
            <a:r>
              <a:rPr lang="en-US" dirty="0"/>
              <a:t> install redux react-redux</a:t>
            </a:r>
          </a:p>
          <a:p>
            <a:pPr marL="0" indent="0">
              <a:buNone/>
            </a:pPr>
            <a:endParaRPr lang="en-US" dirty="0"/>
          </a:p>
        </p:txBody>
      </p:sp>
    </p:spTree>
    <p:extLst>
      <p:ext uri="{BB962C8B-B14F-4D97-AF65-F5344CB8AC3E}">
        <p14:creationId xmlns:p14="http://schemas.microsoft.com/office/powerpoint/2010/main" val="3181830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C835-99C0-4417-A881-F40ECABA0273}"/>
              </a:ext>
            </a:extLst>
          </p:cNvPr>
          <p:cNvSpPr>
            <a:spLocks noGrp="1"/>
          </p:cNvSpPr>
          <p:nvPr>
            <p:ph type="title"/>
          </p:nvPr>
        </p:nvSpPr>
        <p:spPr/>
        <p:txBody>
          <a:bodyPr/>
          <a:lstStyle/>
          <a:p>
            <a:r>
              <a:rPr lang="en-US" b="1" u="sng" dirty="0"/>
              <a:t>Implementing Redux in a MERN stack application for better state management</a:t>
            </a:r>
            <a:endParaRPr lang="en-US" dirty="0"/>
          </a:p>
        </p:txBody>
      </p:sp>
      <p:sp>
        <p:nvSpPr>
          <p:cNvPr id="3" name="Content Placeholder 2">
            <a:extLst>
              <a:ext uri="{FF2B5EF4-FFF2-40B4-BE49-F238E27FC236}">
                <a16:creationId xmlns:a16="http://schemas.microsoft.com/office/drawing/2014/main" id="{02B78602-1885-42C9-945E-D9B377490F6E}"/>
              </a:ext>
            </a:extLst>
          </p:cNvPr>
          <p:cNvSpPr>
            <a:spLocks noGrp="1"/>
          </p:cNvSpPr>
          <p:nvPr>
            <p:ph idx="1"/>
          </p:nvPr>
        </p:nvSpPr>
        <p:spPr>
          <a:xfrm>
            <a:off x="838200" y="1825624"/>
            <a:ext cx="10515600" cy="5032375"/>
          </a:xfrm>
        </p:spPr>
        <p:txBody>
          <a:bodyPr>
            <a:normAutofit fontScale="55000" lnSpcReduction="20000"/>
          </a:bodyPr>
          <a:lstStyle/>
          <a:p>
            <a:pPr marL="0" indent="0">
              <a:buNone/>
            </a:pPr>
            <a:r>
              <a:rPr lang="en-US" b="1" dirty="0"/>
              <a:t>2. Create the Redux Store:</a:t>
            </a:r>
            <a:endParaRPr lang="en-US" dirty="0"/>
          </a:p>
          <a:p>
            <a:pPr marL="0" indent="0">
              <a:buNone/>
            </a:pPr>
            <a:r>
              <a:rPr lang="en-US" dirty="0"/>
              <a:t>   In your React application, create a Redux store by combining reducers. You can create a directory structure to organize your Redux-related files:</a:t>
            </a:r>
          </a:p>
          <a:p>
            <a:pPr marL="0" indent="0">
              <a:buNone/>
            </a:pPr>
            <a:r>
              <a:rPr lang="en-US" dirty="0"/>
              <a:t>   </a:t>
            </a:r>
            <a:r>
              <a:rPr lang="en-US" dirty="0" err="1"/>
              <a:t>src</a:t>
            </a:r>
            <a:r>
              <a:rPr lang="en-US" dirty="0"/>
              <a:t>/</a:t>
            </a:r>
          </a:p>
          <a:p>
            <a:pPr marL="0" indent="0">
              <a:buNone/>
            </a:pPr>
            <a:r>
              <a:rPr lang="en-US" dirty="0"/>
              <a:t>     |- actions/              # Action creators</a:t>
            </a:r>
          </a:p>
          <a:p>
            <a:pPr marL="0" indent="0">
              <a:buNone/>
            </a:pPr>
            <a:r>
              <a:rPr lang="en-US" dirty="0"/>
              <a:t>     |- reducers/             # Reducers</a:t>
            </a:r>
          </a:p>
          <a:p>
            <a:pPr marL="0" indent="0">
              <a:buNone/>
            </a:pPr>
            <a:r>
              <a:rPr lang="en-US" dirty="0"/>
              <a:t>     |- store.js              # Create Redux store</a:t>
            </a:r>
          </a:p>
          <a:p>
            <a:pPr marL="0" indent="0">
              <a:buNone/>
            </a:pPr>
            <a:r>
              <a:rPr lang="en-US" dirty="0"/>
              <a:t>   In `store.js`, set up your Redux store:</a:t>
            </a:r>
          </a:p>
          <a:p>
            <a:pPr marL="0" indent="0">
              <a:buNone/>
            </a:pPr>
            <a:r>
              <a:rPr lang="en-US" dirty="0"/>
              <a:t>   import { </a:t>
            </a:r>
            <a:r>
              <a:rPr lang="en-US" dirty="0" err="1"/>
              <a:t>createStore</a:t>
            </a:r>
            <a:r>
              <a:rPr lang="en-US" dirty="0"/>
              <a:t>, </a:t>
            </a:r>
            <a:r>
              <a:rPr lang="en-US" dirty="0" err="1"/>
              <a:t>combineReducers</a:t>
            </a:r>
            <a:r>
              <a:rPr lang="en-US" dirty="0"/>
              <a:t> } from 'redux';</a:t>
            </a:r>
          </a:p>
          <a:p>
            <a:pPr marL="0" indent="0">
              <a:buNone/>
            </a:pPr>
            <a:r>
              <a:rPr lang="en-US" dirty="0"/>
              <a:t>   // Import your reducers here</a:t>
            </a:r>
          </a:p>
          <a:p>
            <a:pPr marL="0" indent="0">
              <a:buNone/>
            </a:pPr>
            <a:r>
              <a:rPr lang="en-US" dirty="0"/>
              <a:t>   import </a:t>
            </a:r>
            <a:r>
              <a:rPr lang="en-US" dirty="0" err="1"/>
              <a:t>exampleReducer</a:t>
            </a:r>
            <a:r>
              <a:rPr lang="en-US" dirty="0"/>
              <a:t> from './reducers/</a:t>
            </a:r>
            <a:r>
              <a:rPr lang="en-US" dirty="0" err="1"/>
              <a:t>exampleReducer</a:t>
            </a:r>
            <a:r>
              <a:rPr lang="en-US" dirty="0"/>
              <a:t>’;</a:t>
            </a:r>
          </a:p>
          <a:p>
            <a:pPr marL="0" indent="0">
              <a:buNone/>
            </a:pPr>
            <a:r>
              <a:rPr lang="en-US" dirty="0"/>
              <a:t>   // Combine reducers</a:t>
            </a:r>
          </a:p>
          <a:p>
            <a:pPr marL="0" indent="0">
              <a:buNone/>
            </a:pPr>
            <a:r>
              <a:rPr lang="en-US" dirty="0"/>
              <a:t>   const </a:t>
            </a:r>
            <a:r>
              <a:rPr lang="en-US" dirty="0" err="1"/>
              <a:t>rootReducer</a:t>
            </a:r>
            <a:r>
              <a:rPr lang="en-US" dirty="0"/>
              <a:t> = </a:t>
            </a:r>
            <a:r>
              <a:rPr lang="en-US" dirty="0" err="1"/>
              <a:t>combineReducers</a:t>
            </a:r>
            <a:r>
              <a:rPr lang="en-US" dirty="0"/>
              <a:t>({</a:t>
            </a:r>
          </a:p>
          <a:p>
            <a:pPr marL="0" indent="0">
              <a:buNone/>
            </a:pPr>
            <a:r>
              <a:rPr lang="en-US" dirty="0"/>
              <a:t>     example: </a:t>
            </a:r>
            <a:r>
              <a:rPr lang="en-US" dirty="0" err="1"/>
              <a:t>exampleReducer</a:t>
            </a:r>
            <a:r>
              <a:rPr lang="en-US" dirty="0"/>
              <a:t>, // Replace with your actual reducers</a:t>
            </a:r>
          </a:p>
          <a:p>
            <a:pPr marL="0" indent="0">
              <a:buNone/>
            </a:pPr>
            <a:r>
              <a:rPr lang="en-US" dirty="0"/>
              <a:t>   });</a:t>
            </a:r>
          </a:p>
          <a:p>
            <a:pPr marL="0" indent="0">
              <a:buNone/>
            </a:pPr>
            <a:r>
              <a:rPr lang="en-US" dirty="0"/>
              <a:t> const store = </a:t>
            </a:r>
            <a:r>
              <a:rPr lang="en-US" dirty="0" err="1"/>
              <a:t>createStore</a:t>
            </a:r>
            <a:r>
              <a:rPr lang="en-US" dirty="0"/>
              <a:t>(</a:t>
            </a:r>
            <a:r>
              <a:rPr lang="en-US" dirty="0" err="1"/>
              <a:t>rootReducer</a:t>
            </a:r>
            <a:r>
              <a:rPr lang="en-US" dirty="0"/>
              <a:t>);</a:t>
            </a:r>
          </a:p>
          <a:p>
            <a:pPr marL="0" indent="0">
              <a:buNone/>
            </a:pPr>
            <a:r>
              <a:rPr lang="en-US" dirty="0"/>
              <a:t> export default store;</a:t>
            </a:r>
          </a:p>
          <a:p>
            <a:pPr marL="0" indent="0">
              <a:buNone/>
            </a:pPr>
            <a:endParaRPr lang="en-US" dirty="0"/>
          </a:p>
        </p:txBody>
      </p:sp>
    </p:spTree>
    <p:extLst>
      <p:ext uri="{BB962C8B-B14F-4D97-AF65-F5344CB8AC3E}">
        <p14:creationId xmlns:p14="http://schemas.microsoft.com/office/powerpoint/2010/main" val="2625746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3FED-41D9-4918-B664-37A6F8D02D48}"/>
              </a:ext>
            </a:extLst>
          </p:cNvPr>
          <p:cNvSpPr>
            <a:spLocks noGrp="1"/>
          </p:cNvSpPr>
          <p:nvPr>
            <p:ph type="title"/>
          </p:nvPr>
        </p:nvSpPr>
        <p:spPr/>
        <p:txBody>
          <a:bodyPr/>
          <a:lstStyle/>
          <a:p>
            <a:r>
              <a:rPr lang="en-US" b="1" u="sng" dirty="0"/>
              <a:t>Implementing Redux in a MERN stack application for better state management</a:t>
            </a:r>
            <a:endParaRPr lang="en-US" dirty="0"/>
          </a:p>
        </p:txBody>
      </p:sp>
      <p:sp>
        <p:nvSpPr>
          <p:cNvPr id="3" name="Content Placeholder 2">
            <a:extLst>
              <a:ext uri="{FF2B5EF4-FFF2-40B4-BE49-F238E27FC236}">
                <a16:creationId xmlns:a16="http://schemas.microsoft.com/office/drawing/2014/main" id="{604C7A22-88A5-4134-9F4C-1E1B50941A04}"/>
              </a:ext>
            </a:extLst>
          </p:cNvPr>
          <p:cNvSpPr>
            <a:spLocks noGrp="1"/>
          </p:cNvSpPr>
          <p:nvPr>
            <p:ph idx="1"/>
          </p:nvPr>
        </p:nvSpPr>
        <p:spPr>
          <a:xfrm>
            <a:off x="838200" y="1825624"/>
            <a:ext cx="10515600" cy="5032375"/>
          </a:xfrm>
        </p:spPr>
        <p:txBody>
          <a:bodyPr>
            <a:normAutofit fontScale="47500" lnSpcReduction="20000"/>
          </a:bodyPr>
          <a:lstStyle/>
          <a:p>
            <a:pPr marL="0" indent="0">
              <a:buNone/>
            </a:pPr>
            <a:r>
              <a:rPr lang="en-US" b="1" dirty="0"/>
              <a:t>3. Create Actions and Reducers:</a:t>
            </a:r>
            <a:endParaRPr lang="en-US" dirty="0"/>
          </a:p>
          <a:p>
            <a:pPr marL="0" indent="0">
              <a:buNone/>
            </a:pPr>
            <a:r>
              <a:rPr lang="en-US" dirty="0"/>
              <a:t>   In the `actions` directory, create action creators for different parts of your application. For example:</a:t>
            </a:r>
          </a:p>
          <a:p>
            <a:pPr marL="0" indent="0">
              <a:buNone/>
            </a:pPr>
            <a:r>
              <a:rPr lang="en-US" dirty="0"/>
              <a:t>   // actions/exampleActions.js</a:t>
            </a:r>
          </a:p>
          <a:p>
            <a:pPr marL="0" indent="0">
              <a:buNone/>
            </a:pPr>
            <a:r>
              <a:rPr lang="en-US" dirty="0"/>
              <a:t>   export const </a:t>
            </a:r>
            <a:r>
              <a:rPr lang="en-US" dirty="0" err="1"/>
              <a:t>incrementCounter</a:t>
            </a:r>
            <a:r>
              <a:rPr lang="en-US" dirty="0"/>
              <a:t> = () =&gt; ({</a:t>
            </a:r>
          </a:p>
          <a:p>
            <a:pPr marL="0" indent="0">
              <a:buNone/>
            </a:pPr>
            <a:r>
              <a:rPr lang="en-US" dirty="0"/>
              <a:t>     type: 'INCREMENT_COUNTER',</a:t>
            </a:r>
          </a:p>
          <a:p>
            <a:pPr marL="0" indent="0">
              <a:buNone/>
            </a:pPr>
            <a:r>
              <a:rPr lang="en-US" dirty="0"/>
              <a:t>   });</a:t>
            </a:r>
          </a:p>
          <a:p>
            <a:pPr marL="0" indent="0">
              <a:buNone/>
            </a:pPr>
            <a:r>
              <a:rPr lang="en-US" dirty="0"/>
              <a:t>   In the `reducers` directory, create reducers for each part of your application's state:</a:t>
            </a:r>
          </a:p>
          <a:p>
            <a:pPr marL="0" indent="0">
              <a:buNone/>
            </a:pPr>
            <a:r>
              <a:rPr lang="en-US" dirty="0"/>
              <a:t>  // reducers/exampleReducer.js</a:t>
            </a:r>
          </a:p>
          <a:p>
            <a:pPr marL="0" indent="0">
              <a:buNone/>
            </a:pPr>
            <a:r>
              <a:rPr lang="en-US" dirty="0"/>
              <a:t>   const </a:t>
            </a:r>
            <a:r>
              <a:rPr lang="en-US" dirty="0" err="1"/>
              <a:t>exampleReducer</a:t>
            </a:r>
            <a:r>
              <a:rPr lang="en-US" dirty="0"/>
              <a:t> = (state = { counter: 0 }, action) =&gt; {</a:t>
            </a:r>
          </a:p>
          <a:p>
            <a:pPr marL="0" indent="0">
              <a:buNone/>
            </a:pPr>
            <a:r>
              <a:rPr lang="en-US" dirty="0"/>
              <a:t>     switch (</a:t>
            </a:r>
            <a:r>
              <a:rPr lang="en-US" dirty="0" err="1"/>
              <a:t>action.type</a:t>
            </a:r>
            <a:r>
              <a:rPr lang="en-US" dirty="0"/>
              <a:t>) {</a:t>
            </a:r>
          </a:p>
          <a:p>
            <a:pPr marL="0" indent="0">
              <a:buNone/>
            </a:pPr>
            <a:r>
              <a:rPr lang="en-US" dirty="0"/>
              <a:t>       case 'INCREMENT_COUNTER':</a:t>
            </a:r>
          </a:p>
          <a:p>
            <a:pPr marL="0" indent="0">
              <a:buNone/>
            </a:pPr>
            <a:r>
              <a:rPr lang="en-US" dirty="0"/>
              <a:t>         return { ...state, counter: </a:t>
            </a:r>
            <a:r>
              <a:rPr lang="en-US" dirty="0" err="1"/>
              <a:t>state.counter</a:t>
            </a:r>
            <a:r>
              <a:rPr lang="en-US" dirty="0"/>
              <a:t> + 1 };</a:t>
            </a:r>
          </a:p>
          <a:p>
            <a:pPr marL="0" indent="0">
              <a:buNone/>
            </a:pPr>
            <a:r>
              <a:rPr lang="en-US" dirty="0"/>
              <a:t>       default:</a:t>
            </a:r>
          </a:p>
          <a:p>
            <a:pPr marL="0" indent="0">
              <a:buNone/>
            </a:pPr>
            <a:r>
              <a:rPr lang="en-US" dirty="0"/>
              <a:t>         return state;</a:t>
            </a:r>
          </a:p>
          <a:p>
            <a:pPr marL="0" indent="0">
              <a:buNone/>
            </a:pPr>
            <a:r>
              <a:rPr lang="en-US" dirty="0"/>
              <a:t>     }</a:t>
            </a:r>
          </a:p>
          <a:p>
            <a:pPr marL="0" indent="0">
              <a:buNone/>
            </a:pPr>
            <a:r>
              <a:rPr lang="en-US" dirty="0"/>
              <a:t>   };</a:t>
            </a:r>
          </a:p>
          <a:p>
            <a:pPr marL="0" indent="0">
              <a:buNone/>
            </a:pPr>
            <a:r>
              <a:rPr lang="en-US" dirty="0"/>
              <a:t> export default </a:t>
            </a:r>
            <a:r>
              <a:rPr lang="en-US" dirty="0" err="1"/>
              <a:t>exampleReducer</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55847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5EA8-78A7-410E-B7C0-AE4D229825BC}"/>
              </a:ext>
            </a:extLst>
          </p:cNvPr>
          <p:cNvSpPr>
            <a:spLocks noGrp="1"/>
          </p:cNvSpPr>
          <p:nvPr>
            <p:ph type="title"/>
          </p:nvPr>
        </p:nvSpPr>
        <p:spPr/>
        <p:txBody>
          <a:bodyPr/>
          <a:lstStyle/>
          <a:p>
            <a:r>
              <a:rPr lang="en-US" b="1" u="sng" dirty="0"/>
              <a:t>Implementing Redux in a MERN stack application for better state management</a:t>
            </a:r>
            <a:endParaRPr lang="en-US" dirty="0"/>
          </a:p>
        </p:txBody>
      </p:sp>
      <p:sp>
        <p:nvSpPr>
          <p:cNvPr id="3" name="Content Placeholder 2">
            <a:extLst>
              <a:ext uri="{FF2B5EF4-FFF2-40B4-BE49-F238E27FC236}">
                <a16:creationId xmlns:a16="http://schemas.microsoft.com/office/drawing/2014/main" id="{C1B7233E-8313-4D97-90D7-95B1ADC23CEF}"/>
              </a:ext>
            </a:extLst>
          </p:cNvPr>
          <p:cNvSpPr>
            <a:spLocks noGrp="1"/>
          </p:cNvSpPr>
          <p:nvPr>
            <p:ph idx="1"/>
          </p:nvPr>
        </p:nvSpPr>
        <p:spPr>
          <a:xfrm>
            <a:off x="838200" y="1825624"/>
            <a:ext cx="10515600" cy="5032375"/>
          </a:xfrm>
        </p:spPr>
        <p:txBody>
          <a:bodyPr>
            <a:normAutofit fontScale="47500" lnSpcReduction="20000"/>
          </a:bodyPr>
          <a:lstStyle/>
          <a:p>
            <a:pPr marL="0" indent="0">
              <a:buNone/>
            </a:pPr>
            <a:r>
              <a:rPr lang="en-US" b="1" dirty="0"/>
              <a:t>4. Connect React Components:</a:t>
            </a:r>
            <a:endParaRPr lang="en-US" dirty="0"/>
          </a:p>
          <a:p>
            <a:pPr marL="0" indent="0">
              <a:buNone/>
            </a:pPr>
            <a:r>
              <a:rPr lang="en-US" dirty="0"/>
              <a:t>   To connect your React components to the Redux store, you can use the `connect` function from `react-redux` or hooks like `</a:t>
            </a:r>
            <a:r>
              <a:rPr lang="en-US" dirty="0" err="1"/>
              <a:t>useSelector</a:t>
            </a:r>
            <a:r>
              <a:rPr lang="en-US" dirty="0"/>
              <a:t>` and `</a:t>
            </a:r>
            <a:r>
              <a:rPr lang="en-US" dirty="0" err="1"/>
              <a:t>useDispatch</a:t>
            </a:r>
            <a:r>
              <a:rPr lang="en-US" dirty="0"/>
              <a:t>`. For example:</a:t>
            </a:r>
          </a:p>
          <a:p>
            <a:pPr marL="0" indent="0">
              <a:buNone/>
            </a:pPr>
            <a:r>
              <a:rPr lang="en-US" dirty="0"/>
              <a:t>    // MyComponent.js</a:t>
            </a:r>
          </a:p>
          <a:p>
            <a:pPr marL="0" indent="0">
              <a:buNone/>
            </a:pPr>
            <a:r>
              <a:rPr lang="en-US" dirty="0"/>
              <a:t>   import React from 'react';</a:t>
            </a:r>
          </a:p>
          <a:p>
            <a:pPr marL="0" indent="0">
              <a:buNone/>
            </a:pPr>
            <a:r>
              <a:rPr lang="en-US" dirty="0"/>
              <a:t>   import { connect } from 'react-redux';</a:t>
            </a:r>
          </a:p>
          <a:p>
            <a:pPr marL="0" indent="0">
              <a:buNone/>
            </a:pPr>
            <a:r>
              <a:rPr lang="en-US" dirty="0"/>
              <a:t>   import { </a:t>
            </a:r>
            <a:r>
              <a:rPr lang="en-US" dirty="0" err="1"/>
              <a:t>incrementCounter</a:t>
            </a:r>
            <a:r>
              <a:rPr lang="en-US" dirty="0"/>
              <a:t> } from '../actions/</a:t>
            </a:r>
            <a:r>
              <a:rPr lang="en-US" dirty="0" err="1"/>
              <a:t>exampleActions</a:t>
            </a:r>
            <a:r>
              <a:rPr lang="en-US" dirty="0"/>
              <a:t>’;</a:t>
            </a:r>
          </a:p>
          <a:p>
            <a:pPr marL="0" indent="0">
              <a:buNone/>
            </a:pPr>
            <a:r>
              <a:rPr lang="en-US" dirty="0"/>
              <a:t>   const </a:t>
            </a:r>
            <a:r>
              <a:rPr lang="en-US" dirty="0" err="1"/>
              <a:t>MyComponent</a:t>
            </a:r>
            <a:r>
              <a:rPr lang="en-US" dirty="0"/>
              <a:t> = ({ counter, </a:t>
            </a:r>
            <a:r>
              <a:rPr lang="en-US" dirty="0" err="1"/>
              <a:t>incrementCounter</a:t>
            </a:r>
            <a:r>
              <a:rPr lang="en-US" dirty="0"/>
              <a:t> }) =&gt; {</a:t>
            </a:r>
          </a:p>
          <a:p>
            <a:pPr marL="0" indent="0">
              <a:buNone/>
            </a:pPr>
            <a:r>
              <a:rPr lang="en-US" dirty="0"/>
              <a:t>     return (</a:t>
            </a:r>
          </a:p>
          <a:p>
            <a:pPr marL="0" indent="0">
              <a:buNone/>
            </a:pPr>
            <a:r>
              <a:rPr lang="en-US" dirty="0"/>
              <a:t>       &lt;div&gt;</a:t>
            </a:r>
          </a:p>
          <a:p>
            <a:pPr marL="0" indent="0">
              <a:buNone/>
            </a:pPr>
            <a:r>
              <a:rPr lang="en-US" dirty="0"/>
              <a:t>         &lt;p&gt;Counter: {counter}&lt;/p&gt;</a:t>
            </a:r>
          </a:p>
          <a:p>
            <a:pPr marL="0" indent="0">
              <a:buNone/>
            </a:pPr>
            <a:r>
              <a:rPr lang="en-US" dirty="0"/>
              <a:t>         &lt;button </a:t>
            </a:r>
            <a:r>
              <a:rPr lang="en-US" dirty="0" err="1"/>
              <a:t>onClick</a:t>
            </a:r>
            <a:r>
              <a:rPr lang="en-US" dirty="0"/>
              <a:t>={</a:t>
            </a:r>
            <a:r>
              <a:rPr lang="en-US" dirty="0" err="1"/>
              <a:t>incrementCounter</a:t>
            </a:r>
            <a:r>
              <a:rPr lang="en-US" dirty="0"/>
              <a:t>}&gt;Increment&lt;/button&gt;</a:t>
            </a:r>
          </a:p>
          <a:p>
            <a:pPr marL="0" indent="0">
              <a:buNone/>
            </a:pPr>
            <a:r>
              <a:rPr lang="en-US" dirty="0"/>
              <a:t>       &lt;/div&gt;</a:t>
            </a:r>
          </a:p>
          <a:p>
            <a:pPr marL="0" indent="0">
              <a:buNone/>
            </a:pPr>
            <a:r>
              <a:rPr lang="en-US" dirty="0"/>
              <a:t>     );</a:t>
            </a:r>
          </a:p>
          <a:p>
            <a:pPr marL="0" indent="0">
              <a:buNone/>
            </a:pPr>
            <a:r>
              <a:rPr lang="en-US" dirty="0"/>
              <a:t>   };</a:t>
            </a:r>
          </a:p>
          <a:p>
            <a:pPr marL="0" indent="0">
              <a:buNone/>
            </a:pPr>
            <a:r>
              <a:rPr lang="en-US" dirty="0"/>
              <a:t>  const </a:t>
            </a:r>
            <a:r>
              <a:rPr lang="en-US" dirty="0" err="1"/>
              <a:t>mapStateToProps</a:t>
            </a:r>
            <a:r>
              <a:rPr lang="en-US" dirty="0"/>
              <a:t> = (state) =&gt; ({</a:t>
            </a:r>
          </a:p>
          <a:p>
            <a:pPr marL="0" indent="0">
              <a:buNone/>
            </a:pPr>
            <a:r>
              <a:rPr lang="en-US" dirty="0"/>
              <a:t>     counter: </a:t>
            </a:r>
            <a:r>
              <a:rPr lang="en-US" dirty="0" err="1"/>
              <a:t>state.example.counter</a:t>
            </a:r>
            <a:r>
              <a:rPr lang="en-US" dirty="0"/>
              <a:t>,</a:t>
            </a:r>
          </a:p>
          <a:p>
            <a:pPr marL="0" indent="0">
              <a:buNone/>
            </a:pPr>
            <a:r>
              <a:rPr lang="en-US" dirty="0"/>
              <a:t>   });</a:t>
            </a:r>
          </a:p>
          <a:p>
            <a:pPr marL="0" indent="0">
              <a:buNone/>
            </a:pPr>
            <a:r>
              <a:rPr lang="en-US" dirty="0"/>
              <a:t> export default connect(</a:t>
            </a:r>
            <a:r>
              <a:rPr lang="en-US" dirty="0" err="1"/>
              <a:t>mapStateToProps</a:t>
            </a:r>
            <a:r>
              <a:rPr lang="en-US" dirty="0"/>
              <a:t>, { </a:t>
            </a:r>
            <a:r>
              <a:rPr lang="en-US" dirty="0" err="1"/>
              <a:t>incrementCounter</a:t>
            </a:r>
            <a:r>
              <a:rPr lang="en-US" dirty="0"/>
              <a:t> })(</a:t>
            </a:r>
            <a:r>
              <a:rPr lang="en-US" dirty="0" err="1"/>
              <a:t>MyComponent</a:t>
            </a:r>
            <a:r>
              <a:rPr lang="en-US" dirty="0"/>
              <a:t>);</a:t>
            </a:r>
          </a:p>
          <a:p>
            <a:pPr marL="0" indent="0">
              <a:buNone/>
            </a:pPr>
            <a:endParaRPr lang="en-US" dirty="0"/>
          </a:p>
        </p:txBody>
      </p:sp>
    </p:spTree>
    <p:extLst>
      <p:ext uri="{BB962C8B-B14F-4D97-AF65-F5344CB8AC3E}">
        <p14:creationId xmlns:p14="http://schemas.microsoft.com/office/powerpoint/2010/main" val="398461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E93A-3D16-43C7-839A-6B98F950AC4C}"/>
              </a:ext>
            </a:extLst>
          </p:cNvPr>
          <p:cNvSpPr>
            <a:spLocks noGrp="1"/>
          </p:cNvSpPr>
          <p:nvPr>
            <p:ph type="title"/>
          </p:nvPr>
        </p:nvSpPr>
        <p:spPr/>
        <p:txBody>
          <a:bodyPr/>
          <a:lstStyle/>
          <a:p>
            <a:r>
              <a:rPr lang="en-US" b="1" u="sng" dirty="0"/>
              <a:t>Implementing Redux in a MERN stack application for better state management</a:t>
            </a:r>
            <a:endParaRPr lang="en-US" dirty="0"/>
          </a:p>
        </p:txBody>
      </p:sp>
      <p:sp>
        <p:nvSpPr>
          <p:cNvPr id="3" name="Content Placeholder 2">
            <a:extLst>
              <a:ext uri="{FF2B5EF4-FFF2-40B4-BE49-F238E27FC236}">
                <a16:creationId xmlns:a16="http://schemas.microsoft.com/office/drawing/2014/main" id="{96BEF15D-BC13-4818-8858-0ABBF4F9405F}"/>
              </a:ext>
            </a:extLst>
          </p:cNvPr>
          <p:cNvSpPr>
            <a:spLocks noGrp="1"/>
          </p:cNvSpPr>
          <p:nvPr>
            <p:ph idx="1"/>
          </p:nvPr>
        </p:nvSpPr>
        <p:spPr/>
        <p:txBody>
          <a:bodyPr>
            <a:normAutofit fontScale="55000" lnSpcReduction="20000"/>
          </a:bodyPr>
          <a:lstStyle/>
          <a:p>
            <a:pPr marL="0" indent="0">
              <a:buNone/>
            </a:pPr>
            <a:r>
              <a:rPr lang="en-US" b="1" dirty="0"/>
              <a:t>5. Provider in the Root Component:</a:t>
            </a:r>
            <a:endParaRPr lang="en-US" dirty="0"/>
          </a:p>
          <a:p>
            <a:pPr marL="0" indent="0">
              <a:buNone/>
            </a:pPr>
            <a:r>
              <a:rPr lang="en-US" dirty="0"/>
              <a:t> In your root component (usually `index.js`), wrap your entire application with the `Provider` component from `react-redux` to make the Redux store available to all components:</a:t>
            </a:r>
          </a:p>
          <a:p>
            <a:pPr marL="0" indent="0">
              <a:buNone/>
            </a:pPr>
            <a:r>
              <a:rPr lang="en-US" dirty="0"/>
              <a:t>   // index.js</a:t>
            </a:r>
          </a:p>
          <a:p>
            <a:pPr marL="0" indent="0">
              <a:buNone/>
            </a:pPr>
            <a:r>
              <a:rPr lang="en-US" dirty="0"/>
              <a:t>   import React from 'react';</a:t>
            </a:r>
          </a:p>
          <a:p>
            <a:pPr marL="0" indent="0">
              <a:buNone/>
            </a:pPr>
            <a:r>
              <a:rPr lang="en-US" dirty="0"/>
              <a:t>   import </a:t>
            </a:r>
            <a:r>
              <a:rPr lang="en-US" dirty="0" err="1"/>
              <a:t>ReactDOM</a:t>
            </a:r>
            <a:r>
              <a:rPr lang="en-US" dirty="0"/>
              <a:t> from 'react-</a:t>
            </a:r>
            <a:r>
              <a:rPr lang="en-US" dirty="0" err="1"/>
              <a:t>dom</a:t>
            </a:r>
            <a:r>
              <a:rPr lang="en-US" dirty="0"/>
              <a:t>';</a:t>
            </a:r>
          </a:p>
          <a:p>
            <a:pPr marL="0" indent="0">
              <a:buNone/>
            </a:pPr>
            <a:r>
              <a:rPr lang="en-US" dirty="0"/>
              <a:t>   import { Provider } from 'react-redux';</a:t>
            </a:r>
          </a:p>
          <a:p>
            <a:pPr marL="0" indent="0">
              <a:buNone/>
            </a:pPr>
            <a:r>
              <a:rPr lang="en-US" dirty="0"/>
              <a:t>   import store from './store';</a:t>
            </a:r>
          </a:p>
          <a:p>
            <a:pPr marL="0" indent="0">
              <a:buNone/>
            </a:pPr>
            <a:r>
              <a:rPr lang="en-US" dirty="0"/>
              <a:t>   import App from './App’;</a:t>
            </a:r>
          </a:p>
          <a:p>
            <a:pPr marL="0" indent="0">
              <a:buNone/>
            </a:pPr>
            <a:r>
              <a:rPr lang="en-US" dirty="0"/>
              <a:t>   </a:t>
            </a:r>
            <a:r>
              <a:rPr lang="en-US" dirty="0" err="1"/>
              <a:t>ReactDOM.render</a:t>
            </a:r>
            <a:r>
              <a:rPr lang="en-US" dirty="0"/>
              <a:t>(</a:t>
            </a:r>
          </a:p>
          <a:p>
            <a:pPr marL="0" indent="0">
              <a:buNone/>
            </a:pPr>
            <a:r>
              <a:rPr lang="en-US" dirty="0"/>
              <a:t>     &lt;Provider store={store}&gt;</a:t>
            </a:r>
          </a:p>
          <a:p>
            <a:pPr marL="0" indent="0">
              <a:buNone/>
            </a:pPr>
            <a:r>
              <a:rPr lang="en-US" dirty="0"/>
              <a:t>       &lt;App /&gt;</a:t>
            </a:r>
          </a:p>
          <a:p>
            <a:pPr marL="0" indent="0">
              <a:buNone/>
            </a:pPr>
            <a:r>
              <a:rPr lang="en-US" dirty="0"/>
              <a:t>     &lt;/Provider&gt;,</a:t>
            </a:r>
          </a:p>
          <a:p>
            <a:pPr marL="0" indent="0">
              <a:buNone/>
            </a:pPr>
            <a:r>
              <a:rPr lang="en-US" dirty="0"/>
              <a:t>     </a:t>
            </a:r>
            <a:r>
              <a:rPr lang="en-US" dirty="0" err="1"/>
              <a:t>document.getElementById</a:t>
            </a:r>
            <a:r>
              <a:rPr lang="en-US" dirty="0"/>
              <a:t>('root')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756851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7C65-EA17-4FD8-A08D-C66EF322AC42}"/>
              </a:ext>
            </a:extLst>
          </p:cNvPr>
          <p:cNvSpPr>
            <a:spLocks noGrp="1"/>
          </p:cNvSpPr>
          <p:nvPr>
            <p:ph type="title"/>
          </p:nvPr>
        </p:nvSpPr>
        <p:spPr/>
        <p:txBody>
          <a:bodyPr/>
          <a:lstStyle/>
          <a:p>
            <a:r>
              <a:rPr lang="en-US" b="1" u="sng" dirty="0"/>
              <a:t>Implementing Redux in a MERN stack application for better state management</a:t>
            </a:r>
            <a:endParaRPr lang="en-US" dirty="0"/>
          </a:p>
        </p:txBody>
      </p:sp>
      <p:sp>
        <p:nvSpPr>
          <p:cNvPr id="3" name="Content Placeholder 2">
            <a:extLst>
              <a:ext uri="{FF2B5EF4-FFF2-40B4-BE49-F238E27FC236}">
                <a16:creationId xmlns:a16="http://schemas.microsoft.com/office/drawing/2014/main" id="{89B81449-58EA-4E1A-9F23-5D72BC85EE72}"/>
              </a:ext>
            </a:extLst>
          </p:cNvPr>
          <p:cNvSpPr>
            <a:spLocks noGrp="1"/>
          </p:cNvSpPr>
          <p:nvPr>
            <p:ph idx="1"/>
          </p:nvPr>
        </p:nvSpPr>
        <p:spPr/>
        <p:txBody>
          <a:bodyPr>
            <a:normAutofit fontScale="85000" lnSpcReduction="10000"/>
          </a:bodyPr>
          <a:lstStyle/>
          <a:p>
            <a:pPr marL="0" indent="0">
              <a:buNone/>
            </a:pPr>
            <a:r>
              <a:rPr lang="en-US" b="1" dirty="0"/>
              <a:t>6. Dispatch Actions and Access State:</a:t>
            </a:r>
            <a:endParaRPr lang="en-US" dirty="0"/>
          </a:p>
          <a:p>
            <a:r>
              <a:rPr lang="en-US" dirty="0"/>
              <a:t>Now you can dispatch actions and access the state in your React components as needed. When an action is dispatched, the reducers will update the Redux store, and any connected components will re-render with the updated state.</a:t>
            </a:r>
          </a:p>
          <a:p>
            <a:r>
              <a:rPr lang="en-US" dirty="0"/>
              <a:t>This is a basic implementation of Redux in a MERN stack application. Depending on the complexity of your application, you may have multiple reducers, actions, and selectors to manage various parts of your application's state. Redux also supports middleware for handling asynchronous actions, such as Redux </a:t>
            </a:r>
            <a:r>
              <a:rPr lang="en-US" dirty="0" err="1"/>
              <a:t>Thunk</a:t>
            </a:r>
            <a:r>
              <a:rPr lang="en-US" dirty="0"/>
              <a:t>, which can be useful in MERN applications when making API requests. </a:t>
            </a:r>
          </a:p>
          <a:p>
            <a:r>
              <a:rPr lang="en-US" dirty="0"/>
              <a:t>By following these steps, you can enhance the state management of your MERN application, making it more organized, predictable, and maintainable.</a:t>
            </a:r>
          </a:p>
          <a:p>
            <a:pPr marL="0" indent="0">
              <a:buNone/>
            </a:pPr>
            <a:endParaRPr lang="en-US" dirty="0"/>
          </a:p>
        </p:txBody>
      </p:sp>
    </p:spTree>
    <p:extLst>
      <p:ext uri="{BB962C8B-B14F-4D97-AF65-F5344CB8AC3E}">
        <p14:creationId xmlns:p14="http://schemas.microsoft.com/office/powerpoint/2010/main" val="297310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D11F-D173-4FA4-ACBA-8847892DB7BE}"/>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b="1" dirty="0"/>
            </a:br>
            <a:endParaRPr lang="en-US" b="1" dirty="0"/>
          </a:p>
        </p:txBody>
      </p:sp>
      <p:sp>
        <p:nvSpPr>
          <p:cNvPr id="3" name="Content Placeholder 2">
            <a:extLst>
              <a:ext uri="{FF2B5EF4-FFF2-40B4-BE49-F238E27FC236}">
                <a16:creationId xmlns:a16="http://schemas.microsoft.com/office/drawing/2014/main" id="{2E07751C-0BD0-4598-9484-6BD6A38DEEF9}"/>
              </a:ext>
            </a:extLst>
          </p:cNvPr>
          <p:cNvSpPr>
            <a:spLocks noGrp="1"/>
          </p:cNvSpPr>
          <p:nvPr>
            <p:ph idx="1"/>
          </p:nvPr>
        </p:nvSpPr>
        <p:spPr/>
        <p:txBody>
          <a:bodyPr/>
          <a:lstStyle/>
          <a:p>
            <a:r>
              <a:rPr lang="en-US" dirty="0"/>
              <a:t>Redux is a popular state management library for JavaScript applications, particularly in the context of React applications. It helps manage the state of your application in a predictable and centralized manner. Here's a basic overview of how Redux works and its core concepts:</a:t>
            </a:r>
          </a:p>
          <a:p>
            <a:pPr marL="0" indent="0">
              <a:buNone/>
            </a:pPr>
            <a:endParaRPr lang="en-US" b="1" dirty="0"/>
          </a:p>
          <a:p>
            <a:pPr marL="0" indent="0">
              <a:buNone/>
            </a:pPr>
            <a:r>
              <a:rPr lang="en-US" b="1" dirty="0"/>
              <a:t>1. Store:</a:t>
            </a:r>
            <a:r>
              <a:rPr lang="en-US" dirty="0"/>
              <a:t> The central piece of Redux is the store, which holds the entire state tree of your application. This state can represent various parts of your application, such as user data, UI state, or any other relevant data.</a:t>
            </a:r>
          </a:p>
          <a:p>
            <a:pPr marL="0" indent="0">
              <a:buNone/>
            </a:pPr>
            <a:endParaRPr lang="en-US" dirty="0"/>
          </a:p>
        </p:txBody>
      </p:sp>
    </p:spTree>
    <p:extLst>
      <p:ext uri="{BB962C8B-B14F-4D97-AF65-F5344CB8AC3E}">
        <p14:creationId xmlns:p14="http://schemas.microsoft.com/office/powerpoint/2010/main" val="97019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368B-A1CD-44D0-9C61-D28C9E454631}"/>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dirty="0"/>
            </a:br>
            <a:endParaRPr lang="en-US" dirty="0"/>
          </a:p>
        </p:txBody>
      </p:sp>
      <p:sp>
        <p:nvSpPr>
          <p:cNvPr id="3" name="Content Placeholder 2">
            <a:extLst>
              <a:ext uri="{FF2B5EF4-FFF2-40B4-BE49-F238E27FC236}">
                <a16:creationId xmlns:a16="http://schemas.microsoft.com/office/drawing/2014/main" id="{90B372BE-D419-4E83-B582-701745704A85}"/>
              </a:ext>
            </a:extLst>
          </p:cNvPr>
          <p:cNvSpPr>
            <a:spLocks noGrp="1"/>
          </p:cNvSpPr>
          <p:nvPr>
            <p:ph idx="1"/>
          </p:nvPr>
        </p:nvSpPr>
        <p:spPr/>
        <p:txBody>
          <a:bodyPr/>
          <a:lstStyle/>
          <a:p>
            <a:pPr marL="0" indent="0">
              <a:buNone/>
            </a:pPr>
            <a:r>
              <a:rPr lang="en-US" b="1" dirty="0"/>
              <a:t>2. Actions:</a:t>
            </a:r>
            <a:r>
              <a:rPr lang="en-US" dirty="0"/>
              <a:t> Actions are plain JavaScript objects that describe the changes you want to make to your application's state. They typically have a `type` property that describes the type of action and may also include additional data needed to make the change.</a:t>
            </a:r>
          </a:p>
          <a:p>
            <a:pPr marL="0" indent="0">
              <a:buNone/>
            </a:pPr>
            <a:endParaRPr lang="en-US" dirty="0"/>
          </a:p>
          <a:p>
            <a:pPr marL="0" indent="0">
              <a:buNone/>
            </a:pPr>
            <a:r>
              <a:rPr lang="en-US" b="1" dirty="0"/>
              <a:t>3. Reducers:</a:t>
            </a:r>
            <a:r>
              <a:rPr lang="en-US" dirty="0"/>
              <a:t> Reducers are functions that specify how the application's state changes in response to actions. Each reducer is responsible for a specific part of the application state. They take the current state and an action as input and return the new state.</a:t>
            </a:r>
          </a:p>
          <a:p>
            <a:pPr marL="0" indent="0">
              <a:buNone/>
            </a:pPr>
            <a:endParaRPr lang="en-US" dirty="0"/>
          </a:p>
        </p:txBody>
      </p:sp>
    </p:spTree>
    <p:extLst>
      <p:ext uri="{BB962C8B-B14F-4D97-AF65-F5344CB8AC3E}">
        <p14:creationId xmlns:p14="http://schemas.microsoft.com/office/powerpoint/2010/main" val="82050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8DBA-C65F-4F9C-9F79-443D8450D254}"/>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dirty="0"/>
            </a:br>
            <a:endParaRPr lang="en-US" dirty="0"/>
          </a:p>
        </p:txBody>
      </p:sp>
      <p:sp>
        <p:nvSpPr>
          <p:cNvPr id="3" name="Content Placeholder 2">
            <a:extLst>
              <a:ext uri="{FF2B5EF4-FFF2-40B4-BE49-F238E27FC236}">
                <a16:creationId xmlns:a16="http://schemas.microsoft.com/office/drawing/2014/main" id="{0570FF5E-CDC4-4BED-8815-622D476B71F0}"/>
              </a:ext>
            </a:extLst>
          </p:cNvPr>
          <p:cNvSpPr>
            <a:spLocks noGrp="1"/>
          </p:cNvSpPr>
          <p:nvPr>
            <p:ph idx="1"/>
          </p:nvPr>
        </p:nvSpPr>
        <p:spPr/>
        <p:txBody>
          <a:bodyPr>
            <a:normAutofit/>
          </a:bodyPr>
          <a:lstStyle/>
          <a:p>
            <a:pPr marL="0" indent="0">
              <a:buNone/>
            </a:pPr>
            <a:r>
              <a:rPr lang="en-US" b="1" dirty="0"/>
              <a:t>4. Dispatch:</a:t>
            </a:r>
            <a:r>
              <a:rPr lang="en-US" dirty="0"/>
              <a:t> To trigger an action and change the state, you use the `dispatch` method provided by the Redux store. When you dispatch an action, Redux will pass the action to all of your reducers, which can then update the state as necessary.</a:t>
            </a:r>
          </a:p>
          <a:p>
            <a:pPr marL="0" indent="0">
              <a:buNone/>
            </a:pPr>
            <a:endParaRPr lang="en-US" dirty="0"/>
          </a:p>
          <a:p>
            <a:pPr marL="0" indent="0">
              <a:buNone/>
            </a:pPr>
            <a:r>
              <a:rPr lang="en-US" b="1" dirty="0"/>
              <a:t>5. Selectors:</a:t>
            </a:r>
            <a:r>
              <a:rPr lang="en-US" dirty="0"/>
              <a:t> Selectors are functions that allow you to access specific pieces of state from the store. They are useful for extracting data from the store in a structured way.</a:t>
            </a:r>
          </a:p>
          <a:p>
            <a:pPr marL="0" indent="0">
              <a:buNone/>
            </a:pPr>
            <a:endParaRPr lang="en-US" dirty="0"/>
          </a:p>
        </p:txBody>
      </p:sp>
    </p:spTree>
    <p:extLst>
      <p:ext uri="{BB962C8B-B14F-4D97-AF65-F5344CB8AC3E}">
        <p14:creationId xmlns:p14="http://schemas.microsoft.com/office/powerpoint/2010/main" val="419057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F3A2-2BFA-408A-A081-16984A09FFA5}"/>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dirty="0"/>
            </a:br>
            <a:endParaRPr lang="en-US" dirty="0"/>
          </a:p>
        </p:txBody>
      </p:sp>
      <p:sp>
        <p:nvSpPr>
          <p:cNvPr id="3" name="Content Placeholder 2">
            <a:extLst>
              <a:ext uri="{FF2B5EF4-FFF2-40B4-BE49-F238E27FC236}">
                <a16:creationId xmlns:a16="http://schemas.microsoft.com/office/drawing/2014/main" id="{6C5D259F-CDE6-48A1-9274-8808BD4C0376}"/>
              </a:ext>
            </a:extLst>
          </p:cNvPr>
          <p:cNvSpPr>
            <a:spLocks noGrp="1"/>
          </p:cNvSpPr>
          <p:nvPr>
            <p:ph idx="1"/>
          </p:nvPr>
        </p:nvSpPr>
        <p:spPr/>
        <p:txBody>
          <a:bodyPr>
            <a:normAutofit fontScale="55000" lnSpcReduction="20000"/>
          </a:bodyPr>
          <a:lstStyle/>
          <a:p>
            <a:r>
              <a:rPr lang="en-US" dirty="0"/>
              <a:t>Here's a simplified example of how Redux might be used in a React application:</a:t>
            </a:r>
          </a:p>
          <a:p>
            <a:pPr marL="0" indent="0">
              <a:buNone/>
            </a:pPr>
            <a:r>
              <a:rPr lang="en-US" dirty="0"/>
              <a:t>// Define an action</a:t>
            </a:r>
          </a:p>
          <a:p>
            <a:pPr marL="0" indent="0">
              <a:buNone/>
            </a:pPr>
            <a:r>
              <a:rPr lang="en-US" dirty="0"/>
              <a:t>const </a:t>
            </a:r>
            <a:r>
              <a:rPr lang="en-US" dirty="0" err="1"/>
              <a:t>incrementCounter</a:t>
            </a:r>
            <a:r>
              <a:rPr lang="en-US" dirty="0"/>
              <a:t> = () =&gt; ({</a:t>
            </a:r>
          </a:p>
          <a:p>
            <a:pPr marL="0" indent="0">
              <a:buNone/>
            </a:pPr>
            <a:r>
              <a:rPr lang="en-US" dirty="0"/>
              <a:t>  type: 'INCREMENT_COUNTER’,</a:t>
            </a:r>
          </a:p>
          <a:p>
            <a:pPr marL="0" indent="0">
              <a:buNone/>
            </a:pPr>
            <a:r>
              <a:rPr lang="en-US" dirty="0"/>
              <a:t>});</a:t>
            </a:r>
          </a:p>
          <a:p>
            <a:pPr marL="0" indent="0">
              <a:buNone/>
            </a:pPr>
            <a:r>
              <a:rPr lang="en-US" dirty="0"/>
              <a:t> // Define a reducer</a:t>
            </a:r>
          </a:p>
          <a:p>
            <a:pPr marL="0" indent="0">
              <a:buNone/>
            </a:pPr>
            <a:r>
              <a:rPr lang="en-US" dirty="0"/>
              <a:t>const </a:t>
            </a:r>
            <a:r>
              <a:rPr lang="en-US" dirty="0" err="1"/>
              <a:t>counterReducer</a:t>
            </a:r>
            <a:r>
              <a:rPr lang="en-US" dirty="0"/>
              <a:t> = (state = 0, action) =&gt; {</a:t>
            </a:r>
          </a:p>
          <a:p>
            <a:pPr marL="0" indent="0">
              <a:buNone/>
            </a:pPr>
            <a:r>
              <a:rPr lang="en-US" dirty="0"/>
              <a:t> switch (</a:t>
            </a:r>
            <a:r>
              <a:rPr lang="en-US" dirty="0" err="1"/>
              <a:t>action.type</a:t>
            </a:r>
            <a:r>
              <a:rPr lang="en-US" dirty="0"/>
              <a:t>) {</a:t>
            </a:r>
          </a:p>
          <a:p>
            <a:pPr marL="0" indent="0">
              <a:buNone/>
            </a:pPr>
            <a:r>
              <a:rPr lang="en-US" dirty="0"/>
              <a:t>    case 'INCREMENT_COUNTER':</a:t>
            </a:r>
          </a:p>
          <a:p>
            <a:pPr marL="0" indent="0">
              <a:buNone/>
            </a:pPr>
            <a:r>
              <a:rPr lang="en-US" dirty="0"/>
              <a:t>      return state + 1;</a:t>
            </a:r>
          </a:p>
          <a:p>
            <a:pPr marL="0" indent="0">
              <a:buNone/>
            </a:pPr>
            <a:r>
              <a:rPr lang="en-US" dirty="0"/>
              <a:t>    default:</a:t>
            </a:r>
          </a:p>
          <a:p>
            <a:pPr marL="0" indent="0">
              <a:buNone/>
            </a:pPr>
            <a:r>
              <a:rPr lang="en-US" dirty="0"/>
              <a:t>      return state;</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1367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D34B-6104-4604-BF18-3CF39F8E99C4}"/>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dirty="0"/>
            </a:br>
            <a:endParaRPr lang="en-US" dirty="0"/>
          </a:p>
        </p:txBody>
      </p:sp>
      <p:sp>
        <p:nvSpPr>
          <p:cNvPr id="3" name="Content Placeholder 2">
            <a:extLst>
              <a:ext uri="{FF2B5EF4-FFF2-40B4-BE49-F238E27FC236}">
                <a16:creationId xmlns:a16="http://schemas.microsoft.com/office/drawing/2014/main" id="{76F4292E-F352-4A47-9436-E7BAF6042774}"/>
              </a:ext>
            </a:extLst>
          </p:cNvPr>
          <p:cNvSpPr>
            <a:spLocks noGrp="1"/>
          </p:cNvSpPr>
          <p:nvPr>
            <p:ph idx="1"/>
          </p:nvPr>
        </p:nvSpPr>
        <p:spPr/>
        <p:txBody>
          <a:bodyPr>
            <a:normAutofit fontScale="92500" lnSpcReduction="20000"/>
          </a:bodyPr>
          <a:lstStyle/>
          <a:p>
            <a:pPr marL="0" indent="0">
              <a:buNone/>
            </a:pPr>
            <a:r>
              <a:rPr lang="en-US" dirty="0"/>
              <a:t>// Create the Redux store</a:t>
            </a:r>
          </a:p>
          <a:p>
            <a:pPr marL="0" indent="0">
              <a:buNone/>
            </a:pPr>
            <a:r>
              <a:rPr lang="en-US" dirty="0"/>
              <a:t>import { </a:t>
            </a:r>
            <a:r>
              <a:rPr lang="en-US" dirty="0" err="1"/>
              <a:t>createStore</a:t>
            </a:r>
            <a:r>
              <a:rPr lang="en-US" dirty="0"/>
              <a:t> } from 'redux';</a:t>
            </a:r>
          </a:p>
          <a:p>
            <a:pPr marL="0" indent="0">
              <a:buNone/>
            </a:pPr>
            <a:r>
              <a:rPr lang="en-US" dirty="0"/>
              <a:t>const store = </a:t>
            </a:r>
            <a:r>
              <a:rPr lang="en-US" dirty="0" err="1"/>
              <a:t>createStore</a:t>
            </a:r>
            <a:r>
              <a:rPr lang="en-US" dirty="0"/>
              <a:t>(</a:t>
            </a:r>
            <a:r>
              <a:rPr lang="en-US" dirty="0" err="1"/>
              <a:t>counterReducer</a:t>
            </a:r>
            <a:r>
              <a:rPr lang="en-US" dirty="0"/>
              <a:t>);</a:t>
            </a:r>
          </a:p>
          <a:p>
            <a:pPr marL="0" indent="0">
              <a:buNone/>
            </a:pPr>
            <a:r>
              <a:rPr lang="en-US" dirty="0"/>
              <a:t> </a:t>
            </a:r>
          </a:p>
          <a:p>
            <a:pPr marL="0" indent="0">
              <a:buNone/>
            </a:pPr>
            <a:r>
              <a:rPr lang="en-US" dirty="0"/>
              <a:t>// Dispatch an action</a:t>
            </a:r>
          </a:p>
          <a:p>
            <a:pPr marL="0" indent="0">
              <a:buNone/>
            </a:pPr>
            <a:r>
              <a:rPr lang="en-US" dirty="0" err="1"/>
              <a:t>store.dispatch</a:t>
            </a:r>
            <a:r>
              <a:rPr lang="en-US" dirty="0"/>
              <a:t>(</a:t>
            </a:r>
            <a:r>
              <a:rPr lang="en-US" dirty="0" err="1"/>
              <a:t>incrementCounter</a:t>
            </a:r>
            <a:r>
              <a:rPr lang="en-US" dirty="0"/>
              <a:t>());</a:t>
            </a:r>
          </a:p>
          <a:p>
            <a:pPr marL="0" indent="0">
              <a:buNone/>
            </a:pPr>
            <a:r>
              <a:rPr lang="en-US" dirty="0"/>
              <a:t> </a:t>
            </a:r>
          </a:p>
          <a:p>
            <a:pPr marL="0" indent="0">
              <a:buNone/>
            </a:pPr>
            <a:r>
              <a:rPr lang="en-US" dirty="0"/>
              <a:t>// Get the current state</a:t>
            </a:r>
          </a:p>
          <a:p>
            <a:pPr marL="0" indent="0">
              <a:buNone/>
            </a:pPr>
            <a:r>
              <a:rPr lang="en-US" dirty="0"/>
              <a:t>const </a:t>
            </a:r>
            <a:r>
              <a:rPr lang="en-US" dirty="0" err="1"/>
              <a:t>currentState</a:t>
            </a:r>
            <a:r>
              <a:rPr lang="en-US" dirty="0"/>
              <a:t> = </a:t>
            </a:r>
            <a:r>
              <a:rPr lang="en-US" dirty="0" err="1"/>
              <a:t>store.getState</a:t>
            </a:r>
            <a:r>
              <a:rPr lang="en-US" dirty="0"/>
              <a:t>();</a:t>
            </a:r>
          </a:p>
          <a:p>
            <a:pPr marL="0" indent="0">
              <a:buNone/>
            </a:pPr>
            <a:r>
              <a:rPr lang="en-US" dirty="0"/>
              <a:t>console.log(</a:t>
            </a:r>
            <a:r>
              <a:rPr lang="en-US" dirty="0" err="1"/>
              <a:t>currentState</a:t>
            </a:r>
            <a:r>
              <a:rPr lang="en-US" dirty="0"/>
              <a:t>); // Output: 1</a:t>
            </a:r>
          </a:p>
          <a:p>
            <a:pPr marL="0" indent="0">
              <a:buNone/>
            </a:pPr>
            <a:endParaRPr lang="en-US" dirty="0"/>
          </a:p>
        </p:txBody>
      </p:sp>
    </p:spTree>
    <p:extLst>
      <p:ext uri="{BB962C8B-B14F-4D97-AF65-F5344CB8AC3E}">
        <p14:creationId xmlns:p14="http://schemas.microsoft.com/office/powerpoint/2010/main" val="286448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CCAA-AC65-4C00-8899-FFE713F9B8DE}"/>
              </a:ext>
            </a:extLst>
          </p:cNvPr>
          <p:cNvSpPr>
            <a:spLocks noGrp="1"/>
          </p:cNvSpPr>
          <p:nvPr>
            <p:ph type="title"/>
          </p:nvPr>
        </p:nvSpPr>
        <p:spPr/>
        <p:txBody>
          <a:bodyPr>
            <a:normAutofit fontScale="90000"/>
          </a:bodyPr>
          <a:lstStyle/>
          <a:p>
            <a:br>
              <a:rPr lang="en-US" b="1" dirty="0"/>
            </a:br>
            <a:r>
              <a:rPr lang="en-US" b="1" dirty="0"/>
              <a:t>State Management with Redux (Optional)</a:t>
            </a:r>
            <a:br>
              <a:rPr lang="en-US" dirty="0"/>
            </a:br>
            <a:endParaRPr lang="en-US" dirty="0"/>
          </a:p>
        </p:txBody>
      </p:sp>
      <p:sp>
        <p:nvSpPr>
          <p:cNvPr id="3" name="Content Placeholder 2">
            <a:extLst>
              <a:ext uri="{FF2B5EF4-FFF2-40B4-BE49-F238E27FC236}">
                <a16:creationId xmlns:a16="http://schemas.microsoft.com/office/drawing/2014/main" id="{3E057E93-739B-4CC6-A329-2F7F11C562F7}"/>
              </a:ext>
            </a:extLst>
          </p:cNvPr>
          <p:cNvSpPr>
            <a:spLocks noGrp="1"/>
          </p:cNvSpPr>
          <p:nvPr>
            <p:ph idx="1"/>
          </p:nvPr>
        </p:nvSpPr>
        <p:spPr/>
        <p:txBody>
          <a:bodyPr>
            <a:normAutofit lnSpcReduction="10000"/>
          </a:bodyPr>
          <a:lstStyle/>
          <a:p>
            <a:r>
              <a:rPr lang="en-US" dirty="0"/>
              <a:t>In a real application, you would typically have multiple actions, reducers, and selectors to manage different parts of the state. Redux also provides tools like middleware for handling asynchronous actions and </a:t>
            </a:r>
            <a:r>
              <a:rPr lang="en-US" dirty="0" err="1"/>
              <a:t>DevTools</a:t>
            </a:r>
            <a:r>
              <a:rPr lang="en-US" dirty="0"/>
              <a:t> for debugging your application's state changes.</a:t>
            </a:r>
          </a:p>
          <a:p>
            <a:r>
              <a:rPr lang="en-US" dirty="0"/>
              <a:t>To use Redux with React, you would typically connect your React components to the Redux store using the `connect` function or the `</a:t>
            </a:r>
            <a:r>
              <a:rPr lang="en-US" dirty="0" err="1"/>
              <a:t>useSelector</a:t>
            </a:r>
            <a:r>
              <a:rPr lang="en-US" dirty="0"/>
              <a:t>` hook provided by the `react-redux` library.</a:t>
            </a:r>
          </a:p>
          <a:p>
            <a:r>
              <a:rPr lang="en-US" dirty="0"/>
              <a:t>Please note that Redux can be more complex in larger applications, and there are alternatives like the Context API in React and </a:t>
            </a:r>
            <a:r>
              <a:rPr lang="en-US" dirty="0" err="1"/>
              <a:t>Mobx</a:t>
            </a:r>
            <a:r>
              <a:rPr lang="en-US" dirty="0"/>
              <a:t> for state management. The choice of state management library depends on the specific needs and complexity of your application.</a:t>
            </a:r>
          </a:p>
          <a:p>
            <a:endParaRPr lang="en-US" dirty="0"/>
          </a:p>
        </p:txBody>
      </p:sp>
    </p:spTree>
    <p:extLst>
      <p:ext uri="{BB962C8B-B14F-4D97-AF65-F5344CB8AC3E}">
        <p14:creationId xmlns:p14="http://schemas.microsoft.com/office/powerpoint/2010/main" val="406496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00C3-5038-4E30-9F2E-4DCC59DA20B8}"/>
              </a:ext>
            </a:extLst>
          </p:cNvPr>
          <p:cNvSpPr>
            <a:spLocks noGrp="1"/>
          </p:cNvSpPr>
          <p:nvPr>
            <p:ph type="title"/>
          </p:nvPr>
        </p:nvSpPr>
        <p:spPr/>
        <p:txBody>
          <a:bodyPr>
            <a:normAutofit fontScale="90000"/>
          </a:bodyPr>
          <a:lstStyle/>
          <a:p>
            <a:br>
              <a:rPr lang="en-US" b="1" u="sng" dirty="0"/>
            </a:br>
            <a:r>
              <a:rPr lang="en-US" b="1" u="sng" dirty="0"/>
              <a:t>Introduction to Redux and its principles</a:t>
            </a:r>
            <a:br>
              <a:rPr lang="en-US" b="1" dirty="0"/>
            </a:br>
            <a:endParaRPr lang="en-US" b="1" dirty="0"/>
          </a:p>
        </p:txBody>
      </p:sp>
      <p:sp>
        <p:nvSpPr>
          <p:cNvPr id="3" name="Content Placeholder 2">
            <a:extLst>
              <a:ext uri="{FF2B5EF4-FFF2-40B4-BE49-F238E27FC236}">
                <a16:creationId xmlns:a16="http://schemas.microsoft.com/office/drawing/2014/main" id="{FDC8366D-A16B-4857-B894-EBC897655D7D}"/>
              </a:ext>
            </a:extLst>
          </p:cNvPr>
          <p:cNvSpPr>
            <a:spLocks noGrp="1"/>
          </p:cNvSpPr>
          <p:nvPr>
            <p:ph idx="1"/>
          </p:nvPr>
        </p:nvSpPr>
        <p:spPr/>
        <p:txBody>
          <a:bodyPr>
            <a:normAutofit lnSpcReduction="10000"/>
          </a:bodyPr>
          <a:lstStyle/>
          <a:p>
            <a:r>
              <a:rPr lang="en-US" dirty="0"/>
              <a:t>Redux is a predictable state management library primarily used in JavaScript applications, often in conjunction with libraries like React. It was inspired by Facebook's Flux architecture and was created to solve the problem of managing application state in a predictable and maintainable way. Redux follows several core principles:</a:t>
            </a:r>
          </a:p>
          <a:p>
            <a:pPr marL="0" indent="0">
              <a:buNone/>
            </a:pPr>
            <a:r>
              <a:rPr lang="en-US" dirty="0"/>
              <a:t> </a:t>
            </a:r>
          </a:p>
          <a:p>
            <a:pPr marL="0" indent="0">
              <a:buNone/>
            </a:pPr>
            <a:r>
              <a:rPr lang="en-US" b="1" dirty="0"/>
              <a:t>  1. Single Source of Truth: </a:t>
            </a:r>
            <a:r>
              <a:rPr lang="en-US" dirty="0"/>
              <a:t>In Redux, the entire application state is      stored in a single JavaScript object called the "store." This store serves    as the single source of truth for your application's data. Having a centralized store makes it easier to understand and manage the state of your application.</a:t>
            </a:r>
          </a:p>
          <a:p>
            <a:endParaRPr lang="en-US" dirty="0"/>
          </a:p>
        </p:txBody>
      </p:sp>
    </p:spTree>
    <p:extLst>
      <p:ext uri="{BB962C8B-B14F-4D97-AF65-F5344CB8AC3E}">
        <p14:creationId xmlns:p14="http://schemas.microsoft.com/office/powerpoint/2010/main" val="390804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9597-34A0-411B-9752-04418E206E2C}"/>
              </a:ext>
            </a:extLst>
          </p:cNvPr>
          <p:cNvSpPr>
            <a:spLocks noGrp="1"/>
          </p:cNvSpPr>
          <p:nvPr>
            <p:ph type="title"/>
          </p:nvPr>
        </p:nvSpPr>
        <p:spPr/>
        <p:txBody>
          <a:bodyPr/>
          <a:lstStyle/>
          <a:p>
            <a:r>
              <a:rPr lang="en-US" b="1" u="sng" dirty="0"/>
              <a:t>Introduction to Redux and its principles</a:t>
            </a:r>
            <a:endParaRPr lang="en-US" dirty="0"/>
          </a:p>
        </p:txBody>
      </p:sp>
      <p:sp>
        <p:nvSpPr>
          <p:cNvPr id="3" name="Content Placeholder 2">
            <a:extLst>
              <a:ext uri="{FF2B5EF4-FFF2-40B4-BE49-F238E27FC236}">
                <a16:creationId xmlns:a16="http://schemas.microsoft.com/office/drawing/2014/main" id="{60B1E9E2-09CD-4C6E-9413-8DC288D09A23}"/>
              </a:ext>
            </a:extLst>
          </p:cNvPr>
          <p:cNvSpPr>
            <a:spLocks noGrp="1"/>
          </p:cNvSpPr>
          <p:nvPr>
            <p:ph idx="1"/>
          </p:nvPr>
        </p:nvSpPr>
        <p:spPr/>
        <p:txBody>
          <a:bodyPr/>
          <a:lstStyle/>
          <a:p>
            <a:pPr marL="0" indent="0">
              <a:buNone/>
            </a:pPr>
            <a:r>
              <a:rPr lang="en-US" b="1" dirty="0"/>
              <a:t>2. State is Read-Only:</a:t>
            </a:r>
            <a:r>
              <a:rPr lang="en-US" dirty="0"/>
              <a:t> In Redux, you cannot directly modify the state. Instead, you dispatch actions, which are plain JavaScript objects describing what should change in the state. Reducers, functions responsible for handling actions, calculate the new state based on the current state and the action.</a:t>
            </a:r>
          </a:p>
          <a:p>
            <a:pPr marL="0" indent="0">
              <a:buNone/>
            </a:pPr>
            <a:r>
              <a:rPr lang="en-US" dirty="0"/>
              <a:t> </a:t>
            </a:r>
          </a:p>
          <a:p>
            <a:pPr marL="0" indent="0">
              <a:buNone/>
            </a:pPr>
            <a:r>
              <a:rPr lang="en-US" b="1" dirty="0"/>
              <a:t>3. Changes are Made with Pure Functions (Reducers):</a:t>
            </a:r>
            <a:r>
              <a:rPr lang="en-US" dirty="0"/>
              <a:t> Reducers are pure functions that take the current state and an action as input and return a new state without modifying the existing state. Because reducers are pure, they are predictable and easy to test.</a:t>
            </a:r>
          </a:p>
          <a:p>
            <a:pPr marL="0" indent="0">
              <a:buNone/>
            </a:pPr>
            <a:endParaRPr lang="en-US" dirty="0"/>
          </a:p>
        </p:txBody>
      </p:sp>
    </p:spTree>
    <p:extLst>
      <p:ext uri="{BB962C8B-B14F-4D97-AF65-F5344CB8AC3E}">
        <p14:creationId xmlns:p14="http://schemas.microsoft.com/office/powerpoint/2010/main" val="376515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1173</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State Management with Redux (Optional)</vt:lpstr>
      <vt:lpstr> State Management with Redux (Optional) </vt:lpstr>
      <vt:lpstr> State Management with Redux (Optional) </vt:lpstr>
      <vt:lpstr> State Management with Redux (Optional) </vt:lpstr>
      <vt:lpstr> State Management with Redux (Optional) </vt:lpstr>
      <vt:lpstr> State Management with Redux (Optional) </vt:lpstr>
      <vt:lpstr> State Management with Redux (Optional) </vt:lpstr>
      <vt:lpstr> Introduction to Redux and its principles </vt:lpstr>
      <vt:lpstr>Introduction to Redux and its principles</vt:lpstr>
      <vt:lpstr>Introduction to Redux and its principles</vt:lpstr>
      <vt:lpstr>Introduction to Redux and its principles</vt:lpstr>
      <vt:lpstr>Introduction to Redux and its principles</vt:lpstr>
      <vt:lpstr> Implementing Redux in a MERN stack application for better state management </vt:lpstr>
      <vt:lpstr>Implementing Redux in a MERN stack application for better state management</vt:lpstr>
      <vt:lpstr>Implementing Redux in a MERN stack application for better state management</vt:lpstr>
      <vt:lpstr>Implementing Redux in a MERN stack application for better state management</vt:lpstr>
      <vt:lpstr>Implementing Redux in a MERN stack application for better state management</vt:lpstr>
      <vt:lpstr>Implementing Redux in a MERN stack application for better state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with Redux (Optional)</dc:title>
  <dc:creator>Prajwal Boralkar</dc:creator>
  <cp:lastModifiedBy>Prajwal Boralkar</cp:lastModifiedBy>
  <cp:revision>9</cp:revision>
  <dcterms:created xsi:type="dcterms:W3CDTF">2023-09-23T12:45:59Z</dcterms:created>
  <dcterms:modified xsi:type="dcterms:W3CDTF">2023-09-23T13:39:00Z</dcterms:modified>
</cp:coreProperties>
</file>