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BB01-839A-4191-AF8B-E47E3B55B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B9C6D6-5708-47AE-8854-20E2A6514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FAC5E-8312-45A0-9509-B921271B7720}"/>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5" name="Footer Placeholder 4">
            <a:extLst>
              <a:ext uri="{FF2B5EF4-FFF2-40B4-BE49-F238E27FC236}">
                <a16:creationId xmlns:a16="http://schemas.microsoft.com/office/drawing/2014/main" id="{F92ED63E-54E5-457B-8849-AF1963C27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A815E-FD99-4A9A-BBBF-D6079654CBB6}"/>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349776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0A72-2CFE-4ADC-871F-9E42566300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1BDE1D-9995-42B9-9D3E-328246A953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58D4B-5FAC-462E-8D89-05DA6969C403}"/>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5" name="Footer Placeholder 4">
            <a:extLst>
              <a:ext uri="{FF2B5EF4-FFF2-40B4-BE49-F238E27FC236}">
                <a16:creationId xmlns:a16="http://schemas.microsoft.com/office/drawing/2014/main" id="{8B80BD06-E913-44A1-9EC9-96B4D4C64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D89CD-9B9D-478A-992F-0ADD26B7CBBF}"/>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376719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34B864-DCAF-4B69-9980-E59E187BDF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46496D-6431-4248-B03C-428551279F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04085-E6C6-4935-B041-24E7A788D98A}"/>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5" name="Footer Placeholder 4">
            <a:extLst>
              <a:ext uri="{FF2B5EF4-FFF2-40B4-BE49-F238E27FC236}">
                <a16:creationId xmlns:a16="http://schemas.microsoft.com/office/drawing/2014/main" id="{97F95476-0D5A-4EB4-9E09-47414C766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355CF-4B3C-495F-948F-688115D6990C}"/>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641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ECC8-89D2-41CD-8014-ED6A9445E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75528-4BB1-4F6B-9FD7-7CD21E1A02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5AA12-89CF-43B5-9EF6-D92762BE1501}"/>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5" name="Footer Placeholder 4">
            <a:extLst>
              <a:ext uri="{FF2B5EF4-FFF2-40B4-BE49-F238E27FC236}">
                <a16:creationId xmlns:a16="http://schemas.microsoft.com/office/drawing/2014/main" id="{C52AAB9D-3231-4D38-9070-4BFACA921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4979-0589-4E66-9055-037B52421BF0}"/>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167258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DCFF-9E9E-413E-BF36-A2C7904807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D1B4E-A71F-4A9F-A9AA-06C6DB19CA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0B4B68-FF6A-4653-BA84-A48AA6117E82}"/>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5" name="Footer Placeholder 4">
            <a:extLst>
              <a:ext uri="{FF2B5EF4-FFF2-40B4-BE49-F238E27FC236}">
                <a16:creationId xmlns:a16="http://schemas.microsoft.com/office/drawing/2014/main" id="{5C8A19AA-158B-4937-9BE5-79F98508C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CA6C4-19E8-44D3-AC96-31174A096F62}"/>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170203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5CD9-DA09-4BD3-857C-7FEB1FF82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FD999-5C1D-49E1-BF19-1F69E84D5A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2948E-335F-482B-BFE8-80B9617834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E32306-C54C-4FC9-A971-C0C62F4FCA9D}"/>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6" name="Footer Placeholder 5">
            <a:extLst>
              <a:ext uri="{FF2B5EF4-FFF2-40B4-BE49-F238E27FC236}">
                <a16:creationId xmlns:a16="http://schemas.microsoft.com/office/drawing/2014/main" id="{8E9B0355-1AEB-4267-8D70-A55550812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F0EE5-4AA0-4FCA-ABB7-588D1CEC9870}"/>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207208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3365-ED60-4092-825F-AE2BADB05A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1D433D-A36E-45F4-81CA-F8C881A0D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1A74E5-42FB-41BC-8D4D-2DF7E1D5E3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BBCFDF-1466-4E4D-91A4-08C655AC2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EB763C-350C-4926-95E9-D2DAAB989E2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F4F309-81E5-4957-AD3F-3BC09DB9A71D}"/>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8" name="Footer Placeholder 7">
            <a:extLst>
              <a:ext uri="{FF2B5EF4-FFF2-40B4-BE49-F238E27FC236}">
                <a16:creationId xmlns:a16="http://schemas.microsoft.com/office/drawing/2014/main" id="{9956DAA0-752B-4326-99B8-B59BFD4998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64DBD1-F256-4D7F-999D-34F633E32093}"/>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364039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BEF2-A873-4DD5-B42D-C398B8B31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D6056-E869-4B27-B177-3254A069F27F}"/>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4" name="Footer Placeholder 3">
            <a:extLst>
              <a:ext uri="{FF2B5EF4-FFF2-40B4-BE49-F238E27FC236}">
                <a16:creationId xmlns:a16="http://schemas.microsoft.com/office/drawing/2014/main" id="{74EA1D04-3439-4AA0-B09A-0FF8CB88FE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28778D-68D8-45CC-A2B4-78A1DFB94539}"/>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182505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B3CD9-7B1A-425F-AB71-EAB69E725618}"/>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3" name="Footer Placeholder 2">
            <a:extLst>
              <a:ext uri="{FF2B5EF4-FFF2-40B4-BE49-F238E27FC236}">
                <a16:creationId xmlns:a16="http://schemas.microsoft.com/office/drawing/2014/main" id="{3F161AE4-208C-4CBE-9FFF-9075B2ADDE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CECC9-0BC0-4BCE-B758-D16A08771112}"/>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224386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D292-FA3D-44C5-9C99-A7431E9A1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983B6F-5D13-4F6C-9909-82CF8A8082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AA475D-38A5-44AC-80C6-B72538063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AC76F5-5611-4998-95A0-8C02F9603FE2}"/>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6" name="Footer Placeholder 5">
            <a:extLst>
              <a:ext uri="{FF2B5EF4-FFF2-40B4-BE49-F238E27FC236}">
                <a16:creationId xmlns:a16="http://schemas.microsoft.com/office/drawing/2014/main" id="{E6A7F9B8-F75E-461C-B679-E09E1CE46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686A5-26F8-4A95-BF98-86499ED85042}"/>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358914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5B4F-FB61-426E-9E1B-8EFCBED51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4107A8-5C62-438B-A323-7A536520B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41294F-557D-4EAA-8E1E-2260B4116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C410A0-02AA-44F4-854E-0CE62C33C6AF}"/>
              </a:ext>
            </a:extLst>
          </p:cNvPr>
          <p:cNvSpPr>
            <a:spLocks noGrp="1"/>
          </p:cNvSpPr>
          <p:nvPr>
            <p:ph type="dt" sz="half" idx="10"/>
          </p:nvPr>
        </p:nvSpPr>
        <p:spPr/>
        <p:txBody>
          <a:bodyPr/>
          <a:lstStyle/>
          <a:p>
            <a:fld id="{DCBE082A-F35E-427D-AA05-A370CA542934}" type="datetimeFigureOut">
              <a:rPr lang="en-US" smtClean="0"/>
              <a:t>9/23/2023</a:t>
            </a:fld>
            <a:endParaRPr lang="en-US"/>
          </a:p>
        </p:txBody>
      </p:sp>
      <p:sp>
        <p:nvSpPr>
          <p:cNvPr id="6" name="Footer Placeholder 5">
            <a:extLst>
              <a:ext uri="{FF2B5EF4-FFF2-40B4-BE49-F238E27FC236}">
                <a16:creationId xmlns:a16="http://schemas.microsoft.com/office/drawing/2014/main" id="{6746B1FF-0CC1-42A5-A944-9BB8EE2092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993BE-6079-48B7-9EE6-B88ACCACA3D4}"/>
              </a:ext>
            </a:extLst>
          </p:cNvPr>
          <p:cNvSpPr>
            <a:spLocks noGrp="1"/>
          </p:cNvSpPr>
          <p:nvPr>
            <p:ph type="sldNum" sz="quarter" idx="12"/>
          </p:nvPr>
        </p:nvSpPr>
        <p:spPr/>
        <p:txBody>
          <a:bodyPr/>
          <a:lstStyle/>
          <a:p>
            <a:fld id="{941C8287-EFF3-4B8E-800F-20202D9D74CD}" type="slidenum">
              <a:rPr lang="en-US" smtClean="0"/>
              <a:t>‹#›</a:t>
            </a:fld>
            <a:endParaRPr lang="en-US"/>
          </a:p>
        </p:txBody>
      </p:sp>
    </p:spTree>
    <p:extLst>
      <p:ext uri="{BB962C8B-B14F-4D97-AF65-F5344CB8AC3E}">
        <p14:creationId xmlns:p14="http://schemas.microsoft.com/office/powerpoint/2010/main" val="369181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97D2F-DA44-4048-A484-134AE227E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2B0DA-535B-44F1-89AA-C8E2C0BDF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DC2D7-21F9-4B8C-8D2C-C7AC1CE4ED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E082A-F35E-427D-AA05-A370CA542934}" type="datetimeFigureOut">
              <a:rPr lang="en-US" smtClean="0"/>
              <a:t>9/23/2023</a:t>
            </a:fld>
            <a:endParaRPr lang="en-US"/>
          </a:p>
        </p:txBody>
      </p:sp>
      <p:sp>
        <p:nvSpPr>
          <p:cNvPr id="5" name="Footer Placeholder 4">
            <a:extLst>
              <a:ext uri="{FF2B5EF4-FFF2-40B4-BE49-F238E27FC236}">
                <a16:creationId xmlns:a16="http://schemas.microsoft.com/office/drawing/2014/main" id="{8A2E4D09-6706-412A-9F8A-6D0F5E9A85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E31117-F228-4849-B668-41D1D10FD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C8287-EFF3-4B8E-800F-20202D9D74CD}" type="slidenum">
              <a:rPr lang="en-US" smtClean="0"/>
              <a:t>‹#›</a:t>
            </a:fld>
            <a:endParaRPr lang="en-US"/>
          </a:p>
        </p:txBody>
      </p:sp>
    </p:spTree>
    <p:extLst>
      <p:ext uri="{BB962C8B-B14F-4D97-AF65-F5344CB8AC3E}">
        <p14:creationId xmlns:p14="http://schemas.microsoft.com/office/powerpoint/2010/main" val="3791587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110D-940F-417A-B8FA-367A5CDB5490}"/>
              </a:ext>
            </a:extLst>
          </p:cNvPr>
          <p:cNvSpPr>
            <a:spLocks noGrp="1"/>
          </p:cNvSpPr>
          <p:nvPr>
            <p:ph type="ctrTitle"/>
          </p:nvPr>
        </p:nvSpPr>
        <p:spPr/>
        <p:txBody>
          <a:bodyPr/>
          <a:lstStyle/>
          <a:p>
            <a:r>
              <a:rPr lang="en-US" b="1" dirty="0"/>
              <a:t>Advanced Topics (Optional)</a:t>
            </a:r>
            <a:br>
              <a:rPr lang="en-US" dirty="0"/>
            </a:br>
            <a:endParaRPr lang="en-US" dirty="0"/>
          </a:p>
        </p:txBody>
      </p:sp>
      <p:sp>
        <p:nvSpPr>
          <p:cNvPr id="3" name="Subtitle 2">
            <a:extLst>
              <a:ext uri="{FF2B5EF4-FFF2-40B4-BE49-F238E27FC236}">
                <a16:creationId xmlns:a16="http://schemas.microsoft.com/office/drawing/2014/main" id="{6F24387C-BE08-4AEE-8B77-61739BCF954A}"/>
              </a:ext>
            </a:extLst>
          </p:cNvPr>
          <p:cNvSpPr>
            <a:spLocks noGrp="1"/>
          </p:cNvSpPr>
          <p:nvPr>
            <p:ph type="subTitle" idx="1"/>
          </p:nvPr>
        </p:nvSpPr>
        <p:spPr/>
        <p:txBody>
          <a:bodyPr/>
          <a:lstStyle/>
          <a:p>
            <a:r>
              <a:rPr lang="en-US" dirty="0"/>
              <a:t>MERN Stack Curriculum</a:t>
            </a:r>
          </a:p>
        </p:txBody>
      </p:sp>
    </p:spTree>
    <p:extLst>
      <p:ext uri="{BB962C8B-B14F-4D97-AF65-F5344CB8AC3E}">
        <p14:creationId xmlns:p14="http://schemas.microsoft.com/office/powerpoint/2010/main" val="79609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9126-B6F0-476C-8D58-3DEE1E7D291E}"/>
              </a:ext>
            </a:extLst>
          </p:cNvPr>
          <p:cNvSpPr>
            <a:spLocks noGrp="1"/>
          </p:cNvSpPr>
          <p:nvPr>
            <p:ph type="title"/>
          </p:nvPr>
        </p:nvSpPr>
        <p:spPr/>
        <p:txBody>
          <a:bodyPr>
            <a:normAutofit fontScale="90000"/>
          </a:bodyPr>
          <a:lstStyle/>
          <a:p>
            <a:br>
              <a:rPr lang="en-US" b="1" u="sng" dirty="0"/>
            </a:br>
            <a:r>
              <a:rPr lang="en-US" b="1" u="sng" dirty="0"/>
              <a:t>Implementing server-side rendering (SSR) with React and Node.js</a:t>
            </a:r>
            <a:br>
              <a:rPr lang="en-US" dirty="0"/>
            </a:br>
            <a:endParaRPr lang="en-US" dirty="0"/>
          </a:p>
        </p:txBody>
      </p:sp>
      <p:sp>
        <p:nvSpPr>
          <p:cNvPr id="3" name="Content Placeholder 2">
            <a:extLst>
              <a:ext uri="{FF2B5EF4-FFF2-40B4-BE49-F238E27FC236}">
                <a16:creationId xmlns:a16="http://schemas.microsoft.com/office/drawing/2014/main" id="{C9FB94DA-55FE-4B2D-8E4F-FD919A7444FF}"/>
              </a:ext>
            </a:extLst>
          </p:cNvPr>
          <p:cNvSpPr>
            <a:spLocks noGrp="1"/>
          </p:cNvSpPr>
          <p:nvPr>
            <p:ph idx="1"/>
          </p:nvPr>
        </p:nvSpPr>
        <p:spPr/>
        <p:txBody>
          <a:bodyPr>
            <a:normAutofit fontScale="92500" lnSpcReduction="10000"/>
          </a:bodyPr>
          <a:lstStyle/>
          <a:p>
            <a:pPr marL="0" indent="0">
              <a:buNone/>
            </a:pPr>
            <a:r>
              <a:rPr lang="en-US" dirty="0"/>
              <a:t>Server-side rendering (SSR) is a technique used in React applications to improve initial load times and enhance search engine optimization (SEO) by rendering components on the server before sending them to the client. In this guide, I'll walk you through the steps to implement SSR with React and Node.js.</a:t>
            </a:r>
          </a:p>
          <a:p>
            <a:pPr marL="0" indent="0">
              <a:buNone/>
            </a:pPr>
            <a:r>
              <a:rPr lang="en-US" b="1" dirty="0"/>
              <a:t>1. Set Up Your Project:</a:t>
            </a:r>
            <a:endParaRPr lang="en-US" dirty="0"/>
          </a:p>
          <a:p>
            <a:pPr marL="0" indent="0">
              <a:buNone/>
            </a:pPr>
            <a:r>
              <a:rPr lang="en-US" dirty="0"/>
              <a:t>Create a new Node.js project and install the necessary dependencies:</a:t>
            </a:r>
          </a:p>
          <a:p>
            <a:pPr marL="0" indent="0">
              <a:buNone/>
            </a:pPr>
            <a:r>
              <a:rPr lang="en-US" dirty="0" err="1"/>
              <a:t>mkdir</a:t>
            </a:r>
            <a:r>
              <a:rPr lang="en-US" dirty="0"/>
              <a:t> my-</a:t>
            </a:r>
            <a:r>
              <a:rPr lang="en-US" dirty="0" err="1"/>
              <a:t>ssr</a:t>
            </a:r>
            <a:r>
              <a:rPr lang="en-US" dirty="0"/>
              <a:t>-app</a:t>
            </a:r>
          </a:p>
          <a:p>
            <a:pPr marL="0" indent="0">
              <a:buNone/>
            </a:pPr>
            <a:r>
              <a:rPr lang="en-US" dirty="0"/>
              <a:t>cd my-</a:t>
            </a:r>
            <a:r>
              <a:rPr lang="en-US" dirty="0" err="1"/>
              <a:t>ssr</a:t>
            </a:r>
            <a:r>
              <a:rPr lang="en-US" dirty="0"/>
              <a:t>-app</a:t>
            </a:r>
          </a:p>
          <a:p>
            <a:pPr marL="0" indent="0">
              <a:buNone/>
            </a:pPr>
            <a:r>
              <a:rPr lang="en-US" dirty="0" err="1"/>
              <a:t>npm</a:t>
            </a:r>
            <a:r>
              <a:rPr lang="en-US" dirty="0"/>
              <a:t> </a:t>
            </a:r>
            <a:r>
              <a:rPr lang="en-US" dirty="0" err="1"/>
              <a:t>init</a:t>
            </a:r>
            <a:r>
              <a:rPr lang="en-US" dirty="0"/>
              <a:t> -y</a:t>
            </a:r>
          </a:p>
          <a:p>
            <a:pPr marL="0" indent="0">
              <a:buNone/>
            </a:pPr>
            <a:r>
              <a:rPr lang="en-US" dirty="0" err="1"/>
              <a:t>npm</a:t>
            </a:r>
            <a:r>
              <a:rPr lang="en-US" dirty="0"/>
              <a:t> install express react react-</a:t>
            </a:r>
            <a:r>
              <a:rPr lang="en-US" dirty="0" err="1"/>
              <a:t>dom</a:t>
            </a:r>
            <a:r>
              <a:rPr lang="en-US" dirty="0"/>
              <a:t> react-scripts</a:t>
            </a:r>
          </a:p>
          <a:p>
            <a:pPr marL="0" indent="0">
              <a:buNone/>
            </a:pPr>
            <a:endParaRPr lang="en-US" dirty="0"/>
          </a:p>
        </p:txBody>
      </p:sp>
    </p:spTree>
    <p:extLst>
      <p:ext uri="{BB962C8B-B14F-4D97-AF65-F5344CB8AC3E}">
        <p14:creationId xmlns:p14="http://schemas.microsoft.com/office/powerpoint/2010/main" val="240108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EDD4-9311-403B-99FE-A4353A696DF9}"/>
              </a:ext>
            </a:extLst>
          </p:cNvPr>
          <p:cNvSpPr>
            <a:spLocks noGrp="1"/>
          </p:cNvSpPr>
          <p:nvPr>
            <p:ph type="title"/>
          </p:nvPr>
        </p:nvSpPr>
        <p:spPr/>
        <p:txBody>
          <a:bodyPr/>
          <a:lstStyle/>
          <a:p>
            <a:r>
              <a:rPr lang="en-US" b="1" u="sng" dirty="0"/>
              <a:t>Implementing server-side rendering (SSR) with React and Node.js</a:t>
            </a:r>
            <a:endParaRPr lang="en-US" dirty="0"/>
          </a:p>
        </p:txBody>
      </p:sp>
      <p:sp>
        <p:nvSpPr>
          <p:cNvPr id="3" name="Content Placeholder 2">
            <a:extLst>
              <a:ext uri="{FF2B5EF4-FFF2-40B4-BE49-F238E27FC236}">
                <a16:creationId xmlns:a16="http://schemas.microsoft.com/office/drawing/2014/main" id="{229E8E65-1711-4AB7-91D1-EA2082D1EADF}"/>
              </a:ext>
            </a:extLst>
          </p:cNvPr>
          <p:cNvSpPr>
            <a:spLocks noGrp="1"/>
          </p:cNvSpPr>
          <p:nvPr>
            <p:ph idx="1"/>
          </p:nvPr>
        </p:nvSpPr>
        <p:spPr/>
        <p:txBody>
          <a:bodyPr>
            <a:normAutofit fontScale="77500" lnSpcReduction="20000"/>
          </a:bodyPr>
          <a:lstStyle/>
          <a:p>
            <a:pPr marL="0" indent="0">
              <a:buNone/>
            </a:pPr>
            <a:r>
              <a:rPr lang="en-US" dirty="0"/>
              <a:t>const express = require('express');</a:t>
            </a:r>
          </a:p>
          <a:p>
            <a:pPr marL="0" indent="0">
              <a:buNone/>
            </a:pPr>
            <a:r>
              <a:rPr lang="en-US" dirty="0"/>
              <a:t>const React = require('react');</a:t>
            </a:r>
          </a:p>
          <a:p>
            <a:pPr marL="0" indent="0">
              <a:buNone/>
            </a:pPr>
            <a:r>
              <a:rPr lang="en-US" dirty="0"/>
              <a:t>const </a:t>
            </a:r>
            <a:r>
              <a:rPr lang="en-US" dirty="0" err="1"/>
              <a:t>ReactDOMServer</a:t>
            </a:r>
            <a:r>
              <a:rPr lang="en-US" dirty="0"/>
              <a:t> = require('react-</a:t>
            </a:r>
            <a:r>
              <a:rPr lang="en-US" dirty="0" err="1"/>
              <a:t>dom</a:t>
            </a:r>
            <a:r>
              <a:rPr lang="en-US" dirty="0"/>
              <a:t>/server');</a:t>
            </a:r>
          </a:p>
          <a:p>
            <a:pPr marL="0" indent="0">
              <a:buNone/>
            </a:pPr>
            <a:r>
              <a:rPr lang="en-US" dirty="0"/>
              <a:t>const { </a:t>
            </a:r>
            <a:r>
              <a:rPr lang="en-US" dirty="0" err="1"/>
              <a:t>StaticRouter</a:t>
            </a:r>
            <a:r>
              <a:rPr lang="en-US" dirty="0"/>
              <a:t> } = require('react-router-</a:t>
            </a:r>
            <a:r>
              <a:rPr lang="en-US" dirty="0" err="1"/>
              <a:t>dom</a:t>
            </a:r>
            <a:r>
              <a:rPr lang="en-US" dirty="0"/>
              <a:t>'); // Use react-router for routing if needed</a:t>
            </a:r>
          </a:p>
          <a:p>
            <a:pPr marL="0" indent="0">
              <a:buNone/>
            </a:pPr>
            <a:r>
              <a:rPr lang="en-US" dirty="0"/>
              <a:t>const App = require('./</a:t>
            </a:r>
            <a:r>
              <a:rPr lang="en-US" dirty="0" err="1"/>
              <a:t>src</a:t>
            </a:r>
            <a:r>
              <a:rPr lang="en-US" dirty="0"/>
              <a:t>/App'); // Replace with the path to your React App component</a:t>
            </a:r>
          </a:p>
          <a:p>
            <a:pPr marL="0" indent="0">
              <a:buNone/>
            </a:pPr>
            <a:r>
              <a:rPr lang="en-US" dirty="0"/>
              <a:t>const app = express();</a:t>
            </a:r>
          </a:p>
          <a:p>
            <a:pPr marL="0" indent="0">
              <a:buNone/>
            </a:pPr>
            <a:r>
              <a:rPr lang="en-US" dirty="0"/>
              <a:t>const port = </a:t>
            </a:r>
            <a:r>
              <a:rPr lang="en-US" dirty="0" err="1"/>
              <a:t>process.env.PORT</a:t>
            </a:r>
            <a:r>
              <a:rPr lang="en-US" dirty="0"/>
              <a:t> || 3000;</a:t>
            </a:r>
          </a:p>
          <a:p>
            <a:pPr marL="0" indent="0">
              <a:buNone/>
            </a:pPr>
            <a:r>
              <a:rPr lang="en-US" dirty="0" err="1"/>
              <a:t>app.use</a:t>
            </a:r>
            <a:r>
              <a:rPr lang="en-US" dirty="0"/>
              <a:t>(</a:t>
            </a:r>
            <a:r>
              <a:rPr lang="en-US" dirty="0" err="1"/>
              <a:t>express.static</a:t>
            </a:r>
            <a:r>
              <a:rPr lang="en-US" dirty="0"/>
              <a:t>('build')); // Serve static files from the "build" folder (client bundle)</a:t>
            </a:r>
          </a:p>
          <a:p>
            <a:pPr marL="0" indent="0">
              <a:buNone/>
            </a:pPr>
            <a:r>
              <a:rPr lang="en-US" dirty="0" err="1"/>
              <a:t>app.get</a:t>
            </a:r>
            <a:r>
              <a:rPr lang="en-US" dirty="0"/>
              <a:t>('*', (req, res) =&gt; {</a:t>
            </a:r>
          </a:p>
          <a:p>
            <a:pPr marL="0" indent="0">
              <a:buNone/>
            </a:pPr>
            <a:r>
              <a:rPr lang="en-US" dirty="0"/>
              <a:t>  const context = {};</a:t>
            </a:r>
          </a:p>
          <a:p>
            <a:pPr marL="0" indent="0">
              <a:buNone/>
            </a:pPr>
            <a:endParaRPr lang="en-US" dirty="0"/>
          </a:p>
        </p:txBody>
      </p:sp>
    </p:spTree>
    <p:extLst>
      <p:ext uri="{BB962C8B-B14F-4D97-AF65-F5344CB8AC3E}">
        <p14:creationId xmlns:p14="http://schemas.microsoft.com/office/powerpoint/2010/main" val="211263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5AD-5733-4BC8-AA8D-168CB08E830F}"/>
              </a:ext>
            </a:extLst>
          </p:cNvPr>
          <p:cNvSpPr>
            <a:spLocks noGrp="1"/>
          </p:cNvSpPr>
          <p:nvPr>
            <p:ph type="title"/>
          </p:nvPr>
        </p:nvSpPr>
        <p:spPr/>
        <p:txBody>
          <a:bodyPr/>
          <a:lstStyle/>
          <a:p>
            <a:r>
              <a:rPr lang="en-US" b="1" u="sng" dirty="0"/>
              <a:t>Implementing server-side rendering (SSR) with React and Node.js</a:t>
            </a:r>
            <a:endParaRPr lang="en-US" dirty="0"/>
          </a:p>
        </p:txBody>
      </p:sp>
      <p:sp>
        <p:nvSpPr>
          <p:cNvPr id="3" name="Content Placeholder 2">
            <a:extLst>
              <a:ext uri="{FF2B5EF4-FFF2-40B4-BE49-F238E27FC236}">
                <a16:creationId xmlns:a16="http://schemas.microsoft.com/office/drawing/2014/main" id="{B7D260DF-2B0D-4850-826A-D7FD448D9D1B}"/>
              </a:ext>
            </a:extLst>
          </p:cNvPr>
          <p:cNvSpPr>
            <a:spLocks noGrp="1"/>
          </p:cNvSpPr>
          <p:nvPr>
            <p:ph idx="1"/>
          </p:nvPr>
        </p:nvSpPr>
        <p:spPr/>
        <p:txBody>
          <a:bodyPr>
            <a:normAutofit fontScale="92500" lnSpcReduction="20000"/>
          </a:bodyPr>
          <a:lstStyle/>
          <a:p>
            <a:pPr marL="0" indent="0">
              <a:buNone/>
            </a:pPr>
            <a:r>
              <a:rPr lang="en-US" dirty="0"/>
              <a:t>// Render the React component to HTML</a:t>
            </a:r>
          </a:p>
          <a:p>
            <a:pPr marL="0" indent="0">
              <a:buNone/>
            </a:pPr>
            <a:r>
              <a:rPr lang="en-US" dirty="0"/>
              <a:t>  const html = </a:t>
            </a:r>
            <a:r>
              <a:rPr lang="en-US" dirty="0" err="1"/>
              <a:t>ReactDOMServer.renderToString</a:t>
            </a:r>
            <a:r>
              <a:rPr lang="en-US" dirty="0"/>
              <a:t>(</a:t>
            </a:r>
          </a:p>
          <a:p>
            <a:pPr marL="0" indent="0">
              <a:buNone/>
            </a:pPr>
            <a:r>
              <a:rPr lang="en-US" dirty="0"/>
              <a:t>    &lt;</a:t>
            </a:r>
            <a:r>
              <a:rPr lang="en-US" dirty="0" err="1"/>
              <a:t>StaticRouter</a:t>
            </a:r>
            <a:r>
              <a:rPr lang="en-US" dirty="0"/>
              <a:t> location={req.url} context={context}&gt;</a:t>
            </a:r>
          </a:p>
          <a:p>
            <a:pPr marL="0" indent="0">
              <a:buNone/>
            </a:pPr>
            <a:r>
              <a:rPr lang="en-US" dirty="0"/>
              <a:t>      &lt;App /&gt;</a:t>
            </a:r>
          </a:p>
          <a:p>
            <a:pPr marL="0" indent="0">
              <a:buNone/>
            </a:pPr>
            <a:r>
              <a:rPr lang="en-US" dirty="0"/>
              <a:t>    &lt;/</a:t>
            </a:r>
            <a:r>
              <a:rPr lang="en-US" dirty="0" err="1"/>
              <a:t>StaticRouter</a:t>
            </a:r>
            <a:r>
              <a:rPr lang="en-US" dirty="0"/>
              <a:t>&gt;</a:t>
            </a:r>
          </a:p>
          <a:p>
            <a:pPr marL="0" indent="0">
              <a:buNone/>
            </a:pPr>
            <a:r>
              <a:rPr lang="en-US" dirty="0"/>
              <a:t>  );</a:t>
            </a:r>
          </a:p>
          <a:p>
            <a:pPr marL="0" indent="0">
              <a:buNone/>
            </a:pPr>
            <a:r>
              <a:rPr lang="en-US" dirty="0"/>
              <a:t>  if (context.url) {</a:t>
            </a:r>
          </a:p>
          <a:p>
            <a:pPr marL="0" indent="0">
              <a:buNone/>
            </a:pPr>
            <a:r>
              <a:rPr lang="en-US" dirty="0"/>
              <a:t>    // If the context contains a "</a:t>
            </a:r>
            <a:r>
              <a:rPr lang="en-US" dirty="0" err="1"/>
              <a:t>url</a:t>
            </a:r>
            <a:r>
              <a:rPr lang="en-US" dirty="0"/>
              <a:t>" property, it means a Redirect or </a:t>
            </a:r>
            <a:r>
              <a:rPr lang="en-US" dirty="0" err="1"/>
              <a:t>NotFound</a:t>
            </a:r>
            <a:r>
              <a:rPr lang="en-US" dirty="0"/>
              <a:t> occurred.</a:t>
            </a:r>
          </a:p>
          <a:p>
            <a:pPr marL="0" indent="0">
              <a:buNone/>
            </a:pPr>
            <a:r>
              <a:rPr lang="en-US" dirty="0"/>
              <a:t>    </a:t>
            </a:r>
            <a:r>
              <a:rPr lang="en-US" dirty="0" err="1"/>
              <a:t>res.redirect</a:t>
            </a:r>
            <a:r>
              <a:rPr lang="en-US" dirty="0"/>
              <a:t>(301, context.url);</a:t>
            </a:r>
          </a:p>
          <a:p>
            <a:pPr marL="0" indent="0">
              <a:buNone/>
            </a:pPr>
            <a:r>
              <a:rPr lang="en-US" dirty="0"/>
              <a:t>  } else {</a:t>
            </a:r>
          </a:p>
        </p:txBody>
      </p:sp>
    </p:spTree>
    <p:extLst>
      <p:ext uri="{BB962C8B-B14F-4D97-AF65-F5344CB8AC3E}">
        <p14:creationId xmlns:p14="http://schemas.microsoft.com/office/powerpoint/2010/main" val="196567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FFC3-BB5E-4B2F-B6E8-6FE45CA9C2BF}"/>
              </a:ext>
            </a:extLst>
          </p:cNvPr>
          <p:cNvSpPr>
            <a:spLocks noGrp="1"/>
          </p:cNvSpPr>
          <p:nvPr>
            <p:ph type="title"/>
          </p:nvPr>
        </p:nvSpPr>
        <p:spPr/>
        <p:txBody>
          <a:bodyPr/>
          <a:lstStyle/>
          <a:p>
            <a:r>
              <a:rPr lang="en-US" b="1" u="sng" dirty="0"/>
              <a:t>Implementing server-side rendering (SSR) with React and Node.js</a:t>
            </a:r>
            <a:endParaRPr lang="en-US" dirty="0"/>
          </a:p>
        </p:txBody>
      </p:sp>
      <p:sp>
        <p:nvSpPr>
          <p:cNvPr id="3" name="Content Placeholder 2">
            <a:extLst>
              <a:ext uri="{FF2B5EF4-FFF2-40B4-BE49-F238E27FC236}">
                <a16:creationId xmlns:a16="http://schemas.microsoft.com/office/drawing/2014/main" id="{EC23D746-331E-45AE-B129-44BD9A7B9DF5}"/>
              </a:ext>
            </a:extLst>
          </p:cNvPr>
          <p:cNvSpPr>
            <a:spLocks noGrp="1"/>
          </p:cNvSpPr>
          <p:nvPr>
            <p:ph idx="1"/>
          </p:nvPr>
        </p:nvSpPr>
        <p:spPr/>
        <p:txBody>
          <a:bodyPr>
            <a:normAutofit fontScale="32500" lnSpcReduction="20000"/>
          </a:bodyPr>
          <a:lstStyle/>
          <a:p>
            <a:pPr marL="0" indent="0">
              <a:buNone/>
            </a:pPr>
            <a:r>
              <a:rPr lang="en-US" dirty="0"/>
              <a:t>// Otherwise, send the rendered HTML to the client.</a:t>
            </a:r>
          </a:p>
          <a:p>
            <a:pPr marL="0" indent="0">
              <a:buNone/>
            </a:pPr>
            <a:r>
              <a:rPr lang="en-US" dirty="0"/>
              <a:t>    </a:t>
            </a:r>
            <a:r>
              <a:rPr lang="en-US" dirty="0" err="1"/>
              <a:t>res.send</a:t>
            </a:r>
            <a:r>
              <a:rPr lang="en-US" dirty="0"/>
              <a:t>(`</a:t>
            </a:r>
          </a:p>
          <a:p>
            <a:pPr marL="0" indent="0">
              <a:buNone/>
            </a:pPr>
            <a:r>
              <a:rPr lang="en-US" dirty="0"/>
              <a:t>      &lt;!DOCTYPE html&gt;</a:t>
            </a:r>
          </a:p>
          <a:p>
            <a:pPr marL="0" indent="0">
              <a:buNone/>
            </a:pPr>
            <a:r>
              <a:rPr lang="en-US" dirty="0"/>
              <a:t>      &lt;html </a:t>
            </a:r>
            <a:r>
              <a:rPr lang="en-US" dirty="0" err="1"/>
              <a:t>lang</a:t>
            </a:r>
            <a:r>
              <a:rPr lang="en-US" dirty="0"/>
              <a:t>="</a:t>
            </a:r>
            <a:r>
              <a:rPr lang="en-US" dirty="0" err="1"/>
              <a:t>en</a:t>
            </a:r>
            <a:r>
              <a:rPr lang="en-US" dirty="0"/>
              <a:t>"&gt;</a:t>
            </a:r>
          </a:p>
          <a:p>
            <a:pPr marL="0" indent="0">
              <a:buNone/>
            </a:pPr>
            <a:r>
              <a:rPr lang="en-US" dirty="0"/>
              <a:t>      &lt;head&gt;</a:t>
            </a:r>
          </a:p>
          <a:p>
            <a:pPr marL="0" indent="0">
              <a:buNone/>
            </a:pPr>
            <a:r>
              <a:rPr lang="en-US" dirty="0"/>
              <a:t>        &lt;meta charset="utf-8"&gt;</a:t>
            </a:r>
          </a:p>
          <a:p>
            <a:pPr marL="0" indent="0">
              <a:buNone/>
            </a:pPr>
            <a:r>
              <a:rPr lang="en-US" dirty="0"/>
              <a:t>        &lt;title&gt;SSR React App&lt;/title&gt;</a:t>
            </a:r>
          </a:p>
          <a:p>
            <a:pPr marL="0" indent="0">
              <a:buNone/>
            </a:pPr>
            <a:r>
              <a:rPr lang="en-US" dirty="0"/>
              <a:t>      &lt;/head&gt;</a:t>
            </a:r>
          </a:p>
          <a:p>
            <a:pPr marL="0" indent="0">
              <a:buNone/>
            </a:pPr>
            <a:r>
              <a:rPr lang="en-US" dirty="0"/>
              <a:t>      &lt;body&gt;</a:t>
            </a:r>
          </a:p>
          <a:p>
            <a:pPr marL="0" indent="0">
              <a:buNone/>
            </a:pPr>
            <a:r>
              <a:rPr lang="en-US" dirty="0"/>
              <a:t>        &lt;div id="root"&gt;${html}&lt;/div&gt;</a:t>
            </a:r>
          </a:p>
          <a:p>
            <a:pPr marL="0" indent="0">
              <a:buNone/>
            </a:pPr>
            <a:r>
              <a:rPr lang="en-US" dirty="0"/>
              <a:t>        &lt;script </a:t>
            </a:r>
            <a:r>
              <a:rPr lang="en-US" dirty="0" err="1"/>
              <a:t>src</a:t>
            </a:r>
            <a:r>
              <a:rPr lang="en-US" dirty="0"/>
              <a:t>="/static/</a:t>
            </a:r>
            <a:r>
              <a:rPr lang="en-US" dirty="0" err="1"/>
              <a:t>js</a:t>
            </a:r>
            <a:r>
              <a:rPr lang="en-US" dirty="0"/>
              <a:t>/main.js"&gt;&lt;/script&gt; &lt;!-- Include the client bundle --&gt;</a:t>
            </a:r>
          </a:p>
          <a:p>
            <a:pPr marL="0" indent="0">
              <a:buNone/>
            </a:pPr>
            <a:r>
              <a:rPr lang="en-US" dirty="0"/>
              <a:t>      &lt;/body&gt;</a:t>
            </a:r>
          </a:p>
          <a:p>
            <a:pPr marL="0" indent="0">
              <a:buNone/>
            </a:pPr>
            <a:r>
              <a:rPr lang="en-US" dirty="0"/>
              <a:t>      &lt;/html&gt;</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err="1"/>
              <a:t>app.listen</a:t>
            </a:r>
            <a:r>
              <a:rPr lang="en-US" dirty="0"/>
              <a:t>(port, () =&gt; {</a:t>
            </a:r>
          </a:p>
          <a:p>
            <a:pPr marL="0" indent="0">
              <a:buNone/>
            </a:pPr>
            <a:r>
              <a:rPr lang="en-US" dirty="0"/>
              <a:t>  console.log(`Server is listening on port ${port}`);</a:t>
            </a:r>
          </a:p>
          <a:p>
            <a:pPr marL="0" indent="0">
              <a:buNone/>
            </a:pPr>
            <a:r>
              <a:rPr lang="en-US" dirty="0"/>
              <a:t>});</a:t>
            </a:r>
          </a:p>
        </p:txBody>
      </p:sp>
    </p:spTree>
    <p:extLst>
      <p:ext uri="{BB962C8B-B14F-4D97-AF65-F5344CB8AC3E}">
        <p14:creationId xmlns:p14="http://schemas.microsoft.com/office/powerpoint/2010/main" val="77803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8867-7A18-47DE-98E0-A02581915454}"/>
              </a:ext>
            </a:extLst>
          </p:cNvPr>
          <p:cNvSpPr>
            <a:spLocks noGrp="1"/>
          </p:cNvSpPr>
          <p:nvPr>
            <p:ph type="title"/>
          </p:nvPr>
        </p:nvSpPr>
        <p:spPr/>
        <p:txBody>
          <a:bodyPr/>
          <a:lstStyle/>
          <a:p>
            <a:r>
              <a:rPr lang="en-US" b="1" u="sng" dirty="0"/>
              <a:t>Implementing server-side rendering (SSR) with React and Node.js</a:t>
            </a:r>
            <a:endParaRPr lang="en-US" dirty="0"/>
          </a:p>
        </p:txBody>
      </p:sp>
      <p:sp>
        <p:nvSpPr>
          <p:cNvPr id="3" name="Content Placeholder 2">
            <a:extLst>
              <a:ext uri="{FF2B5EF4-FFF2-40B4-BE49-F238E27FC236}">
                <a16:creationId xmlns:a16="http://schemas.microsoft.com/office/drawing/2014/main" id="{B5F53903-5A6D-4EFC-B21E-8A5B74CD34F7}"/>
              </a:ext>
            </a:extLst>
          </p:cNvPr>
          <p:cNvSpPr>
            <a:spLocks noGrp="1"/>
          </p:cNvSpPr>
          <p:nvPr>
            <p:ph idx="1"/>
          </p:nvPr>
        </p:nvSpPr>
        <p:spPr/>
        <p:txBody>
          <a:bodyPr>
            <a:normAutofit fontScale="40000" lnSpcReduction="20000"/>
          </a:bodyPr>
          <a:lstStyle/>
          <a:p>
            <a:pPr marL="0" indent="0">
              <a:buNone/>
            </a:pPr>
            <a:r>
              <a:rPr lang="en-US" b="1" dirty="0"/>
              <a:t>3. Create a React App:</a:t>
            </a:r>
            <a:endParaRPr lang="en-US" dirty="0"/>
          </a:p>
          <a:p>
            <a:pPr marL="0" indent="0">
              <a:buNone/>
            </a:pPr>
            <a:r>
              <a:rPr lang="en-US" dirty="0"/>
              <a:t>Create your React application in the `</a:t>
            </a:r>
            <a:r>
              <a:rPr lang="en-US" dirty="0" err="1"/>
              <a:t>src</a:t>
            </a:r>
            <a:r>
              <a:rPr lang="en-US" dirty="0"/>
              <a:t>` directory. Make sure to include a `</a:t>
            </a:r>
            <a:r>
              <a:rPr lang="en-US" dirty="0" err="1"/>
              <a:t>src</a:t>
            </a:r>
            <a:r>
              <a:rPr lang="en-US" dirty="0"/>
              <a:t>/App.js` file, which will be your main React component. You can structure your application as you normally would.</a:t>
            </a:r>
          </a:p>
          <a:p>
            <a:pPr marL="0" indent="0">
              <a:buNone/>
            </a:pPr>
            <a:r>
              <a:rPr lang="en-US" b="1" dirty="0"/>
              <a:t>4. Configure Your React App:</a:t>
            </a:r>
            <a:endParaRPr lang="en-US" dirty="0"/>
          </a:p>
          <a:p>
            <a:pPr marL="0" indent="0">
              <a:buNone/>
            </a:pPr>
            <a:r>
              <a:rPr lang="en-US" dirty="0"/>
              <a:t> </a:t>
            </a:r>
          </a:p>
          <a:p>
            <a:pPr marL="0" indent="0">
              <a:buNone/>
            </a:pPr>
            <a:r>
              <a:rPr lang="en-US" dirty="0"/>
              <a:t>Modify your `</a:t>
            </a:r>
            <a:r>
              <a:rPr lang="en-US" dirty="0" err="1"/>
              <a:t>src</a:t>
            </a:r>
            <a:r>
              <a:rPr lang="en-US" dirty="0"/>
              <a:t>/index.js` (or equivalent) file to allow for both client-side and server-side rendering:</a:t>
            </a:r>
          </a:p>
          <a:p>
            <a:pPr marL="0" indent="0">
              <a:buNone/>
            </a:pPr>
            <a:r>
              <a:rPr lang="en-US" dirty="0"/>
              <a:t>import React from 'react';</a:t>
            </a:r>
          </a:p>
          <a:p>
            <a:pPr marL="0" indent="0">
              <a:buNone/>
            </a:pPr>
            <a:r>
              <a:rPr lang="en-US" dirty="0"/>
              <a:t>import </a:t>
            </a:r>
            <a:r>
              <a:rPr lang="en-US" dirty="0" err="1"/>
              <a:t>ReactDOM</a:t>
            </a:r>
            <a:r>
              <a:rPr lang="en-US" dirty="0"/>
              <a:t> from 'react-</a:t>
            </a:r>
            <a:r>
              <a:rPr lang="en-US" dirty="0" err="1"/>
              <a:t>dom</a:t>
            </a:r>
            <a:r>
              <a:rPr lang="en-US" dirty="0"/>
              <a:t>';</a:t>
            </a:r>
          </a:p>
          <a:p>
            <a:pPr marL="0" indent="0">
              <a:buNone/>
            </a:pPr>
            <a:r>
              <a:rPr lang="en-US" dirty="0"/>
              <a:t>import { </a:t>
            </a:r>
            <a:r>
              <a:rPr lang="en-US" dirty="0" err="1"/>
              <a:t>BrowserRouter</a:t>
            </a:r>
            <a:r>
              <a:rPr lang="en-US" dirty="0"/>
              <a:t> } from 'react-router-</a:t>
            </a:r>
            <a:r>
              <a:rPr lang="en-US" dirty="0" err="1"/>
              <a:t>dom</a:t>
            </a:r>
            <a:r>
              <a:rPr lang="en-US" dirty="0"/>
              <a:t>'; // Use </a:t>
            </a:r>
            <a:r>
              <a:rPr lang="en-US" dirty="0" err="1"/>
              <a:t>BrowserRouter</a:t>
            </a:r>
            <a:r>
              <a:rPr lang="en-US" dirty="0"/>
              <a:t> for client-side routing</a:t>
            </a:r>
          </a:p>
          <a:p>
            <a:pPr marL="0" indent="0">
              <a:buNone/>
            </a:pPr>
            <a:r>
              <a:rPr lang="en-US" dirty="0"/>
              <a:t>import App from './App'; // Replace with the path to your main React App component</a:t>
            </a:r>
          </a:p>
          <a:p>
            <a:pPr marL="0" indent="0">
              <a:buNone/>
            </a:pPr>
            <a:r>
              <a:rPr lang="en-US" dirty="0"/>
              <a:t>const </a:t>
            </a:r>
            <a:r>
              <a:rPr lang="en-US" dirty="0" err="1"/>
              <a:t>renderMethod</a:t>
            </a:r>
            <a:r>
              <a:rPr lang="en-US" dirty="0"/>
              <a:t> = </a:t>
            </a:r>
            <a:r>
              <a:rPr lang="en-US" dirty="0" err="1"/>
              <a:t>module.hot</a:t>
            </a:r>
            <a:r>
              <a:rPr lang="en-US" dirty="0"/>
              <a:t> ? </a:t>
            </a:r>
            <a:r>
              <a:rPr lang="en-US" dirty="0" err="1"/>
              <a:t>ReactDOM.render</a:t>
            </a:r>
            <a:r>
              <a:rPr lang="en-US" dirty="0"/>
              <a:t> : </a:t>
            </a:r>
            <a:r>
              <a:rPr lang="en-US" dirty="0" err="1"/>
              <a:t>ReactDOM.hydrate</a:t>
            </a:r>
            <a:r>
              <a:rPr lang="en-US" dirty="0"/>
              <a:t>;</a:t>
            </a:r>
          </a:p>
          <a:p>
            <a:pPr marL="0" indent="0">
              <a:buNone/>
            </a:pPr>
            <a:r>
              <a:rPr lang="en-US" dirty="0" err="1"/>
              <a:t>renderMethod</a:t>
            </a:r>
            <a:r>
              <a:rPr lang="en-US" dirty="0"/>
              <a:t>(</a:t>
            </a:r>
          </a:p>
          <a:p>
            <a:pPr marL="0" indent="0">
              <a:buNone/>
            </a:pPr>
            <a:r>
              <a:rPr lang="en-US" dirty="0"/>
              <a:t>  &lt;</a:t>
            </a:r>
            <a:r>
              <a:rPr lang="en-US" dirty="0" err="1"/>
              <a:t>BrowserRouter</a:t>
            </a:r>
            <a:r>
              <a:rPr lang="en-US" dirty="0"/>
              <a:t>&gt;</a:t>
            </a:r>
          </a:p>
          <a:p>
            <a:pPr marL="0" indent="0">
              <a:buNone/>
            </a:pPr>
            <a:r>
              <a:rPr lang="en-US" dirty="0"/>
              <a:t>    &lt;App /&gt;</a:t>
            </a:r>
          </a:p>
          <a:p>
            <a:pPr marL="0" indent="0">
              <a:buNone/>
            </a:pPr>
            <a:r>
              <a:rPr lang="en-US" dirty="0"/>
              <a:t>  &lt;/</a:t>
            </a:r>
            <a:r>
              <a:rPr lang="en-US" dirty="0" err="1"/>
              <a:t>BrowserRouter</a:t>
            </a:r>
            <a:r>
              <a:rPr lang="en-US" dirty="0"/>
              <a:t>&gt;,</a:t>
            </a:r>
          </a:p>
          <a:p>
            <a:pPr marL="0" indent="0">
              <a:buNone/>
            </a:pPr>
            <a:r>
              <a:rPr lang="en-US" dirty="0"/>
              <a:t>  </a:t>
            </a:r>
            <a:r>
              <a:rPr lang="en-US" dirty="0" err="1"/>
              <a:t>document.getElementById</a:t>
            </a:r>
            <a:r>
              <a:rPr lang="en-US" dirty="0"/>
              <a:t>('root')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53763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B529-129F-406D-8ACF-E7C200EE7171}"/>
              </a:ext>
            </a:extLst>
          </p:cNvPr>
          <p:cNvSpPr>
            <a:spLocks noGrp="1"/>
          </p:cNvSpPr>
          <p:nvPr>
            <p:ph type="title"/>
          </p:nvPr>
        </p:nvSpPr>
        <p:spPr/>
        <p:txBody>
          <a:bodyPr/>
          <a:lstStyle/>
          <a:p>
            <a:r>
              <a:rPr lang="en-US" b="1" u="sng" dirty="0"/>
              <a:t>Implementing server-side rendering (SSR) with React and Node.js</a:t>
            </a:r>
            <a:endParaRPr lang="en-US" dirty="0"/>
          </a:p>
        </p:txBody>
      </p:sp>
      <p:sp>
        <p:nvSpPr>
          <p:cNvPr id="3" name="Content Placeholder 2">
            <a:extLst>
              <a:ext uri="{FF2B5EF4-FFF2-40B4-BE49-F238E27FC236}">
                <a16:creationId xmlns:a16="http://schemas.microsoft.com/office/drawing/2014/main" id="{0469E5DD-8124-41A7-AF4E-99A7290E79CF}"/>
              </a:ext>
            </a:extLst>
          </p:cNvPr>
          <p:cNvSpPr>
            <a:spLocks noGrp="1"/>
          </p:cNvSpPr>
          <p:nvPr>
            <p:ph idx="1"/>
          </p:nvPr>
        </p:nvSpPr>
        <p:spPr/>
        <p:txBody>
          <a:bodyPr>
            <a:normAutofit lnSpcReduction="10000"/>
          </a:bodyPr>
          <a:lstStyle/>
          <a:p>
            <a:pPr marL="0" indent="0">
              <a:buNone/>
            </a:pPr>
            <a:r>
              <a:rPr lang="en-US" b="1" dirty="0"/>
              <a:t>5. Update Your `</a:t>
            </a:r>
            <a:r>
              <a:rPr lang="en-US" b="1" dirty="0" err="1"/>
              <a:t>package.json</a:t>
            </a:r>
            <a:r>
              <a:rPr lang="en-US" b="1" dirty="0"/>
              <a:t>`:</a:t>
            </a:r>
            <a:endParaRPr lang="en-US" dirty="0"/>
          </a:p>
          <a:p>
            <a:pPr marL="0" indent="0">
              <a:buNone/>
            </a:pPr>
            <a:r>
              <a:rPr lang="en-US" dirty="0"/>
              <a:t>Modify your `</a:t>
            </a:r>
            <a:r>
              <a:rPr lang="en-US" dirty="0" err="1"/>
              <a:t>package.json</a:t>
            </a:r>
            <a:r>
              <a:rPr lang="en-US" dirty="0"/>
              <a:t>` file to add scripts for building and running your application:</a:t>
            </a:r>
          </a:p>
          <a:p>
            <a:pPr marL="0" indent="0">
              <a:buNone/>
            </a:pPr>
            <a:r>
              <a:rPr lang="en-US" dirty="0"/>
              <a:t>{</a:t>
            </a:r>
          </a:p>
          <a:p>
            <a:pPr marL="0" indent="0">
              <a:buNone/>
            </a:pPr>
            <a:r>
              <a:rPr lang="en-US" dirty="0"/>
              <a:t>  "scripts": {</a:t>
            </a:r>
          </a:p>
          <a:p>
            <a:pPr marL="0" indent="0">
              <a:buNone/>
            </a:pPr>
            <a:r>
              <a:rPr lang="en-US" dirty="0"/>
              <a:t>    "build": "react-scripts build",</a:t>
            </a:r>
          </a:p>
          <a:p>
            <a:pPr marL="0" indent="0">
              <a:buNone/>
            </a:pPr>
            <a:r>
              <a:rPr lang="en-US" dirty="0"/>
              <a:t>    "start": "node index.js"</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81154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D435-2189-44F8-A63B-731A01366D17}"/>
              </a:ext>
            </a:extLst>
          </p:cNvPr>
          <p:cNvSpPr>
            <a:spLocks noGrp="1"/>
          </p:cNvSpPr>
          <p:nvPr>
            <p:ph type="title"/>
          </p:nvPr>
        </p:nvSpPr>
        <p:spPr/>
        <p:txBody>
          <a:bodyPr/>
          <a:lstStyle/>
          <a:p>
            <a:r>
              <a:rPr lang="en-US" b="1" u="sng" dirty="0"/>
              <a:t>Implementing server-side rendering (SSR) with React and Node.js</a:t>
            </a:r>
            <a:endParaRPr lang="en-US" dirty="0"/>
          </a:p>
        </p:txBody>
      </p:sp>
      <p:sp>
        <p:nvSpPr>
          <p:cNvPr id="3" name="Content Placeholder 2">
            <a:extLst>
              <a:ext uri="{FF2B5EF4-FFF2-40B4-BE49-F238E27FC236}">
                <a16:creationId xmlns:a16="http://schemas.microsoft.com/office/drawing/2014/main" id="{B562E8CC-4784-4531-AFC5-1F69C728B24C}"/>
              </a:ext>
            </a:extLst>
          </p:cNvPr>
          <p:cNvSpPr>
            <a:spLocks noGrp="1"/>
          </p:cNvSpPr>
          <p:nvPr>
            <p:ph idx="1"/>
          </p:nvPr>
        </p:nvSpPr>
        <p:spPr/>
        <p:txBody>
          <a:bodyPr>
            <a:normAutofit fontScale="92500" lnSpcReduction="10000"/>
          </a:bodyPr>
          <a:lstStyle/>
          <a:p>
            <a:pPr marL="0" indent="0">
              <a:buNone/>
            </a:pPr>
            <a:r>
              <a:rPr lang="en-US" b="1" dirty="0"/>
              <a:t>6. Build Your Application:</a:t>
            </a:r>
            <a:endParaRPr lang="en-US" dirty="0"/>
          </a:p>
          <a:p>
            <a:pPr marL="0" indent="0">
              <a:buNone/>
            </a:pPr>
            <a:r>
              <a:rPr lang="en-US" dirty="0"/>
              <a:t>Build your client-side bundle and start your Node.js server:</a:t>
            </a:r>
          </a:p>
          <a:p>
            <a:pPr marL="0" indent="0">
              <a:buNone/>
            </a:pPr>
            <a:r>
              <a:rPr lang="en-US" dirty="0" err="1"/>
              <a:t>npm</a:t>
            </a:r>
            <a:r>
              <a:rPr lang="en-US" dirty="0"/>
              <a:t> run build</a:t>
            </a:r>
          </a:p>
          <a:p>
            <a:pPr marL="0" indent="0">
              <a:buNone/>
            </a:pPr>
            <a:r>
              <a:rPr lang="en-US" dirty="0" err="1"/>
              <a:t>npm</a:t>
            </a:r>
            <a:r>
              <a:rPr lang="en-US" dirty="0"/>
              <a:t> start</a:t>
            </a:r>
          </a:p>
          <a:p>
            <a:pPr marL="0" indent="0">
              <a:buNone/>
            </a:pPr>
            <a:r>
              <a:rPr lang="en-US" dirty="0"/>
              <a:t>Your SSR React application should now be running on port 3000 by default. You can access it in your browser.</a:t>
            </a:r>
          </a:p>
          <a:p>
            <a:pPr marL="0" indent="0">
              <a:buNone/>
            </a:pPr>
            <a:r>
              <a:rPr lang="en-US" dirty="0"/>
              <a:t>This is a basic setup for SSR with React and Node.js. Depending on your project's complexity, you may need to add more features, such as data fetching, Redux integration, or dynamic routing. Additionally, consider using a framework like Next.js if you require more advanced SSR features and tools out of the box.</a:t>
            </a:r>
          </a:p>
          <a:p>
            <a:pPr marL="0" indent="0">
              <a:buNone/>
            </a:pPr>
            <a:endParaRPr lang="en-US" dirty="0"/>
          </a:p>
        </p:txBody>
      </p:sp>
    </p:spTree>
    <p:extLst>
      <p:ext uri="{BB962C8B-B14F-4D97-AF65-F5344CB8AC3E}">
        <p14:creationId xmlns:p14="http://schemas.microsoft.com/office/powerpoint/2010/main" val="62259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007E-2A5E-421B-8FAD-C8A39AB89E5E}"/>
              </a:ext>
            </a:extLst>
          </p:cNvPr>
          <p:cNvSpPr>
            <a:spLocks noGrp="1"/>
          </p:cNvSpPr>
          <p:nvPr>
            <p:ph type="title"/>
          </p:nvPr>
        </p:nvSpPr>
        <p:spPr/>
        <p:txBody>
          <a:bodyPr>
            <a:normAutofit fontScale="90000"/>
          </a:bodyPr>
          <a:lstStyle/>
          <a:p>
            <a:br>
              <a:rPr lang="en-US" b="1" u="sng" dirty="0"/>
            </a:br>
            <a:r>
              <a:rPr lang="en-US" b="1" u="sng" dirty="0"/>
              <a:t>Performance optimization techniques for MERN applications</a:t>
            </a:r>
            <a:br>
              <a:rPr lang="en-US" dirty="0"/>
            </a:br>
            <a:endParaRPr lang="en-US" dirty="0"/>
          </a:p>
        </p:txBody>
      </p:sp>
      <p:sp>
        <p:nvSpPr>
          <p:cNvPr id="3" name="Content Placeholder 2">
            <a:extLst>
              <a:ext uri="{FF2B5EF4-FFF2-40B4-BE49-F238E27FC236}">
                <a16:creationId xmlns:a16="http://schemas.microsoft.com/office/drawing/2014/main" id="{028A76E9-EC31-4B72-ADFE-C00204930B2C}"/>
              </a:ext>
            </a:extLst>
          </p:cNvPr>
          <p:cNvSpPr>
            <a:spLocks noGrp="1"/>
          </p:cNvSpPr>
          <p:nvPr>
            <p:ph idx="1"/>
          </p:nvPr>
        </p:nvSpPr>
        <p:spPr/>
        <p:txBody>
          <a:bodyPr>
            <a:normAutofit lnSpcReduction="10000"/>
          </a:bodyPr>
          <a:lstStyle/>
          <a:p>
            <a:pPr marL="0" indent="0">
              <a:buNone/>
            </a:pPr>
            <a:r>
              <a:rPr lang="en-US" dirty="0"/>
              <a:t>Performance optimization is crucial for MERN (MongoDB, Express.js, React, Node.js) applications to ensure fast load times, a smooth user experience, and efficient use of server resources. Here are some performance optimization techniques you can apply to your MERN stack applications:</a:t>
            </a:r>
          </a:p>
          <a:p>
            <a:pPr marL="0" indent="0">
              <a:buNone/>
            </a:pPr>
            <a:r>
              <a:rPr lang="en-US" b="1" dirty="0"/>
              <a:t>1. Code Splitting:</a:t>
            </a:r>
            <a:endParaRPr lang="en-US" dirty="0"/>
          </a:p>
          <a:p>
            <a:pPr>
              <a:buFontTx/>
              <a:buChar char="-"/>
            </a:pPr>
            <a:r>
              <a:rPr lang="en-US" dirty="0"/>
              <a:t>Use code splitting to break your JavaScript bundles into smaller, more manageable pieces. This can be achieved using tools like Webpack's dynamic imports or React Loadable.</a:t>
            </a:r>
          </a:p>
          <a:p>
            <a:pPr marL="0" indent="0">
              <a:buNone/>
            </a:pPr>
            <a:r>
              <a:rPr lang="en-US" dirty="0"/>
              <a:t>- Load only the JavaScript code that is necessary for the current page,  reducing the initial bundle size.</a:t>
            </a:r>
          </a:p>
          <a:p>
            <a:pPr marL="0" indent="0">
              <a:buNone/>
            </a:pPr>
            <a:endParaRPr lang="en-US" dirty="0"/>
          </a:p>
        </p:txBody>
      </p:sp>
    </p:spTree>
    <p:extLst>
      <p:ext uri="{BB962C8B-B14F-4D97-AF65-F5344CB8AC3E}">
        <p14:creationId xmlns:p14="http://schemas.microsoft.com/office/powerpoint/2010/main" val="269207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4F0B-082C-47BC-9C21-235D5F9BC453}"/>
              </a:ext>
            </a:extLst>
          </p:cNvPr>
          <p:cNvSpPr>
            <a:spLocks noGrp="1"/>
          </p:cNvSpPr>
          <p:nvPr>
            <p:ph type="title"/>
          </p:nvPr>
        </p:nvSpPr>
        <p:spPr/>
        <p:txBody>
          <a:bodyPr>
            <a:normAutofit fontScale="90000"/>
          </a:bodyPr>
          <a:lstStyle/>
          <a:p>
            <a:br>
              <a:rPr lang="en-US" b="1" u="sng" dirty="0"/>
            </a:br>
            <a:r>
              <a:rPr lang="en-US" b="1" u="sng" dirty="0"/>
              <a:t>Performance optimization techniques for MERN applications</a:t>
            </a:r>
            <a:br>
              <a:rPr lang="en-US" dirty="0"/>
            </a:br>
            <a:endParaRPr lang="en-US" dirty="0"/>
          </a:p>
        </p:txBody>
      </p:sp>
      <p:sp>
        <p:nvSpPr>
          <p:cNvPr id="3" name="Content Placeholder 2">
            <a:extLst>
              <a:ext uri="{FF2B5EF4-FFF2-40B4-BE49-F238E27FC236}">
                <a16:creationId xmlns:a16="http://schemas.microsoft.com/office/drawing/2014/main" id="{4F570820-6D3E-4B4B-8463-EFB125329081}"/>
              </a:ext>
            </a:extLst>
          </p:cNvPr>
          <p:cNvSpPr>
            <a:spLocks noGrp="1"/>
          </p:cNvSpPr>
          <p:nvPr>
            <p:ph idx="1"/>
          </p:nvPr>
        </p:nvSpPr>
        <p:spPr/>
        <p:txBody>
          <a:bodyPr>
            <a:normAutofit fontScale="92500" lnSpcReduction="10000"/>
          </a:bodyPr>
          <a:lstStyle/>
          <a:p>
            <a:pPr marL="0" indent="0">
              <a:buNone/>
            </a:pPr>
            <a:r>
              <a:rPr lang="en-US" b="1" dirty="0"/>
              <a:t>2. Minification and Compression:</a:t>
            </a:r>
            <a:endParaRPr lang="en-US" dirty="0"/>
          </a:p>
          <a:p>
            <a:pPr marL="0" indent="0">
              <a:buNone/>
            </a:pPr>
            <a:r>
              <a:rPr lang="en-US" dirty="0"/>
              <a:t>   - Minify your JavaScript and CSS files to reduce their size. Use tools like </a:t>
            </a:r>
            <a:r>
              <a:rPr lang="en-US" dirty="0" err="1"/>
              <a:t>UglifyJS</a:t>
            </a:r>
            <a:r>
              <a:rPr lang="en-US" dirty="0"/>
              <a:t> for JavaScript and </a:t>
            </a:r>
            <a:r>
              <a:rPr lang="en-US" dirty="0" err="1"/>
              <a:t>CSSNano</a:t>
            </a:r>
            <a:r>
              <a:rPr lang="en-US" dirty="0"/>
              <a:t> for CSS.</a:t>
            </a:r>
          </a:p>
          <a:p>
            <a:pPr marL="0" indent="0">
              <a:buNone/>
            </a:pPr>
            <a:r>
              <a:rPr lang="en-US" dirty="0"/>
              <a:t>   - Enable GZIP or </a:t>
            </a:r>
            <a:r>
              <a:rPr lang="en-US" dirty="0" err="1"/>
              <a:t>Brotli</a:t>
            </a:r>
            <a:r>
              <a:rPr lang="en-US" dirty="0"/>
              <a:t> compression on your server to reduce the size of files sent to the client, decreasing load times.</a:t>
            </a:r>
          </a:p>
          <a:p>
            <a:pPr marL="0" indent="0">
              <a:buNone/>
            </a:pPr>
            <a:r>
              <a:rPr lang="en-US" b="1" dirty="0"/>
              <a:t>3. Lazy Loading:</a:t>
            </a:r>
            <a:endParaRPr lang="en-US" dirty="0"/>
          </a:p>
          <a:p>
            <a:pPr marL="0" indent="0">
              <a:buNone/>
            </a:pPr>
            <a:r>
              <a:rPr lang="en-US" dirty="0"/>
              <a:t>   - Implement lazy loading for images and other assets. This ensures that assets are loaded only when they are visible to the user, improving page load performance.</a:t>
            </a:r>
          </a:p>
          <a:p>
            <a:pPr marL="0" indent="0">
              <a:buNone/>
            </a:pPr>
            <a:r>
              <a:rPr lang="en-US" dirty="0"/>
              <a:t>   - Utilize the `loading="lazy"` attribute for images to enable native lazy loading in supported browsers.</a:t>
            </a:r>
          </a:p>
          <a:p>
            <a:pPr marL="0" indent="0">
              <a:buNone/>
            </a:pPr>
            <a:endParaRPr lang="en-US" dirty="0"/>
          </a:p>
        </p:txBody>
      </p:sp>
    </p:spTree>
    <p:extLst>
      <p:ext uri="{BB962C8B-B14F-4D97-AF65-F5344CB8AC3E}">
        <p14:creationId xmlns:p14="http://schemas.microsoft.com/office/powerpoint/2010/main" val="1106950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908B-7B42-4A1B-A52A-1AC5E50FCA17}"/>
              </a:ext>
            </a:extLst>
          </p:cNvPr>
          <p:cNvSpPr>
            <a:spLocks noGrp="1"/>
          </p:cNvSpPr>
          <p:nvPr>
            <p:ph type="title"/>
          </p:nvPr>
        </p:nvSpPr>
        <p:spPr/>
        <p:txBody>
          <a:bodyPr/>
          <a:lstStyle/>
          <a:p>
            <a:r>
              <a:rPr lang="en-US" b="1" u="sng" dirty="0"/>
              <a:t>Performance optimization techniques for MERN applications</a:t>
            </a:r>
            <a:endParaRPr lang="en-US" dirty="0"/>
          </a:p>
        </p:txBody>
      </p:sp>
      <p:sp>
        <p:nvSpPr>
          <p:cNvPr id="3" name="Content Placeholder 2">
            <a:extLst>
              <a:ext uri="{FF2B5EF4-FFF2-40B4-BE49-F238E27FC236}">
                <a16:creationId xmlns:a16="http://schemas.microsoft.com/office/drawing/2014/main" id="{E69D3E28-BA27-4E48-B888-82190DE7DBAC}"/>
              </a:ext>
            </a:extLst>
          </p:cNvPr>
          <p:cNvSpPr>
            <a:spLocks noGrp="1"/>
          </p:cNvSpPr>
          <p:nvPr>
            <p:ph idx="1"/>
          </p:nvPr>
        </p:nvSpPr>
        <p:spPr/>
        <p:txBody>
          <a:bodyPr>
            <a:normAutofit fontScale="92500"/>
          </a:bodyPr>
          <a:lstStyle/>
          <a:p>
            <a:pPr marL="0" indent="0">
              <a:buNone/>
            </a:pPr>
            <a:r>
              <a:rPr lang="en-US" b="1" dirty="0"/>
              <a:t>4. Caching:</a:t>
            </a:r>
            <a:endParaRPr lang="en-US" dirty="0"/>
          </a:p>
          <a:p>
            <a:pPr marL="0" indent="0">
              <a:buNone/>
            </a:pPr>
            <a:r>
              <a:rPr lang="en-US" dirty="0"/>
              <a:t>   - Implement browser caching for static assets (CSS, JavaScript, images) by setting appropriate cache headers (e.g., `Cache-Control`).</a:t>
            </a:r>
          </a:p>
          <a:p>
            <a:pPr marL="0" indent="0">
              <a:buNone/>
            </a:pPr>
            <a:r>
              <a:rPr lang="en-US" dirty="0"/>
              <a:t>   - Use content delivery networks (CDNs) to serve static assets from geographically distributed servers, reducing latency.</a:t>
            </a:r>
          </a:p>
          <a:p>
            <a:pPr marL="0" indent="0">
              <a:buNone/>
            </a:pPr>
            <a:r>
              <a:rPr lang="en-US" b="1" dirty="0"/>
              <a:t>5. Server-Side Rendering (SSR):</a:t>
            </a:r>
            <a:endParaRPr lang="en-US" dirty="0"/>
          </a:p>
          <a:p>
            <a:pPr marL="0" indent="0">
              <a:buNone/>
            </a:pPr>
            <a:r>
              <a:rPr lang="en-US" dirty="0"/>
              <a:t>   - Implement SSR to improve initial page load times and enhance SEO. This allows the server to render the initial HTML, reducing client-side rendering time.</a:t>
            </a:r>
          </a:p>
          <a:p>
            <a:pPr marL="0" indent="0">
              <a:buNone/>
            </a:pPr>
            <a:r>
              <a:rPr lang="en-US" dirty="0"/>
              <a:t>   - Consider using frameworks like Next.js or Gatsby for easier SSR setup.</a:t>
            </a:r>
          </a:p>
          <a:p>
            <a:pPr marL="0" indent="0">
              <a:buNone/>
            </a:pPr>
            <a:endParaRPr lang="en-US" dirty="0"/>
          </a:p>
        </p:txBody>
      </p:sp>
    </p:spTree>
    <p:extLst>
      <p:ext uri="{BB962C8B-B14F-4D97-AF65-F5344CB8AC3E}">
        <p14:creationId xmlns:p14="http://schemas.microsoft.com/office/powerpoint/2010/main" val="168975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152B-DB0B-4B1A-BEB2-12E6C933EB48}"/>
              </a:ext>
            </a:extLst>
          </p:cNvPr>
          <p:cNvSpPr>
            <a:spLocks noGrp="1"/>
          </p:cNvSpPr>
          <p:nvPr>
            <p:ph type="title"/>
          </p:nvPr>
        </p:nvSpPr>
        <p:spPr/>
        <p:txBody>
          <a:bodyPr/>
          <a:lstStyle/>
          <a:p>
            <a:r>
              <a:rPr lang="en-US" b="1" dirty="0"/>
              <a:t>Advanced Topics (Optional)</a:t>
            </a:r>
            <a:endParaRPr lang="en-US" dirty="0"/>
          </a:p>
        </p:txBody>
      </p:sp>
      <p:sp>
        <p:nvSpPr>
          <p:cNvPr id="3" name="Content Placeholder 2">
            <a:extLst>
              <a:ext uri="{FF2B5EF4-FFF2-40B4-BE49-F238E27FC236}">
                <a16:creationId xmlns:a16="http://schemas.microsoft.com/office/drawing/2014/main" id="{875711A0-173C-46F0-9465-10F4FDD1F109}"/>
              </a:ext>
            </a:extLst>
          </p:cNvPr>
          <p:cNvSpPr>
            <a:spLocks noGrp="1"/>
          </p:cNvSpPr>
          <p:nvPr>
            <p:ph idx="1"/>
          </p:nvPr>
        </p:nvSpPr>
        <p:spPr/>
        <p:txBody>
          <a:bodyPr/>
          <a:lstStyle/>
          <a:p>
            <a:r>
              <a:rPr lang="en-US" dirty="0"/>
              <a:t>Once you have a good understanding of the fundamentals of the MERN stack (MongoDB, Express.js, React, Node.js), you can explore more advanced topics and techniques to build robust and scalable web applications. Here are some advanced topics and concepts you can dive into:</a:t>
            </a:r>
          </a:p>
          <a:p>
            <a:pPr marL="0" indent="0">
              <a:buNone/>
            </a:pPr>
            <a:endParaRPr lang="en-US" dirty="0"/>
          </a:p>
        </p:txBody>
      </p:sp>
    </p:spTree>
    <p:extLst>
      <p:ext uri="{BB962C8B-B14F-4D97-AF65-F5344CB8AC3E}">
        <p14:creationId xmlns:p14="http://schemas.microsoft.com/office/powerpoint/2010/main" val="590559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CA7C-2FE1-47B0-97A2-4DB71DC4150F}"/>
              </a:ext>
            </a:extLst>
          </p:cNvPr>
          <p:cNvSpPr>
            <a:spLocks noGrp="1"/>
          </p:cNvSpPr>
          <p:nvPr>
            <p:ph type="title"/>
          </p:nvPr>
        </p:nvSpPr>
        <p:spPr/>
        <p:txBody>
          <a:bodyPr/>
          <a:lstStyle/>
          <a:p>
            <a:r>
              <a:rPr lang="en-US" b="1" u="sng" dirty="0"/>
              <a:t>Performance optimization techniques for MERN applications</a:t>
            </a:r>
            <a:endParaRPr lang="en-US" dirty="0"/>
          </a:p>
        </p:txBody>
      </p:sp>
      <p:sp>
        <p:nvSpPr>
          <p:cNvPr id="3" name="Content Placeholder 2">
            <a:extLst>
              <a:ext uri="{FF2B5EF4-FFF2-40B4-BE49-F238E27FC236}">
                <a16:creationId xmlns:a16="http://schemas.microsoft.com/office/drawing/2014/main" id="{1305B6BE-0F1B-47FC-9201-33F38C810DA0}"/>
              </a:ext>
            </a:extLst>
          </p:cNvPr>
          <p:cNvSpPr>
            <a:spLocks noGrp="1"/>
          </p:cNvSpPr>
          <p:nvPr>
            <p:ph idx="1"/>
          </p:nvPr>
        </p:nvSpPr>
        <p:spPr/>
        <p:txBody>
          <a:bodyPr>
            <a:normAutofit lnSpcReduction="10000"/>
          </a:bodyPr>
          <a:lstStyle/>
          <a:p>
            <a:pPr marL="0" indent="0">
              <a:buNone/>
            </a:pPr>
            <a:r>
              <a:rPr lang="en-US" b="1" dirty="0"/>
              <a:t>6. Optimize Images:</a:t>
            </a:r>
            <a:endParaRPr lang="en-US" dirty="0"/>
          </a:p>
          <a:p>
            <a:pPr marL="0" indent="0">
              <a:buNone/>
            </a:pPr>
            <a:r>
              <a:rPr lang="en-US" dirty="0"/>
              <a:t>   - Compress and optimize images to reduce their file sizes without compromising quality. Tools like </a:t>
            </a:r>
            <a:r>
              <a:rPr lang="en-US" dirty="0" err="1"/>
              <a:t>ImageMagick</a:t>
            </a:r>
            <a:r>
              <a:rPr lang="en-US" dirty="0"/>
              <a:t> or </a:t>
            </a:r>
            <a:r>
              <a:rPr lang="en-US" dirty="0" err="1"/>
              <a:t>ImageOptim</a:t>
            </a:r>
            <a:r>
              <a:rPr lang="en-US" dirty="0"/>
              <a:t> can help.</a:t>
            </a:r>
          </a:p>
          <a:p>
            <a:pPr marL="0" indent="0">
              <a:buNone/>
            </a:pPr>
            <a:r>
              <a:rPr lang="en-US" dirty="0"/>
              <a:t>   - Serve responsive images and use the `&lt;picture&gt;` element to provide different image sizes for different devices and screen resolutions.</a:t>
            </a:r>
          </a:p>
          <a:p>
            <a:pPr marL="0" indent="0">
              <a:buNone/>
            </a:pPr>
            <a:r>
              <a:rPr lang="en-US" b="1" dirty="0"/>
              <a:t>7. Minimize HTTP Requests:</a:t>
            </a:r>
            <a:endParaRPr lang="en-US" dirty="0"/>
          </a:p>
          <a:p>
            <a:pPr marL="0" indent="0">
              <a:buNone/>
            </a:pPr>
            <a:r>
              <a:rPr lang="en-US" dirty="0"/>
              <a:t>   - Reduce the number of HTTP requests by combining multiple CSS and JavaScript files into bundles.</a:t>
            </a:r>
          </a:p>
          <a:p>
            <a:pPr marL="0" indent="0">
              <a:buNone/>
            </a:pPr>
            <a:r>
              <a:rPr lang="en-US" dirty="0"/>
              <a:t>   - Use CSS sprites to combine multiple small images into a single image, reducing the number of image requests.</a:t>
            </a:r>
          </a:p>
          <a:p>
            <a:pPr marL="0" indent="0">
              <a:buNone/>
            </a:pPr>
            <a:endParaRPr lang="en-US" dirty="0"/>
          </a:p>
        </p:txBody>
      </p:sp>
    </p:spTree>
    <p:extLst>
      <p:ext uri="{BB962C8B-B14F-4D97-AF65-F5344CB8AC3E}">
        <p14:creationId xmlns:p14="http://schemas.microsoft.com/office/powerpoint/2010/main" val="3018463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0F6A-7536-4A1C-AB02-7312759C9BBB}"/>
              </a:ext>
            </a:extLst>
          </p:cNvPr>
          <p:cNvSpPr>
            <a:spLocks noGrp="1"/>
          </p:cNvSpPr>
          <p:nvPr>
            <p:ph type="title"/>
          </p:nvPr>
        </p:nvSpPr>
        <p:spPr/>
        <p:txBody>
          <a:bodyPr/>
          <a:lstStyle/>
          <a:p>
            <a:r>
              <a:rPr lang="en-US" b="1" u="sng" dirty="0"/>
              <a:t>Performance optimization techniques for MERN applications</a:t>
            </a:r>
            <a:endParaRPr lang="en-US" dirty="0"/>
          </a:p>
        </p:txBody>
      </p:sp>
      <p:sp>
        <p:nvSpPr>
          <p:cNvPr id="3" name="Content Placeholder 2">
            <a:extLst>
              <a:ext uri="{FF2B5EF4-FFF2-40B4-BE49-F238E27FC236}">
                <a16:creationId xmlns:a16="http://schemas.microsoft.com/office/drawing/2014/main" id="{3BB70405-163F-4F35-A71B-6F3FB00CD1A0}"/>
              </a:ext>
            </a:extLst>
          </p:cNvPr>
          <p:cNvSpPr>
            <a:spLocks noGrp="1"/>
          </p:cNvSpPr>
          <p:nvPr>
            <p:ph idx="1"/>
          </p:nvPr>
        </p:nvSpPr>
        <p:spPr/>
        <p:txBody>
          <a:bodyPr>
            <a:normAutofit fontScale="92500" lnSpcReduction="10000"/>
          </a:bodyPr>
          <a:lstStyle/>
          <a:p>
            <a:pPr marL="0" indent="0">
              <a:buNone/>
            </a:pPr>
            <a:r>
              <a:rPr lang="en-US" b="1" dirty="0"/>
              <a:t>8. Database Optimization:</a:t>
            </a:r>
            <a:endParaRPr lang="en-US" dirty="0"/>
          </a:p>
          <a:p>
            <a:pPr marL="0" indent="0">
              <a:buNone/>
            </a:pPr>
            <a:r>
              <a:rPr lang="en-US" dirty="0"/>
              <a:t>   - Optimize database queries and indexes for efficient data retrieval in MongoDB.</a:t>
            </a:r>
          </a:p>
          <a:p>
            <a:pPr marL="0" indent="0">
              <a:buNone/>
            </a:pPr>
            <a:r>
              <a:rPr lang="en-US" dirty="0"/>
              <a:t>   - Implement caching mechanisms (e.g., Redis) to cache frequently accessed data and reduce database load.</a:t>
            </a:r>
          </a:p>
          <a:p>
            <a:pPr marL="0" indent="0">
              <a:buNone/>
            </a:pPr>
            <a:r>
              <a:rPr lang="en-US" b="1" dirty="0"/>
              <a:t>9. Content Delivery:</a:t>
            </a:r>
            <a:endParaRPr lang="en-US" dirty="0"/>
          </a:p>
          <a:p>
            <a:pPr marL="0" indent="0">
              <a:buNone/>
            </a:pPr>
            <a:r>
              <a:rPr lang="en-US" dirty="0"/>
              <a:t>   - Use Content Delivery Networks (CDNs) to serve static assets, such as images, CSS, and JavaScript, from servers geographically closer to the user.</a:t>
            </a:r>
          </a:p>
          <a:p>
            <a:pPr marL="0" indent="0">
              <a:buNone/>
            </a:pPr>
            <a:r>
              <a:rPr lang="en-US" dirty="0"/>
              <a:t>   - Consider using serverless functions (e.g., AWS Lambda, Azure Functions) for serving dynamic content, especially when dealing with occasional traffic spikes.</a:t>
            </a:r>
          </a:p>
          <a:p>
            <a:pPr marL="0" indent="0">
              <a:buNone/>
            </a:pPr>
            <a:endParaRPr lang="en-US" dirty="0"/>
          </a:p>
        </p:txBody>
      </p:sp>
    </p:spTree>
    <p:extLst>
      <p:ext uri="{BB962C8B-B14F-4D97-AF65-F5344CB8AC3E}">
        <p14:creationId xmlns:p14="http://schemas.microsoft.com/office/powerpoint/2010/main" val="1045841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B29B-1F73-4C16-AB44-53786F4AD67D}"/>
              </a:ext>
            </a:extLst>
          </p:cNvPr>
          <p:cNvSpPr>
            <a:spLocks noGrp="1"/>
          </p:cNvSpPr>
          <p:nvPr>
            <p:ph type="title"/>
          </p:nvPr>
        </p:nvSpPr>
        <p:spPr/>
        <p:txBody>
          <a:bodyPr/>
          <a:lstStyle/>
          <a:p>
            <a:r>
              <a:rPr lang="en-US" b="1" u="sng" dirty="0"/>
              <a:t>Performance optimization techniques for MERN applications</a:t>
            </a:r>
            <a:endParaRPr lang="en-US" dirty="0"/>
          </a:p>
        </p:txBody>
      </p:sp>
      <p:sp>
        <p:nvSpPr>
          <p:cNvPr id="3" name="Content Placeholder 2">
            <a:extLst>
              <a:ext uri="{FF2B5EF4-FFF2-40B4-BE49-F238E27FC236}">
                <a16:creationId xmlns:a16="http://schemas.microsoft.com/office/drawing/2014/main" id="{A4C16D16-A902-420F-8FC1-385E98F4E89D}"/>
              </a:ext>
            </a:extLst>
          </p:cNvPr>
          <p:cNvSpPr>
            <a:spLocks noGrp="1"/>
          </p:cNvSpPr>
          <p:nvPr>
            <p:ph idx="1"/>
          </p:nvPr>
        </p:nvSpPr>
        <p:spPr/>
        <p:txBody>
          <a:bodyPr>
            <a:normAutofit lnSpcReduction="10000"/>
          </a:bodyPr>
          <a:lstStyle/>
          <a:p>
            <a:pPr marL="0" indent="0">
              <a:buNone/>
            </a:pPr>
            <a:r>
              <a:rPr lang="en-US" b="1" dirty="0"/>
              <a:t>10. Database Indexing:</a:t>
            </a:r>
            <a:endParaRPr lang="en-US" dirty="0"/>
          </a:p>
          <a:p>
            <a:pPr marL="0" indent="0">
              <a:buNone/>
            </a:pPr>
            <a:r>
              <a:rPr lang="en-US" dirty="0"/>
              <a:t>   - Create proper indexes on MongoDB collections to speed up database queries.</a:t>
            </a:r>
          </a:p>
          <a:p>
            <a:pPr marL="0" indent="0">
              <a:buNone/>
            </a:pPr>
            <a:r>
              <a:rPr lang="en-US" dirty="0"/>
              <a:t>   - Regularly analyze and optimize your database queries to ensure efficient data retrieval.</a:t>
            </a:r>
          </a:p>
          <a:p>
            <a:pPr marL="0" indent="0">
              <a:buNone/>
            </a:pPr>
            <a:r>
              <a:rPr lang="en-US" b="1" dirty="0"/>
              <a:t>11. Monitoring and Profiling:</a:t>
            </a:r>
            <a:endParaRPr lang="en-US" dirty="0"/>
          </a:p>
          <a:p>
            <a:pPr marL="0" indent="0">
              <a:buNone/>
            </a:pPr>
            <a:r>
              <a:rPr lang="en-US" dirty="0"/>
              <a:t>   - Implement application monitoring and profiling using tools like New Relic, Datadog, or profiling built into Node.js.</a:t>
            </a:r>
          </a:p>
          <a:p>
            <a:pPr marL="0" indent="0">
              <a:buNone/>
            </a:pPr>
            <a:r>
              <a:rPr lang="en-US" dirty="0"/>
              <a:t>   - Identify and address performance bottlenecks and slow API endpoints.</a:t>
            </a:r>
          </a:p>
          <a:p>
            <a:pPr marL="0" indent="0">
              <a:buNone/>
            </a:pPr>
            <a:endParaRPr lang="en-US" dirty="0"/>
          </a:p>
        </p:txBody>
      </p:sp>
    </p:spTree>
    <p:extLst>
      <p:ext uri="{BB962C8B-B14F-4D97-AF65-F5344CB8AC3E}">
        <p14:creationId xmlns:p14="http://schemas.microsoft.com/office/powerpoint/2010/main" val="732277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9685-6457-4A01-A6F5-6EE6CFFC2F27}"/>
              </a:ext>
            </a:extLst>
          </p:cNvPr>
          <p:cNvSpPr>
            <a:spLocks noGrp="1"/>
          </p:cNvSpPr>
          <p:nvPr>
            <p:ph type="title"/>
          </p:nvPr>
        </p:nvSpPr>
        <p:spPr/>
        <p:txBody>
          <a:bodyPr/>
          <a:lstStyle/>
          <a:p>
            <a:r>
              <a:rPr lang="en-US" b="1" u="sng" dirty="0"/>
              <a:t>Performance optimization techniques for MERN applications</a:t>
            </a:r>
            <a:endParaRPr lang="en-US" dirty="0"/>
          </a:p>
        </p:txBody>
      </p:sp>
      <p:sp>
        <p:nvSpPr>
          <p:cNvPr id="3" name="Content Placeholder 2">
            <a:extLst>
              <a:ext uri="{FF2B5EF4-FFF2-40B4-BE49-F238E27FC236}">
                <a16:creationId xmlns:a16="http://schemas.microsoft.com/office/drawing/2014/main" id="{1A84D438-E23E-40F0-85B9-883053F8339B}"/>
              </a:ext>
            </a:extLst>
          </p:cNvPr>
          <p:cNvSpPr>
            <a:spLocks noGrp="1"/>
          </p:cNvSpPr>
          <p:nvPr>
            <p:ph idx="1"/>
          </p:nvPr>
        </p:nvSpPr>
        <p:spPr/>
        <p:txBody>
          <a:bodyPr/>
          <a:lstStyle/>
          <a:p>
            <a:pPr marL="0" indent="0">
              <a:buNone/>
            </a:pPr>
            <a:r>
              <a:rPr lang="en-US" b="1" dirty="0"/>
              <a:t>12. Load Testing:</a:t>
            </a:r>
            <a:endParaRPr lang="en-US" dirty="0"/>
          </a:p>
          <a:p>
            <a:pPr marL="0" indent="0">
              <a:buNone/>
            </a:pPr>
            <a:r>
              <a:rPr lang="en-US" dirty="0"/>
              <a:t>   - Conduct load testing to simulate heavy traffic and identify potential performance issues.</a:t>
            </a:r>
          </a:p>
          <a:p>
            <a:pPr marL="0" indent="0">
              <a:buNone/>
            </a:pPr>
            <a:r>
              <a:rPr lang="en-US" dirty="0"/>
              <a:t>   - Use tools like Apache JMeter or LoadRunner to test your application's scalability and response times.</a:t>
            </a:r>
          </a:p>
          <a:p>
            <a:pPr marL="0" indent="0">
              <a:buNone/>
            </a:pPr>
            <a:r>
              <a:rPr lang="en-US" b="1" dirty="0"/>
              <a:t>13. Database Connection Pooling:</a:t>
            </a:r>
            <a:endParaRPr lang="en-US" dirty="0"/>
          </a:p>
          <a:p>
            <a:pPr marL="0" indent="0">
              <a:buNone/>
            </a:pPr>
            <a:r>
              <a:rPr lang="en-US" dirty="0"/>
              <a:t>   - Implement connection pooling to manage database connections efficiently, reducing overhead and resource consumption.</a:t>
            </a:r>
          </a:p>
          <a:p>
            <a:pPr marL="0" indent="0">
              <a:buNone/>
            </a:pPr>
            <a:endParaRPr lang="en-US" dirty="0"/>
          </a:p>
        </p:txBody>
      </p:sp>
    </p:spTree>
    <p:extLst>
      <p:ext uri="{BB962C8B-B14F-4D97-AF65-F5344CB8AC3E}">
        <p14:creationId xmlns:p14="http://schemas.microsoft.com/office/powerpoint/2010/main" val="410241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158E-A155-4BBF-B530-7A65A5F2F3A5}"/>
              </a:ext>
            </a:extLst>
          </p:cNvPr>
          <p:cNvSpPr>
            <a:spLocks noGrp="1"/>
          </p:cNvSpPr>
          <p:nvPr>
            <p:ph type="title"/>
          </p:nvPr>
        </p:nvSpPr>
        <p:spPr/>
        <p:txBody>
          <a:bodyPr/>
          <a:lstStyle/>
          <a:p>
            <a:r>
              <a:rPr lang="en-US" b="1" u="sng" dirty="0"/>
              <a:t>Performance optimization techniques for MERN applications</a:t>
            </a:r>
            <a:endParaRPr lang="en-US" dirty="0"/>
          </a:p>
        </p:txBody>
      </p:sp>
      <p:sp>
        <p:nvSpPr>
          <p:cNvPr id="3" name="Content Placeholder 2">
            <a:extLst>
              <a:ext uri="{FF2B5EF4-FFF2-40B4-BE49-F238E27FC236}">
                <a16:creationId xmlns:a16="http://schemas.microsoft.com/office/drawing/2014/main" id="{EC1856E0-61FD-41AE-987D-7BE296AD22D9}"/>
              </a:ext>
            </a:extLst>
          </p:cNvPr>
          <p:cNvSpPr>
            <a:spLocks noGrp="1"/>
          </p:cNvSpPr>
          <p:nvPr>
            <p:ph idx="1"/>
          </p:nvPr>
        </p:nvSpPr>
        <p:spPr/>
        <p:txBody>
          <a:bodyPr>
            <a:normAutofit/>
          </a:bodyPr>
          <a:lstStyle/>
          <a:p>
            <a:pPr marL="0" indent="0">
              <a:buNone/>
            </a:pPr>
            <a:r>
              <a:rPr lang="en-US" b="1" dirty="0"/>
              <a:t>14. Content Delivery Network (CDN):</a:t>
            </a:r>
            <a:endParaRPr lang="en-US" dirty="0"/>
          </a:p>
          <a:p>
            <a:pPr marL="0" indent="0">
              <a:buNone/>
            </a:pPr>
            <a:r>
              <a:rPr lang="en-US" dirty="0"/>
              <a:t>   - Use a CDN to cache and serve static assets and content, reducing the load on your server and improving global access speeds.</a:t>
            </a:r>
          </a:p>
          <a:p>
            <a:pPr marL="0" indent="0">
              <a:buNone/>
            </a:pPr>
            <a:r>
              <a:rPr lang="en-US" b="1" dirty="0"/>
              <a:t>15. HTTP/2 and HTTPS:</a:t>
            </a:r>
            <a:endParaRPr lang="en-US" dirty="0"/>
          </a:p>
          <a:p>
            <a:pPr marL="0" indent="0">
              <a:buNone/>
            </a:pPr>
            <a:r>
              <a:rPr lang="en-US" dirty="0"/>
              <a:t>   - Enable HTTP/2 to benefit from multiplexing and faster page loading.</a:t>
            </a:r>
          </a:p>
          <a:p>
            <a:pPr marL="0" indent="0">
              <a:buNone/>
            </a:pPr>
            <a:r>
              <a:rPr lang="en-US" dirty="0"/>
              <a:t>   - Use HTTPS to encrypt data transmission and improve security while leveraging HTTP/2's performance benefits.</a:t>
            </a:r>
          </a:p>
          <a:p>
            <a:pPr marL="0" indent="0">
              <a:buNone/>
            </a:pPr>
            <a:endParaRPr lang="en-US" dirty="0"/>
          </a:p>
        </p:txBody>
      </p:sp>
    </p:spTree>
    <p:extLst>
      <p:ext uri="{BB962C8B-B14F-4D97-AF65-F5344CB8AC3E}">
        <p14:creationId xmlns:p14="http://schemas.microsoft.com/office/powerpoint/2010/main" val="2932506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7625-353B-4DA9-80B0-0ECC3EA6DD97}"/>
              </a:ext>
            </a:extLst>
          </p:cNvPr>
          <p:cNvSpPr>
            <a:spLocks noGrp="1"/>
          </p:cNvSpPr>
          <p:nvPr>
            <p:ph type="title"/>
          </p:nvPr>
        </p:nvSpPr>
        <p:spPr/>
        <p:txBody>
          <a:bodyPr/>
          <a:lstStyle/>
          <a:p>
            <a:r>
              <a:rPr lang="en-US" b="1" u="sng" dirty="0"/>
              <a:t>Performance optimization techniques for MERN applications</a:t>
            </a:r>
            <a:endParaRPr lang="en-US" dirty="0"/>
          </a:p>
        </p:txBody>
      </p:sp>
      <p:sp>
        <p:nvSpPr>
          <p:cNvPr id="3" name="Content Placeholder 2">
            <a:extLst>
              <a:ext uri="{FF2B5EF4-FFF2-40B4-BE49-F238E27FC236}">
                <a16:creationId xmlns:a16="http://schemas.microsoft.com/office/drawing/2014/main" id="{700730CC-4B9B-488E-B7FD-B1C0A32826AD}"/>
              </a:ext>
            </a:extLst>
          </p:cNvPr>
          <p:cNvSpPr>
            <a:spLocks noGrp="1"/>
          </p:cNvSpPr>
          <p:nvPr>
            <p:ph idx="1"/>
          </p:nvPr>
        </p:nvSpPr>
        <p:spPr/>
        <p:txBody>
          <a:bodyPr/>
          <a:lstStyle/>
          <a:p>
            <a:pPr marL="0" indent="0">
              <a:buNone/>
            </a:pPr>
            <a:r>
              <a:rPr lang="en-US" b="1" dirty="0"/>
              <a:t>16. Web Workers:</a:t>
            </a:r>
            <a:endParaRPr lang="en-US" dirty="0"/>
          </a:p>
          <a:p>
            <a:pPr marL="0" indent="0">
              <a:buNone/>
            </a:pPr>
            <a:r>
              <a:rPr lang="en-US" dirty="0"/>
              <a:t>   - Consider using Web Workers to offload CPU-intensive tasks from the main JavaScript thread, preventing UI slowdowns.</a:t>
            </a:r>
          </a:p>
          <a:p>
            <a:pPr marL="0" indent="0">
              <a:buNone/>
            </a:pPr>
            <a:r>
              <a:rPr lang="en-US" b="1" dirty="0"/>
              <a:t>17. Serverless Functions:</a:t>
            </a:r>
            <a:endParaRPr lang="en-US" dirty="0"/>
          </a:p>
          <a:p>
            <a:pPr marL="0" indent="0">
              <a:buNone/>
            </a:pPr>
            <a:r>
              <a:rPr lang="en-US" dirty="0"/>
              <a:t>   - Offload specific tasks, like background processing or generating PDFs, to serverless functions to reduce the load on your primary server.</a:t>
            </a:r>
          </a:p>
          <a:p>
            <a:pPr marL="0" indent="0">
              <a:buNone/>
            </a:pPr>
            <a:endParaRPr lang="en-US" dirty="0"/>
          </a:p>
        </p:txBody>
      </p:sp>
    </p:spTree>
    <p:extLst>
      <p:ext uri="{BB962C8B-B14F-4D97-AF65-F5344CB8AC3E}">
        <p14:creationId xmlns:p14="http://schemas.microsoft.com/office/powerpoint/2010/main" val="3116938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369F-5876-467C-9DB1-EF78C4E593A8}"/>
              </a:ext>
            </a:extLst>
          </p:cNvPr>
          <p:cNvSpPr>
            <a:spLocks noGrp="1"/>
          </p:cNvSpPr>
          <p:nvPr>
            <p:ph type="title"/>
          </p:nvPr>
        </p:nvSpPr>
        <p:spPr/>
        <p:txBody>
          <a:bodyPr/>
          <a:lstStyle/>
          <a:p>
            <a:r>
              <a:rPr lang="en-US" b="1" u="sng" dirty="0"/>
              <a:t>Performance optimization techniques for MERN applications</a:t>
            </a:r>
            <a:endParaRPr lang="en-US" dirty="0"/>
          </a:p>
        </p:txBody>
      </p:sp>
      <p:sp>
        <p:nvSpPr>
          <p:cNvPr id="3" name="Content Placeholder 2">
            <a:extLst>
              <a:ext uri="{FF2B5EF4-FFF2-40B4-BE49-F238E27FC236}">
                <a16:creationId xmlns:a16="http://schemas.microsoft.com/office/drawing/2014/main" id="{5BE927B2-6560-4B04-B495-BE5E5CC35A41}"/>
              </a:ext>
            </a:extLst>
          </p:cNvPr>
          <p:cNvSpPr>
            <a:spLocks noGrp="1"/>
          </p:cNvSpPr>
          <p:nvPr>
            <p:ph idx="1"/>
          </p:nvPr>
        </p:nvSpPr>
        <p:spPr/>
        <p:txBody>
          <a:bodyPr/>
          <a:lstStyle/>
          <a:p>
            <a:pPr marL="0" indent="0">
              <a:buNone/>
            </a:pPr>
            <a:r>
              <a:rPr lang="en-US" b="1" dirty="0"/>
              <a:t>18. Content Delivery Optimization:</a:t>
            </a:r>
            <a:endParaRPr lang="en-US" dirty="0"/>
          </a:p>
          <a:p>
            <a:pPr marL="0" indent="0">
              <a:buNone/>
            </a:pPr>
            <a:r>
              <a:rPr lang="en-US" dirty="0"/>
              <a:t>   - Optimize the critical rendering path by prioritizing and </a:t>
            </a:r>
            <a:r>
              <a:rPr lang="en-US" dirty="0" err="1"/>
              <a:t>inlining</a:t>
            </a:r>
            <a:r>
              <a:rPr lang="en-US" dirty="0"/>
              <a:t> critical CSS and deferring non-essential JavaScript.</a:t>
            </a:r>
          </a:p>
          <a:p>
            <a:pPr marL="0" indent="0">
              <a:buNone/>
            </a:pPr>
            <a:r>
              <a:rPr lang="en-US" dirty="0"/>
              <a:t>Remember that performance optimization is an ongoing process. Regularly monitor and profile your application to identify and address performance bottlenecks as your application evolves and scales. Additionally, consider using performance analysis tools like Google Lighthouse and </a:t>
            </a:r>
            <a:r>
              <a:rPr lang="en-US" dirty="0" err="1"/>
              <a:t>WebPageTest</a:t>
            </a:r>
            <a:r>
              <a:rPr lang="en-US" dirty="0"/>
              <a:t> to assess your website's performance from various perspectives.</a:t>
            </a:r>
          </a:p>
          <a:p>
            <a:pPr marL="0" indent="0">
              <a:buNone/>
            </a:pPr>
            <a:endParaRPr lang="en-US" dirty="0"/>
          </a:p>
        </p:txBody>
      </p:sp>
    </p:spTree>
    <p:extLst>
      <p:ext uri="{BB962C8B-B14F-4D97-AF65-F5344CB8AC3E}">
        <p14:creationId xmlns:p14="http://schemas.microsoft.com/office/powerpoint/2010/main" val="427182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AE1-D870-4ACC-A702-899F748567C4}"/>
              </a:ext>
            </a:extLst>
          </p:cNvPr>
          <p:cNvSpPr>
            <a:spLocks noGrp="1"/>
          </p:cNvSpPr>
          <p:nvPr>
            <p:ph type="title"/>
          </p:nvPr>
        </p:nvSpPr>
        <p:spPr/>
        <p:txBody>
          <a:bodyPr>
            <a:normAutofit fontScale="90000"/>
          </a:bodyPr>
          <a:lstStyle/>
          <a:p>
            <a:br>
              <a:rPr lang="en-US" b="1" u="sng" dirty="0"/>
            </a:br>
            <a:r>
              <a:rPr lang="en-US" b="1" u="sng" dirty="0"/>
              <a:t>Real-time communication with Socket.IO or </a:t>
            </a:r>
            <a:r>
              <a:rPr lang="en-US" b="1" u="sng" dirty="0" err="1"/>
              <a:t>WebSockets</a:t>
            </a:r>
            <a:r>
              <a:rPr lang="en-US" b="1" u="sng" dirty="0"/>
              <a:t>.</a:t>
            </a:r>
            <a:br>
              <a:rPr lang="en-US" dirty="0"/>
            </a:br>
            <a:endParaRPr lang="en-US" dirty="0"/>
          </a:p>
        </p:txBody>
      </p:sp>
      <p:sp>
        <p:nvSpPr>
          <p:cNvPr id="3" name="Content Placeholder 2">
            <a:extLst>
              <a:ext uri="{FF2B5EF4-FFF2-40B4-BE49-F238E27FC236}">
                <a16:creationId xmlns:a16="http://schemas.microsoft.com/office/drawing/2014/main" id="{41A38A3C-DF10-4C2B-9ADD-C97710D6AFF9}"/>
              </a:ext>
            </a:extLst>
          </p:cNvPr>
          <p:cNvSpPr>
            <a:spLocks noGrp="1"/>
          </p:cNvSpPr>
          <p:nvPr>
            <p:ph idx="1"/>
          </p:nvPr>
        </p:nvSpPr>
        <p:spPr/>
        <p:txBody>
          <a:bodyPr>
            <a:normAutofit fontScale="77500" lnSpcReduction="20000"/>
          </a:bodyPr>
          <a:lstStyle/>
          <a:p>
            <a:pPr marL="0" indent="0">
              <a:buNone/>
            </a:pPr>
            <a:r>
              <a:rPr lang="en-US" dirty="0"/>
              <a:t>Real-time communication is a critical feature for many modern web applications, enabling instant updates and interactions between users. Two common technologies used for real-time communication in web applications are Socket.IO and </a:t>
            </a:r>
            <a:r>
              <a:rPr lang="en-US" dirty="0" err="1"/>
              <a:t>WebSockets</a:t>
            </a:r>
            <a:r>
              <a:rPr lang="en-US" dirty="0"/>
              <a:t>.</a:t>
            </a:r>
          </a:p>
          <a:p>
            <a:pPr marL="0" indent="0">
              <a:buNone/>
            </a:pPr>
            <a:r>
              <a:rPr lang="en-US" b="1" dirty="0"/>
              <a:t>1. </a:t>
            </a:r>
            <a:r>
              <a:rPr lang="en-US" b="1" dirty="0" err="1"/>
              <a:t>WebSockets</a:t>
            </a:r>
            <a:r>
              <a:rPr lang="en-US" b="1" dirty="0"/>
              <a:t>:</a:t>
            </a:r>
            <a:endParaRPr lang="en-US" dirty="0"/>
          </a:p>
          <a:p>
            <a:pPr marL="0" indent="0">
              <a:buNone/>
            </a:pPr>
            <a:r>
              <a:rPr lang="en-US" dirty="0" err="1"/>
              <a:t>WebSockets</a:t>
            </a:r>
            <a:r>
              <a:rPr lang="en-US" dirty="0"/>
              <a:t> is a protocol that provides full-duplex communication channels over a single TCP connection. It allows real-time, bidirectional communication between a client (typically a web browser) and a server. Here's how </a:t>
            </a:r>
            <a:r>
              <a:rPr lang="en-US" dirty="0" err="1"/>
              <a:t>WebSockets</a:t>
            </a:r>
            <a:r>
              <a:rPr lang="en-US" dirty="0"/>
              <a:t> work:</a:t>
            </a:r>
          </a:p>
          <a:p>
            <a:pPr marL="0" indent="0">
              <a:buNone/>
            </a:pPr>
            <a:r>
              <a:rPr lang="en-US" b="1" dirty="0"/>
              <a:t>- Connection Establishment:</a:t>
            </a:r>
            <a:r>
              <a:rPr lang="en-US" dirty="0"/>
              <a:t> A WebSocket connection starts with a handshake process, usually over the HTTP or HTTPS protocol, after which the communication switches to the WebSocket protocol.</a:t>
            </a:r>
          </a:p>
          <a:p>
            <a:pPr marL="0" indent="0">
              <a:buNone/>
            </a:pPr>
            <a:r>
              <a:rPr lang="en-US" b="1" dirty="0"/>
              <a:t>- Bi-directional Communication:</a:t>
            </a:r>
            <a:r>
              <a:rPr lang="en-US" dirty="0"/>
              <a:t> Once the WebSocket connection is established, both the client and server can send data to each other at any time without the need for frequent HTTP requests.</a:t>
            </a:r>
          </a:p>
          <a:p>
            <a:pPr marL="0" indent="0">
              <a:buNone/>
            </a:pPr>
            <a:r>
              <a:rPr lang="en-US" b="1" dirty="0"/>
              <a:t>- Low Latency:</a:t>
            </a:r>
            <a:r>
              <a:rPr lang="en-US" dirty="0"/>
              <a:t> </a:t>
            </a:r>
            <a:r>
              <a:rPr lang="en-US" dirty="0" err="1"/>
              <a:t>WebSockets</a:t>
            </a:r>
            <a:r>
              <a:rPr lang="en-US" dirty="0"/>
              <a:t> are known for their low-latency communication, making them ideal for real-time applications like chat, online gaming, and collaborative tools.</a:t>
            </a:r>
          </a:p>
          <a:p>
            <a:pPr marL="0" indent="0">
              <a:buNone/>
            </a:pPr>
            <a:endParaRPr lang="en-US" dirty="0"/>
          </a:p>
        </p:txBody>
      </p:sp>
    </p:spTree>
    <p:extLst>
      <p:ext uri="{BB962C8B-B14F-4D97-AF65-F5344CB8AC3E}">
        <p14:creationId xmlns:p14="http://schemas.microsoft.com/office/powerpoint/2010/main" val="410194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A0BC-820E-4557-BBB9-96BAB63772C2}"/>
              </a:ext>
            </a:extLst>
          </p:cNvPr>
          <p:cNvSpPr>
            <a:spLocks noGrp="1"/>
          </p:cNvSpPr>
          <p:nvPr>
            <p:ph type="title"/>
          </p:nvPr>
        </p:nvSpPr>
        <p:spPr/>
        <p:txBody>
          <a:bodyPr>
            <a:normAutofit fontScale="90000"/>
          </a:bodyPr>
          <a:lstStyle/>
          <a:p>
            <a:br>
              <a:rPr lang="en-US" b="1" u="sng" dirty="0"/>
            </a:br>
            <a:r>
              <a:rPr lang="en-US" b="1" u="sng" dirty="0"/>
              <a:t>Real-time communication with Socket.IO or </a:t>
            </a:r>
            <a:r>
              <a:rPr lang="en-US" b="1" u="sng" dirty="0" err="1"/>
              <a:t>WebSockets</a:t>
            </a:r>
            <a:r>
              <a:rPr lang="en-US" b="1" u="sng" dirty="0"/>
              <a:t>.</a:t>
            </a:r>
            <a:br>
              <a:rPr lang="en-US" dirty="0"/>
            </a:br>
            <a:endParaRPr lang="en-US" dirty="0"/>
          </a:p>
        </p:txBody>
      </p:sp>
      <p:sp>
        <p:nvSpPr>
          <p:cNvPr id="3" name="Content Placeholder 2">
            <a:extLst>
              <a:ext uri="{FF2B5EF4-FFF2-40B4-BE49-F238E27FC236}">
                <a16:creationId xmlns:a16="http://schemas.microsoft.com/office/drawing/2014/main" id="{201B79E4-5DA2-48B6-8197-7DD2C73A6128}"/>
              </a:ext>
            </a:extLst>
          </p:cNvPr>
          <p:cNvSpPr>
            <a:spLocks noGrp="1"/>
          </p:cNvSpPr>
          <p:nvPr>
            <p:ph idx="1"/>
          </p:nvPr>
        </p:nvSpPr>
        <p:spPr/>
        <p:txBody>
          <a:bodyPr>
            <a:normAutofit fontScale="77500" lnSpcReduction="20000"/>
          </a:bodyPr>
          <a:lstStyle/>
          <a:p>
            <a:pPr marL="0" indent="0">
              <a:buNone/>
            </a:pPr>
            <a:r>
              <a:rPr lang="en-US" b="1" dirty="0"/>
              <a:t>2. Socket.IO:</a:t>
            </a:r>
            <a:endParaRPr lang="en-US" dirty="0"/>
          </a:p>
          <a:p>
            <a:pPr marL="0" indent="0">
              <a:buNone/>
            </a:pPr>
            <a:r>
              <a:rPr lang="en-US" dirty="0"/>
              <a:t>Socket.IO is a library that abstracts </a:t>
            </a:r>
            <a:r>
              <a:rPr lang="en-US" dirty="0" err="1"/>
              <a:t>WebSockets</a:t>
            </a:r>
            <a:r>
              <a:rPr lang="en-US" dirty="0"/>
              <a:t> and other real-time communication methods to provide a more convenient and robust API for developers. Socket.IO can use </a:t>
            </a:r>
            <a:r>
              <a:rPr lang="en-US" dirty="0" err="1"/>
              <a:t>WebSockets</a:t>
            </a:r>
            <a:r>
              <a:rPr lang="en-US" dirty="0"/>
              <a:t> as a transport, but it can also fall back to other technologies like long polling or Server-Sent Events (SSE) if </a:t>
            </a:r>
            <a:r>
              <a:rPr lang="en-US" dirty="0" err="1"/>
              <a:t>WebSockets</a:t>
            </a:r>
            <a:r>
              <a:rPr lang="en-US" dirty="0"/>
              <a:t> are not supported by the client or server. Here's how Socket.IO works:</a:t>
            </a:r>
          </a:p>
          <a:p>
            <a:pPr marL="0" indent="0">
              <a:buNone/>
            </a:pPr>
            <a:r>
              <a:rPr lang="en-US" b="1" dirty="0"/>
              <a:t>- Real-time Events:</a:t>
            </a:r>
            <a:r>
              <a:rPr lang="en-US" dirty="0"/>
              <a:t> Socket.IO enables real-time communication through events. Clients and the server can emit events and listen for events. This event-based model simplifies communication.</a:t>
            </a:r>
          </a:p>
          <a:p>
            <a:pPr marL="0" indent="0">
              <a:buNone/>
            </a:pPr>
            <a:r>
              <a:rPr lang="en-US" b="1" dirty="0"/>
              <a:t>- Fallback Mechanisms:</a:t>
            </a:r>
            <a:r>
              <a:rPr lang="en-US" dirty="0"/>
              <a:t> Socket.IO gracefully handles situations where </a:t>
            </a:r>
            <a:r>
              <a:rPr lang="en-US" dirty="0" err="1"/>
              <a:t>WebSockets</a:t>
            </a:r>
            <a:r>
              <a:rPr lang="en-US" dirty="0"/>
              <a:t> are not available or supported. It can automatically switch to other transport mechanisms to ensure compatibility.</a:t>
            </a:r>
          </a:p>
          <a:p>
            <a:pPr marL="0" indent="0">
              <a:buNone/>
            </a:pPr>
            <a:r>
              <a:rPr lang="en-US" b="1" dirty="0"/>
              <a:t>- Wide Browser Support:</a:t>
            </a:r>
            <a:r>
              <a:rPr lang="en-US" dirty="0"/>
              <a:t> Socket.IO is designed to work with various browsers and provides a consistent API, making it a suitable choice for cross-browser real-time applications.</a:t>
            </a:r>
          </a:p>
          <a:p>
            <a:pPr marL="0" indent="0">
              <a:buNone/>
            </a:pPr>
            <a:endParaRPr lang="en-US" dirty="0"/>
          </a:p>
        </p:txBody>
      </p:sp>
    </p:spTree>
    <p:extLst>
      <p:ext uri="{BB962C8B-B14F-4D97-AF65-F5344CB8AC3E}">
        <p14:creationId xmlns:p14="http://schemas.microsoft.com/office/powerpoint/2010/main" val="225706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446F-59F4-4996-B3D3-F1884BA4D4F4}"/>
              </a:ext>
            </a:extLst>
          </p:cNvPr>
          <p:cNvSpPr>
            <a:spLocks noGrp="1"/>
          </p:cNvSpPr>
          <p:nvPr>
            <p:ph type="title"/>
          </p:nvPr>
        </p:nvSpPr>
        <p:spPr/>
        <p:txBody>
          <a:bodyPr>
            <a:normAutofit fontScale="90000"/>
          </a:bodyPr>
          <a:lstStyle/>
          <a:p>
            <a:br>
              <a:rPr lang="en-US" b="1" u="sng" dirty="0"/>
            </a:br>
            <a:r>
              <a:rPr lang="en-US" b="1" u="sng" dirty="0"/>
              <a:t>Real-time communication with Socket.IO or </a:t>
            </a:r>
            <a:r>
              <a:rPr lang="en-US" b="1" u="sng" dirty="0" err="1"/>
              <a:t>WebSockets</a:t>
            </a:r>
            <a:r>
              <a:rPr lang="en-US" b="1" u="sng" dirty="0"/>
              <a:t>.</a:t>
            </a:r>
            <a:br>
              <a:rPr lang="en-US" dirty="0"/>
            </a:br>
            <a:endParaRPr lang="en-US" dirty="0"/>
          </a:p>
        </p:txBody>
      </p:sp>
      <p:sp>
        <p:nvSpPr>
          <p:cNvPr id="3" name="Content Placeholder 2">
            <a:extLst>
              <a:ext uri="{FF2B5EF4-FFF2-40B4-BE49-F238E27FC236}">
                <a16:creationId xmlns:a16="http://schemas.microsoft.com/office/drawing/2014/main" id="{BCDED9B0-A57F-4961-8E04-04A655318DEF}"/>
              </a:ext>
            </a:extLst>
          </p:cNvPr>
          <p:cNvSpPr>
            <a:spLocks noGrp="1"/>
          </p:cNvSpPr>
          <p:nvPr>
            <p:ph idx="1"/>
          </p:nvPr>
        </p:nvSpPr>
        <p:spPr/>
        <p:txBody>
          <a:bodyPr/>
          <a:lstStyle/>
          <a:p>
            <a:pPr marL="0" indent="0">
              <a:buNone/>
            </a:pPr>
            <a:r>
              <a:rPr lang="en-US" b="1" dirty="0"/>
              <a:t>When to Use </a:t>
            </a:r>
            <a:r>
              <a:rPr lang="en-US" b="1" dirty="0" err="1"/>
              <a:t>WebSockets</a:t>
            </a:r>
            <a:r>
              <a:rPr lang="en-US" b="1" dirty="0"/>
              <a:t> vs. Socket.IO:</a:t>
            </a:r>
            <a:endParaRPr lang="en-US" dirty="0"/>
          </a:p>
          <a:p>
            <a:pPr marL="0" indent="0">
              <a:buNone/>
            </a:pPr>
            <a:r>
              <a:rPr lang="en-US" b="1" dirty="0"/>
              <a:t>- </a:t>
            </a:r>
            <a:r>
              <a:rPr lang="en-US" b="1" dirty="0" err="1"/>
              <a:t>WebSockets</a:t>
            </a:r>
            <a:r>
              <a:rPr lang="en-US" dirty="0"/>
              <a:t> are a lower-level protocol, ideal when you want to implement real-time communication from scratch or require fine-grained control over the communication.</a:t>
            </a:r>
          </a:p>
          <a:p>
            <a:pPr marL="0" indent="0">
              <a:buNone/>
            </a:pPr>
            <a:r>
              <a:rPr lang="en-US" dirty="0"/>
              <a:t> </a:t>
            </a:r>
            <a:r>
              <a:rPr lang="en-US" b="1" dirty="0"/>
              <a:t>- Socket.IO </a:t>
            </a:r>
            <a:r>
              <a:rPr lang="en-US" dirty="0"/>
              <a:t>is an excellent choice when you want a higher-level abstraction, faster development, and compatibility across various browsers. It's particularly suitable for applications where robust real-time communication is a critical feature, such as chat applications, online gaming, or live dashboards.</a:t>
            </a:r>
          </a:p>
          <a:p>
            <a:pPr marL="0" indent="0">
              <a:buNone/>
            </a:pPr>
            <a:endParaRPr lang="en-US" dirty="0"/>
          </a:p>
        </p:txBody>
      </p:sp>
    </p:spTree>
    <p:extLst>
      <p:ext uri="{BB962C8B-B14F-4D97-AF65-F5344CB8AC3E}">
        <p14:creationId xmlns:p14="http://schemas.microsoft.com/office/powerpoint/2010/main" val="299858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68BF-5D7D-491E-B4D2-89E49795FB34}"/>
              </a:ext>
            </a:extLst>
          </p:cNvPr>
          <p:cNvSpPr>
            <a:spLocks noGrp="1"/>
          </p:cNvSpPr>
          <p:nvPr>
            <p:ph type="title"/>
          </p:nvPr>
        </p:nvSpPr>
        <p:spPr/>
        <p:txBody>
          <a:bodyPr>
            <a:normAutofit fontScale="90000"/>
          </a:bodyPr>
          <a:lstStyle/>
          <a:p>
            <a:br>
              <a:rPr lang="en-US" b="1" u="sng" dirty="0"/>
            </a:br>
            <a:r>
              <a:rPr lang="en-US" b="1" u="sng" dirty="0"/>
              <a:t>Real-time communication with Socket.IO or </a:t>
            </a:r>
            <a:r>
              <a:rPr lang="en-US" b="1" u="sng" dirty="0" err="1"/>
              <a:t>WebSockets</a:t>
            </a:r>
            <a:r>
              <a:rPr lang="en-US" b="1" u="sng" dirty="0"/>
              <a:t>.</a:t>
            </a:r>
            <a:br>
              <a:rPr lang="en-US" dirty="0"/>
            </a:br>
            <a:endParaRPr lang="en-US" dirty="0"/>
          </a:p>
        </p:txBody>
      </p:sp>
      <p:sp>
        <p:nvSpPr>
          <p:cNvPr id="3" name="Content Placeholder 2">
            <a:extLst>
              <a:ext uri="{FF2B5EF4-FFF2-40B4-BE49-F238E27FC236}">
                <a16:creationId xmlns:a16="http://schemas.microsoft.com/office/drawing/2014/main" id="{59970621-E726-4411-BBCF-0A51D684F6D4}"/>
              </a:ext>
            </a:extLst>
          </p:cNvPr>
          <p:cNvSpPr>
            <a:spLocks noGrp="1"/>
          </p:cNvSpPr>
          <p:nvPr>
            <p:ph idx="1"/>
          </p:nvPr>
        </p:nvSpPr>
        <p:spPr/>
        <p:txBody>
          <a:bodyPr>
            <a:normAutofit fontScale="47500" lnSpcReduction="20000"/>
          </a:bodyPr>
          <a:lstStyle/>
          <a:p>
            <a:pPr marL="0" indent="0">
              <a:buNone/>
            </a:pPr>
            <a:r>
              <a:rPr lang="en-US" b="1" dirty="0"/>
              <a:t>Sample Usage with Socket.IO:</a:t>
            </a:r>
            <a:endParaRPr lang="en-US" dirty="0"/>
          </a:p>
          <a:p>
            <a:pPr marL="0" indent="0">
              <a:buNone/>
            </a:pPr>
            <a:r>
              <a:rPr lang="en-US" b="1" dirty="0"/>
              <a:t>1. Install the Socket.IO server and client libraries:</a:t>
            </a:r>
            <a:endParaRPr lang="en-US" dirty="0"/>
          </a:p>
          <a:p>
            <a:pPr marL="0" indent="0">
              <a:buNone/>
            </a:pPr>
            <a:r>
              <a:rPr lang="en-US" dirty="0"/>
              <a:t>   </a:t>
            </a:r>
            <a:r>
              <a:rPr lang="en-US" dirty="0" err="1"/>
              <a:t>npm</a:t>
            </a:r>
            <a:r>
              <a:rPr lang="en-US" dirty="0"/>
              <a:t> install socket.io</a:t>
            </a:r>
          </a:p>
          <a:p>
            <a:pPr marL="0" indent="0">
              <a:buNone/>
            </a:pPr>
            <a:r>
              <a:rPr lang="en-US" b="1" dirty="0"/>
              <a:t>2. Set up a Socket.IO server on your Node.js server:</a:t>
            </a:r>
            <a:endParaRPr lang="en-US" dirty="0"/>
          </a:p>
          <a:p>
            <a:pPr marL="0" indent="0">
              <a:buNone/>
            </a:pPr>
            <a:r>
              <a:rPr lang="en-US" dirty="0"/>
              <a:t>   const http = require('http');</a:t>
            </a:r>
          </a:p>
          <a:p>
            <a:pPr marL="0" indent="0">
              <a:buNone/>
            </a:pPr>
            <a:r>
              <a:rPr lang="en-US" dirty="0"/>
              <a:t>   const server = </a:t>
            </a:r>
            <a:r>
              <a:rPr lang="en-US" dirty="0" err="1"/>
              <a:t>http.createServer</a:t>
            </a:r>
            <a:r>
              <a:rPr lang="en-US" dirty="0"/>
              <a:t>();</a:t>
            </a:r>
          </a:p>
          <a:p>
            <a:pPr marL="0" indent="0">
              <a:buNone/>
            </a:pPr>
            <a:r>
              <a:rPr lang="en-US" dirty="0"/>
              <a:t>   const </a:t>
            </a:r>
            <a:r>
              <a:rPr lang="en-US" dirty="0" err="1"/>
              <a:t>io</a:t>
            </a:r>
            <a:r>
              <a:rPr lang="en-US" dirty="0"/>
              <a:t> = require('socket.io')(server);</a:t>
            </a:r>
          </a:p>
          <a:p>
            <a:pPr marL="0" indent="0">
              <a:buNone/>
            </a:pPr>
            <a:r>
              <a:rPr lang="en-US" dirty="0"/>
              <a:t>   </a:t>
            </a:r>
            <a:r>
              <a:rPr lang="en-US" dirty="0" err="1"/>
              <a:t>io.on</a:t>
            </a:r>
            <a:r>
              <a:rPr lang="en-US" dirty="0"/>
              <a:t>('connection', (socket) =&gt; {</a:t>
            </a:r>
          </a:p>
          <a:p>
            <a:pPr marL="0" indent="0">
              <a:buNone/>
            </a:pPr>
            <a:r>
              <a:rPr lang="en-US" dirty="0"/>
              <a:t>     console.log('A user connected');</a:t>
            </a:r>
          </a:p>
          <a:p>
            <a:pPr marL="0" indent="0">
              <a:buNone/>
            </a:pPr>
            <a:r>
              <a:rPr lang="en-US" dirty="0"/>
              <a:t>     </a:t>
            </a:r>
            <a:r>
              <a:rPr lang="en-US" dirty="0" err="1"/>
              <a:t>socket.on</a:t>
            </a:r>
            <a:r>
              <a:rPr lang="en-US" dirty="0"/>
              <a:t>('chat message', (msg) =&gt; {</a:t>
            </a:r>
          </a:p>
          <a:p>
            <a:pPr marL="0" indent="0">
              <a:buNone/>
            </a:pPr>
            <a:r>
              <a:rPr lang="en-US" dirty="0"/>
              <a:t>       </a:t>
            </a:r>
            <a:r>
              <a:rPr lang="en-US" dirty="0" err="1"/>
              <a:t>io.emit</a:t>
            </a:r>
            <a:r>
              <a:rPr lang="en-US" dirty="0"/>
              <a:t>('chat message', msg);</a:t>
            </a:r>
          </a:p>
          <a:p>
            <a:pPr marL="0" indent="0">
              <a:buNone/>
            </a:pPr>
            <a:r>
              <a:rPr lang="en-US" dirty="0"/>
              <a:t>     });</a:t>
            </a:r>
          </a:p>
          <a:p>
            <a:pPr marL="0" indent="0">
              <a:buNone/>
            </a:pPr>
            <a:r>
              <a:rPr lang="en-US" dirty="0"/>
              <a:t>   });</a:t>
            </a:r>
          </a:p>
          <a:p>
            <a:pPr marL="0" indent="0">
              <a:buNone/>
            </a:pPr>
            <a:r>
              <a:rPr lang="en-US" dirty="0"/>
              <a:t>   </a:t>
            </a:r>
            <a:r>
              <a:rPr lang="en-US" dirty="0" err="1"/>
              <a:t>server.listen</a:t>
            </a:r>
            <a:r>
              <a:rPr lang="en-US" dirty="0"/>
              <a:t>(3000, () =&gt; {</a:t>
            </a:r>
          </a:p>
          <a:p>
            <a:pPr marL="0" indent="0">
              <a:buNone/>
            </a:pPr>
            <a:r>
              <a:rPr lang="en-US" dirty="0"/>
              <a:t>     console.log('Server listening on port 3000');</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97690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25B1-5CA0-4725-986A-CC5F11130A49}"/>
              </a:ext>
            </a:extLst>
          </p:cNvPr>
          <p:cNvSpPr>
            <a:spLocks noGrp="1"/>
          </p:cNvSpPr>
          <p:nvPr>
            <p:ph type="title"/>
          </p:nvPr>
        </p:nvSpPr>
        <p:spPr/>
        <p:txBody>
          <a:bodyPr>
            <a:normAutofit fontScale="90000"/>
          </a:bodyPr>
          <a:lstStyle/>
          <a:p>
            <a:br>
              <a:rPr lang="en-US" b="1" u="sng" dirty="0"/>
            </a:br>
            <a:r>
              <a:rPr lang="en-US" b="1" u="sng" dirty="0"/>
              <a:t>Real-time communication with Socket.IO or </a:t>
            </a:r>
            <a:r>
              <a:rPr lang="en-US" b="1" u="sng" dirty="0" err="1"/>
              <a:t>WebSockets</a:t>
            </a:r>
            <a:r>
              <a:rPr lang="en-US" b="1" u="sng" dirty="0"/>
              <a:t>.</a:t>
            </a:r>
            <a:br>
              <a:rPr lang="en-US" dirty="0"/>
            </a:br>
            <a:endParaRPr lang="en-US" dirty="0"/>
          </a:p>
        </p:txBody>
      </p:sp>
      <p:sp>
        <p:nvSpPr>
          <p:cNvPr id="3" name="Content Placeholder 2">
            <a:extLst>
              <a:ext uri="{FF2B5EF4-FFF2-40B4-BE49-F238E27FC236}">
                <a16:creationId xmlns:a16="http://schemas.microsoft.com/office/drawing/2014/main" id="{70ADCAC1-39B5-4B26-8A76-790DF23C84EB}"/>
              </a:ext>
            </a:extLst>
          </p:cNvPr>
          <p:cNvSpPr>
            <a:spLocks noGrp="1"/>
          </p:cNvSpPr>
          <p:nvPr>
            <p:ph idx="1"/>
          </p:nvPr>
        </p:nvSpPr>
        <p:spPr/>
        <p:txBody>
          <a:bodyPr>
            <a:normAutofit fontScale="47500" lnSpcReduction="20000"/>
          </a:bodyPr>
          <a:lstStyle/>
          <a:p>
            <a:pPr marL="0" indent="0">
              <a:buNone/>
            </a:pPr>
            <a:r>
              <a:rPr lang="en-US" b="1" dirty="0"/>
              <a:t>3. Create a Socket.IO client in your React application (or any frontend technology):</a:t>
            </a:r>
            <a:endParaRPr lang="en-US" dirty="0"/>
          </a:p>
          <a:p>
            <a:pPr marL="0" indent="0">
              <a:buNone/>
            </a:pPr>
            <a:r>
              <a:rPr lang="en-US" dirty="0"/>
              <a:t>import { </a:t>
            </a:r>
            <a:r>
              <a:rPr lang="en-US" dirty="0" err="1"/>
              <a:t>useEffect</a:t>
            </a:r>
            <a:r>
              <a:rPr lang="en-US" dirty="0"/>
              <a:t>, </a:t>
            </a:r>
            <a:r>
              <a:rPr lang="en-US" dirty="0" err="1"/>
              <a:t>useState</a:t>
            </a:r>
            <a:r>
              <a:rPr lang="en-US" dirty="0"/>
              <a:t> } from 'react';</a:t>
            </a:r>
          </a:p>
          <a:p>
            <a:pPr marL="0" indent="0">
              <a:buNone/>
            </a:pPr>
            <a:r>
              <a:rPr lang="en-US" dirty="0"/>
              <a:t>   import </a:t>
            </a:r>
            <a:r>
              <a:rPr lang="en-US" dirty="0" err="1"/>
              <a:t>io</a:t>
            </a:r>
            <a:r>
              <a:rPr lang="en-US" dirty="0"/>
              <a:t> from 'socket.io-client';</a:t>
            </a:r>
          </a:p>
          <a:p>
            <a:pPr marL="0" indent="0">
              <a:buNone/>
            </a:pPr>
            <a:r>
              <a:rPr lang="en-US" dirty="0"/>
              <a:t>   const socket = </a:t>
            </a:r>
            <a:r>
              <a:rPr lang="en-US" dirty="0" err="1"/>
              <a:t>io</a:t>
            </a:r>
            <a:r>
              <a:rPr lang="en-US" dirty="0"/>
              <a:t>('http://localhost:3000');</a:t>
            </a:r>
          </a:p>
          <a:p>
            <a:pPr marL="0" indent="0">
              <a:buNone/>
            </a:pPr>
            <a:r>
              <a:rPr lang="en-US" dirty="0"/>
              <a:t>   function App() {</a:t>
            </a:r>
          </a:p>
          <a:p>
            <a:pPr marL="0" indent="0">
              <a:buNone/>
            </a:pPr>
            <a:r>
              <a:rPr lang="en-US" dirty="0"/>
              <a:t>     const [messages, </a:t>
            </a:r>
            <a:r>
              <a:rPr lang="en-US" dirty="0" err="1"/>
              <a:t>setMessages</a:t>
            </a:r>
            <a:r>
              <a:rPr lang="en-US" dirty="0"/>
              <a:t>] = </a:t>
            </a:r>
            <a:r>
              <a:rPr lang="en-US" dirty="0" err="1"/>
              <a:t>useState</a:t>
            </a:r>
            <a:r>
              <a:rPr lang="en-US" dirty="0"/>
              <a:t>([]);</a:t>
            </a:r>
          </a:p>
          <a:p>
            <a:pPr marL="0" indent="0">
              <a:buNone/>
            </a:pPr>
            <a:r>
              <a:rPr lang="en-US" dirty="0"/>
              <a:t>     const [message, </a:t>
            </a:r>
            <a:r>
              <a:rPr lang="en-US" dirty="0" err="1"/>
              <a:t>setMessage</a:t>
            </a:r>
            <a:r>
              <a:rPr lang="en-US" dirty="0"/>
              <a:t>] = </a:t>
            </a:r>
            <a:r>
              <a:rPr lang="en-US" dirty="0" err="1"/>
              <a:t>useState</a:t>
            </a:r>
            <a:r>
              <a:rPr lang="en-US" dirty="0"/>
              <a:t>('');</a:t>
            </a:r>
          </a:p>
          <a:p>
            <a:pPr marL="0" indent="0">
              <a:buNone/>
            </a:pPr>
            <a:r>
              <a:rPr lang="en-US" dirty="0"/>
              <a:t>     </a:t>
            </a:r>
            <a:r>
              <a:rPr lang="en-US" dirty="0" err="1"/>
              <a:t>useEffect</a:t>
            </a:r>
            <a:r>
              <a:rPr lang="en-US" dirty="0"/>
              <a:t>(() =&gt; {</a:t>
            </a:r>
          </a:p>
          <a:p>
            <a:pPr marL="0" indent="0">
              <a:buNone/>
            </a:pPr>
            <a:r>
              <a:rPr lang="en-US" dirty="0"/>
              <a:t>       </a:t>
            </a:r>
            <a:r>
              <a:rPr lang="en-US" dirty="0" err="1"/>
              <a:t>socket.on</a:t>
            </a:r>
            <a:r>
              <a:rPr lang="en-US" dirty="0"/>
              <a:t>('chat message', (msg) =&gt; {</a:t>
            </a:r>
          </a:p>
          <a:p>
            <a:pPr marL="0" indent="0">
              <a:buNone/>
            </a:pPr>
            <a:r>
              <a:rPr lang="en-US" dirty="0"/>
              <a:t>         </a:t>
            </a:r>
            <a:r>
              <a:rPr lang="en-US" dirty="0" err="1"/>
              <a:t>setMessages</a:t>
            </a:r>
            <a:r>
              <a:rPr lang="en-US" dirty="0"/>
              <a:t>((</a:t>
            </a:r>
            <a:r>
              <a:rPr lang="en-US" dirty="0" err="1"/>
              <a:t>prevMessages</a:t>
            </a:r>
            <a:r>
              <a:rPr lang="en-US" dirty="0"/>
              <a:t>) =&gt; [...</a:t>
            </a:r>
            <a:r>
              <a:rPr lang="en-US" dirty="0" err="1"/>
              <a:t>prevMessages</a:t>
            </a:r>
            <a:r>
              <a:rPr lang="en-US" dirty="0"/>
              <a:t>, msg]);</a:t>
            </a:r>
          </a:p>
          <a:p>
            <a:pPr marL="0" indent="0">
              <a:buNone/>
            </a:pPr>
            <a:r>
              <a:rPr lang="en-US" dirty="0"/>
              <a:t>       });</a:t>
            </a:r>
          </a:p>
          <a:p>
            <a:pPr marL="0" indent="0">
              <a:buNone/>
            </a:pPr>
            <a:r>
              <a:rPr lang="en-US" dirty="0"/>
              <a:t>     }, []);</a:t>
            </a:r>
          </a:p>
          <a:p>
            <a:pPr marL="0" indent="0">
              <a:buNone/>
            </a:pPr>
            <a:r>
              <a:rPr lang="en-US" dirty="0"/>
              <a:t>     const </a:t>
            </a:r>
            <a:r>
              <a:rPr lang="en-US" dirty="0" err="1"/>
              <a:t>sendMessage</a:t>
            </a:r>
            <a:r>
              <a:rPr lang="en-US" dirty="0"/>
              <a:t> = () =&gt; {</a:t>
            </a:r>
          </a:p>
          <a:p>
            <a:pPr marL="0" indent="0">
              <a:buNone/>
            </a:pPr>
            <a:r>
              <a:rPr lang="en-US" dirty="0"/>
              <a:t>       </a:t>
            </a:r>
            <a:r>
              <a:rPr lang="en-US" dirty="0" err="1"/>
              <a:t>socket.emit</a:t>
            </a:r>
            <a:r>
              <a:rPr lang="en-US" dirty="0"/>
              <a:t>('chat message', message);</a:t>
            </a:r>
          </a:p>
          <a:p>
            <a:pPr marL="0" indent="0">
              <a:buNone/>
            </a:pPr>
            <a:r>
              <a:rPr lang="en-US" dirty="0"/>
              <a:t>       </a:t>
            </a:r>
            <a:r>
              <a:rPr lang="en-US" dirty="0" err="1"/>
              <a:t>setMessage</a:t>
            </a: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75427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83C5-205D-4A10-B902-701D4C93DECE}"/>
              </a:ext>
            </a:extLst>
          </p:cNvPr>
          <p:cNvSpPr>
            <a:spLocks noGrp="1"/>
          </p:cNvSpPr>
          <p:nvPr>
            <p:ph type="title"/>
          </p:nvPr>
        </p:nvSpPr>
        <p:spPr/>
        <p:txBody>
          <a:bodyPr>
            <a:normAutofit fontScale="90000"/>
          </a:bodyPr>
          <a:lstStyle/>
          <a:p>
            <a:br>
              <a:rPr lang="en-US" b="1" u="sng" dirty="0"/>
            </a:br>
            <a:r>
              <a:rPr lang="en-US" b="1" u="sng" dirty="0"/>
              <a:t>Real-time communication with Socket.IO or </a:t>
            </a:r>
            <a:r>
              <a:rPr lang="en-US" b="1" u="sng" dirty="0" err="1"/>
              <a:t>WebSockets</a:t>
            </a:r>
            <a:r>
              <a:rPr lang="en-US" b="1" u="sng" dirty="0"/>
              <a:t>.</a:t>
            </a:r>
            <a:br>
              <a:rPr lang="en-US" dirty="0"/>
            </a:br>
            <a:endParaRPr lang="en-US" dirty="0"/>
          </a:p>
        </p:txBody>
      </p:sp>
      <p:sp>
        <p:nvSpPr>
          <p:cNvPr id="3" name="Content Placeholder 2">
            <a:extLst>
              <a:ext uri="{FF2B5EF4-FFF2-40B4-BE49-F238E27FC236}">
                <a16:creationId xmlns:a16="http://schemas.microsoft.com/office/drawing/2014/main" id="{6A024CEA-4E4A-48DF-8A89-2CFCD18E5E3F}"/>
              </a:ext>
            </a:extLst>
          </p:cNvPr>
          <p:cNvSpPr>
            <a:spLocks noGrp="1"/>
          </p:cNvSpPr>
          <p:nvPr>
            <p:ph idx="1"/>
          </p:nvPr>
        </p:nvSpPr>
        <p:spPr/>
        <p:txBody>
          <a:bodyPr>
            <a:normAutofit fontScale="40000" lnSpcReduction="20000"/>
          </a:bodyPr>
          <a:lstStyle/>
          <a:p>
            <a:pPr marL="0" indent="0">
              <a:buNone/>
            </a:pPr>
            <a:r>
              <a:rPr lang="en-US" dirty="0"/>
              <a:t> return (</a:t>
            </a:r>
          </a:p>
          <a:p>
            <a:pPr marL="0" indent="0">
              <a:buNone/>
            </a:pPr>
            <a:r>
              <a:rPr lang="en-US" dirty="0"/>
              <a:t>       &lt;div&gt;</a:t>
            </a:r>
          </a:p>
          <a:p>
            <a:pPr marL="0" indent="0">
              <a:buNone/>
            </a:pPr>
            <a:r>
              <a:rPr lang="en-US" dirty="0"/>
              <a:t>         &lt;ul&gt;</a:t>
            </a:r>
          </a:p>
          <a:p>
            <a:pPr marL="0" indent="0">
              <a:buNone/>
            </a:pPr>
            <a:r>
              <a:rPr lang="en-US" dirty="0"/>
              <a:t>           {</a:t>
            </a:r>
            <a:r>
              <a:rPr lang="en-US" dirty="0" err="1"/>
              <a:t>messages.map</a:t>
            </a:r>
            <a:r>
              <a:rPr lang="en-US" dirty="0"/>
              <a:t>((msg, index) =&gt; (</a:t>
            </a:r>
          </a:p>
          <a:p>
            <a:pPr marL="0" indent="0">
              <a:buNone/>
            </a:pPr>
            <a:r>
              <a:rPr lang="en-US" dirty="0"/>
              <a:t>             &lt;li key={index}&gt;{msg}&lt;/li&gt;</a:t>
            </a:r>
          </a:p>
          <a:p>
            <a:pPr marL="0" indent="0">
              <a:buNone/>
            </a:pPr>
            <a:r>
              <a:rPr lang="en-US" dirty="0"/>
              <a:t>           ))}</a:t>
            </a:r>
          </a:p>
          <a:p>
            <a:pPr marL="0" indent="0">
              <a:buNone/>
            </a:pPr>
            <a:r>
              <a:rPr lang="en-US" dirty="0"/>
              <a:t>         &lt;/ul&gt;</a:t>
            </a:r>
          </a:p>
          <a:p>
            <a:pPr marL="0" indent="0">
              <a:buNone/>
            </a:pPr>
            <a:r>
              <a:rPr lang="en-US" dirty="0"/>
              <a:t>         &lt;input</a:t>
            </a:r>
          </a:p>
          <a:p>
            <a:pPr marL="0" indent="0">
              <a:buNone/>
            </a:pPr>
            <a:r>
              <a:rPr lang="en-US" dirty="0"/>
              <a:t>           type="text"</a:t>
            </a:r>
          </a:p>
          <a:p>
            <a:pPr marL="0" indent="0">
              <a:buNone/>
            </a:pPr>
            <a:r>
              <a:rPr lang="en-US" dirty="0"/>
              <a:t>           value={message}</a:t>
            </a:r>
          </a:p>
          <a:p>
            <a:pPr marL="0" indent="0">
              <a:buNone/>
            </a:pPr>
            <a:r>
              <a:rPr lang="en-US" dirty="0"/>
              <a:t>           </a:t>
            </a:r>
            <a:r>
              <a:rPr lang="en-US" dirty="0" err="1"/>
              <a:t>onChange</a:t>
            </a:r>
            <a:r>
              <a:rPr lang="en-US" dirty="0"/>
              <a:t>={(e) =&gt; </a:t>
            </a:r>
            <a:r>
              <a:rPr lang="en-US" dirty="0" err="1"/>
              <a:t>setMessage</a:t>
            </a:r>
            <a:r>
              <a:rPr lang="en-US" dirty="0"/>
              <a:t>(</a:t>
            </a:r>
            <a:r>
              <a:rPr lang="en-US" dirty="0" err="1"/>
              <a:t>e.target.value</a:t>
            </a:r>
            <a:r>
              <a:rPr lang="en-US" dirty="0"/>
              <a:t>)}</a:t>
            </a:r>
          </a:p>
          <a:p>
            <a:pPr marL="0" indent="0">
              <a:buNone/>
            </a:pPr>
            <a:r>
              <a:rPr lang="en-US" dirty="0"/>
              <a:t>         /&gt;</a:t>
            </a:r>
          </a:p>
          <a:p>
            <a:pPr marL="0" indent="0">
              <a:buNone/>
            </a:pPr>
            <a:r>
              <a:rPr lang="en-US" dirty="0"/>
              <a:t>         &lt;button </a:t>
            </a:r>
            <a:r>
              <a:rPr lang="en-US" dirty="0" err="1"/>
              <a:t>onClick</a:t>
            </a:r>
            <a:r>
              <a:rPr lang="en-US" dirty="0"/>
              <a:t>={</a:t>
            </a:r>
            <a:r>
              <a:rPr lang="en-US" dirty="0" err="1"/>
              <a:t>sendMessage</a:t>
            </a:r>
            <a:r>
              <a:rPr lang="en-US" dirty="0"/>
              <a:t>}&gt;Send&lt;/button&gt;</a:t>
            </a:r>
          </a:p>
          <a:p>
            <a:pPr marL="0" indent="0">
              <a:buNone/>
            </a:pPr>
            <a:r>
              <a:rPr lang="en-US" dirty="0"/>
              <a:t>       &lt;/div&gt;</a:t>
            </a:r>
          </a:p>
          <a:p>
            <a:pPr marL="0" indent="0">
              <a:buNone/>
            </a:pPr>
            <a:r>
              <a:rPr lang="en-US" dirty="0"/>
              <a:t>     );</a:t>
            </a:r>
          </a:p>
          <a:p>
            <a:pPr marL="0" indent="0">
              <a:buNone/>
            </a:pPr>
            <a:r>
              <a:rPr lang="en-US" dirty="0"/>
              <a:t>   }</a:t>
            </a:r>
          </a:p>
          <a:p>
            <a:pPr marL="0" indent="0">
              <a:buNone/>
            </a:pPr>
            <a:r>
              <a:rPr lang="en-US" dirty="0"/>
              <a:t>  export default App;</a:t>
            </a:r>
          </a:p>
        </p:txBody>
      </p:sp>
    </p:spTree>
    <p:extLst>
      <p:ext uri="{BB962C8B-B14F-4D97-AF65-F5344CB8AC3E}">
        <p14:creationId xmlns:p14="http://schemas.microsoft.com/office/powerpoint/2010/main" val="152410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A50D-B016-4007-909C-CC1C34D4F7F0}"/>
              </a:ext>
            </a:extLst>
          </p:cNvPr>
          <p:cNvSpPr>
            <a:spLocks noGrp="1"/>
          </p:cNvSpPr>
          <p:nvPr>
            <p:ph type="title"/>
          </p:nvPr>
        </p:nvSpPr>
        <p:spPr/>
        <p:txBody>
          <a:bodyPr>
            <a:normAutofit fontScale="90000"/>
          </a:bodyPr>
          <a:lstStyle/>
          <a:p>
            <a:br>
              <a:rPr lang="en-US" b="1" u="sng" dirty="0"/>
            </a:br>
            <a:r>
              <a:rPr lang="en-US" b="1" u="sng" dirty="0"/>
              <a:t>Real-time communication with Socket.IO or </a:t>
            </a:r>
            <a:r>
              <a:rPr lang="en-US" b="1" u="sng" dirty="0" err="1"/>
              <a:t>WebSockets</a:t>
            </a:r>
            <a:r>
              <a:rPr lang="en-US" b="1" u="sng" dirty="0"/>
              <a:t>.</a:t>
            </a:r>
            <a:br>
              <a:rPr lang="en-US" dirty="0"/>
            </a:br>
            <a:endParaRPr lang="en-US" dirty="0"/>
          </a:p>
        </p:txBody>
      </p:sp>
      <p:sp>
        <p:nvSpPr>
          <p:cNvPr id="3" name="Content Placeholder 2">
            <a:extLst>
              <a:ext uri="{FF2B5EF4-FFF2-40B4-BE49-F238E27FC236}">
                <a16:creationId xmlns:a16="http://schemas.microsoft.com/office/drawing/2014/main" id="{DC57CCD8-E4C5-458B-BE1B-C4B54216AE73}"/>
              </a:ext>
            </a:extLst>
          </p:cNvPr>
          <p:cNvSpPr>
            <a:spLocks noGrp="1"/>
          </p:cNvSpPr>
          <p:nvPr>
            <p:ph idx="1"/>
          </p:nvPr>
        </p:nvSpPr>
        <p:spPr/>
        <p:txBody>
          <a:bodyPr/>
          <a:lstStyle/>
          <a:p>
            <a:r>
              <a:rPr lang="en-US" dirty="0"/>
              <a:t>This example demonstrates how to set up a simple chat application using Socket.IO. Messages are sent from the client to the server and then broadcast to all connected clients in real time.</a:t>
            </a:r>
          </a:p>
          <a:p>
            <a:r>
              <a:rPr lang="en-US" dirty="0"/>
              <a:t>Remember that while Socket.IO is a powerful tool for real-time communication, you should also consider factors like security, scalability, and performance when implementing it in production applications.</a:t>
            </a:r>
          </a:p>
          <a:p>
            <a:pPr marL="0" indent="0">
              <a:buNone/>
            </a:pPr>
            <a:endParaRPr lang="en-US" dirty="0"/>
          </a:p>
        </p:txBody>
      </p:sp>
    </p:spTree>
    <p:extLst>
      <p:ext uri="{BB962C8B-B14F-4D97-AF65-F5344CB8AC3E}">
        <p14:creationId xmlns:p14="http://schemas.microsoft.com/office/powerpoint/2010/main" val="2824570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2494</Words>
  <Application>Microsoft Office PowerPoint</Application>
  <PresentationFormat>Widescreen</PresentationFormat>
  <Paragraphs>220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Advanced Topics (Optional) </vt:lpstr>
      <vt:lpstr>Advanced Topics (Optional)</vt:lpstr>
      <vt:lpstr> Real-time communication with Socket.IO or WebSockets. </vt:lpstr>
      <vt:lpstr> Real-time communication with Socket.IO or WebSockets. </vt:lpstr>
      <vt:lpstr> Real-time communication with Socket.IO or WebSockets. </vt:lpstr>
      <vt:lpstr> Real-time communication with Socket.IO or WebSockets. </vt:lpstr>
      <vt:lpstr> Real-time communication with Socket.IO or WebSockets. </vt:lpstr>
      <vt:lpstr> Real-time communication with Socket.IO or WebSockets. </vt:lpstr>
      <vt:lpstr> Real-time communication with Socket.IO or WebSockets. </vt:lpstr>
      <vt:lpstr> Implementing server-side rendering (SSR) with React and Node.js </vt:lpstr>
      <vt:lpstr>Implementing server-side rendering (SSR) with React and Node.js</vt:lpstr>
      <vt:lpstr>Implementing server-side rendering (SSR) with React and Node.js</vt:lpstr>
      <vt:lpstr>Implementing server-side rendering (SSR) with React and Node.js</vt:lpstr>
      <vt:lpstr>Implementing server-side rendering (SSR) with React and Node.js</vt:lpstr>
      <vt:lpstr>Implementing server-side rendering (SSR) with React and Node.js</vt:lpstr>
      <vt:lpstr>Implementing server-side rendering (SSR) with React and Node.js</vt:lpstr>
      <vt:lpstr> Performance optimization techniques for MERN applications </vt:lpstr>
      <vt:lpstr> Performance optimization techniques for MERN applications </vt:lpstr>
      <vt:lpstr>Performance optimization techniques for MERN applications</vt:lpstr>
      <vt:lpstr>Performance optimization techniques for MERN applications</vt:lpstr>
      <vt:lpstr>Performance optimization techniques for MERN applications</vt:lpstr>
      <vt:lpstr>Performance optimization techniques for MERN applications</vt:lpstr>
      <vt:lpstr>Performance optimization techniques for MERN applications</vt:lpstr>
      <vt:lpstr>Performance optimization techniques for MERN applications</vt:lpstr>
      <vt:lpstr>Performance optimization techniques for MERN applications</vt:lpstr>
      <vt:lpstr>Performance optimization techniques for MERN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Topics (Optional) </dc:title>
  <dc:creator>Prajwal Boralkar</dc:creator>
  <cp:lastModifiedBy>Prajwal Boralkar</cp:lastModifiedBy>
  <cp:revision>8</cp:revision>
  <dcterms:created xsi:type="dcterms:W3CDTF">2023-09-23T14:28:13Z</dcterms:created>
  <dcterms:modified xsi:type="dcterms:W3CDTF">2023-09-23T14:55:48Z</dcterms:modified>
</cp:coreProperties>
</file>