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0" r:id="rId3"/>
    <p:sldId id="261" r:id="rId4"/>
    <p:sldId id="262" r:id="rId5"/>
    <p:sldId id="263" r:id="rId6"/>
    <p:sldId id="264" r:id="rId7"/>
    <p:sldId id="265" r:id="rId8"/>
    <p:sldId id="266" r:id="rId9"/>
    <p:sldId id="267" r:id="rId10"/>
    <p:sldId id="268" r:id="rId11"/>
    <p:sldId id="375" r:id="rId12"/>
    <p:sldId id="269" r:id="rId13"/>
    <p:sldId id="373" r:id="rId14"/>
    <p:sldId id="270" r:id="rId15"/>
    <p:sldId id="271" r:id="rId16"/>
    <p:sldId id="272" r:id="rId17"/>
    <p:sldId id="273" r:id="rId18"/>
    <p:sldId id="274" r:id="rId19"/>
    <p:sldId id="275" r:id="rId20"/>
    <p:sldId id="376" r:id="rId21"/>
    <p:sldId id="276" r:id="rId22"/>
    <p:sldId id="277" r:id="rId23"/>
    <p:sldId id="374" r:id="rId24"/>
    <p:sldId id="278" r:id="rId25"/>
    <p:sldId id="279" r:id="rId26"/>
    <p:sldId id="281" r:id="rId27"/>
    <p:sldId id="377" r:id="rId28"/>
    <p:sldId id="282" r:id="rId29"/>
    <p:sldId id="283" r:id="rId30"/>
    <p:sldId id="284" r:id="rId31"/>
    <p:sldId id="378" r:id="rId32"/>
    <p:sldId id="379" r:id="rId33"/>
    <p:sldId id="380" r:id="rId34"/>
    <p:sldId id="381" r:id="rId35"/>
    <p:sldId id="372" r:id="rId36"/>
  </p:sldIdLst>
  <p:sldSz cx="12192000" cy="6858000"/>
  <p:notesSz cx="12192000" cy="68580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058" autoAdjust="0"/>
  </p:normalViewPr>
  <p:slideViewPr>
    <p:cSldViewPr>
      <p:cViewPr>
        <p:scale>
          <a:sx n="100" d="100"/>
          <a:sy n="100" d="100"/>
        </p:scale>
        <p:origin x="444" y="192"/>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788478" y="2347984"/>
            <a:ext cx="7214234" cy="1122679"/>
          </a:xfrm>
          <a:prstGeom prst="rect">
            <a:avLst/>
          </a:prstGeom>
        </p:spPr>
        <p:txBody>
          <a:bodyPr wrap="square" lIns="0" tIns="0" rIns="0" bIns="0">
            <a:spAutoFit/>
          </a:bodyPr>
          <a:lstStyle>
            <a:lvl1pPr>
              <a:defRPr sz="2800" b="1" i="0">
                <a:solidFill>
                  <a:srgbClr val="7030A0"/>
                </a:solidFill>
                <a:latin typeface="Arial"/>
                <a:cs typeface="Aria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000" b="0" i="0">
                <a:solidFill>
                  <a:schemeClr val="tx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7030A0"/>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7030A0"/>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517640" y="2537555"/>
            <a:ext cx="5410200" cy="3439160"/>
          </a:xfrm>
          <a:prstGeom prst="rect">
            <a:avLst/>
          </a:prstGeom>
        </p:spPr>
        <p:txBody>
          <a:bodyPr wrap="square" lIns="0" tIns="0" rIns="0" bIns="0">
            <a:spAutoFit/>
          </a:bodyPr>
          <a:lstStyle>
            <a:lvl1pPr>
              <a:defRPr sz="2000" b="0" i="0">
                <a:solidFill>
                  <a:schemeClr val="tx1"/>
                </a:solidFill>
                <a:latin typeface="Arial MT"/>
                <a:cs typeface="Arial MT"/>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7030A0"/>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92000" cy="6858000"/>
          </a:xfrm>
          <a:prstGeom prst="rect">
            <a:avLst/>
          </a:prstGeom>
        </p:spPr>
      </p:pic>
      <p:sp>
        <p:nvSpPr>
          <p:cNvPr id="2" name="Holder 2"/>
          <p:cNvSpPr>
            <a:spLocks noGrp="1"/>
          </p:cNvSpPr>
          <p:nvPr>
            <p:ph type="title"/>
          </p:nvPr>
        </p:nvSpPr>
        <p:spPr>
          <a:xfrm>
            <a:off x="688340" y="23197"/>
            <a:ext cx="11144885" cy="452120"/>
          </a:xfrm>
          <a:prstGeom prst="rect">
            <a:avLst/>
          </a:prstGeom>
        </p:spPr>
        <p:txBody>
          <a:bodyPr wrap="square" lIns="0" tIns="0" rIns="0" bIns="0">
            <a:spAutoFit/>
          </a:bodyPr>
          <a:lstStyle>
            <a:lvl1pPr>
              <a:defRPr sz="2800" b="1" i="0">
                <a:solidFill>
                  <a:srgbClr val="7030A0"/>
                </a:solidFill>
                <a:latin typeface="Arial"/>
                <a:cs typeface="Arial"/>
              </a:defRPr>
            </a:lvl1pPr>
          </a:lstStyle>
          <a:p>
            <a:endParaRPr/>
          </a:p>
        </p:txBody>
      </p:sp>
      <p:sp>
        <p:nvSpPr>
          <p:cNvPr id="3" name="Holder 3"/>
          <p:cNvSpPr>
            <a:spLocks noGrp="1"/>
          </p:cNvSpPr>
          <p:nvPr>
            <p:ph type="body" idx="1"/>
          </p:nvPr>
        </p:nvSpPr>
        <p:spPr>
          <a:xfrm>
            <a:off x="840740" y="2464404"/>
            <a:ext cx="7352665" cy="1794510"/>
          </a:xfrm>
          <a:prstGeom prst="rect">
            <a:avLst/>
          </a:prstGeom>
        </p:spPr>
        <p:txBody>
          <a:bodyPr wrap="square" lIns="0" tIns="0" rIns="0" bIns="0">
            <a:spAutoFit/>
          </a:bodyPr>
          <a:lstStyle>
            <a:lvl1pPr>
              <a:defRPr sz="2000" b="0" i="0">
                <a:solidFill>
                  <a:schemeClr val="tx1"/>
                </a:solidFill>
                <a:latin typeface="Arial MT"/>
                <a:cs typeface="Arial MT"/>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8/2/2025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5.xml"/><Relationship Id="rId4" Type="http://schemas.openxmlformats.org/officeDocument/2006/relationships/image" Target="../media/image17.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1788478" y="4475833"/>
            <a:ext cx="902335" cy="299720"/>
          </a:xfrm>
          <a:prstGeom prst="rect">
            <a:avLst/>
          </a:prstGeom>
        </p:spPr>
        <p:txBody>
          <a:bodyPr vert="horz" wrap="square" lIns="0" tIns="12700" rIns="0" bIns="0" rtlCol="0">
            <a:spAutoFit/>
          </a:bodyPr>
          <a:lstStyle/>
          <a:p>
            <a:pPr marL="12700">
              <a:lnSpc>
                <a:spcPct val="100000"/>
              </a:lnSpc>
              <a:spcBef>
                <a:spcPts val="100"/>
              </a:spcBef>
            </a:pPr>
            <a:r>
              <a:rPr sz="1800" smtClean="0">
                <a:solidFill>
                  <a:srgbClr val="FFFFFF"/>
                </a:solidFill>
                <a:latin typeface="Arial MT"/>
                <a:cs typeface="Arial MT"/>
              </a:rPr>
              <a:t>FAQ</a:t>
            </a:r>
            <a:r>
              <a:rPr sz="1800" spc="-114" smtClean="0">
                <a:solidFill>
                  <a:srgbClr val="FFFFFF"/>
                </a:solidFill>
                <a:latin typeface="Arial MT"/>
                <a:cs typeface="Arial MT"/>
              </a:rPr>
              <a:t> </a:t>
            </a:r>
            <a:r>
              <a:rPr sz="1800" spc="-20" smtClean="0">
                <a:solidFill>
                  <a:srgbClr val="FFFFFF"/>
                </a:solidFill>
                <a:latin typeface="Arial MT"/>
                <a:cs typeface="Arial MT"/>
              </a:rPr>
              <a:t>List</a:t>
            </a:r>
            <a:endParaRPr sz="1800">
              <a:latin typeface="Arial MT"/>
              <a:cs typeface="Arial MT"/>
            </a:endParaRPr>
          </a:p>
        </p:txBody>
      </p:sp>
      <p:sp>
        <p:nvSpPr>
          <p:cNvPr id="4" name="object 4"/>
          <p:cNvSpPr txBox="1">
            <a:spLocks noGrp="1"/>
          </p:cNvSpPr>
          <p:nvPr>
            <p:ph type="title"/>
          </p:nvPr>
        </p:nvSpPr>
        <p:spPr>
          <a:xfrm>
            <a:off x="990600" y="381000"/>
            <a:ext cx="10439399" cy="628377"/>
          </a:xfrm>
          <a:prstGeom prst="rect">
            <a:avLst/>
          </a:prstGeom>
        </p:spPr>
        <p:txBody>
          <a:bodyPr vert="horz" wrap="square" lIns="0" tIns="12700" rIns="0" bIns="0" rtlCol="0">
            <a:spAutoFit/>
          </a:bodyPr>
          <a:lstStyle/>
          <a:p>
            <a:pPr marL="12700" algn="ctr">
              <a:lnSpc>
                <a:spcPct val="100000"/>
              </a:lnSpc>
              <a:spcBef>
                <a:spcPts val="100"/>
              </a:spcBef>
            </a:pPr>
            <a:r>
              <a:rPr sz="4000" dirty="0">
                <a:solidFill>
                  <a:schemeClr val="accent3">
                    <a:lumMod val="50000"/>
                  </a:schemeClr>
                </a:solidFill>
              </a:rPr>
              <a:t>Universal</a:t>
            </a:r>
            <a:r>
              <a:rPr sz="4000" spc="-95" dirty="0">
                <a:solidFill>
                  <a:schemeClr val="accent3">
                    <a:lumMod val="50000"/>
                  </a:schemeClr>
                </a:solidFill>
              </a:rPr>
              <a:t> </a:t>
            </a:r>
            <a:r>
              <a:rPr sz="4000" dirty="0">
                <a:solidFill>
                  <a:schemeClr val="accent3">
                    <a:lumMod val="50000"/>
                  </a:schemeClr>
                </a:solidFill>
              </a:rPr>
              <a:t>Human</a:t>
            </a:r>
            <a:r>
              <a:rPr sz="4000" spc="-90" dirty="0">
                <a:solidFill>
                  <a:schemeClr val="accent3">
                    <a:lumMod val="50000"/>
                  </a:schemeClr>
                </a:solidFill>
              </a:rPr>
              <a:t> </a:t>
            </a:r>
            <a:r>
              <a:rPr sz="4000" spc="-10" dirty="0">
                <a:solidFill>
                  <a:schemeClr val="accent3">
                    <a:lumMod val="50000"/>
                  </a:schemeClr>
                </a:solidFill>
              </a:rPr>
              <a:t>Values</a:t>
            </a:r>
            <a:endParaRPr sz="4000">
              <a:solidFill>
                <a:schemeClr val="accent3">
                  <a:lumMod val="50000"/>
                </a:schemeClr>
              </a:solidFill>
            </a:endParaRPr>
          </a:p>
        </p:txBody>
      </p:sp>
      <p:sp>
        <p:nvSpPr>
          <p:cNvPr id="5" name="object 5"/>
          <p:cNvSpPr txBox="1"/>
          <p:nvPr/>
        </p:nvSpPr>
        <p:spPr>
          <a:xfrm>
            <a:off x="304800" y="1066800"/>
            <a:ext cx="3276600" cy="743793"/>
          </a:xfrm>
          <a:prstGeom prst="rect">
            <a:avLst/>
          </a:prstGeom>
        </p:spPr>
        <p:txBody>
          <a:bodyPr vert="horz" wrap="square" lIns="0" tIns="12700" rIns="0" bIns="0" rtlCol="0">
            <a:spAutoFit/>
          </a:bodyPr>
          <a:lstStyle/>
          <a:p>
            <a:pPr marL="12700" algn="ctr">
              <a:lnSpc>
                <a:spcPts val="3700"/>
              </a:lnSpc>
              <a:spcBef>
                <a:spcPts val="100"/>
              </a:spcBef>
            </a:pPr>
            <a:r>
              <a:rPr lang="en-US" sz="2400" b="1" spc="-15" dirty="0" smtClean="0">
                <a:solidFill>
                  <a:srgbClr val="FF0000"/>
                </a:solidFill>
                <a:latin typeface="Arial"/>
                <a:cs typeface="Arial"/>
              </a:rPr>
              <a:t>II B. Tech I </a:t>
            </a:r>
            <a:r>
              <a:rPr lang="en-US" sz="2400" b="1" spc="-15" dirty="0" err="1" smtClean="0">
                <a:solidFill>
                  <a:srgbClr val="FF0000"/>
                </a:solidFill>
                <a:latin typeface="Arial"/>
                <a:cs typeface="Arial"/>
              </a:rPr>
              <a:t>Sem</a:t>
            </a:r>
            <a:r>
              <a:rPr lang="en-US" sz="2400" b="1" spc="-15" dirty="0" smtClean="0">
                <a:solidFill>
                  <a:srgbClr val="FF0000"/>
                </a:solidFill>
                <a:latin typeface="Arial"/>
                <a:cs typeface="Arial"/>
              </a:rPr>
              <a:t>(R23)</a:t>
            </a:r>
            <a:endParaRPr sz="2400" b="1" spc="-15" baseline="-2604" smtClean="0">
              <a:solidFill>
                <a:srgbClr val="FF0000"/>
              </a:solidFill>
              <a:latin typeface="Arial"/>
              <a:cs typeface="Arial"/>
            </a:endParaRPr>
          </a:p>
          <a:p>
            <a:pPr marL="12700">
              <a:lnSpc>
                <a:spcPts val="2020"/>
              </a:lnSpc>
            </a:pPr>
            <a:r>
              <a:rPr sz="1800" spc="-10" smtClean="0">
                <a:solidFill>
                  <a:srgbClr val="FFFFFF"/>
                </a:solidFill>
                <a:latin typeface="Arial MT"/>
                <a:cs typeface="Arial MT"/>
              </a:rPr>
              <a:t>ints</a:t>
            </a:r>
            <a:endParaRPr sz="1800">
              <a:latin typeface="Arial MT"/>
              <a:cs typeface="Arial MT"/>
            </a:endParaRPr>
          </a:p>
        </p:txBody>
      </p:sp>
      <p:sp>
        <p:nvSpPr>
          <p:cNvPr id="6" name="object 6"/>
          <p:cNvSpPr txBox="1"/>
          <p:nvPr/>
        </p:nvSpPr>
        <p:spPr>
          <a:xfrm>
            <a:off x="228601" y="1524001"/>
            <a:ext cx="2819399" cy="2351926"/>
          </a:xfrm>
          <a:prstGeom prst="rect">
            <a:avLst/>
          </a:prstGeom>
        </p:spPr>
        <p:txBody>
          <a:bodyPr vert="horz" wrap="square" lIns="0" tIns="12700" rIns="0" bIns="0" rtlCol="0">
            <a:spAutoFit/>
          </a:bodyPr>
          <a:lstStyle/>
          <a:p>
            <a:pPr marR="111125" algn="ctr">
              <a:lnSpc>
                <a:spcPct val="100000"/>
              </a:lnSpc>
              <a:spcBef>
                <a:spcPts val="100"/>
              </a:spcBef>
            </a:pPr>
            <a:r>
              <a:rPr sz="3200" b="1" spc="-50" dirty="0">
                <a:solidFill>
                  <a:srgbClr val="FF0000"/>
                </a:solidFill>
                <a:latin typeface="Arial"/>
                <a:cs typeface="Arial"/>
              </a:rPr>
              <a:t>&amp;</a:t>
            </a:r>
            <a:endParaRPr sz="3200">
              <a:solidFill>
                <a:srgbClr val="FF0000"/>
              </a:solidFill>
              <a:latin typeface="Arial"/>
              <a:cs typeface="Arial"/>
            </a:endParaRPr>
          </a:p>
          <a:p>
            <a:pPr marR="106045" algn="ctr">
              <a:lnSpc>
                <a:spcPct val="100000"/>
              </a:lnSpc>
            </a:pPr>
            <a:r>
              <a:rPr sz="2400" b="1" dirty="0">
                <a:solidFill>
                  <a:srgbClr val="FF0000"/>
                </a:solidFill>
                <a:latin typeface="Arial"/>
                <a:cs typeface="Arial"/>
              </a:rPr>
              <a:t>IV</a:t>
            </a:r>
            <a:r>
              <a:rPr sz="2400" b="1" spc="-75" dirty="0">
                <a:solidFill>
                  <a:srgbClr val="FF0000"/>
                </a:solidFill>
                <a:latin typeface="Arial"/>
                <a:cs typeface="Arial"/>
              </a:rPr>
              <a:t> </a:t>
            </a:r>
            <a:r>
              <a:rPr sz="2400" b="1" spc="-10" dirty="0">
                <a:solidFill>
                  <a:srgbClr val="FF0000"/>
                </a:solidFill>
                <a:latin typeface="Arial"/>
                <a:cs typeface="Arial"/>
              </a:rPr>
              <a:t>B.Tech</a:t>
            </a:r>
            <a:r>
              <a:rPr sz="2400" b="1" spc="-70" dirty="0">
                <a:solidFill>
                  <a:srgbClr val="FF0000"/>
                </a:solidFill>
                <a:latin typeface="Arial"/>
                <a:cs typeface="Arial"/>
              </a:rPr>
              <a:t> </a:t>
            </a:r>
            <a:r>
              <a:rPr sz="2400" b="1" dirty="0">
                <a:solidFill>
                  <a:srgbClr val="FF0000"/>
                </a:solidFill>
                <a:latin typeface="Arial"/>
                <a:cs typeface="Arial"/>
              </a:rPr>
              <a:t>I</a:t>
            </a:r>
            <a:r>
              <a:rPr sz="2400" b="1" spc="-70" dirty="0">
                <a:solidFill>
                  <a:srgbClr val="FF0000"/>
                </a:solidFill>
                <a:latin typeface="Arial"/>
                <a:cs typeface="Arial"/>
              </a:rPr>
              <a:t> </a:t>
            </a:r>
            <a:r>
              <a:rPr sz="2400" b="1" spc="-10" dirty="0">
                <a:solidFill>
                  <a:srgbClr val="FF0000"/>
                </a:solidFill>
                <a:latin typeface="Arial"/>
                <a:cs typeface="Arial"/>
              </a:rPr>
              <a:t>Sem(R21)</a:t>
            </a:r>
            <a:endParaRPr sz="2400">
              <a:solidFill>
                <a:srgbClr val="FF0000"/>
              </a:solidFill>
              <a:latin typeface="Arial"/>
              <a:cs typeface="Arial"/>
            </a:endParaRPr>
          </a:p>
          <a:p>
            <a:pPr marL="12700" algn="ctr">
              <a:lnSpc>
                <a:spcPct val="100000"/>
              </a:lnSpc>
            </a:pPr>
            <a:r>
              <a:rPr sz="2400" b="1" dirty="0">
                <a:solidFill>
                  <a:srgbClr val="FF0000"/>
                </a:solidFill>
                <a:latin typeface="Arial"/>
                <a:cs typeface="Arial"/>
              </a:rPr>
              <a:t>(Common</a:t>
            </a:r>
            <a:r>
              <a:rPr sz="2400" b="1" spc="-5" dirty="0">
                <a:solidFill>
                  <a:srgbClr val="FF0000"/>
                </a:solidFill>
                <a:latin typeface="Arial"/>
                <a:cs typeface="Arial"/>
              </a:rPr>
              <a:t> </a:t>
            </a:r>
            <a:r>
              <a:rPr sz="2400" b="1" dirty="0">
                <a:solidFill>
                  <a:srgbClr val="FF0000"/>
                </a:solidFill>
                <a:latin typeface="Arial"/>
                <a:cs typeface="Arial"/>
              </a:rPr>
              <a:t>for</a:t>
            </a:r>
            <a:r>
              <a:rPr sz="2400" b="1" spc="-125" dirty="0">
                <a:solidFill>
                  <a:srgbClr val="FF0000"/>
                </a:solidFill>
                <a:latin typeface="Arial"/>
                <a:cs typeface="Arial"/>
              </a:rPr>
              <a:t> </a:t>
            </a:r>
            <a:r>
              <a:rPr sz="2400" b="1" dirty="0">
                <a:solidFill>
                  <a:srgbClr val="FF0000"/>
                </a:solidFill>
                <a:latin typeface="Arial"/>
                <a:cs typeface="Arial"/>
              </a:rPr>
              <a:t>All </a:t>
            </a:r>
            <a:r>
              <a:rPr sz="2400" b="1" spc="-10">
                <a:solidFill>
                  <a:srgbClr val="FF0000"/>
                </a:solidFill>
                <a:latin typeface="Arial"/>
                <a:cs typeface="Arial"/>
              </a:rPr>
              <a:t>Branches</a:t>
            </a:r>
            <a:r>
              <a:rPr sz="2400" b="1" spc="-10" smtClean="0">
                <a:solidFill>
                  <a:srgbClr val="FF0000"/>
                </a:solidFill>
                <a:latin typeface="Arial"/>
                <a:cs typeface="Arial"/>
              </a:rPr>
              <a:t>)</a:t>
            </a:r>
            <a:endParaRPr lang="en-US" sz="2400" b="1" spc="-10" dirty="0" smtClean="0">
              <a:solidFill>
                <a:srgbClr val="FF0000"/>
              </a:solidFill>
              <a:latin typeface="Arial"/>
              <a:cs typeface="Arial"/>
            </a:endParaRPr>
          </a:p>
          <a:p>
            <a:pPr defTabSz="914400" eaLnBrk="1" fontAlgn="auto" latinLnBrk="0" hangingPunct="1">
              <a:buClr>
                <a:schemeClr val="dk1"/>
              </a:buClr>
              <a:buSzPts val="2800"/>
              <a:defRPr/>
            </a:pPr>
            <a:endParaRPr lang="en-US" sz="2400" b="1" dirty="0" smtClean="0">
              <a:solidFill>
                <a:srgbClr val="FF0000"/>
              </a:solidFill>
              <a:latin typeface="Public Sans"/>
              <a:ea typeface="Public Sans"/>
              <a:cs typeface="Public Sans"/>
              <a:sym typeface="Public Sans"/>
            </a:endParaRPr>
          </a:p>
        </p:txBody>
      </p:sp>
      <p:pic>
        <p:nvPicPr>
          <p:cNvPr id="40962" name="Picture 2" descr="PPT - Harmony in the Human Being Understanding Human being as Coexistence  of Self (I) &amp;amp; Body PowerPoint Presentation - ID:1829423"/>
          <p:cNvPicPr>
            <a:picLocks noChangeAspect="1" noChangeArrowheads="1"/>
          </p:cNvPicPr>
          <p:nvPr/>
        </p:nvPicPr>
        <p:blipFill>
          <a:blip r:embed="rId2"/>
          <a:srcRect/>
          <a:stretch>
            <a:fillRect/>
          </a:stretch>
        </p:blipFill>
        <p:spPr bwMode="auto">
          <a:xfrm>
            <a:off x="3810000" y="1066800"/>
            <a:ext cx="7086600" cy="50292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2000" cy="6858000"/>
          </a:xfrm>
          <a:prstGeom prst="rect">
            <a:avLst/>
          </a:prstGeom>
        </p:spPr>
      </p:pic>
      <p:sp>
        <p:nvSpPr>
          <p:cNvPr id="3" name="object 3"/>
          <p:cNvSpPr txBox="1">
            <a:spLocks noGrp="1"/>
          </p:cNvSpPr>
          <p:nvPr>
            <p:ph type="title"/>
          </p:nvPr>
        </p:nvSpPr>
        <p:spPr>
          <a:xfrm>
            <a:off x="914399" y="761999"/>
            <a:ext cx="9601201" cy="874598"/>
          </a:xfrm>
          <a:prstGeom prst="rect">
            <a:avLst/>
          </a:prstGeom>
        </p:spPr>
        <p:txBody>
          <a:bodyPr vert="horz" wrap="square" lIns="0" tIns="12700" rIns="0" bIns="0" rtlCol="0">
            <a:spAutoFit/>
          </a:bodyPr>
          <a:lstStyle/>
          <a:p>
            <a:pPr marL="12700" algn="ctr">
              <a:lnSpc>
                <a:spcPct val="100000"/>
              </a:lnSpc>
              <a:spcBef>
                <a:spcPts val="100"/>
              </a:spcBef>
            </a:pPr>
            <a:r>
              <a:rPr lang="en-US" dirty="0" smtClean="0">
                <a:solidFill>
                  <a:srgbClr val="FF0000"/>
                </a:solidFill>
                <a:latin typeface="Times New Roman" pitchFamily="18" charset="0"/>
                <a:cs typeface="Times New Roman" pitchFamily="18" charset="0"/>
              </a:rPr>
              <a:t>SESSION </a:t>
            </a:r>
            <a:r>
              <a:rPr lang="en-US" dirty="0" smtClean="0">
                <a:solidFill>
                  <a:srgbClr val="FF0000"/>
                </a:solidFill>
                <a:latin typeface="Times New Roman" pitchFamily="18" charset="0"/>
                <a:cs typeface="Times New Roman" pitchFamily="18" charset="0"/>
              </a:rPr>
              <a:t>15. </a:t>
            </a:r>
            <a:r>
              <a:rPr lang="en-US" dirty="0" smtClean="0"/>
              <a:t/>
            </a:r>
            <a:br>
              <a:rPr lang="en-US" dirty="0" smtClean="0"/>
            </a:br>
            <a:r>
              <a:rPr lang="en-US" dirty="0" smtClean="0">
                <a:solidFill>
                  <a:srgbClr val="00B050"/>
                </a:solidFill>
              </a:rPr>
              <a:t>Distinguishing between the needs of the self and body</a:t>
            </a:r>
            <a:endParaRPr spc="-10" dirty="0">
              <a:solidFill>
                <a:srgbClr val="00B050"/>
              </a:solidFill>
            </a:endParaRPr>
          </a:p>
        </p:txBody>
      </p:sp>
      <p:sp>
        <p:nvSpPr>
          <p:cNvPr id="4" name="object 4"/>
          <p:cNvSpPr txBox="1"/>
          <p:nvPr/>
        </p:nvSpPr>
        <p:spPr>
          <a:xfrm>
            <a:off x="916940" y="1905000"/>
            <a:ext cx="8989060" cy="5975995"/>
          </a:xfrm>
          <a:prstGeom prst="rect">
            <a:avLst/>
          </a:prstGeom>
        </p:spPr>
        <p:txBody>
          <a:bodyPr vert="horz" wrap="square" lIns="0" tIns="66040" rIns="0" bIns="0" rtlCol="0">
            <a:spAutoFit/>
          </a:bodyPr>
          <a:lstStyle/>
          <a:p>
            <a:r>
              <a:rPr lang="en-US" sz="1600" dirty="0" smtClean="0">
                <a:latin typeface="Times New Roman" pitchFamily="18" charset="0"/>
                <a:cs typeface="Times New Roman" pitchFamily="18" charset="0"/>
              </a:rPr>
              <a:t>We will now take up some exercises to distinguish the needs of the Self (‘I’) and the Body</a:t>
            </a:r>
          </a:p>
          <a:p>
            <a:pPr marL="342900" indent="-342900">
              <a:buAutoNum type="arabicPeriod"/>
            </a:pPr>
            <a:r>
              <a:rPr lang="en-US" sz="1600" dirty="0" smtClean="0">
                <a:latin typeface="Times New Roman" pitchFamily="18" charset="0"/>
                <a:cs typeface="Times New Roman" pitchFamily="18" charset="0"/>
              </a:rPr>
              <a:t>Firstly, fill in the answers in the table below. Do not see the right answers until you have completed yours!</a:t>
            </a:r>
          </a:p>
          <a:p>
            <a:pPr marL="342900" indent="-342900">
              <a:buAutoNum type="arabicPeriod"/>
            </a:pPr>
            <a:r>
              <a:rPr lang="en-US" sz="1600" dirty="0" smtClean="0">
                <a:latin typeface="Times New Roman" pitchFamily="18" charset="0"/>
                <a:cs typeface="Times New Roman" pitchFamily="18" charset="0"/>
              </a:rPr>
              <a:t>2. Next, make your own list of needs, and find out which ones are related to the Self (‘I’) and which ones are related to the Body.</a:t>
            </a:r>
          </a:p>
          <a:p>
            <a:pPr marL="342900" indent="-342900">
              <a:buAutoNum type="arabicPeriod"/>
            </a:pPr>
            <a:r>
              <a:rPr lang="en-US" sz="1600" dirty="0" smtClean="0">
                <a:latin typeface="Times New Roman" pitchFamily="18" charset="0"/>
                <a:cs typeface="Times New Roman" pitchFamily="18" charset="0"/>
              </a:rPr>
              <a:t>3. One thing to be noted here is that we are making a list of our wants here, which may or may not be a need (we have assumed it to be a need). That’s why the two columns read as ‘Related to Body?’, and not of the body; and ‘Related to ‘I’? , and not of the ‘I’.</a:t>
            </a:r>
          </a:p>
          <a:p>
            <a:pPr algn="ctr"/>
            <a:r>
              <a:rPr lang="en-US" sz="1600" b="1" dirty="0">
                <a:latin typeface="Times New Roman" pitchFamily="18" charset="0"/>
                <a:cs typeface="Times New Roman" pitchFamily="18" charset="0"/>
              </a:rPr>
              <a:t>Needs of the "I" (Self):</a:t>
            </a:r>
          </a:p>
          <a:p>
            <a:r>
              <a:rPr lang="en-US" sz="1600" b="1" dirty="0">
                <a:latin typeface="Times New Roman" pitchFamily="18" charset="0"/>
                <a:cs typeface="Times New Roman" pitchFamily="18" charset="0"/>
              </a:rPr>
              <a:t>Qualitative Needs:</a:t>
            </a:r>
            <a:endParaRPr lang="en-US" sz="1600" dirty="0">
              <a:latin typeface="Times New Roman" pitchFamily="18" charset="0"/>
              <a:cs typeface="Times New Roman" pitchFamily="18" charset="0"/>
            </a:endParaRPr>
          </a:p>
          <a:p>
            <a:r>
              <a:rPr lang="en-US" sz="1600" dirty="0">
                <a:latin typeface="Times New Roman" pitchFamily="18" charset="0"/>
                <a:cs typeface="Times New Roman" pitchFamily="18" charset="0"/>
              </a:rPr>
              <a:t>These are not material or physical but relate to the self's well-being and fulfillment.</a:t>
            </a:r>
          </a:p>
          <a:p>
            <a:r>
              <a:rPr lang="en-US" sz="1600" b="1" dirty="0">
                <a:latin typeface="Times New Roman" pitchFamily="18" charset="0"/>
                <a:cs typeface="Times New Roman" pitchFamily="18" charset="0"/>
              </a:rPr>
              <a:t>Examples:</a:t>
            </a:r>
            <a:endParaRPr lang="en-US" sz="1600" dirty="0">
              <a:latin typeface="Times New Roman" pitchFamily="18" charset="0"/>
              <a:cs typeface="Times New Roman" pitchFamily="18" charset="0"/>
            </a:endParaRPr>
          </a:p>
          <a:p>
            <a:r>
              <a:rPr lang="en-US" sz="1600" dirty="0">
                <a:latin typeface="Times New Roman" pitchFamily="18" charset="0"/>
                <a:cs typeface="Times New Roman" pitchFamily="18" charset="0"/>
              </a:rPr>
              <a:t>Happiness, trust, respect, love, and a sense of belonging.</a:t>
            </a:r>
          </a:p>
          <a:p>
            <a:r>
              <a:rPr lang="en-US" sz="1600" b="1" dirty="0">
                <a:latin typeface="Times New Roman" pitchFamily="18" charset="0"/>
                <a:cs typeface="Times New Roman" pitchFamily="18" charset="0"/>
              </a:rPr>
              <a:t>Nature:</a:t>
            </a:r>
            <a:endParaRPr lang="en-US" sz="1600" dirty="0">
              <a:latin typeface="Times New Roman" pitchFamily="18" charset="0"/>
              <a:cs typeface="Times New Roman" pitchFamily="18" charset="0"/>
            </a:endParaRPr>
          </a:p>
          <a:p>
            <a:r>
              <a:rPr lang="en-US" sz="1600" dirty="0">
                <a:latin typeface="Times New Roman" pitchFamily="18" charset="0"/>
                <a:cs typeface="Times New Roman" pitchFamily="18" charset="0"/>
              </a:rPr>
              <a:t>These needs are continuous, meaning they are ongoing and not limited to a specific time or situation.</a:t>
            </a:r>
          </a:p>
          <a:p>
            <a:r>
              <a:rPr lang="en-US" sz="1600" b="1" dirty="0">
                <a:latin typeface="Times New Roman" pitchFamily="18" charset="0"/>
                <a:cs typeface="Times New Roman" pitchFamily="18" charset="0"/>
              </a:rPr>
              <a:t>Fulfillment:</a:t>
            </a:r>
            <a:endParaRPr lang="en-US" sz="1600" dirty="0">
              <a:latin typeface="Times New Roman" pitchFamily="18" charset="0"/>
              <a:cs typeface="Times New Roman" pitchFamily="18" charset="0"/>
            </a:endParaRPr>
          </a:p>
          <a:p>
            <a:pPr fontAlgn="ctr"/>
            <a:r>
              <a:rPr lang="en-US" sz="1600" dirty="0">
                <a:latin typeface="Times New Roman" pitchFamily="18" charset="0"/>
                <a:cs typeface="Times New Roman" pitchFamily="18" charset="0"/>
              </a:rPr>
              <a:t>Right understanding, right feelings, and harmonious relationships with others contribute to fulfilling the needs of the "I". </a:t>
            </a:r>
          </a:p>
          <a:p>
            <a:r>
              <a:rPr lang="en-US" sz="1600" dirty="0"/>
              <a:t/>
            </a:r>
            <a:br>
              <a:rPr lang="en-US" sz="1600" dirty="0"/>
            </a:br>
            <a:endParaRPr lang="en-US" sz="1600" dirty="0" smtClean="0">
              <a:latin typeface="Times New Roman" pitchFamily="18" charset="0"/>
              <a:cs typeface="Times New Roman" pitchFamily="18" charset="0"/>
            </a:endParaRPr>
          </a:p>
          <a:p>
            <a:pPr marL="342900" indent="-342900">
              <a:buAutoNum type="arabicPeriod"/>
            </a:pPr>
            <a:endParaRPr lang="en-US" sz="1600" dirty="0" smtClean="0">
              <a:latin typeface="Times New Roman" pitchFamily="18" charset="0"/>
              <a:cs typeface="Times New Roman" pitchFamily="18" charset="0"/>
            </a:endParaRPr>
          </a:p>
          <a:p>
            <a:r>
              <a:rPr lang="en-US" sz="1600" dirty="0"/>
              <a:t/>
            </a:r>
            <a:br>
              <a:rPr lang="en-US" sz="1600" dirty="0"/>
            </a:br>
            <a:endParaRPr lang="en-US" sz="1600" dirty="0" smtClean="0">
              <a:latin typeface="Times New Roman" pitchFamily="18" charset="0"/>
              <a:cs typeface="Times New Roman" pitchFamily="18" charset="0"/>
            </a:endParaRPr>
          </a:p>
          <a:p>
            <a:pPr marL="342900" indent="-342900" algn="ctr"/>
            <a:endParaRPr sz="1600">
              <a:latin typeface="Times New Roman" pitchFamily="18" charset="0"/>
              <a:cs typeface="Times New Roman" pitchFamily="18" charset="0"/>
            </a:endParaRPr>
          </a:p>
        </p:txBody>
      </p:sp>
      <p:sp>
        <p:nvSpPr>
          <p:cNvPr id="5" name="Rectangle 4"/>
          <p:cNvSpPr/>
          <p:nvPr/>
        </p:nvSpPr>
        <p:spPr>
          <a:xfrm>
            <a:off x="1143000" y="5257800"/>
            <a:ext cx="10058400" cy="646331"/>
          </a:xfrm>
          <a:prstGeom prst="rect">
            <a:avLst/>
          </a:prstGeom>
        </p:spPr>
        <p:txBody>
          <a:bodyPr wrap="square">
            <a:spAutoFit/>
          </a:bodyPr>
          <a:lstStyle/>
          <a:p>
            <a:r>
              <a:rPr lang="en-US" dirty="0"/>
              <a:t/>
            </a:r>
            <a:br>
              <a:rPr lang="en-US" dirty="0"/>
            </a:b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340" y="381000"/>
            <a:ext cx="11144885" cy="73084"/>
          </a:xfrm>
        </p:spPr>
        <p:txBody>
          <a:bodyPr/>
          <a:lstStyle/>
          <a:p>
            <a:pPr algn="ctr"/>
            <a:r>
              <a:rPr lang="en-US" dirty="0" smtClean="0">
                <a:solidFill>
                  <a:srgbClr val="00B050"/>
                </a:solidFill>
              </a:rPr>
              <a:t>Distinguishing between the needs of the self and body…</a:t>
            </a:r>
            <a:endParaRPr lang="en-US" dirty="0"/>
          </a:p>
        </p:txBody>
      </p:sp>
      <p:sp>
        <p:nvSpPr>
          <p:cNvPr id="3" name="Text Placeholder 2"/>
          <p:cNvSpPr>
            <a:spLocks noGrp="1"/>
          </p:cNvSpPr>
          <p:nvPr>
            <p:ph type="body" idx="1"/>
          </p:nvPr>
        </p:nvSpPr>
        <p:spPr>
          <a:xfrm>
            <a:off x="1676400" y="914400"/>
            <a:ext cx="8610600" cy="6583442"/>
          </a:xfrm>
        </p:spPr>
        <p:txBody>
          <a:bodyPr/>
          <a:lstStyle/>
          <a:p>
            <a:pPr algn="just"/>
            <a:endParaRPr lang="en-US" sz="1600" dirty="0" smtClean="0">
              <a:latin typeface="Times New Roman" pitchFamily="18" charset="0"/>
              <a:cs typeface="Times New Roman" pitchFamily="18" charset="0"/>
            </a:endParaRPr>
          </a:p>
          <a:p>
            <a:pPr algn="ctr"/>
            <a:r>
              <a:rPr lang="en-US" sz="1600" b="1" dirty="0" smtClean="0">
                <a:latin typeface="Times New Roman" pitchFamily="18" charset="0"/>
                <a:cs typeface="Times New Roman" pitchFamily="18" charset="0"/>
              </a:rPr>
              <a:t>Needs of the Body:</a:t>
            </a:r>
          </a:p>
          <a:p>
            <a:r>
              <a:rPr lang="en-US" sz="1600" b="1" dirty="0" smtClean="0">
                <a:latin typeface="Times New Roman" pitchFamily="18" charset="0"/>
                <a:cs typeface="Times New Roman" pitchFamily="18" charset="0"/>
              </a:rPr>
              <a:t>Quantitative Needs:</a:t>
            </a:r>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These are related to the physical body and its requirements for survival and well-being.</a:t>
            </a:r>
          </a:p>
          <a:p>
            <a:r>
              <a:rPr lang="en-US" sz="1600" b="1" dirty="0" smtClean="0">
                <a:latin typeface="Times New Roman" pitchFamily="18" charset="0"/>
                <a:cs typeface="Times New Roman" pitchFamily="18" charset="0"/>
              </a:rPr>
              <a:t>Examples:</a:t>
            </a:r>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Food, clothing, shelter, healthcare, and physical facilities for comfortable living.</a:t>
            </a:r>
          </a:p>
          <a:p>
            <a:r>
              <a:rPr lang="en-US" sz="1600" b="1" dirty="0" smtClean="0">
                <a:latin typeface="Times New Roman" pitchFamily="18" charset="0"/>
                <a:cs typeface="Times New Roman" pitchFamily="18" charset="0"/>
              </a:rPr>
              <a:t>Nature:</a:t>
            </a:r>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These needs are temporary and need to be fulfilled through material things and physical actions.</a:t>
            </a:r>
          </a:p>
          <a:p>
            <a:r>
              <a:rPr lang="en-US" sz="1600" b="1" dirty="0" smtClean="0">
                <a:latin typeface="Times New Roman" pitchFamily="18" charset="0"/>
                <a:cs typeface="Times New Roman" pitchFamily="18" charset="0"/>
              </a:rPr>
              <a:t>Fulfillment:</a:t>
            </a:r>
            <a:endParaRPr lang="en-US" sz="1600" dirty="0" smtClean="0">
              <a:latin typeface="Times New Roman" pitchFamily="18" charset="0"/>
              <a:cs typeface="Times New Roman" pitchFamily="18" charset="0"/>
            </a:endParaRPr>
          </a:p>
          <a:p>
            <a:pPr fontAlgn="ctr"/>
            <a:r>
              <a:rPr lang="en-US" sz="1600" dirty="0" smtClean="0">
                <a:latin typeface="Times New Roman" pitchFamily="18" charset="0"/>
                <a:cs typeface="Times New Roman" pitchFamily="18" charset="0"/>
              </a:rPr>
              <a:t>These needs are met through physical resources, technologies, and appropriate care for the body. </a:t>
            </a:r>
          </a:p>
          <a:p>
            <a:pPr algn="ctr"/>
            <a:r>
              <a:rPr lang="en-US" sz="1600" dirty="0" smtClean="0"/>
              <a:t/>
            </a:r>
            <a:br>
              <a:rPr lang="en-US" sz="1600" dirty="0" smtClean="0"/>
            </a:br>
            <a:r>
              <a:rPr lang="en-US" sz="1600" b="1" dirty="0" smtClean="0">
                <a:latin typeface="Times New Roman" pitchFamily="18" charset="0"/>
                <a:cs typeface="Times New Roman" pitchFamily="18" charset="0"/>
              </a:rPr>
              <a:t>Distinguishing Between the Needs:</a:t>
            </a:r>
          </a:p>
          <a:p>
            <a:pPr fontAlgn="ctr"/>
            <a:r>
              <a:rPr lang="en-US" sz="1600" b="1" dirty="0" smtClean="0">
                <a:latin typeface="Times New Roman" pitchFamily="18" charset="0"/>
                <a:cs typeface="Times New Roman" pitchFamily="18" charset="0"/>
              </a:rPr>
              <a:t>1. The "I" (Self) is the Seer, Doer, and Enjoyer:</a:t>
            </a:r>
            <a:r>
              <a:rPr lang="en-US" sz="1600" dirty="0" smtClean="0">
                <a:latin typeface="Times New Roman" pitchFamily="18" charset="0"/>
                <a:cs typeface="Times New Roman" pitchFamily="18" charset="0"/>
              </a:rPr>
              <a:t> It is the conscious entity that desires, thinks, and feels. </a:t>
            </a:r>
          </a:p>
          <a:p>
            <a:pPr fontAlgn="ctr"/>
            <a:endParaRPr lang="en-US" sz="1600" b="1" dirty="0" smtClean="0">
              <a:latin typeface="Times New Roman" pitchFamily="18" charset="0"/>
              <a:cs typeface="Times New Roman" pitchFamily="18" charset="0"/>
            </a:endParaRPr>
          </a:p>
          <a:p>
            <a:pPr fontAlgn="ctr"/>
            <a:r>
              <a:rPr lang="en-US" sz="1600" b="1" dirty="0" smtClean="0">
                <a:latin typeface="Times New Roman" pitchFamily="18" charset="0"/>
                <a:cs typeface="Times New Roman" pitchFamily="18" charset="0"/>
              </a:rPr>
              <a:t>2. The Body is an Instrument:</a:t>
            </a:r>
            <a:r>
              <a:rPr lang="en-US" sz="1600" dirty="0" smtClean="0">
                <a:latin typeface="Times New Roman" pitchFamily="18" charset="0"/>
                <a:cs typeface="Times New Roman" pitchFamily="18" charset="0"/>
              </a:rPr>
              <a:t> The body is used by the "I" to interact with the world and fulfill its needs. </a:t>
            </a:r>
          </a:p>
          <a:p>
            <a:pPr fontAlgn="ctr"/>
            <a:endParaRPr lang="en-US" sz="1600" b="1" dirty="0" smtClean="0">
              <a:latin typeface="Times New Roman" pitchFamily="18" charset="0"/>
              <a:cs typeface="Times New Roman" pitchFamily="18" charset="0"/>
            </a:endParaRPr>
          </a:p>
          <a:p>
            <a:pPr fontAlgn="ctr"/>
            <a:r>
              <a:rPr lang="en-US" sz="1600" b="1" dirty="0" smtClean="0">
                <a:latin typeface="Times New Roman" pitchFamily="18" charset="0"/>
                <a:cs typeface="Times New Roman" pitchFamily="18" charset="0"/>
              </a:rPr>
              <a:t>3. Continuous vs. Temporary:</a:t>
            </a:r>
            <a:r>
              <a:rPr lang="en-US" sz="1600" dirty="0" smtClean="0">
                <a:latin typeface="Times New Roman" pitchFamily="18" charset="0"/>
                <a:cs typeface="Times New Roman" pitchFamily="18" charset="0"/>
              </a:rPr>
              <a:t> The "I" needs continuous happiness, while the body has temporary needs. </a:t>
            </a:r>
          </a:p>
          <a:p>
            <a:pPr fontAlgn="ctr"/>
            <a:endParaRPr lang="en-US" sz="1600" b="1" dirty="0" smtClean="0">
              <a:latin typeface="Times New Roman" pitchFamily="18" charset="0"/>
              <a:cs typeface="Times New Roman" pitchFamily="18" charset="0"/>
            </a:endParaRPr>
          </a:p>
          <a:p>
            <a:pPr fontAlgn="ctr"/>
            <a:r>
              <a:rPr lang="en-US" sz="1600" b="1" dirty="0" smtClean="0">
                <a:latin typeface="Times New Roman" pitchFamily="18" charset="0"/>
                <a:cs typeface="Times New Roman" pitchFamily="18" charset="0"/>
              </a:rPr>
              <a:t>4. Fulfillment through Different Means:</a:t>
            </a:r>
            <a:r>
              <a:rPr lang="en-US" sz="1600" dirty="0" smtClean="0">
                <a:latin typeface="Times New Roman" pitchFamily="18" charset="0"/>
                <a:cs typeface="Times New Roman" pitchFamily="18" charset="0"/>
              </a:rPr>
              <a:t> The "I" is fulfilled through understanding and feelings, while the body is fulfilled through physical resources. </a:t>
            </a:r>
          </a:p>
          <a:p>
            <a:r>
              <a:rPr lang="en-US" dirty="0" smtClean="0"/>
              <a:t/>
            </a:r>
            <a:br>
              <a:rPr lang="en-US" dirty="0" smtClean="0"/>
            </a:b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533400"/>
            <a:ext cx="12192000" cy="6858000"/>
          </a:xfrm>
          <a:prstGeom prst="rect">
            <a:avLst/>
          </a:prstGeom>
        </p:spPr>
      </p:pic>
      <p:sp>
        <p:nvSpPr>
          <p:cNvPr id="3" name="object 3"/>
          <p:cNvSpPr txBox="1">
            <a:spLocks noGrp="1"/>
          </p:cNvSpPr>
          <p:nvPr>
            <p:ph type="title"/>
          </p:nvPr>
        </p:nvSpPr>
        <p:spPr>
          <a:xfrm>
            <a:off x="688341" y="23197"/>
            <a:ext cx="9903460" cy="382156"/>
          </a:xfrm>
          <a:prstGeom prst="rect">
            <a:avLst/>
          </a:prstGeom>
        </p:spPr>
        <p:txBody>
          <a:bodyPr vert="horz" wrap="square" lIns="0" tIns="12700" rIns="0" bIns="0" rtlCol="0">
            <a:spAutoFit/>
          </a:bodyPr>
          <a:lstStyle/>
          <a:p>
            <a:pPr marL="88900" algn="ctr">
              <a:lnSpc>
                <a:spcPct val="100000"/>
              </a:lnSpc>
              <a:spcBef>
                <a:spcPts val="100"/>
              </a:spcBef>
            </a:pPr>
            <a:r>
              <a:rPr lang="en-US" sz="2400" dirty="0" smtClean="0">
                <a:solidFill>
                  <a:srgbClr val="00B050"/>
                </a:solidFill>
              </a:rPr>
              <a:t>Distinguishing between the needs of the self and body…</a:t>
            </a:r>
            <a:endParaRPr sz="2400" spc="-10" dirty="0">
              <a:solidFill>
                <a:srgbClr val="00B050"/>
              </a:solidFill>
              <a:latin typeface="Times New Roman" pitchFamily="18" charset="0"/>
              <a:cs typeface="Times New Roman" pitchFamily="18" charset="0"/>
            </a:endParaRPr>
          </a:p>
        </p:txBody>
      </p:sp>
      <p:sp>
        <p:nvSpPr>
          <p:cNvPr id="8" name="Rectangle 7"/>
          <p:cNvSpPr/>
          <p:nvPr/>
        </p:nvSpPr>
        <p:spPr>
          <a:xfrm>
            <a:off x="1219200" y="3962400"/>
            <a:ext cx="9753600" cy="1200329"/>
          </a:xfrm>
          <a:prstGeom prst="rect">
            <a:avLst/>
          </a:prstGeom>
        </p:spPr>
        <p:txBody>
          <a:bodyPr wrap="square">
            <a:spAutoFit/>
          </a:bodyPr>
          <a:lstStyle/>
          <a:p>
            <a:r>
              <a:rPr lang="en-US" sz="1800" dirty="0" smtClean="0">
                <a:solidFill>
                  <a:srgbClr val="FF0000"/>
                </a:solidFill>
                <a:latin typeface="Arial MT"/>
                <a:cs typeface="Arial MT"/>
              </a:rPr>
              <a:t>References:</a:t>
            </a:r>
          </a:p>
          <a:p>
            <a:r>
              <a:rPr lang="en-US" dirty="0" smtClean="0">
                <a:latin typeface="Times New Roman" pitchFamily="18" charset="0"/>
                <a:cs typeface="Times New Roman" pitchFamily="18" charset="0"/>
              </a:rPr>
              <a:t>Textbook:1 Page No(78-83)</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R </a:t>
            </a:r>
            <a:r>
              <a:rPr lang="en-US" dirty="0" err="1" smtClean="0">
                <a:latin typeface="Times New Roman" pitchFamily="18" charset="0"/>
                <a:cs typeface="Times New Roman" pitchFamily="18" charset="0"/>
              </a:rPr>
              <a:t>R</a:t>
            </a:r>
            <a:r>
              <a:rPr lang="en-US" dirty="0" smtClean="0">
                <a:latin typeface="Times New Roman" pitchFamily="18" charset="0"/>
                <a:cs typeface="Times New Roman" pitchFamily="18" charset="0"/>
              </a:rPr>
              <a:t> Gaur, R </a:t>
            </a:r>
            <a:r>
              <a:rPr lang="en-US" dirty="0" err="1" smtClean="0">
                <a:latin typeface="Times New Roman" pitchFamily="18" charset="0"/>
                <a:cs typeface="Times New Roman" pitchFamily="18" charset="0"/>
              </a:rPr>
              <a:t>Asthana</a:t>
            </a:r>
            <a:r>
              <a:rPr lang="en-US" dirty="0" smtClean="0">
                <a:latin typeface="Times New Roman" pitchFamily="18" charset="0"/>
                <a:cs typeface="Times New Roman" pitchFamily="18" charset="0"/>
              </a:rPr>
              <a:t>, G P </a:t>
            </a:r>
            <a:r>
              <a:rPr lang="en-US" dirty="0" err="1" smtClean="0">
                <a:latin typeface="Times New Roman" pitchFamily="18" charset="0"/>
                <a:cs typeface="Times New Roman" pitchFamily="18" charset="0"/>
              </a:rPr>
              <a:t>Bagaria</a:t>
            </a:r>
            <a:r>
              <a:rPr lang="en-US" dirty="0" smtClean="0">
                <a:latin typeface="Times New Roman" pitchFamily="18" charset="0"/>
                <a:cs typeface="Times New Roman" pitchFamily="18" charset="0"/>
              </a:rPr>
              <a:t>, A Foundation Course in Human Values and Professional Ethics</a:t>
            </a:r>
            <a:r>
              <a:rPr lang="en-US" dirty="0" smtClean="0"/>
              <a:t/>
            </a:r>
            <a:br>
              <a:rPr lang="en-US" dirty="0" smtClean="0"/>
            </a:br>
            <a:endParaRPr lang="en-US" dirty="0" smtClean="0"/>
          </a:p>
        </p:txBody>
      </p:sp>
      <p:sp>
        <p:nvSpPr>
          <p:cNvPr id="9" name="Rectangle 8"/>
          <p:cNvSpPr/>
          <p:nvPr/>
        </p:nvSpPr>
        <p:spPr>
          <a:xfrm>
            <a:off x="1600200" y="1066800"/>
            <a:ext cx="8610600" cy="2862322"/>
          </a:xfrm>
          <a:prstGeom prst="rect">
            <a:avLst/>
          </a:prstGeom>
        </p:spPr>
        <p:txBody>
          <a:bodyPr wrap="square">
            <a:spAutoFit/>
          </a:bodyPr>
          <a:lstStyle/>
          <a:p>
            <a:pPr algn="ctr"/>
            <a:r>
              <a:rPr lang="en-US" b="1" dirty="0" smtClean="0">
                <a:latin typeface="Times New Roman" pitchFamily="18" charset="0"/>
                <a:cs typeface="Times New Roman" pitchFamily="18" charset="0"/>
              </a:rPr>
              <a:t>Harmony and Fulfillment:</a:t>
            </a:r>
          </a:p>
          <a:p>
            <a:pPr algn="just"/>
            <a:r>
              <a:rPr lang="en-US" b="1" dirty="0" smtClean="0">
                <a:latin typeface="Times New Roman" pitchFamily="18" charset="0"/>
                <a:cs typeface="Times New Roman" pitchFamily="18" charset="0"/>
              </a:rPr>
              <a:t>1. Understanding the difference is essential for harmony:</a:t>
            </a:r>
            <a:r>
              <a:rPr lang="en-US" dirty="0" smtClean="0">
                <a:latin typeface="Times New Roman" pitchFamily="18" charset="0"/>
                <a:cs typeface="Times New Roman" pitchFamily="18" charset="0"/>
              </a:rPr>
              <a:t> When the "I" and the body's needs are understood and addressed appropriately, it leads to a state of harmony and fulfillment.</a:t>
            </a:r>
          </a:p>
          <a:p>
            <a:pPr algn="just"/>
            <a:endParaRPr lang="en-US" b="1" dirty="0" smtClean="0">
              <a:latin typeface="Times New Roman" pitchFamily="18" charset="0"/>
              <a:cs typeface="Times New Roman" pitchFamily="18" charset="0"/>
            </a:endParaRPr>
          </a:p>
          <a:p>
            <a:pPr algn="just"/>
            <a:r>
              <a:rPr lang="en-US" b="1" dirty="0" smtClean="0">
                <a:latin typeface="Times New Roman" pitchFamily="18" charset="0"/>
                <a:cs typeface="Times New Roman" pitchFamily="18" charset="0"/>
              </a:rPr>
              <a:t>2. Balancing both sets of needs:</a:t>
            </a:r>
            <a:r>
              <a:rPr lang="en-US" dirty="0" smtClean="0">
                <a:latin typeface="Times New Roman" pitchFamily="18" charset="0"/>
                <a:cs typeface="Times New Roman" pitchFamily="18" charset="0"/>
              </a:rPr>
              <a:t> It is important to work towards fulfilling both the needs of the "I" and the body for a balanced and fulfilling life.</a:t>
            </a:r>
          </a:p>
          <a:p>
            <a:pPr algn="just" fontAlgn="ctr"/>
            <a:endParaRPr lang="en-US" b="1" dirty="0" smtClean="0">
              <a:latin typeface="Times New Roman" pitchFamily="18" charset="0"/>
              <a:cs typeface="Times New Roman" pitchFamily="18" charset="0"/>
            </a:endParaRPr>
          </a:p>
          <a:p>
            <a:pPr algn="just" fontAlgn="ctr"/>
            <a:r>
              <a:rPr lang="en-US" b="1" dirty="0" smtClean="0">
                <a:latin typeface="Times New Roman" pitchFamily="18" charset="0"/>
                <a:cs typeface="Times New Roman" pitchFamily="18" charset="0"/>
              </a:rPr>
              <a:t>3. Right Understanding and Right Feeling:</a:t>
            </a:r>
            <a:r>
              <a:rPr lang="en-US" dirty="0" smtClean="0">
                <a:latin typeface="Times New Roman" pitchFamily="18" charset="0"/>
                <a:cs typeface="Times New Roman" pitchFamily="18" charset="0"/>
              </a:rPr>
              <a:t> These are crucial for understanding and fulfilling the needs of the "I".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599" y="228599"/>
            <a:ext cx="9448801" cy="738664"/>
          </a:xfrm>
        </p:spPr>
        <p:txBody>
          <a:bodyPr/>
          <a:lstStyle/>
          <a:p>
            <a:pPr algn="ctr"/>
            <a:r>
              <a:rPr lang="en-US" sz="2400" dirty="0" smtClean="0">
                <a:solidFill>
                  <a:srgbClr val="FF0000"/>
                </a:solidFill>
                <a:latin typeface="Times New Roman" pitchFamily="18" charset="0"/>
                <a:cs typeface="Times New Roman" pitchFamily="18" charset="0"/>
              </a:rPr>
              <a:t>SESSION </a:t>
            </a:r>
            <a:r>
              <a:rPr lang="en-US" sz="2400" dirty="0" smtClean="0">
                <a:solidFill>
                  <a:srgbClr val="FF0000"/>
                </a:solidFill>
                <a:latin typeface="Times New Roman" pitchFamily="18" charset="0"/>
                <a:cs typeface="Times New Roman" pitchFamily="18" charset="0"/>
              </a:rPr>
              <a:t>16.</a:t>
            </a:r>
            <a:r>
              <a:rPr lang="en-US" sz="2400" dirty="0" smtClean="0"/>
              <a:t/>
            </a:r>
            <a:br>
              <a:rPr lang="en-US" sz="2400" dirty="0" smtClean="0"/>
            </a:br>
            <a:r>
              <a:rPr lang="en-US" sz="2400" dirty="0" smtClean="0">
                <a:solidFill>
                  <a:srgbClr val="00B050"/>
                </a:solidFill>
              </a:rPr>
              <a:t>The body as an instrument of the self: Basic human aspiration</a:t>
            </a:r>
            <a:endParaRPr lang="en-US" sz="2400" dirty="0">
              <a:solidFill>
                <a:srgbClr val="00B050"/>
              </a:solidFill>
            </a:endParaRPr>
          </a:p>
        </p:txBody>
      </p:sp>
      <p:sp>
        <p:nvSpPr>
          <p:cNvPr id="3" name="Text Placeholder 2"/>
          <p:cNvSpPr>
            <a:spLocks noGrp="1"/>
          </p:cNvSpPr>
          <p:nvPr>
            <p:ph type="body" idx="1"/>
          </p:nvPr>
        </p:nvSpPr>
        <p:spPr>
          <a:xfrm>
            <a:off x="840740" y="1066800"/>
            <a:ext cx="9598660" cy="5170646"/>
          </a:xfrm>
        </p:spPr>
        <p:txBody>
          <a:bodyPr/>
          <a:lstStyle/>
          <a:p>
            <a:pPr algn="just" fontAlgn="ctr"/>
            <a:r>
              <a:rPr lang="en-US" sz="1600" dirty="0" smtClean="0">
                <a:latin typeface="Times New Roman" pitchFamily="18" charset="0"/>
                <a:cs typeface="Times New Roman" pitchFamily="18" charset="0"/>
              </a:rPr>
              <a:t>In human values, the body is understood as an instrument of the self, not the self itself. The self, or "I," is the conscious entity that experiences, desires, and makes decisions, while the body is the tool it uses to interact with the physical world and express itself. This perspective emphasizes that the body's needs (like food and shelter) are distinct from the self's needs (like happiness and fulfillment). </a:t>
            </a:r>
          </a:p>
          <a:p>
            <a:pPr algn="just"/>
            <a:r>
              <a:rPr lang="en-US" sz="1600" dirty="0" smtClean="0">
                <a:latin typeface="Times New Roman" pitchFamily="18" charset="0"/>
                <a:cs typeface="Times New Roman" pitchFamily="18" charset="0"/>
              </a:rPr>
              <a:t>Here's a more detailed explanation:</a:t>
            </a:r>
          </a:p>
          <a:p>
            <a:pPr algn="just"/>
            <a:endParaRPr lang="en-US" sz="1600" dirty="0" smtClean="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1. The Self (I) as the Decision-Maker:</a:t>
            </a:r>
          </a:p>
          <a:p>
            <a:pPr algn="just"/>
            <a:r>
              <a:rPr lang="en-US" sz="1600" dirty="0" smtClean="0">
                <a:latin typeface="Times New Roman" pitchFamily="18" charset="0"/>
                <a:cs typeface="Times New Roman" pitchFamily="18" charset="0"/>
              </a:rPr>
              <a:t>The self is the core of human existence, the center of consciousness and decision-making.</a:t>
            </a:r>
          </a:p>
          <a:p>
            <a:pPr algn="just"/>
            <a:r>
              <a:rPr lang="en-US" sz="1600" dirty="0" smtClean="0">
                <a:latin typeface="Times New Roman" pitchFamily="18" charset="0"/>
                <a:cs typeface="Times New Roman" pitchFamily="18" charset="0"/>
              </a:rPr>
              <a:t>It experiences, desires, and chooses how to act.</a:t>
            </a:r>
          </a:p>
          <a:p>
            <a:pPr algn="just" fontAlgn="ctr"/>
            <a:r>
              <a:rPr lang="en-US" sz="1600" dirty="0" smtClean="0">
                <a:latin typeface="Times New Roman" pitchFamily="18" charset="0"/>
                <a:cs typeface="Times New Roman" pitchFamily="18" charset="0"/>
              </a:rPr>
              <a:t>It is not limited to the physical body and its functions. </a:t>
            </a:r>
          </a:p>
          <a:p>
            <a:pPr algn="just"/>
            <a:endParaRPr lang="en-US" sz="1600" dirty="0" smtClean="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2. The Body as an Instrument:</a:t>
            </a:r>
          </a:p>
          <a:p>
            <a:pPr algn="just" fontAlgn="ctr"/>
            <a:r>
              <a:rPr lang="en-US" sz="1600" dirty="0" smtClean="0">
                <a:latin typeface="Times New Roman" pitchFamily="18" charset="0"/>
                <a:cs typeface="Times New Roman" pitchFamily="18" charset="0"/>
              </a:rPr>
              <a:t>The body is a physical entity, a tool that the self uses to interact with the world. </a:t>
            </a:r>
          </a:p>
          <a:p>
            <a:pPr algn="just" fontAlgn="ctr"/>
            <a:r>
              <a:rPr lang="en-US" sz="1600" dirty="0" smtClean="0">
                <a:latin typeface="Times New Roman" pitchFamily="18" charset="0"/>
                <a:cs typeface="Times New Roman" pitchFamily="18" charset="0"/>
              </a:rPr>
              <a:t>The self directs the body's actions, like eating, walking, or speaking. </a:t>
            </a:r>
          </a:p>
          <a:p>
            <a:pPr algn="just" fontAlgn="ctr"/>
            <a:r>
              <a:rPr lang="en-US" sz="1600" dirty="0" smtClean="0">
                <a:latin typeface="Times New Roman" pitchFamily="18" charset="0"/>
                <a:cs typeface="Times New Roman" pitchFamily="18" charset="0"/>
              </a:rPr>
              <a:t>The body has its own needs, primarily for physical facilities like food, shelter, and clothing. </a:t>
            </a:r>
          </a:p>
          <a:p>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3. The Importance of Harmony:</a:t>
            </a:r>
          </a:p>
          <a:p>
            <a:pPr fontAlgn="ctr"/>
            <a:r>
              <a:rPr lang="en-US" sz="1600" dirty="0" smtClean="0">
                <a:latin typeface="Times New Roman" pitchFamily="18" charset="0"/>
                <a:cs typeface="Times New Roman" pitchFamily="18" charset="0"/>
              </a:rPr>
              <a:t>Maintaining harmony between the self and the body is crucial for human well-being. </a:t>
            </a:r>
          </a:p>
          <a:p>
            <a:pPr fontAlgn="ctr"/>
            <a:r>
              <a:rPr lang="en-US" sz="1600" dirty="0" smtClean="0">
                <a:latin typeface="Times New Roman" pitchFamily="18" charset="0"/>
                <a:cs typeface="Times New Roman" pitchFamily="18" charset="0"/>
              </a:rPr>
              <a:t>This harmony involves understanding the different needs of the self and the body and fulfilling them appropriately. </a:t>
            </a:r>
          </a:p>
          <a:p>
            <a:pPr fontAlgn="ctr"/>
            <a:r>
              <a:rPr lang="en-US" sz="1600" dirty="0" smtClean="0">
                <a:latin typeface="Times New Roman" pitchFamily="18" charset="0"/>
                <a:cs typeface="Times New Roman" pitchFamily="18" charset="0"/>
              </a:rPr>
              <a:t>For example, the self might desire to learn a new skill, which requires the body to engage in practice and effort. </a:t>
            </a:r>
          </a:p>
          <a:p>
            <a:pPr algn="just" fontAlgn="ctr"/>
            <a:endParaRPr lang="en-US" sz="1600" dirty="0" smtClean="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2000" cy="6858000"/>
          </a:xfrm>
          <a:prstGeom prst="rect">
            <a:avLst/>
          </a:prstGeom>
        </p:spPr>
      </p:pic>
      <p:sp>
        <p:nvSpPr>
          <p:cNvPr id="7" name="object 7"/>
          <p:cNvSpPr txBox="1">
            <a:spLocks noGrp="1"/>
          </p:cNvSpPr>
          <p:nvPr>
            <p:ph type="title"/>
          </p:nvPr>
        </p:nvSpPr>
        <p:spPr>
          <a:xfrm>
            <a:off x="764541" y="457200"/>
            <a:ext cx="9903460" cy="1490152"/>
          </a:xfrm>
          <a:prstGeom prst="rect">
            <a:avLst/>
          </a:prstGeom>
        </p:spPr>
        <p:txBody>
          <a:bodyPr vert="horz" wrap="square" lIns="0" tIns="12700" rIns="0" bIns="0" rtlCol="0">
            <a:spAutoFit/>
          </a:bodyPr>
          <a:lstStyle/>
          <a:p>
            <a:pPr marL="12700" marR="5080" algn="ctr">
              <a:lnSpc>
                <a:spcPct val="100000"/>
              </a:lnSpc>
              <a:spcBef>
                <a:spcPts val="100"/>
              </a:spcBef>
            </a:pPr>
            <a:r>
              <a:rPr lang="en-US" sz="2400" dirty="0" smtClean="0">
                <a:solidFill>
                  <a:srgbClr val="00B050"/>
                </a:solidFill>
              </a:rPr>
              <a:t>The body as an instrument of the self: Basic human aspiration …</a:t>
            </a:r>
            <a:br>
              <a:rPr lang="en-US" sz="2400" dirty="0" smtClean="0">
                <a:solidFill>
                  <a:srgbClr val="00B050"/>
                </a:solidFill>
              </a:rPr>
            </a:br>
            <a:r>
              <a:rPr lang="en-US" sz="2400" dirty="0" smtClean="0">
                <a:solidFill>
                  <a:srgbClr val="00B050"/>
                </a:solidFill>
              </a:rPr>
              <a:t/>
            </a:r>
            <a:br>
              <a:rPr lang="en-US" sz="2400" dirty="0" smtClean="0">
                <a:solidFill>
                  <a:srgbClr val="00B050"/>
                </a:solidFill>
              </a:rPr>
            </a:br>
            <a:r>
              <a:rPr lang="en-US" sz="2400" dirty="0" smtClean="0">
                <a:solidFill>
                  <a:srgbClr val="00B050"/>
                </a:solidFill>
              </a:rPr>
              <a:t/>
            </a:r>
            <a:br>
              <a:rPr lang="en-US" sz="2400" dirty="0" smtClean="0">
                <a:solidFill>
                  <a:srgbClr val="00B050"/>
                </a:solidFill>
              </a:rPr>
            </a:br>
            <a:endParaRPr sz="2400">
              <a:solidFill>
                <a:srgbClr val="00B050"/>
              </a:solidFill>
            </a:endParaRPr>
          </a:p>
        </p:txBody>
      </p:sp>
      <p:sp>
        <p:nvSpPr>
          <p:cNvPr id="10" name="Rectangle 9"/>
          <p:cNvSpPr/>
          <p:nvPr/>
        </p:nvSpPr>
        <p:spPr>
          <a:xfrm>
            <a:off x="1066800" y="4419600"/>
            <a:ext cx="9753600" cy="923330"/>
          </a:xfrm>
          <a:prstGeom prst="rect">
            <a:avLst/>
          </a:prstGeom>
        </p:spPr>
        <p:txBody>
          <a:bodyPr wrap="square">
            <a:spAutoFit/>
          </a:bodyPr>
          <a:lstStyle/>
          <a:p>
            <a:r>
              <a:rPr lang="en-US" sz="1800" dirty="0" smtClean="0">
                <a:solidFill>
                  <a:srgbClr val="FF0000"/>
                </a:solidFill>
                <a:latin typeface="Arial MT"/>
                <a:cs typeface="Arial MT"/>
              </a:rPr>
              <a:t>References:</a:t>
            </a:r>
          </a:p>
          <a:p>
            <a:r>
              <a:rPr lang="en-US" dirty="0" smtClean="0">
                <a:latin typeface="Times New Roman" pitchFamily="18" charset="0"/>
                <a:cs typeface="Times New Roman" pitchFamily="18" charset="0"/>
              </a:rPr>
              <a:t>Textbook:1 Page No(173-176)</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R </a:t>
            </a:r>
            <a:r>
              <a:rPr lang="en-US" dirty="0" err="1" smtClean="0">
                <a:latin typeface="Times New Roman" pitchFamily="18" charset="0"/>
                <a:cs typeface="Times New Roman" pitchFamily="18" charset="0"/>
              </a:rPr>
              <a:t>R</a:t>
            </a:r>
            <a:r>
              <a:rPr lang="en-US" dirty="0" smtClean="0">
                <a:latin typeface="Times New Roman" pitchFamily="18" charset="0"/>
                <a:cs typeface="Times New Roman" pitchFamily="18" charset="0"/>
              </a:rPr>
              <a:t> Gaur, R </a:t>
            </a:r>
            <a:r>
              <a:rPr lang="en-US" dirty="0" err="1" smtClean="0">
                <a:latin typeface="Times New Roman" pitchFamily="18" charset="0"/>
                <a:cs typeface="Times New Roman" pitchFamily="18" charset="0"/>
              </a:rPr>
              <a:t>Asthana</a:t>
            </a:r>
            <a:r>
              <a:rPr lang="en-US" dirty="0" smtClean="0">
                <a:latin typeface="Times New Roman" pitchFamily="18" charset="0"/>
                <a:cs typeface="Times New Roman" pitchFamily="18" charset="0"/>
              </a:rPr>
              <a:t>, G P </a:t>
            </a:r>
            <a:r>
              <a:rPr lang="en-US" dirty="0" err="1" smtClean="0">
                <a:latin typeface="Times New Roman" pitchFamily="18" charset="0"/>
                <a:cs typeface="Times New Roman" pitchFamily="18" charset="0"/>
              </a:rPr>
              <a:t>Bagaria</a:t>
            </a:r>
            <a:r>
              <a:rPr lang="en-US" dirty="0" smtClean="0">
                <a:latin typeface="Times New Roman" pitchFamily="18" charset="0"/>
                <a:cs typeface="Times New Roman" pitchFamily="18" charset="0"/>
              </a:rPr>
              <a:t>, A Foundation Course in Human Values and Professional Ethics</a:t>
            </a:r>
            <a:endParaRPr lang="en-US" dirty="0"/>
          </a:p>
        </p:txBody>
      </p:sp>
      <p:sp>
        <p:nvSpPr>
          <p:cNvPr id="11" name="Rectangle 10"/>
          <p:cNvSpPr/>
          <p:nvPr/>
        </p:nvSpPr>
        <p:spPr>
          <a:xfrm>
            <a:off x="1066800" y="1524000"/>
            <a:ext cx="9601200" cy="3908762"/>
          </a:xfrm>
          <a:prstGeom prst="rect">
            <a:avLst/>
          </a:prstGeom>
        </p:spPr>
        <p:txBody>
          <a:bodyPr wrap="square">
            <a:spAutoFit/>
          </a:bodyPr>
          <a:lstStyle/>
          <a:p>
            <a:r>
              <a:rPr lang="en-US" sz="1600" dirty="0" smtClean="0">
                <a:latin typeface="Times New Roman" pitchFamily="18" charset="0"/>
                <a:cs typeface="Times New Roman" pitchFamily="18" charset="0"/>
              </a:rPr>
              <a:t>4. Examples:</a:t>
            </a:r>
          </a:p>
          <a:p>
            <a:pPr fontAlgn="ctr"/>
            <a:r>
              <a:rPr lang="en-US" sz="1600" dirty="0" smtClean="0">
                <a:latin typeface="Times New Roman" pitchFamily="18" charset="0"/>
                <a:cs typeface="Times New Roman" pitchFamily="18" charset="0"/>
              </a:rPr>
              <a:t>The self decides to eat, and the body then performs the actions of chewing and swallowing. </a:t>
            </a:r>
          </a:p>
          <a:p>
            <a:pPr fontAlgn="ctr"/>
            <a:r>
              <a:rPr lang="en-US" sz="1600" dirty="0" smtClean="0">
                <a:latin typeface="Times New Roman" pitchFamily="18" charset="0"/>
                <a:cs typeface="Times New Roman" pitchFamily="18" charset="0"/>
              </a:rPr>
              <a:t>The self wants to express love, and the body might use gestures and words to convey that emotion. </a:t>
            </a:r>
          </a:p>
          <a:p>
            <a:pPr fontAlgn="ctr"/>
            <a:r>
              <a:rPr lang="en-US" sz="1600" dirty="0" smtClean="0">
                <a:latin typeface="Times New Roman" pitchFamily="18" charset="0"/>
                <a:cs typeface="Times New Roman" pitchFamily="18" charset="0"/>
              </a:rPr>
              <a:t>The self desires to feel respected, and the body might be dressed in a way that conveys that feeling, but the respect itself is a need of the self, not the body. </a:t>
            </a:r>
          </a:p>
          <a:p>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5. Implications for Human Values:</a:t>
            </a:r>
          </a:p>
          <a:p>
            <a:pPr fontAlgn="ctr"/>
            <a:r>
              <a:rPr lang="en-US" sz="1600" dirty="0" smtClean="0">
                <a:latin typeface="Times New Roman" pitchFamily="18" charset="0"/>
                <a:cs typeface="Times New Roman" pitchFamily="18" charset="0"/>
              </a:rPr>
              <a:t>This understanding emphasizes that happiness and fulfillment come from within the self, not from external factors like material possessions or physical appearances. </a:t>
            </a:r>
          </a:p>
          <a:p>
            <a:pPr fontAlgn="ctr"/>
            <a:r>
              <a:rPr lang="en-US" sz="1600" dirty="0" smtClean="0">
                <a:latin typeface="Times New Roman" pitchFamily="18" charset="0"/>
                <a:cs typeface="Times New Roman" pitchFamily="18" charset="0"/>
              </a:rPr>
              <a:t>It highlights the importance of self-awareness, self-regulation, and living in accordance with one's values. </a:t>
            </a:r>
          </a:p>
          <a:p>
            <a:pPr fontAlgn="ctr"/>
            <a:r>
              <a:rPr lang="en-US" sz="1600" dirty="0" smtClean="0">
                <a:latin typeface="Times New Roman" pitchFamily="18" charset="0"/>
                <a:cs typeface="Times New Roman" pitchFamily="18" charset="0"/>
              </a:rPr>
              <a:t>It encourages a holistic view of the human being, recognizing the interconnectedness of the self and the body. </a:t>
            </a:r>
          </a:p>
          <a:p>
            <a:r>
              <a:rPr lang="en-US" dirty="0" smtClean="0"/>
              <a:t/>
            </a:r>
            <a:br>
              <a:rPr lang="en-US" dirty="0" smtClean="0"/>
            </a:br>
            <a:endParaRPr lang="en-US" dirty="0" smtClean="0"/>
          </a:p>
          <a:p>
            <a:r>
              <a:rPr lang="en-US" dirty="0" smtClean="0"/>
              <a:t/>
            </a:r>
            <a:br>
              <a:rPr lang="en-US" dirty="0" smtClean="0"/>
            </a:br>
            <a:endParaRPr lang="en-US"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2000" cy="6858000"/>
          </a:xfrm>
          <a:prstGeom prst="rect">
            <a:avLst/>
          </a:prstGeom>
        </p:spPr>
      </p:pic>
      <p:sp>
        <p:nvSpPr>
          <p:cNvPr id="3" name="object 3"/>
          <p:cNvSpPr txBox="1">
            <a:spLocks noGrp="1"/>
          </p:cNvSpPr>
          <p:nvPr>
            <p:ph type="title"/>
          </p:nvPr>
        </p:nvSpPr>
        <p:spPr>
          <a:xfrm>
            <a:off x="1828801" y="152399"/>
            <a:ext cx="8991600" cy="1305486"/>
          </a:xfrm>
          <a:prstGeom prst="rect">
            <a:avLst/>
          </a:prstGeom>
        </p:spPr>
        <p:txBody>
          <a:bodyPr vert="horz" wrap="square" lIns="0" tIns="12700" rIns="0" bIns="0" rtlCol="0">
            <a:spAutoFit/>
          </a:bodyPr>
          <a:lstStyle/>
          <a:p>
            <a:pPr marL="88900" algn="ctr">
              <a:lnSpc>
                <a:spcPct val="100000"/>
              </a:lnSpc>
              <a:spcBef>
                <a:spcPts val="100"/>
              </a:spcBef>
            </a:pPr>
            <a:r>
              <a:rPr lang="en-US" dirty="0" smtClean="0">
                <a:solidFill>
                  <a:srgbClr val="FF0000"/>
                </a:solidFill>
                <a:latin typeface="Times New Roman" pitchFamily="18" charset="0"/>
                <a:cs typeface="Times New Roman" pitchFamily="18" charset="0"/>
              </a:rPr>
              <a:t>SESSION </a:t>
            </a:r>
            <a:r>
              <a:rPr lang="en-US" dirty="0" smtClean="0">
                <a:solidFill>
                  <a:srgbClr val="FF0000"/>
                </a:solidFill>
                <a:latin typeface="Times New Roman" pitchFamily="18" charset="0"/>
                <a:cs typeface="Times New Roman" pitchFamily="18" charset="0"/>
              </a:rPr>
              <a:t>17.</a:t>
            </a:r>
            <a:r>
              <a:rPr lang="en-US" dirty="0" smtClean="0">
                <a:solidFill>
                  <a:srgbClr val="FF0000"/>
                </a:solidFill>
                <a:latin typeface="Times New Roman" pitchFamily="18" charset="0"/>
                <a:cs typeface="Times New Roman" pitchFamily="18" charset="0"/>
              </a:rPr>
              <a:t/>
            </a:r>
            <a:br>
              <a:rPr lang="en-US" dirty="0" smtClean="0">
                <a:solidFill>
                  <a:srgbClr val="FF0000"/>
                </a:solidFill>
                <a:latin typeface="Times New Roman" pitchFamily="18" charset="0"/>
                <a:cs typeface="Times New Roman" pitchFamily="18" charset="0"/>
              </a:rPr>
            </a:br>
            <a:r>
              <a:rPr lang="en-US" dirty="0" smtClean="0"/>
              <a:t> </a:t>
            </a:r>
            <a:r>
              <a:rPr lang="en-US" sz="2000" dirty="0" smtClean="0">
                <a:solidFill>
                  <a:srgbClr val="00B050"/>
                </a:solidFill>
              </a:rPr>
              <a:t>Preconditioning, Sensation and Natural Acceptance </a:t>
            </a:r>
            <a:r>
              <a:rPr lang="en-US" dirty="0" smtClean="0">
                <a:solidFill>
                  <a:srgbClr val="FF0000"/>
                </a:solidFill>
                <a:latin typeface="Times New Roman" pitchFamily="18" charset="0"/>
                <a:cs typeface="Times New Roman" pitchFamily="18" charset="0"/>
              </a:rPr>
              <a:t/>
            </a:r>
            <a:br>
              <a:rPr lang="en-US" dirty="0" smtClean="0">
                <a:solidFill>
                  <a:srgbClr val="FF0000"/>
                </a:solidFill>
                <a:latin typeface="Times New Roman" pitchFamily="18" charset="0"/>
                <a:cs typeface="Times New Roman" pitchFamily="18" charset="0"/>
              </a:rPr>
            </a:br>
            <a:endParaRPr spc="-10" dirty="0"/>
          </a:p>
        </p:txBody>
      </p:sp>
      <p:sp>
        <p:nvSpPr>
          <p:cNvPr id="4" name="object 4"/>
          <p:cNvSpPr txBox="1"/>
          <p:nvPr/>
        </p:nvSpPr>
        <p:spPr>
          <a:xfrm>
            <a:off x="1219200" y="1447800"/>
            <a:ext cx="9801860" cy="5362494"/>
          </a:xfrm>
          <a:prstGeom prst="rect">
            <a:avLst/>
          </a:prstGeom>
        </p:spPr>
        <p:txBody>
          <a:bodyPr vert="horz" wrap="square" lIns="0" tIns="12700" rIns="0" bIns="0" rtlCol="0">
            <a:spAutoFit/>
          </a:bodyPr>
          <a:lstStyle/>
          <a:p>
            <a:pPr algn="just" fontAlgn="ctr"/>
            <a:r>
              <a:rPr lang="en-US" sz="1600" dirty="0">
                <a:latin typeface="Times New Roman" pitchFamily="18" charset="0"/>
                <a:cs typeface="Times New Roman" pitchFamily="18" charset="0"/>
              </a:rPr>
              <a:t>Preconditioning, Sensation, and Natural Acceptance are key concepts in understanding human values and harmony, particularly within the framework of Universal Human Values (UHV). Preconditioning refers to assumptions and beliefs formed without proper understanding, often based on external influences, and may not lead to genuine happiness. Sensation, derived from our senses, provides temporary experiences of pleasure or pain, but not sustained happiness. Natural acceptance, on the other hand, is the inherent understanding within each individual of what is truly valuable and conducive to harmony, leading to continuous and fulfilling happiness. </a:t>
            </a:r>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Elaboration</a:t>
            </a:r>
            <a:r>
              <a:rPr lang="en-US" sz="1600" dirty="0">
                <a:latin typeface="Times New Roman" pitchFamily="18" charset="0"/>
                <a:cs typeface="Times New Roman" pitchFamily="18" charset="0"/>
              </a:rPr>
              <a:t>:</a:t>
            </a:r>
          </a:p>
          <a:p>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1</a:t>
            </a:r>
            <a:r>
              <a:rPr lang="en-US" sz="1600" dirty="0">
                <a:latin typeface="Times New Roman" pitchFamily="18" charset="0"/>
                <a:cs typeface="Times New Roman" pitchFamily="18" charset="0"/>
              </a:rPr>
              <a:t>. Preconditioning:</a:t>
            </a:r>
          </a:p>
          <a:p>
            <a:pPr fontAlgn="ctr"/>
            <a:r>
              <a:rPr lang="en-US" sz="1600" dirty="0">
                <a:latin typeface="Times New Roman" pitchFamily="18" charset="0"/>
                <a:cs typeface="Times New Roman" pitchFamily="18" charset="0"/>
              </a:rPr>
              <a:t>Preconditioning is like accepting something as true or valuable without questioning or verifying it. </a:t>
            </a:r>
          </a:p>
          <a:p>
            <a:pPr fontAlgn="ctr"/>
            <a:r>
              <a:rPr lang="en-US" sz="1600" dirty="0">
                <a:latin typeface="Times New Roman" pitchFamily="18" charset="0"/>
                <a:cs typeface="Times New Roman" pitchFamily="18" charset="0"/>
              </a:rPr>
              <a:t>These assumptions are often formed due to external influences like societal norms, media, or peer pressure. </a:t>
            </a:r>
          </a:p>
          <a:p>
            <a:pPr fontAlgn="ctr"/>
            <a:r>
              <a:rPr lang="en-US" sz="1600" dirty="0">
                <a:latin typeface="Times New Roman" pitchFamily="18" charset="0"/>
                <a:cs typeface="Times New Roman" pitchFamily="18" charset="0"/>
              </a:rPr>
              <a:t>Preconditioning can lead to a state of confusion and contradiction because it's not based on one's own understanding. </a:t>
            </a:r>
          </a:p>
          <a:p>
            <a:pPr fontAlgn="ctr"/>
            <a:r>
              <a:rPr lang="en-US" sz="1600" dirty="0">
                <a:latin typeface="Times New Roman" pitchFamily="18" charset="0"/>
                <a:cs typeface="Times New Roman" pitchFamily="18" charset="0"/>
              </a:rPr>
              <a:t>For example, one might pre-condition themselves to believe that happiness comes from buying the latest gadgets, even if it doesn't align with their deeper values. </a:t>
            </a:r>
          </a:p>
          <a:p>
            <a:r>
              <a:rPr lang="en-US" sz="1600" dirty="0"/>
              <a:t/>
            </a:r>
            <a:br>
              <a:rPr lang="en-US" sz="1600" dirty="0"/>
            </a:br>
            <a:endParaRPr lang="en-US" sz="1600" dirty="0" smtClean="0">
              <a:latin typeface="Times New Roman" pitchFamily="18" charset="0"/>
              <a:cs typeface="Times New Roman" pitchFamily="18" charset="0"/>
            </a:endParaRPr>
          </a:p>
          <a:p>
            <a:pPr algn="just" fontAlgn="ctr"/>
            <a:endParaRPr lang="en-US" sz="1600" dirty="0" smtClean="0">
              <a:latin typeface="Times New Roman" pitchFamily="18" charset="0"/>
              <a:cs typeface="Times New Roman" pitchFamily="18" charset="0"/>
            </a:endParaRPr>
          </a:p>
          <a:p>
            <a:pPr fontAlgn="ctr"/>
            <a:endParaRPr lang="en-US" sz="1400" dirty="0"/>
          </a:p>
          <a:p>
            <a:r>
              <a:rPr lang="en-US" sz="1400" dirty="0"/>
              <a:t/>
            </a:r>
            <a:br>
              <a:rPr lang="en-US" sz="1400" dirty="0"/>
            </a:br>
            <a:endParaRPr lang="en-US" sz="1400" dirty="0" smtClean="0">
              <a:latin typeface="Times New Roman" pitchFamily="18" charset="0"/>
              <a:cs typeface="Times New Roman" pitchFamily="18" charset="0"/>
            </a:endParaRPr>
          </a:p>
          <a:p>
            <a:pPr marL="12700" marR="2507615" algn="just">
              <a:lnSpc>
                <a:spcPct val="120000"/>
              </a:lnSpc>
              <a:spcBef>
                <a:spcPts val="100"/>
              </a:spcBef>
            </a:pPr>
            <a:endParaRPr sz="140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2400" y="0"/>
            <a:ext cx="12192000" cy="6858000"/>
          </a:xfrm>
          <a:prstGeom prst="rect">
            <a:avLst/>
          </a:prstGeom>
        </p:spPr>
      </p:pic>
      <p:sp>
        <p:nvSpPr>
          <p:cNvPr id="3" name="object 3"/>
          <p:cNvSpPr txBox="1">
            <a:spLocks noGrp="1"/>
          </p:cNvSpPr>
          <p:nvPr>
            <p:ph type="title"/>
          </p:nvPr>
        </p:nvSpPr>
        <p:spPr>
          <a:xfrm>
            <a:off x="1142999" y="23197"/>
            <a:ext cx="9601201" cy="382156"/>
          </a:xfrm>
          <a:prstGeom prst="rect">
            <a:avLst/>
          </a:prstGeom>
        </p:spPr>
        <p:txBody>
          <a:bodyPr vert="horz" wrap="square" lIns="0" tIns="12700" rIns="0" bIns="0" rtlCol="0">
            <a:spAutoFit/>
          </a:bodyPr>
          <a:lstStyle/>
          <a:p>
            <a:pPr marL="88900">
              <a:lnSpc>
                <a:spcPct val="100000"/>
              </a:lnSpc>
              <a:spcBef>
                <a:spcPts val="100"/>
              </a:spcBef>
            </a:pPr>
            <a:r>
              <a:rPr lang="en-US" sz="2400" dirty="0" smtClean="0">
                <a:solidFill>
                  <a:srgbClr val="00B050"/>
                </a:solidFill>
              </a:rPr>
              <a:t>Preconditioning, Sensation and Natural Acceptance…</a:t>
            </a:r>
            <a:endParaRPr sz="2400" spc="-10" dirty="0">
              <a:latin typeface="Times New Roman" pitchFamily="18" charset="0"/>
              <a:cs typeface="Times New Roman" pitchFamily="18" charset="0"/>
            </a:endParaRPr>
          </a:p>
        </p:txBody>
      </p:sp>
      <p:sp>
        <p:nvSpPr>
          <p:cNvPr id="4" name="object 4"/>
          <p:cNvSpPr txBox="1"/>
          <p:nvPr/>
        </p:nvSpPr>
        <p:spPr>
          <a:xfrm>
            <a:off x="1447800" y="838199"/>
            <a:ext cx="9980930" cy="4006225"/>
          </a:xfrm>
          <a:prstGeom prst="rect">
            <a:avLst/>
          </a:prstGeom>
        </p:spPr>
        <p:txBody>
          <a:bodyPr vert="horz" wrap="square" lIns="0" tIns="66040" rIns="0" bIns="0" rtlCol="0">
            <a:spAutoFit/>
          </a:bodyPr>
          <a:lstStyle/>
          <a:p>
            <a:pPr algn="just"/>
            <a:r>
              <a:rPr lang="en-US" sz="1600" dirty="0">
                <a:latin typeface="Times New Roman" pitchFamily="18" charset="0"/>
                <a:cs typeface="Times New Roman" pitchFamily="18" charset="0"/>
              </a:rPr>
              <a:t>2. Sensation:</a:t>
            </a:r>
          </a:p>
          <a:p>
            <a:pPr algn="just" fontAlgn="ctr"/>
            <a:r>
              <a:rPr lang="en-US" sz="1600" dirty="0">
                <a:latin typeface="Times New Roman" pitchFamily="18" charset="0"/>
                <a:cs typeface="Times New Roman" pitchFamily="18" charset="0"/>
              </a:rPr>
              <a:t>Sensation refers to the experiences we have through our five senses: sight, sound, smell, taste, and touch. </a:t>
            </a:r>
          </a:p>
          <a:p>
            <a:pPr algn="just" fontAlgn="ctr"/>
            <a:r>
              <a:rPr lang="en-US" sz="1600" dirty="0">
                <a:latin typeface="Times New Roman" pitchFamily="18" charset="0"/>
                <a:cs typeface="Times New Roman" pitchFamily="18" charset="0"/>
              </a:rPr>
              <a:t>These sensations can be pleasurable or unpleasant, but they are temporary and often fleeting. </a:t>
            </a:r>
          </a:p>
          <a:p>
            <a:pPr algn="just" fontAlgn="ctr"/>
            <a:r>
              <a:rPr lang="en-US" sz="1600" dirty="0">
                <a:latin typeface="Times New Roman" pitchFamily="18" charset="0"/>
                <a:cs typeface="Times New Roman" pitchFamily="18" charset="0"/>
              </a:rPr>
              <a:t>For instance, enjoying a delicious meal provides temporary happiness, but it doesn't guarantee lasting fulfillment. </a:t>
            </a:r>
          </a:p>
          <a:p>
            <a:pPr algn="just" fontAlgn="ctr"/>
            <a:r>
              <a:rPr lang="en-US" sz="1600" dirty="0">
                <a:latin typeface="Times New Roman" pitchFamily="18" charset="0"/>
                <a:cs typeface="Times New Roman" pitchFamily="18" charset="0"/>
              </a:rPr>
              <a:t>The problem with relying solely on sensations for happiness is that it can lead to a cycle of seeking ever-stronger sensations to feel good, which can be unsustainable. </a:t>
            </a:r>
          </a:p>
          <a:p>
            <a:pPr algn="just"/>
            <a:endParaRPr lang="en-US" sz="1600" dirty="0" smtClean="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3</a:t>
            </a:r>
            <a:r>
              <a:rPr lang="en-US" sz="1600" dirty="0">
                <a:latin typeface="Times New Roman" pitchFamily="18" charset="0"/>
                <a:cs typeface="Times New Roman" pitchFamily="18" charset="0"/>
              </a:rPr>
              <a:t>. Natural Acceptance:</a:t>
            </a:r>
          </a:p>
          <a:p>
            <a:pPr algn="just"/>
            <a:r>
              <a:rPr lang="en-US" sz="1600" dirty="0">
                <a:latin typeface="Times New Roman" pitchFamily="18" charset="0"/>
                <a:cs typeface="Times New Roman" pitchFamily="18" charset="0"/>
              </a:rPr>
              <a:t>Natural acceptance is our innate ability to understand what is truly valuable and conducive to our well-being.</a:t>
            </a:r>
          </a:p>
          <a:p>
            <a:pPr algn="just"/>
            <a:r>
              <a:rPr lang="en-US" sz="1600" dirty="0">
                <a:latin typeface="Times New Roman" pitchFamily="18" charset="0"/>
                <a:cs typeface="Times New Roman" pitchFamily="18" charset="0"/>
              </a:rPr>
              <a:t>It's a sense of harmony and fulfillment that comes from living in accordance with our true nature.</a:t>
            </a:r>
          </a:p>
          <a:p>
            <a:pPr algn="just"/>
            <a:r>
              <a:rPr lang="en-US" sz="1600" dirty="0">
                <a:latin typeface="Times New Roman" pitchFamily="18" charset="0"/>
                <a:cs typeface="Times New Roman" pitchFamily="18" charset="0"/>
              </a:rPr>
              <a:t>Natural acceptance is universal and unchanging, unlike preconditioning and sensations which can be easily influenced.</a:t>
            </a:r>
          </a:p>
          <a:p>
            <a:pPr algn="just"/>
            <a:r>
              <a:rPr lang="en-US" sz="1600" dirty="0">
                <a:latin typeface="Times New Roman" pitchFamily="18" charset="0"/>
                <a:cs typeface="Times New Roman" pitchFamily="18" charset="0"/>
              </a:rPr>
              <a:t>Examples of natural acceptance include the desire for relationships based on trust and respect, or the need for harmony within ourselves and with nature.</a:t>
            </a:r>
          </a:p>
          <a:p>
            <a:pPr algn="just" fontAlgn="ctr"/>
            <a:r>
              <a:rPr lang="en-US" sz="1600" dirty="0">
                <a:latin typeface="Times New Roman" pitchFamily="18" charset="0"/>
                <a:cs typeface="Times New Roman" pitchFamily="18" charset="0"/>
              </a:rPr>
              <a:t>Living in accordance with natural acceptance leads to genuine and lasting happiness. </a:t>
            </a:r>
          </a:p>
          <a:p>
            <a:r>
              <a:rPr lang="en-US" sz="1600" dirty="0"/>
              <a:t/>
            </a:r>
            <a:br>
              <a:rPr lang="en-US" sz="1600" dirty="0"/>
            </a:br>
            <a:endParaRPr lang="en-US" sz="1600" dirty="0" smtClean="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2000" cy="6858000"/>
          </a:xfrm>
          <a:prstGeom prst="rect">
            <a:avLst/>
          </a:prstGeom>
        </p:spPr>
      </p:pic>
      <p:sp>
        <p:nvSpPr>
          <p:cNvPr id="3" name="object 3"/>
          <p:cNvSpPr txBox="1">
            <a:spLocks noGrp="1"/>
          </p:cNvSpPr>
          <p:nvPr>
            <p:ph type="title"/>
          </p:nvPr>
        </p:nvSpPr>
        <p:spPr>
          <a:xfrm>
            <a:off x="688341" y="380999"/>
            <a:ext cx="9674860" cy="751488"/>
          </a:xfrm>
          <a:prstGeom prst="rect">
            <a:avLst/>
          </a:prstGeom>
        </p:spPr>
        <p:txBody>
          <a:bodyPr vert="horz" wrap="square" lIns="0" tIns="12700" rIns="0" bIns="0" rtlCol="0">
            <a:spAutoFit/>
          </a:bodyPr>
          <a:lstStyle/>
          <a:p>
            <a:pPr marL="88900">
              <a:lnSpc>
                <a:spcPct val="100000"/>
              </a:lnSpc>
              <a:spcBef>
                <a:spcPts val="100"/>
              </a:spcBef>
            </a:pPr>
            <a:r>
              <a:rPr lang="en-US" sz="2400" dirty="0" smtClean="0">
                <a:solidFill>
                  <a:srgbClr val="00B050"/>
                </a:solidFill>
              </a:rPr>
              <a:t>Preconditioning, Sensation and Natural Acceptance </a:t>
            </a:r>
            <a:r>
              <a:rPr lang="en-US" sz="2400" dirty="0" smtClean="0">
                <a:solidFill>
                  <a:srgbClr val="FF0000"/>
                </a:solidFill>
                <a:latin typeface="Times New Roman" pitchFamily="18" charset="0"/>
                <a:cs typeface="Times New Roman" pitchFamily="18" charset="0"/>
              </a:rPr>
              <a:t/>
            </a:r>
            <a:br>
              <a:rPr lang="en-US" sz="2400" dirty="0" smtClean="0">
                <a:solidFill>
                  <a:srgbClr val="FF0000"/>
                </a:solidFill>
                <a:latin typeface="Times New Roman" pitchFamily="18" charset="0"/>
                <a:cs typeface="Times New Roman" pitchFamily="18" charset="0"/>
              </a:rPr>
            </a:br>
            <a:endParaRPr sz="2400" spc="-10" dirty="0"/>
          </a:p>
        </p:txBody>
      </p:sp>
      <p:sp>
        <p:nvSpPr>
          <p:cNvPr id="4" name="object 4"/>
          <p:cNvSpPr txBox="1"/>
          <p:nvPr/>
        </p:nvSpPr>
        <p:spPr>
          <a:xfrm>
            <a:off x="840740" y="990601"/>
            <a:ext cx="9979660" cy="1146468"/>
          </a:xfrm>
          <a:prstGeom prst="rect">
            <a:avLst/>
          </a:prstGeom>
        </p:spPr>
        <p:txBody>
          <a:bodyPr vert="horz" wrap="square" lIns="0" tIns="12700" rIns="0" bIns="0" rtlCol="0">
            <a:spAutoFit/>
          </a:bodyPr>
          <a:lstStyle/>
          <a:p>
            <a:pPr marL="12700" marR="1246505">
              <a:lnSpc>
                <a:spcPct val="120000"/>
              </a:lnSpc>
              <a:spcBef>
                <a:spcPts val="100"/>
              </a:spcBef>
            </a:pPr>
            <a:r>
              <a:rPr lang="en-US" sz="2000" b="1" dirty="0" smtClean="0"/>
              <a:t>	</a:t>
            </a:r>
          </a:p>
          <a:p>
            <a:pPr marL="469900" marR="1246505" indent="-457200">
              <a:lnSpc>
                <a:spcPct val="120000"/>
              </a:lnSpc>
              <a:spcBef>
                <a:spcPts val="100"/>
              </a:spcBef>
            </a:pPr>
            <a:endParaRPr lang="en-US" sz="2000" b="1" dirty="0" smtClean="0"/>
          </a:p>
          <a:p>
            <a:pPr marL="469900" marR="1246505" indent="-457200">
              <a:lnSpc>
                <a:spcPct val="120000"/>
              </a:lnSpc>
              <a:spcBef>
                <a:spcPts val="100"/>
              </a:spcBef>
            </a:pPr>
            <a:endParaRPr sz="2000">
              <a:latin typeface="Arial MT"/>
              <a:cs typeface="Arial MT"/>
            </a:endParaRPr>
          </a:p>
        </p:txBody>
      </p:sp>
      <p:sp>
        <p:nvSpPr>
          <p:cNvPr id="6" name="Rectangle 5"/>
          <p:cNvSpPr/>
          <p:nvPr/>
        </p:nvSpPr>
        <p:spPr>
          <a:xfrm>
            <a:off x="990600" y="5029200"/>
            <a:ext cx="9525000" cy="923330"/>
          </a:xfrm>
          <a:prstGeom prst="rect">
            <a:avLst/>
          </a:prstGeom>
        </p:spPr>
        <p:txBody>
          <a:bodyPr wrap="square">
            <a:spAutoFit/>
          </a:bodyPr>
          <a:lstStyle/>
          <a:p>
            <a:r>
              <a:rPr lang="en-US" sz="1800" dirty="0" smtClean="0">
                <a:solidFill>
                  <a:srgbClr val="FF0000"/>
                </a:solidFill>
                <a:latin typeface="Arial MT"/>
                <a:cs typeface="Arial MT"/>
              </a:rPr>
              <a:t>References:</a:t>
            </a:r>
          </a:p>
          <a:p>
            <a:pPr algn="l"/>
            <a:r>
              <a:rPr lang="en-US" dirty="0" smtClean="0">
                <a:latin typeface="Times New Roman" pitchFamily="18" charset="0"/>
                <a:cs typeface="Times New Roman" pitchFamily="18" charset="0"/>
              </a:rPr>
              <a:t>Textbook:1 Page No(19-22)</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R </a:t>
            </a:r>
            <a:r>
              <a:rPr lang="en-US" dirty="0" err="1" smtClean="0">
                <a:latin typeface="Times New Roman" pitchFamily="18" charset="0"/>
                <a:cs typeface="Times New Roman" pitchFamily="18" charset="0"/>
              </a:rPr>
              <a:t>R</a:t>
            </a:r>
            <a:r>
              <a:rPr lang="en-US" dirty="0" smtClean="0">
                <a:latin typeface="Times New Roman" pitchFamily="18" charset="0"/>
                <a:cs typeface="Times New Roman" pitchFamily="18" charset="0"/>
              </a:rPr>
              <a:t> Gaur, R </a:t>
            </a:r>
            <a:r>
              <a:rPr lang="en-US" dirty="0" err="1" smtClean="0">
                <a:latin typeface="Times New Roman" pitchFamily="18" charset="0"/>
                <a:cs typeface="Times New Roman" pitchFamily="18" charset="0"/>
              </a:rPr>
              <a:t>Asthana</a:t>
            </a:r>
            <a:r>
              <a:rPr lang="en-US" dirty="0" smtClean="0">
                <a:latin typeface="Times New Roman" pitchFamily="18" charset="0"/>
                <a:cs typeface="Times New Roman" pitchFamily="18" charset="0"/>
              </a:rPr>
              <a:t>, G P </a:t>
            </a:r>
            <a:r>
              <a:rPr lang="en-US" dirty="0" err="1" smtClean="0">
                <a:latin typeface="Times New Roman" pitchFamily="18" charset="0"/>
                <a:cs typeface="Times New Roman" pitchFamily="18" charset="0"/>
              </a:rPr>
              <a:t>Bagaria</a:t>
            </a:r>
            <a:r>
              <a:rPr lang="en-US" dirty="0" smtClean="0">
                <a:latin typeface="Times New Roman" pitchFamily="18" charset="0"/>
                <a:cs typeface="Times New Roman" pitchFamily="18" charset="0"/>
              </a:rPr>
              <a:t>, A Foundation Course in Human Values and Professional Ethics</a:t>
            </a:r>
            <a:endParaRPr lang="en-US" dirty="0"/>
          </a:p>
        </p:txBody>
      </p:sp>
      <p:pic>
        <p:nvPicPr>
          <p:cNvPr id="22530" name="Picture 2" descr="Question Bank Of Universal Human Values and Professional Ethics"/>
          <p:cNvPicPr>
            <a:picLocks noChangeAspect="1" noChangeArrowheads="1"/>
          </p:cNvPicPr>
          <p:nvPr/>
        </p:nvPicPr>
        <p:blipFill>
          <a:blip r:embed="rId3"/>
          <a:srcRect/>
          <a:stretch>
            <a:fillRect/>
          </a:stretch>
        </p:blipFill>
        <p:spPr bwMode="auto">
          <a:xfrm>
            <a:off x="1752600" y="990600"/>
            <a:ext cx="8001000" cy="388620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2000" cy="6858000"/>
          </a:xfrm>
          <a:prstGeom prst="rect">
            <a:avLst/>
          </a:prstGeom>
        </p:spPr>
      </p:pic>
      <p:sp>
        <p:nvSpPr>
          <p:cNvPr id="8" name="object 8"/>
          <p:cNvSpPr txBox="1">
            <a:spLocks noGrp="1"/>
          </p:cNvSpPr>
          <p:nvPr>
            <p:ph type="title"/>
          </p:nvPr>
        </p:nvSpPr>
        <p:spPr>
          <a:xfrm>
            <a:off x="764540" y="99397"/>
            <a:ext cx="9373235" cy="751488"/>
          </a:xfrm>
          <a:prstGeom prst="rect">
            <a:avLst/>
          </a:prstGeom>
        </p:spPr>
        <p:txBody>
          <a:bodyPr vert="horz" wrap="square" lIns="0" tIns="12700" rIns="0" bIns="0" rtlCol="0">
            <a:spAutoFit/>
          </a:bodyPr>
          <a:lstStyle/>
          <a:p>
            <a:pPr marL="12700" algn="ctr">
              <a:lnSpc>
                <a:spcPct val="100000"/>
              </a:lnSpc>
              <a:spcBef>
                <a:spcPts val="100"/>
              </a:spcBef>
            </a:pPr>
            <a:r>
              <a:rPr lang="en-US" dirty="0" smtClean="0">
                <a:solidFill>
                  <a:srgbClr val="FF0000"/>
                </a:solidFill>
                <a:latin typeface="Times New Roman" pitchFamily="18" charset="0"/>
                <a:cs typeface="Times New Roman" pitchFamily="18" charset="0"/>
              </a:rPr>
              <a:t>SESSION </a:t>
            </a:r>
            <a:r>
              <a:rPr lang="en-US" dirty="0" smtClean="0">
                <a:solidFill>
                  <a:srgbClr val="FF0000"/>
                </a:solidFill>
                <a:latin typeface="Times New Roman" pitchFamily="18" charset="0"/>
                <a:cs typeface="Times New Roman" pitchFamily="18" charset="0"/>
              </a:rPr>
              <a:t>18.</a:t>
            </a:r>
            <a:r>
              <a:rPr lang="en-US" dirty="0" smtClean="0"/>
              <a:t> </a:t>
            </a:r>
            <a:r>
              <a:rPr lang="en-US" dirty="0" smtClean="0"/>
              <a:t/>
            </a:r>
            <a:br>
              <a:rPr lang="en-US" dirty="0" smtClean="0"/>
            </a:br>
            <a:r>
              <a:rPr lang="en-US" sz="2000" dirty="0" smtClean="0"/>
              <a:t> </a:t>
            </a:r>
            <a:r>
              <a:rPr lang="en-US" sz="2000" dirty="0" smtClean="0">
                <a:solidFill>
                  <a:srgbClr val="00B050"/>
                </a:solidFill>
              </a:rPr>
              <a:t>Source of Motivations for our Desires - Its Implications</a:t>
            </a:r>
            <a:endParaRPr sz="2000" spc="-10" dirty="0">
              <a:solidFill>
                <a:srgbClr val="00B050"/>
              </a:solidFill>
            </a:endParaRPr>
          </a:p>
        </p:txBody>
      </p:sp>
      <p:sp>
        <p:nvSpPr>
          <p:cNvPr id="9" name="object 9"/>
          <p:cNvSpPr txBox="1"/>
          <p:nvPr/>
        </p:nvSpPr>
        <p:spPr>
          <a:xfrm>
            <a:off x="764540" y="914400"/>
            <a:ext cx="9217660" cy="1984646"/>
          </a:xfrm>
          <a:prstGeom prst="rect">
            <a:avLst/>
          </a:prstGeom>
        </p:spPr>
        <p:txBody>
          <a:bodyPr vert="horz" wrap="square" lIns="0" tIns="12700" rIns="0" bIns="0" rtlCol="0">
            <a:spAutoFit/>
          </a:bodyPr>
          <a:lstStyle/>
          <a:p>
            <a:pPr fontAlgn="ctr"/>
            <a:endParaRPr lang="en-US" sz="1600" dirty="0"/>
          </a:p>
          <a:p>
            <a:r>
              <a:rPr lang="en-US" sz="1600" dirty="0"/>
              <a:t/>
            </a:r>
            <a:br>
              <a:rPr lang="en-US" sz="1600" dirty="0"/>
            </a:br>
            <a:endParaRPr lang="en-US" sz="1600" dirty="0" smtClean="0">
              <a:latin typeface="Times New Roman" pitchFamily="18" charset="0"/>
              <a:cs typeface="Times New Roman" pitchFamily="18" charset="0"/>
            </a:endParaRPr>
          </a:p>
          <a:p>
            <a:pPr marL="12700" marR="155575" algn="just">
              <a:lnSpc>
                <a:spcPct val="120000"/>
              </a:lnSpc>
              <a:spcBef>
                <a:spcPts val="100"/>
              </a:spcBef>
            </a:pPr>
            <a:endParaRPr lang="en-US" sz="1600" dirty="0" smtClean="0">
              <a:latin typeface="Times New Roman" pitchFamily="18" charset="0"/>
              <a:cs typeface="Times New Roman" pitchFamily="18" charset="0"/>
            </a:endParaRPr>
          </a:p>
          <a:p>
            <a:pPr marL="12700" marR="155575" algn="just">
              <a:lnSpc>
                <a:spcPct val="120000"/>
              </a:lnSpc>
              <a:spcBef>
                <a:spcPts val="100"/>
              </a:spcBef>
            </a:pPr>
            <a:endParaRPr lang="en-US" sz="1600" dirty="0" smtClean="0">
              <a:latin typeface="Times New Roman" pitchFamily="18" charset="0"/>
              <a:cs typeface="Times New Roman" pitchFamily="18" charset="0"/>
            </a:endParaRPr>
          </a:p>
          <a:p>
            <a:pPr marL="12700" marR="155575" algn="just">
              <a:lnSpc>
                <a:spcPct val="120000"/>
              </a:lnSpc>
              <a:spcBef>
                <a:spcPts val="100"/>
              </a:spcBef>
            </a:pPr>
            <a:endParaRPr lang="en-US" sz="1600" dirty="0" smtClean="0">
              <a:latin typeface="Times New Roman" pitchFamily="18" charset="0"/>
              <a:cs typeface="Times New Roman" pitchFamily="18" charset="0"/>
            </a:endParaRPr>
          </a:p>
          <a:p>
            <a:pPr marL="12700" marR="155575" algn="just">
              <a:lnSpc>
                <a:spcPct val="120000"/>
              </a:lnSpc>
              <a:spcBef>
                <a:spcPts val="100"/>
              </a:spcBef>
            </a:pPr>
            <a:endParaRPr sz="1600">
              <a:latin typeface="Times New Roman" pitchFamily="18" charset="0"/>
              <a:cs typeface="Times New Roman" pitchFamily="18" charset="0"/>
            </a:endParaRPr>
          </a:p>
        </p:txBody>
      </p:sp>
      <p:pic>
        <p:nvPicPr>
          <p:cNvPr id="21506" name="Picture 2" descr="https://static.wixstatic.com/media/4ca53d_215375e144f94462a94f7b1b795503a6~mv2.jpg/v1/fill/w_740,h_740,al_c,q_85,usm_0.66_1.00_0.01,enc_avif,quality_auto/4ca53d_215375e144f94462a94f7b1b795503a6~mv2.jpg"/>
          <p:cNvPicPr>
            <a:picLocks noChangeAspect="1" noChangeArrowheads="1"/>
          </p:cNvPicPr>
          <p:nvPr/>
        </p:nvPicPr>
        <p:blipFill>
          <a:blip r:embed="rId3"/>
          <a:srcRect/>
          <a:stretch>
            <a:fillRect/>
          </a:stretch>
        </p:blipFill>
        <p:spPr bwMode="auto">
          <a:xfrm>
            <a:off x="2133600" y="990600"/>
            <a:ext cx="7048500" cy="5219701"/>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2000" cy="6858000"/>
          </a:xfrm>
          <a:prstGeom prst="rect">
            <a:avLst/>
          </a:prstGeom>
        </p:spPr>
      </p:pic>
      <p:sp>
        <p:nvSpPr>
          <p:cNvPr id="32" name="object 32"/>
          <p:cNvSpPr txBox="1"/>
          <p:nvPr/>
        </p:nvSpPr>
        <p:spPr>
          <a:xfrm>
            <a:off x="5562600" y="2819400"/>
            <a:ext cx="153035" cy="299720"/>
          </a:xfrm>
          <a:prstGeom prst="rect">
            <a:avLst/>
          </a:prstGeom>
        </p:spPr>
        <p:txBody>
          <a:bodyPr vert="horz" wrap="square" lIns="0" tIns="12700" rIns="0" bIns="0" rtlCol="0">
            <a:spAutoFit/>
          </a:bodyPr>
          <a:lstStyle/>
          <a:p>
            <a:pPr marL="12700">
              <a:lnSpc>
                <a:spcPct val="100000"/>
              </a:lnSpc>
              <a:spcBef>
                <a:spcPts val="100"/>
              </a:spcBef>
            </a:pPr>
            <a:endParaRPr sz="1800">
              <a:latin typeface="Arial MT"/>
              <a:cs typeface="Arial MT"/>
            </a:endParaRPr>
          </a:p>
        </p:txBody>
      </p:sp>
      <p:sp>
        <p:nvSpPr>
          <p:cNvPr id="43" name="object 43"/>
          <p:cNvSpPr txBox="1">
            <a:spLocks noGrp="1"/>
          </p:cNvSpPr>
          <p:nvPr>
            <p:ph type="title"/>
          </p:nvPr>
        </p:nvSpPr>
        <p:spPr>
          <a:xfrm>
            <a:off x="688341" y="23197"/>
            <a:ext cx="9751060" cy="320601"/>
          </a:xfrm>
          <a:prstGeom prst="rect">
            <a:avLst/>
          </a:prstGeom>
        </p:spPr>
        <p:txBody>
          <a:bodyPr vert="horz" wrap="square" lIns="0" tIns="12700" rIns="0" bIns="0" rtlCol="0">
            <a:spAutoFit/>
          </a:bodyPr>
          <a:lstStyle/>
          <a:p>
            <a:pPr marL="88900">
              <a:lnSpc>
                <a:spcPct val="100000"/>
              </a:lnSpc>
              <a:spcBef>
                <a:spcPts val="100"/>
              </a:spcBef>
            </a:pPr>
            <a:r>
              <a:rPr lang="en-US" sz="2000" dirty="0" smtClean="0"/>
              <a:t> </a:t>
            </a:r>
            <a:r>
              <a:rPr lang="en-US" sz="2000" dirty="0" smtClean="0">
                <a:solidFill>
                  <a:srgbClr val="00B050"/>
                </a:solidFill>
              </a:rPr>
              <a:t>Source of Motivations for our Desires - Its Implications… </a:t>
            </a:r>
            <a:endParaRPr sz="2000" spc="-10" dirty="0">
              <a:latin typeface="Times New Roman" pitchFamily="18" charset="0"/>
              <a:cs typeface="Times New Roman" pitchFamily="18" charset="0"/>
            </a:endParaRPr>
          </a:p>
        </p:txBody>
      </p:sp>
      <p:sp>
        <p:nvSpPr>
          <p:cNvPr id="46" name="object 44"/>
          <p:cNvSpPr txBox="1"/>
          <p:nvPr/>
        </p:nvSpPr>
        <p:spPr>
          <a:xfrm>
            <a:off x="1221739" y="381000"/>
            <a:ext cx="9141461" cy="505267"/>
          </a:xfrm>
          <a:prstGeom prst="rect">
            <a:avLst/>
          </a:prstGeom>
        </p:spPr>
        <p:txBody>
          <a:bodyPr vert="horz" wrap="square" lIns="0" tIns="12700" rIns="0" bIns="0" rtlCol="0">
            <a:spAutoFit/>
          </a:bodyPr>
          <a:lstStyle/>
          <a:p>
            <a:r>
              <a:rPr lang="en-US" sz="1600" dirty="0"/>
              <a:t/>
            </a:r>
            <a:br>
              <a:rPr lang="en-US" sz="1600" dirty="0"/>
            </a:br>
            <a:endParaRPr sz="1600" b="1" i="1">
              <a:latin typeface="Times New Roman" pitchFamily="18" charset="0"/>
              <a:cs typeface="Times New Roman" pitchFamily="18" charset="0"/>
            </a:endParaRPr>
          </a:p>
        </p:txBody>
      </p:sp>
      <p:sp>
        <p:nvSpPr>
          <p:cNvPr id="7" name="Rectangle 6"/>
          <p:cNvSpPr/>
          <p:nvPr/>
        </p:nvSpPr>
        <p:spPr>
          <a:xfrm>
            <a:off x="914400" y="685801"/>
            <a:ext cx="9448800" cy="5632311"/>
          </a:xfrm>
          <a:prstGeom prst="rect">
            <a:avLst/>
          </a:prstGeom>
        </p:spPr>
        <p:txBody>
          <a:bodyPr wrap="square">
            <a:spAutoFit/>
          </a:bodyPr>
          <a:lstStyle/>
          <a:p>
            <a:pPr algn="just" fontAlgn="ctr"/>
            <a:r>
              <a:rPr lang="en-US" dirty="0" smtClean="0">
                <a:latin typeface="Times New Roman" pitchFamily="18" charset="0"/>
                <a:cs typeface="Times New Roman" pitchFamily="18" charset="0"/>
              </a:rPr>
              <a:t>The source of our desires and motivations can be understood through various lenses, including biological needs, psychological factors, and social influences. Understanding these sources has implications for personal development, behavior modification, and even societal structures. </a:t>
            </a:r>
          </a:p>
          <a:p>
            <a:pPr algn="ctr"/>
            <a:r>
              <a:rPr lang="en-US" b="1" dirty="0" smtClean="0">
                <a:latin typeface="Times New Roman" pitchFamily="18" charset="0"/>
                <a:cs typeface="Times New Roman" pitchFamily="18" charset="0"/>
              </a:rPr>
              <a:t>Sources of Motivation:</a:t>
            </a:r>
          </a:p>
          <a:p>
            <a:pPr algn="just"/>
            <a:r>
              <a:rPr lang="en-US" b="1" dirty="0" smtClean="0">
                <a:latin typeface="Times New Roman" pitchFamily="18" charset="0"/>
                <a:cs typeface="Times New Roman" pitchFamily="18" charset="0"/>
              </a:rPr>
              <a:t>Biological Needs:</a:t>
            </a:r>
            <a:endParaRPr lang="en-US" dirty="0" smtClean="0">
              <a:latin typeface="Times New Roman" pitchFamily="18" charset="0"/>
              <a:cs typeface="Times New Roman" pitchFamily="18" charset="0"/>
            </a:endParaRPr>
          </a:p>
          <a:p>
            <a:pPr algn="just" fontAlgn="ctr"/>
            <a:r>
              <a:rPr lang="en-US" dirty="0" smtClean="0">
                <a:latin typeface="Times New Roman" pitchFamily="18" charset="0"/>
                <a:cs typeface="Times New Roman" pitchFamily="18" charset="0"/>
              </a:rPr>
              <a:t>These are fundamental drives for survival and well-being, such as hunger, thirst, and the need for shelter. </a:t>
            </a:r>
          </a:p>
          <a:p>
            <a:pPr algn="just"/>
            <a:r>
              <a:rPr lang="en-US" b="1" dirty="0" smtClean="0">
                <a:latin typeface="Times New Roman" pitchFamily="18" charset="0"/>
                <a:cs typeface="Times New Roman" pitchFamily="18" charset="0"/>
              </a:rPr>
              <a:t>Psychological Needs:</a:t>
            </a:r>
            <a:endParaRPr lang="en-US" dirty="0" smtClean="0">
              <a:latin typeface="Times New Roman" pitchFamily="18" charset="0"/>
              <a:cs typeface="Times New Roman" pitchFamily="18" charset="0"/>
            </a:endParaRPr>
          </a:p>
          <a:p>
            <a:pPr algn="just" fontAlgn="ctr"/>
            <a:r>
              <a:rPr lang="en-US" dirty="0" smtClean="0">
                <a:latin typeface="Times New Roman" pitchFamily="18" charset="0"/>
                <a:cs typeface="Times New Roman" pitchFamily="18" charset="0"/>
              </a:rPr>
              <a:t>These include the need for autonomy, competence, and relatedness, as outlined by Self-Determination Theory, as well as the need for self-esteem and a positive self-concept. </a:t>
            </a:r>
          </a:p>
          <a:p>
            <a:pPr algn="just"/>
            <a:r>
              <a:rPr lang="en-US" b="1" dirty="0" smtClean="0">
                <a:latin typeface="Times New Roman" pitchFamily="18" charset="0"/>
                <a:cs typeface="Times New Roman" pitchFamily="18" charset="0"/>
              </a:rPr>
              <a:t>Social Influences:</a:t>
            </a:r>
            <a:endParaRPr lang="en-US" dirty="0" smtClean="0">
              <a:latin typeface="Times New Roman" pitchFamily="18" charset="0"/>
              <a:cs typeface="Times New Roman" pitchFamily="18" charset="0"/>
            </a:endParaRPr>
          </a:p>
          <a:p>
            <a:pPr algn="just" fontAlgn="ctr"/>
            <a:r>
              <a:rPr lang="en-US" dirty="0" smtClean="0">
                <a:latin typeface="Times New Roman" pitchFamily="18" charset="0"/>
                <a:cs typeface="Times New Roman" pitchFamily="18" charset="0"/>
              </a:rPr>
              <a:t>Our desires and motivations can be shaped by cultural norms, social expectations, and the desire for social acceptance and belonging. </a:t>
            </a:r>
          </a:p>
          <a:p>
            <a:pPr algn="just"/>
            <a:r>
              <a:rPr lang="en-US" b="1" dirty="0" smtClean="0">
                <a:latin typeface="Times New Roman" pitchFamily="18" charset="0"/>
                <a:cs typeface="Times New Roman" pitchFamily="18" charset="0"/>
              </a:rPr>
              <a:t>Extrinsic Motivation:</a:t>
            </a:r>
            <a:endParaRPr lang="en-US" dirty="0" smtClean="0">
              <a:latin typeface="Times New Roman" pitchFamily="18" charset="0"/>
              <a:cs typeface="Times New Roman" pitchFamily="18" charset="0"/>
            </a:endParaRPr>
          </a:p>
          <a:p>
            <a:pPr algn="just" fontAlgn="ctr"/>
            <a:r>
              <a:rPr lang="en-US" dirty="0" smtClean="0">
                <a:latin typeface="Times New Roman" pitchFamily="18" charset="0"/>
                <a:cs typeface="Times New Roman" pitchFamily="18" charset="0"/>
              </a:rPr>
              <a:t>This arises from external factors like rewards, punishments, or recognition from others. </a:t>
            </a:r>
          </a:p>
          <a:p>
            <a:pPr algn="just"/>
            <a:r>
              <a:rPr lang="en-US" b="1" dirty="0" smtClean="0">
                <a:latin typeface="Times New Roman" pitchFamily="18" charset="0"/>
                <a:cs typeface="Times New Roman" pitchFamily="18" charset="0"/>
              </a:rPr>
              <a:t>Intrinsic Motivation:</a:t>
            </a:r>
            <a:endParaRPr lang="en-US" dirty="0" smtClean="0">
              <a:latin typeface="Times New Roman" pitchFamily="18" charset="0"/>
              <a:cs typeface="Times New Roman" pitchFamily="18" charset="0"/>
            </a:endParaRPr>
          </a:p>
          <a:p>
            <a:pPr algn="just" fontAlgn="ctr"/>
            <a:r>
              <a:rPr lang="en-US" dirty="0" smtClean="0">
                <a:latin typeface="Times New Roman" pitchFamily="18" charset="0"/>
                <a:cs typeface="Times New Roman" pitchFamily="18" charset="0"/>
              </a:rPr>
              <a:t>This stems from internal factors, like enjoyment, curiosity, or a sense of accomplishment. </a:t>
            </a:r>
          </a:p>
          <a:p>
            <a:pPr algn="just"/>
            <a:r>
              <a:rPr lang="en-US" b="1" dirty="0" smtClean="0">
                <a:latin typeface="Times New Roman" pitchFamily="18" charset="0"/>
                <a:cs typeface="Times New Roman" pitchFamily="18" charset="0"/>
              </a:rPr>
              <a:t>Rational and Irrational Motivation:</a:t>
            </a:r>
            <a:endParaRPr lang="en-US" dirty="0" smtClean="0">
              <a:latin typeface="Times New Roman" pitchFamily="18" charset="0"/>
              <a:cs typeface="Times New Roman" pitchFamily="18" charset="0"/>
            </a:endParaRPr>
          </a:p>
          <a:p>
            <a:pPr algn="just" fontAlgn="ctr"/>
            <a:r>
              <a:rPr lang="en-US" dirty="0" smtClean="0">
                <a:latin typeface="Times New Roman" pitchFamily="18" charset="0"/>
                <a:cs typeface="Times New Roman" pitchFamily="18" charset="0"/>
              </a:rPr>
              <a:t>Rational motivation is based on logical reasoning, while irrational motivation may be driven by emotions, biases, or unconscious desires. </a:t>
            </a:r>
            <a:endParaRPr lang="en-US"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2000" cy="6858000"/>
          </a:xfrm>
          <a:prstGeom prst="rect">
            <a:avLst/>
          </a:prstGeom>
        </p:spPr>
      </p:pic>
      <p:sp>
        <p:nvSpPr>
          <p:cNvPr id="3" name="object 3"/>
          <p:cNvSpPr txBox="1">
            <a:spLocks noGrp="1"/>
          </p:cNvSpPr>
          <p:nvPr>
            <p:ph type="title"/>
          </p:nvPr>
        </p:nvSpPr>
        <p:spPr>
          <a:xfrm>
            <a:off x="5569235" y="381001"/>
            <a:ext cx="1517365" cy="443711"/>
          </a:xfrm>
          <a:prstGeom prst="rect">
            <a:avLst/>
          </a:prstGeom>
        </p:spPr>
        <p:txBody>
          <a:bodyPr vert="horz" wrap="square" lIns="0" tIns="12700" rIns="0" bIns="0" rtlCol="0">
            <a:spAutoFit/>
          </a:bodyPr>
          <a:lstStyle/>
          <a:p>
            <a:pPr marL="12700">
              <a:lnSpc>
                <a:spcPct val="100000"/>
              </a:lnSpc>
              <a:spcBef>
                <a:spcPts val="100"/>
              </a:spcBef>
            </a:pPr>
            <a:r>
              <a:rPr spc="-55" smtClean="0">
                <a:solidFill>
                  <a:srgbClr val="FF0000"/>
                </a:solidFill>
              </a:rPr>
              <a:t>UNIT-</a:t>
            </a:r>
            <a:r>
              <a:rPr lang="en-US" spc="-55" dirty="0" smtClean="0">
                <a:solidFill>
                  <a:srgbClr val="FF0000"/>
                </a:solidFill>
              </a:rPr>
              <a:t> I</a:t>
            </a:r>
            <a:r>
              <a:rPr spc="-50" smtClean="0">
                <a:solidFill>
                  <a:srgbClr val="FF0000"/>
                </a:solidFill>
              </a:rPr>
              <a:t>I</a:t>
            </a:r>
            <a:endParaRPr spc="-50" dirty="0">
              <a:solidFill>
                <a:srgbClr val="FF0000"/>
              </a:solidFill>
            </a:endParaRPr>
          </a:p>
        </p:txBody>
      </p:sp>
      <p:sp>
        <p:nvSpPr>
          <p:cNvPr id="4" name="object 4"/>
          <p:cNvSpPr txBox="1"/>
          <p:nvPr/>
        </p:nvSpPr>
        <p:spPr>
          <a:xfrm>
            <a:off x="2513297" y="762001"/>
            <a:ext cx="7162165" cy="443711"/>
          </a:xfrm>
          <a:prstGeom prst="rect">
            <a:avLst/>
          </a:prstGeom>
        </p:spPr>
        <p:txBody>
          <a:bodyPr vert="horz" wrap="square" lIns="0" tIns="12700" rIns="0" bIns="0" rtlCol="0">
            <a:spAutoFit/>
          </a:bodyPr>
          <a:lstStyle/>
          <a:p>
            <a:pPr marL="12700" algn="ctr">
              <a:lnSpc>
                <a:spcPct val="100000"/>
              </a:lnSpc>
              <a:spcBef>
                <a:spcPts val="100"/>
              </a:spcBef>
            </a:pPr>
            <a:r>
              <a:rPr lang="en-US" sz="2800" b="1" dirty="0" smtClean="0">
                <a:solidFill>
                  <a:srgbClr val="00B050"/>
                </a:solidFill>
                <a:latin typeface="Times New Roman" pitchFamily="18" charset="0"/>
                <a:cs typeface="Times New Roman" pitchFamily="18" charset="0"/>
              </a:rPr>
              <a:t>Harmony in the Human Being</a:t>
            </a:r>
            <a:endParaRPr sz="2800" b="1">
              <a:solidFill>
                <a:srgbClr val="00B050"/>
              </a:solidFill>
              <a:latin typeface="Times New Roman" pitchFamily="18" charset="0"/>
              <a:cs typeface="Times New Roman" pitchFamily="18" charset="0"/>
            </a:endParaRPr>
          </a:p>
        </p:txBody>
      </p:sp>
      <p:pic>
        <p:nvPicPr>
          <p:cNvPr id="7" name="Picture 2" descr="Understand Harmony In The Human Being Presentation"/>
          <p:cNvPicPr>
            <a:picLocks noChangeAspect="1" noChangeArrowheads="1"/>
          </p:cNvPicPr>
          <p:nvPr/>
        </p:nvPicPr>
        <p:blipFill>
          <a:blip r:embed="rId3"/>
          <a:srcRect/>
          <a:stretch>
            <a:fillRect/>
          </a:stretch>
        </p:blipFill>
        <p:spPr bwMode="auto">
          <a:xfrm>
            <a:off x="1828800" y="1524000"/>
            <a:ext cx="7848600" cy="4114800"/>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340" y="23197"/>
            <a:ext cx="11144885" cy="430887"/>
          </a:xfrm>
        </p:spPr>
        <p:txBody>
          <a:bodyPr/>
          <a:lstStyle/>
          <a:p>
            <a:r>
              <a:rPr lang="en-US" dirty="0" smtClean="0">
                <a:solidFill>
                  <a:srgbClr val="00B050"/>
                </a:solidFill>
              </a:rPr>
              <a:t>Source of Motivations for our Desires - Its Implications…</a:t>
            </a:r>
            <a:endParaRPr lang="en-US" dirty="0"/>
          </a:p>
        </p:txBody>
      </p:sp>
      <p:sp>
        <p:nvSpPr>
          <p:cNvPr id="3" name="Text Placeholder 2"/>
          <p:cNvSpPr>
            <a:spLocks noGrp="1"/>
          </p:cNvSpPr>
          <p:nvPr>
            <p:ph type="body" idx="1"/>
          </p:nvPr>
        </p:nvSpPr>
        <p:spPr>
          <a:xfrm>
            <a:off x="840740" y="685801"/>
            <a:ext cx="9446260" cy="3970318"/>
          </a:xfrm>
        </p:spPr>
        <p:txBody>
          <a:bodyPr/>
          <a:lstStyle/>
          <a:p>
            <a:pPr algn="just"/>
            <a:r>
              <a:rPr lang="en-US" sz="1400" dirty="0" smtClean="0">
                <a:latin typeface="Times New Roman" pitchFamily="18" charset="0"/>
                <a:cs typeface="Times New Roman" pitchFamily="18" charset="0"/>
              </a:rPr>
              <a:t>Implications:</a:t>
            </a:r>
          </a:p>
          <a:p>
            <a:pPr algn="just"/>
            <a:r>
              <a:rPr lang="en-US" sz="1400" b="1" dirty="0" smtClean="0">
                <a:latin typeface="Times New Roman" pitchFamily="18" charset="0"/>
                <a:cs typeface="Times New Roman" pitchFamily="18" charset="0"/>
              </a:rPr>
              <a:t>Self-Awareness:</a:t>
            </a:r>
            <a:endParaRPr lang="en-US" sz="1400" dirty="0" smtClean="0">
              <a:latin typeface="Times New Roman" pitchFamily="18" charset="0"/>
              <a:cs typeface="Times New Roman" pitchFamily="18" charset="0"/>
            </a:endParaRPr>
          </a:p>
          <a:p>
            <a:pPr algn="just" fontAlgn="ctr"/>
            <a:r>
              <a:rPr lang="en-US" sz="1400" dirty="0" smtClean="0">
                <a:latin typeface="Times New Roman" pitchFamily="18" charset="0"/>
                <a:cs typeface="Times New Roman" pitchFamily="18" charset="0"/>
              </a:rPr>
              <a:t>Understanding the sources of our desires can lead to greater self-awareness and the ability to make more conscious choices. </a:t>
            </a:r>
          </a:p>
          <a:p>
            <a:pPr algn="just"/>
            <a:r>
              <a:rPr lang="en-US" sz="1400" b="1" dirty="0" smtClean="0">
                <a:latin typeface="Times New Roman" pitchFamily="18" charset="0"/>
                <a:cs typeface="Times New Roman" pitchFamily="18" charset="0"/>
              </a:rPr>
              <a:t>Goal Setting:</a:t>
            </a:r>
            <a:endParaRPr lang="en-US" sz="1400" dirty="0" smtClean="0">
              <a:latin typeface="Times New Roman" pitchFamily="18" charset="0"/>
              <a:cs typeface="Times New Roman" pitchFamily="18" charset="0"/>
            </a:endParaRPr>
          </a:p>
          <a:p>
            <a:pPr algn="just" fontAlgn="ctr"/>
            <a:r>
              <a:rPr lang="en-US" sz="1400" dirty="0" smtClean="0">
                <a:latin typeface="Times New Roman" pitchFamily="18" charset="0"/>
                <a:cs typeface="Times New Roman" pitchFamily="18" charset="0"/>
              </a:rPr>
              <a:t>Identifying the motivations behind our goals can help us set more realistic and achievable targets. </a:t>
            </a:r>
          </a:p>
          <a:p>
            <a:pPr algn="just"/>
            <a:r>
              <a:rPr lang="en-US" sz="1400" b="1" dirty="0" smtClean="0">
                <a:latin typeface="Times New Roman" pitchFamily="18" charset="0"/>
                <a:cs typeface="Times New Roman" pitchFamily="18" charset="0"/>
              </a:rPr>
              <a:t>Behavior Change:</a:t>
            </a:r>
            <a:endParaRPr lang="en-US" sz="1400" dirty="0" smtClean="0">
              <a:latin typeface="Times New Roman" pitchFamily="18" charset="0"/>
              <a:cs typeface="Times New Roman" pitchFamily="18" charset="0"/>
            </a:endParaRPr>
          </a:p>
          <a:p>
            <a:pPr algn="just" fontAlgn="ctr"/>
            <a:r>
              <a:rPr lang="en-US" sz="1400" dirty="0" smtClean="0">
                <a:latin typeface="Times New Roman" pitchFamily="18" charset="0"/>
                <a:cs typeface="Times New Roman" pitchFamily="18" charset="0"/>
              </a:rPr>
              <a:t>Recognizing the drivers of our behavior can help us modify unhealthy habits or develop new, positive behaviors. </a:t>
            </a:r>
          </a:p>
          <a:p>
            <a:pPr algn="just"/>
            <a:r>
              <a:rPr lang="en-US" sz="1400" b="1" dirty="0" smtClean="0">
                <a:latin typeface="Times New Roman" pitchFamily="18" charset="0"/>
                <a:cs typeface="Times New Roman" pitchFamily="18" charset="0"/>
              </a:rPr>
              <a:t>Relationship Dynamics:</a:t>
            </a:r>
            <a:endParaRPr lang="en-US" sz="1400" dirty="0" smtClean="0">
              <a:latin typeface="Times New Roman" pitchFamily="18" charset="0"/>
              <a:cs typeface="Times New Roman" pitchFamily="18" charset="0"/>
            </a:endParaRPr>
          </a:p>
          <a:p>
            <a:pPr algn="just" fontAlgn="ctr"/>
            <a:r>
              <a:rPr lang="en-US" sz="1400" dirty="0" smtClean="0">
                <a:latin typeface="Times New Roman" pitchFamily="18" charset="0"/>
                <a:cs typeface="Times New Roman" pitchFamily="18" charset="0"/>
              </a:rPr>
              <a:t>Understanding the motivations of others can improve communication and empathy in interpersonal relationships. </a:t>
            </a:r>
          </a:p>
          <a:p>
            <a:pPr algn="just"/>
            <a:r>
              <a:rPr lang="en-US" sz="1400" b="1" dirty="0" smtClean="0">
                <a:latin typeface="Times New Roman" pitchFamily="18" charset="0"/>
                <a:cs typeface="Times New Roman" pitchFamily="18" charset="0"/>
              </a:rPr>
              <a:t>Societal Structures:</a:t>
            </a:r>
            <a:endParaRPr lang="en-US" sz="1400" dirty="0" smtClean="0">
              <a:latin typeface="Times New Roman" pitchFamily="18" charset="0"/>
              <a:cs typeface="Times New Roman" pitchFamily="18" charset="0"/>
            </a:endParaRPr>
          </a:p>
          <a:p>
            <a:pPr algn="just" fontAlgn="ctr"/>
            <a:r>
              <a:rPr lang="en-US" sz="1400" dirty="0" smtClean="0">
                <a:latin typeface="Times New Roman" pitchFamily="18" charset="0"/>
                <a:cs typeface="Times New Roman" pitchFamily="18" charset="0"/>
              </a:rPr>
              <a:t>By understanding the sources of motivation, we can design social systems that promote well-being and positive social outcomes. </a:t>
            </a:r>
          </a:p>
          <a:p>
            <a:pPr algn="just"/>
            <a:endParaRPr lang="en-US" sz="1400" dirty="0" smtClean="0">
              <a:latin typeface="Times New Roman" pitchFamily="18" charset="0"/>
              <a:cs typeface="Times New Roman" pitchFamily="18" charset="0"/>
            </a:endParaRPr>
          </a:p>
          <a:p>
            <a:pPr algn="just"/>
            <a:r>
              <a:rPr lang="en-US" sz="1400" dirty="0" smtClean="0">
                <a:latin typeface="Times New Roman" pitchFamily="18" charset="0"/>
                <a:cs typeface="Times New Roman" pitchFamily="18" charset="0"/>
              </a:rPr>
              <a:t>Examples:</a:t>
            </a:r>
          </a:p>
          <a:p>
            <a:pPr algn="just" fontAlgn="ctr"/>
            <a:r>
              <a:rPr lang="en-US" sz="1400" dirty="0" smtClean="0">
                <a:latin typeface="Times New Roman" pitchFamily="18" charset="0"/>
                <a:cs typeface="Times New Roman" pitchFamily="18" charset="0"/>
              </a:rPr>
              <a:t>A person might be motivated to exercise by the desire to lose weight (extrinsic) or the enjoyment of physical activity (intrinsic). </a:t>
            </a:r>
          </a:p>
          <a:p>
            <a:pPr algn="just" fontAlgn="ctr"/>
            <a:r>
              <a:rPr lang="en-US" sz="1400" dirty="0" smtClean="0">
                <a:latin typeface="Times New Roman" pitchFamily="18" charset="0"/>
                <a:cs typeface="Times New Roman" pitchFamily="18" charset="0"/>
              </a:rPr>
              <a:t>A student might be motivated to study for an exam by the fear of failing (extrinsic) or the desire to learn and understand the material (intrinsic). </a:t>
            </a:r>
          </a:p>
          <a:p>
            <a:pPr algn="just" fontAlgn="ctr"/>
            <a:r>
              <a:rPr lang="en-US" sz="1400" dirty="0" smtClean="0">
                <a:latin typeface="Times New Roman" pitchFamily="18" charset="0"/>
                <a:cs typeface="Times New Roman" pitchFamily="18" charset="0"/>
              </a:rPr>
              <a:t>A person might be motivated to volunteer by the desire to help others (altruistic) or the desire for social recognition (egoistic). </a:t>
            </a:r>
          </a:p>
          <a:p>
            <a:endParaRPr lang="en-US" dirty="0"/>
          </a:p>
        </p:txBody>
      </p:sp>
      <p:sp>
        <p:nvSpPr>
          <p:cNvPr id="4" name="Rectangle 3"/>
          <p:cNvSpPr/>
          <p:nvPr/>
        </p:nvSpPr>
        <p:spPr>
          <a:xfrm>
            <a:off x="1143000" y="4495800"/>
            <a:ext cx="9982200" cy="923330"/>
          </a:xfrm>
          <a:prstGeom prst="rect">
            <a:avLst/>
          </a:prstGeom>
        </p:spPr>
        <p:txBody>
          <a:bodyPr wrap="square">
            <a:spAutoFit/>
          </a:bodyPr>
          <a:lstStyle/>
          <a:p>
            <a:r>
              <a:rPr lang="en-US" sz="1800" dirty="0" smtClean="0">
                <a:solidFill>
                  <a:srgbClr val="FF0000"/>
                </a:solidFill>
                <a:latin typeface="Arial MT"/>
                <a:cs typeface="Arial MT"/>
              </a:rPr>
              <a:t>References:</a:t>
            </a:r>
          </a:p>
          <a:p>
            <a:pPr algn="l"/>
            <a:r>
              <a:rPr lang="en-US" dirty="0" smtClean="0">
                <a:latin typeface="Times New Roman" pitchFamily="18" charset="0"/>
                <a:cs typeface="Times New Roman" pitchFamily="18" charset="0"/>
              </a:rPr>
              <a:t>Textbook:1 Page No(95-115)</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R </a:t>
            </a:r>
            <a:r>
              <a:rPr lang="en-US" dirty="0" err="1" smtClean="0">
                <a:latin typeface="Times New Roman" pitchFamily="18" charset="0"/>
                <a:cs typeface="Times New Roman" pitchFamily="18" charset="0"/>
              </a:rPr>
              <a:t>R</a:t>
            </a:r>
            <a:r>
              <a:rPr lang="en-US" dirty="0" smtClean="0">
                <a:latin typeface="Times New Roman" pitchFamily="18" charset="0"/>
                <a:cs typeface="Times New Roman" pitchFamily="18" charset="0"/>
              </a:rPr>
              <a:t> Gaur, R </a:t>
            </a:r>
            <a:r>
              <a:rPr lang="en-US" dirty="0" err="1" smtClean="0">
                <a:latin typeface="Times New Roman" pitchFamily="18" charset="0"/>
                <a:cs typeface="Times New Roman" pitchFamily="18" charset="0"/>
              </a:rPr>
              <a:t>Asthana</a:t>
            </a:r>
            <a:r>
              <a:rPr lang="en-US" dirty="0" smtClean="0">
                <a:latin typeface="Times New Roman" pitchFamily="18" charset="0"/>
                <a:cs typeface="Times New Roman" pitchFamily="18" charset="0"/>
              </a:rPr>
              <a:t>, G P </a:t>
            </a:r>
            <a:r>
              <a:rPr lang="en-US" dirty="0" err="1" smtClean="0">
                <a:latin typeface="Times New Roman" pitchFamily="18" charset="0"/>
                <a:cs typeface="Times New Roman" pitchFamily="18" charset="0"/>
              </a:rPr>
              <a:t>Bagaria</a:t>
            </a:r>
            <a:r>
              <a:rPr lang="en-US" dirty="0" smtClean="0">
                <a:latin typeface="Times New Roman" pitchFamily="18" charset="0"/>
                <a:cs typeface="Times New Roman" pitchFamily="18" charset="0"/>
              </a:rPr>
              <a:t>, A Foundation Course in Human Values and Professional Ethics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2000" cy="6858000"/>
          </a:xfrm>
          <a:prstGeom prst="rect">
            <a:avLst/>
          </a:prstGeom>
        </p:spPr>
      </p:pic>
      <p:sp>
        <p:nvSpPr>
          <p:cNvPr id="3" name="object 3"/>
          <p:cNvSpPr txBox="1">
            <a:spLocks noGrp="1"/>
          </p:cNvSpPr>
          <p:nvPr>
            <p:ph type="title"/>
          </p:nvPr>
        </p:nvSpPr>
        <p:spPr>
          <a:xfrm>
            <a:off x="688340" y="23197"/>
            <a:ext cx="11144885" cy="874598"/>
          </a:xfrm>
          <a:prstGeom prst="rect">
            <a:avLst/>
          </a:prstGeom>
        </p:spPr>
        <p:txBody>
          <a:bodyPr vert="horz" wrap="square" lIns="0" tIns="12700" rIns="0" bIns="0" rtlCol="0">
            <a:spAutoFit/>
          </a:bodyPr>
          <a:lstStyle/>
          <a:p>
            <a:pPr marL="88900" algn="ctr">
              <a:lnSpc>
                <a:spcPct val="100000"/>
              </a:lnSpc>
              <a:spcBef>
                <a:spcPts val="100"/>
              </a:spcBef>
            </a:pPr>
            <a:r>
              <a:rPr lang="en-US" dirty="0" smtClean="0">
                <a:solidFill>
                  <a:srgbClr val="FF0000"/>
                </a:solidFill>
                <a:latin typeface="Times New Roman" pitchFamily="18" charset="0"/>
                <a:cs typeface="Times New Roman" pitchFamily="18" charset="0"/>
              </a:rPr>
              <a:t>SESSION </a:t>
            </a:r>
            <a:r>
              <a:rPr lang="en-US" dirty="0" smtClean="0">
                <a:solidFill>
                  <a:srgbClr val="FF0000"/>
                </a:solidFill>
                <a:latin typeface="Times New Roman" pitchFamily="18" charset="0"/>
                <a:cs typeface="Times New Roman" pitchFamily="18" charset="0"/>
              </a:rPr>
              <a:t>19.</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GB" dirty="0" smtClean="0">
                <a:solidFill>
                  <a:srgbClr val="00B050"/>
                </a:solidFill>
              </a:rPr>
              <a:t>Self Reflection-</a:t>
            </a:r>
            <a:r>
              <a:rPr lang="en-US" dirty="0" smtClean="0">
                <a:solidFill>
                  <a:srgbClr val="00B050"/>
                </a:solidFill>
              </a:rPr>
              <a:t> - happiness and physical facility</a:t>
            </a:r>
            <a:endParaRPr spc="-10" dirty="0">
              <a:solidFill>
                <a:srgbClr val="00B050"/>
              </a:solidFill>
              <a:latin typeface="Times New Roman" pitchFamily="18" charset="0"/>
              <a:cs typeface="Times New Roman" pitchFamily="18" charset="0"/>
            </a:endParaRPr>
          </a:p>
        </p:txBody>
      </p:sp>
      <p:sp>
        <p:nvSpPr>
          <p:cNvPr id="28" name="object 28"/>
          <p:cNvSpPr txBox="1"/>
          <p:nvPr/>
        </p:nvSpPr>
        <p:spPr>
          <a:xfrm>
            <a:off x="990600" y="1295400"/>
            <a:ext cx="9448800" cy="764312"/>
          </a:xfrm>
          <a:prstGeom prst="rect">
            <a:avLst/>
          </a:prstGeom>
        </p:spPr>
        <p:txBody>
          <a:bodyPr vert="horz" wrap="square" lIns="0" tIns="12700" rIns="0" bIns="0" rtlCol="0">
            <a:spAutoFit/>
          </a:bodyPr>
          <a:lstStyle/>
          <a:p>
            <a:r>
              <a:rPr lang="en-US" sz="1600" dirty="0"/>
              <a:t/>
            </a:r>
            <a:br>
              <a:rPr lang="en-US" sz="1600" dirty="0"/>
            </a:br>
            <a:endParaRPr lang="en-US" sz="1600" dirty="0">
              <a:latin typeface="Times New Roman" pitchFamily="18" charset="0"/>
              <a:cs typeface="Times New Roman" pitchFamily="18" charset="0"/>
            </a:endParaRPr>
          </a:p>
          <a:p>
            <a:pPr marL="38100">
              <a:lnSpc>
                <a:spcPct val="100000"/>
              </a:lnSpc>
              <a:spcBef>
                <a:spcPts val="100"/>
              </a:spcBef>
            </a:pPr>
            <a:endParaRPr sz="1600">
              <a:latin typeface="Times New Roman" pitchFamily="18" charset="0"/>
              <a:cs typeface="Times New Roman" pitchFamily="18" charset="0"/>
            </a:endParaRPr>
          </a:p>
        </p:txBody>
      </p:sp>
      <p:pic>
        <p:nvPicPr>
          <p:cNvPr id="19458" name="Picture 2" descr="Objectives_template"/>
          <p:cNvPicPr>
            <a:picLocks noChangeAspect="1" noChangeArrowheads="1"/>
          </p:cNvPicPr>
          <p:nvPr/>
        </p:nvPicPr>
        <p:blipFill>
          <a:blip r:embed="rId3"/>
          <a:srcRect/>
          <a:stretch>
            <a:fillRect/>
          </a:stretch>
        </p:blipFill>
        <p:spPr bwMode="auto">
          <a:xfrm>
            <a:off x="4343400" y="4267200"/>
            <a:ext cx="6953250" cy="2171700"/>
          </a:xfrm>
          <a:prstGeom prst="rect">
            <a:avLst/>
          </a:prstGeom>
          <a:noFill/>
        </p:spPr>
      </p:pic>
      <p:sp>
        <p:nvSpPr>
          <p:cNvPr id="7" name="Rectangle 6"/>
          <p:cNvSpPr/>
          <p:nvPr/>
        </p:nvSpPr>
        <p:spPr>
          <a:xfrm>
            <a:off x="914400" y="914401"/>
            <a:ext cx="9753600" cy="3323987"/>
          </a:xfrm>
          <a:prstGeom prst="rect">
            <a:avLst/>
          </a:prstGeom>
        </p:spPr>
        <p:txBody>
          <a:bodyPr wrap="square">
            <a:spAutoFit/>
          </a:bodyPr>
          <a:lstStyle/>
          <a:p>
            <a:pPr marL="38100" algn="just">
              <a:lnSpc>
                <a:spcPct val="100000"/>
              </a:lnSpc>
              <a:spcBef>
                <a:spcPts val="100"/>
              </a:spcBef>
            </a:pPr>
            <a:r>
              <a:rPr lang="en-US" sz="1600" dirty="0" smtClean="0">
                <a:latin typeface="Times New Roman" pitchFamily="18" charset="0"/>
                <a:cs typeface="Times New Roman" pitchFamily="18" charset="0"/>
              </a:rPr>
              <a:t>Self-reflection on happiness and physical facilities reveals that while physical facilities fulfill bodily needs, happiness is a qualitative, continuous need of the "Self" (or "I") and is achieved through right understanding and right feeling, not solely through material possessions. Understanding the difference between these needs is crucial for a fulfilling life.</a:t>
            </a:r>
          </a:p>
          <a:p>
            <a:r>
              <a:rPr lang="en-US" sz="1600" dirty="0" smtClean="0">
                <a:latin typeface="Times New Roman" pitchFamily="18" charset="0"/>
                <a:cs typeface="Times New Roman" pitchFamily="18" charset="0"/>
              </a:rPr>
              <a:t>Here's a more detailed breakdown:</a:t>
            </a:r>
          </a:p>
          <a:p>
            <a:pPr algn="ctr"/>
            <a:r>
              <a:rPr lang="en-US" sz="1600" b="1" dirty="0" smtClean="0">
                <a:latin typeface="Times New Roman" pitchFamily="18" charset="0"/>
                <a:cs typeface="Times New Roman" pitchFamily="18" charset="0"/>
              </a:rPr>
              <a:t>1. Needs of the Self (I):</a:t>
            </a:r>
          </a:p>
          <a:p>
            <a:r>
              <a:rPr lang="en-US" sz="1600" b="1" dirty="0" smtClean="0">
                <a:latin typeface="Times New Roman" pitchFamily="18" charset="0"/>
                <a:cs typeface="Times New Roman" pitchFamily="18" charset="0"/>
              </a:rPr>
              <a:t>Happiness:</a:t>
            </a:r>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This is a qualitative, continuous need, not a quantitative one. It's not something you can measure in units like "half a kilogram of happiness".</a:t>
            </a:r>
          </a:p>
          <a:p>
            <a:r>
              <a:rPr lang="en-US" sz="1600" b="1" dirty="0" smtClean="0">
                <a:latin typeface="Times New Roman" pitchFamily="18" charset="0"/>
                <a:cs typeface="Times New Roman" pitchFamily="18" charset="0"/>
              </a:rPr>
              <a:t>Other Self-Needs:</a:t>
            </a:r>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These include trust, respect, love, and joy, which are also qualitative and continuous.</a:t>
            </a:r>
          </a:p>
          <a:p>
            <a:r>
              <a:rPr lang="en-US" sz="1600" b="1" dirty="0" smtClean="0">
                <a:latin typeface="Times New Roman" pitchFamily="18" charset="0"/>
                <a:cs typeface="Times New Roman" pitchFamily="18" charset="0"/>
              </a:rPr>
              <a:t>Fulfillment:</a:t>
            </a:r>
            <a:endParaRPr lang="en-US" sz="1600" dirty="0" smtClean="0">
              <a:latin typeface="Times New Roman" pitchFamily="18" charset="0"/>
              <a:cs typeface="Times New Roman" pitchFamily="18" charset="0"/>
            </a:endParaRPr>
          </a:p>
          <a:p>
            <a:pPr fontAlgn="ctr"/>
            <a:r>
              <a:rPr lang="en-US" sz="1600" dirty="0" smtClean="0">
                <a:latin typeface="Times New Roman" pitchFamily="18" charset="0"/>
                <a:cs typeface="Times New Roman" pitchFamily="18" charset="0"/>
              </a:rPr>
              <a:t>These needs are fulfilled through right understanding and right feelings, not through physical objects or possessions.</a:t>
            </a:r>
            <a:r>
              <a:rPr lang="en-US" dirty="0" smtClean="0"/>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2000" cy="6858000"/>
          </a:xfrm>
          <a:prstGeom prst="rect">
            <a:avLst/>
          </a:prstGeom>
        </p:spPr>
      </p:pic>
      <p:sp>
        <p:nvSpPr>
          <p:cNvPr id="3" name="object 3"/>
          <p:cNvSpPr txBox="1">
            <a:spLocks noGrp="1"/>
          </p:cNvSpPr>
          <p:nvPr>
            <p:ph type="title"/>
          </p:nvPr>
        </p:nvSpPr>
        <p:spPr>
          <a:xfrm>
            <a:off x="1170305" y="628552"/>
            <a:ext cx="9040495" cy="382156"/>
          </a:xfrm>
          <a:prstGeom prst="rect">
            <a:avLst/>
          </a:prstGeom>
        </p:spPr>
        <p:txBody>
          <a:bodyPr vert="horz" wrap="square" lIns="0" tIns="12700" rIns="0" bIns="0" rtlCol="0">
            <a:spAutoFit/>
          </a:bodyPr>
          <a:lstStyle/>
          <a:p>
            <a:pPr marL="12700">
              <a:lnSpc>
                <a:spcPct val="100000"/>
              </a:lnSpc>
              <a:spcBef>
                <a:spcPts val="100"/>
              </a:spcBef>
              <a:tabLst>
                <a:tab pos="241300" algn="l"/>
              </a:tabLst>
            </a:pPr>
            <a:r>
              <a:rPr lang="en-GB" sz="2400" dirty="0" smtClean="0">
                <a:solidFill>
                  <a:srgbClr val="00B050"/>
                </a:solidFill>
              </a:rPr>
              <a:t>Self Reflection-</a:t>
            </a:r>
            <a:r>
              <a:rPr lang="en-US" sz="2400" dirty="0" smtClean="0">
                <a:solidFill>
                  <a:srgbClr val="00B050"/>
                </a:solidFill>
              </a:rPr>
              <a:t> - happiness and physical facility</a:t>
            </a:r>
            <a:r>
              <a:rPr lang="en-US" sz="2400" dirty="0" smtClean="0">
                <a:solidFill>
                  <a:srgbClr val="00B050"/>
                </a:solidFill>
                <a:latin typeface="Times New Roman" pitchFamily="18" charset="0"/>
                <a:cs typeface="Times New Roman" pitchFamily="18" charset="0"/>
              </a:rPr>
              <a:t>…</a:t>
            </a:r>
            <a:endParaRPr sz="2200">
              <a:latin typeface="Arial MT"/>
              <a:cs typeface="Arial MT"/>
            </a:endParaRPr>
          </a:p>
        </p:txBody>
      </p:sp>
      <p:sp>
        <p:nvSpPr>
          <p:cNvPr id="5" name="Rectangle 4"/>
          <p:cNvSpPr/>
          <p:nvPr/>
        </p:nvSpPr>
        <p:spPr>
          <a:xfrm>
            <a:off x="1447800" y="4648200"/>
            <a:ext cx="10058400" cy="923330"/>
          </a:xfrm>
          <a:prstGeom prst="rect">
            <a:avLst/>
          </a:prstGeom>
        </p:spPr>
        <p:txBody>
          <a:bodyPr wrap="square">
            <a:spAutoFit/>
          </a:bodyPr>
          <a:lstStyle/>
          <a:p>
            <a:r>
              <a:rPr lang="en-US" sz="1800" dirty="0" smtClean="0">
                <a:solidFill>
                  <a:srgbClr val="FF0000"/>
                </a:solidFill>
                <a:latin typeface="Arial MT"/>
                <a:cs typeface="Arial MT"/>
              </a:rPr>
              <a:t>References:</a:t>
            </a:r>
          </a:p>
          <a:p>
            <a:pPr algn="l"/>
            <a:r>
              <a:rPr lang="en-US" dirty="0" smtClean="0">
                <a:latin typeface="Times New Roman" pitchFamily="18" charset="0"/>
                <a:cs typeface="Times New Roman" pitchFamily="18" charset="0"/>
              </a:rPr>
              <a:t>Textbook:1 Page No(63-69)</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R </a:t>
            </a:r>
            <a:r>
              <a:rPr lang="en-US" dirty="0" err="1" smtClean="0">
                <a:latin typeface="Times New Roman" pitchFamily="18" charset="0"/>
                <a:cs typeface="Times New Roman" pitchFamily="18" charset="0"/>
              </a:rPr>
              <a:t>R</a:t>
            </a:r>
            <a:r>
              <a:rPr lang="en-US" dirty="0" smtClean="0">
                <a:latin typeface="Times New Roman" pitchFamily="18" charset="0"/>
                <a:cs typeface="Times New Roman" pitchFamily="18" charset="0"/>
              </a:rPr>
              <a:t> Gaur, R </a:t>
            </a:r>
            <a:r>
              <a:rPr lang="en-US" dirty="0" err="1" smtClean="0">
                <a:latin typeface="Times New Roman" pitchFamily="18" charset="0"/>
                <a:cs typeface="Times New Roman" pitchFamily="18" charset="0"/>
              </a:rPr>
              <a:t>Asthana</a:t>
            </a:r>
            <a:r>
              <a:rPr lang="en-US" dirty="0" smtClean="0">
                <a:latin typeface="Times New Roman" pitchFamily="18" charset="0"/>
                <a:cs typeface="Times New Roman" pitchFamily="18" charset="0"/>
              </a:rPr>
              <a:t>, G P </a:t>
            </a:r>
            <a:r>
              <a:rPr lang="en-US" dirty="0" err="1" smtClean="0">
                <a:latin typeface="Times New Roman" pitchFamily="18" charset="0"/>
                <a:cs typeface="Times New Roman" pitchFamily="18" charset="0"/>
              </a:rPr>
              <a:t>Bagaria</a:t>
            </a:r>
            <a:r>
              <a:rPr lang="en-US" dirty="0" smtClean="0">
                <a:latin typeface="Times New Roman" pitchFamily="18" charset="0"/>
                <a:cs typeface="Times New Roman" pitchFamily="18" charset="0"/>
              </a:rPr>
              <a:t>, A Foundation Course in Human Values and Professional Ethics</a:t>
            </a:r>
            <a:endParaRPr lang="en-US" dirty="0"/>
          </a:p>
        </p:txBody>
      </p:sp>
      <p:sp>
        <p:nvSpPr>
          <p:cNvPr id="6" name="Rectangle 5"/>
          <p:cNvSpPr/>
          <p:nvPr/>
        </p:nvSpPr>
        <p:spPr>
          <a:xfrm>
            <a:off x="1066800" y="1143000"/>
            <a:ext cx="9601200" cy="4401205"/>
          </a:xfrm>
          <a:prstGeom prst="rect">
            <a:avLst/>
          </a:prstGeom>
        </p:spPr>
        <p:txBody>
          <a:bodyPr wrap="square">
            <a:spAutoFit/>
          </a:bodyPr>
          <a:lstStyle/>
          <a:p>
            <a:pPr algn="ctr"/>
            <a:r>
              <a:rPr lang="en-US" sz="1600" b="1" dirty="0">
                <a:latin typeface="Times New Roman" pitchFamily="18" charset="0"/>
                <a:cs typeface="Times New Roman" pitchFamily="18" charset="0"/>
              </a:rPr>
              <a:t>2. Needs of the Body:</a:t>
            </a:r>
          </a:p>
          <a:p>
            <a:r>
              <a:rPr lang="en-US" sz="1600" b="1" dirty="0">
                <a:latin typeface="Times New Roman" pitchFamily="18" charset="0"/>
                <a:cs typeface="Times New Roman" pitchFamily="18" charset="0"/>
              </a:rPr>
              <a:t>Physical Facilities:</a:t>
            </a:r>
            <a:r>
              <a:rPr lang="en-US" sz="1600" dirty="0">
                <a:latin typeface="Times New Roman" pitchFamily="18" charset="0"/>
                <a:cs typeface="Times New Roman" pitchFamily="18" charset="0"/>
              </a:rPr>
              <a:t> These are quantitative needs, like food, clothing, shelter, etc., that are necessary for the body's sustenance and well-being.</a:t>
            </a:r>
          </a:p>
          <a:p>
            <a:pPr fontAlgn="ctr"/>
            <a:r>
              <a:rPr lang="en-US" sz="1600" b="1" dirty="0">
                <a:latin typeface="Times New Roman" pitchFamily="18" charset="0"/>
                <a:cs typeface="Times New Roman" pitchFamily="18" charset="0"/>
              </a:rPr>
              <a:t>Fulfillment:</a:t>
            </a:r>
            <a:r>
              <a:rPr lang="en-US" sz="1600" dirty="0">
                <a:latin typeface="Times New Roman" pitchFamily="18" charset="0"/>
                <a:cs typeface="Times New Roman" pitchFamily="18" charset="0"/>
              </a:rPr>
              <a:t> These needs are fulfilled through material things and physical actions. </a:t>
            </a:r>
            <a:endParaRPr lang="en-US" sz="1600" dirty="0" smtClean="0">
              <a:latin typeface="Times New Roman" pitchFamily="18" charset="0"/>
              <a:cs typeface="Times New Roman" pitchFamily="18" charset="0"/>
            </a:endParaRPr>
          </a:p>
          <a:p>
            <a:r>
              <a:rPr lang="en-US" sz="1600" dirty="0">
                <a:latin typeface="Times New Roman" pitchFamily="18" charset="0"/>
                <a:cs typeface="Times New Roman" pitchFamily="18" charset="0"/>
              </a:rPr>
              <a:t>3. The Interplay:</a:t>
            </a:r>
          </a:p>
          <a:p>
            <a:r>
              <a:rPr lang="en-US" sz="1600" b="1" dirty="0">
                <a:latin typeface="Times New Roman" pitchFamily="18" charset="0"/>
                <a:cs typeface="Times New Roman" pitchFamily="18" charset="0"/>
              </a:rPr>
              <a:t>No Replacement:</a:t>
            </a:r>
            <a:endParaRPr lang="en-US" sz="1600" dirty="0">
              <a:latin typeface="Times New Roman" pitchFamily="18" charset="0"/>
              <a:cs typeface="Times New Roman" pitchFamily="18" charset="0"/>
            </a:endParaRPr>
          </a:p>
          <a:p>
            <a:r>
              <a:rPr lang="en-US" sz="1600" dirty="0">
                <a:latin typeface="Times New Roman" pitchFamily="18" charset="0"/>
                <a:cs typeface="Times New Roman" pitchFamily="18" charset="0"/>
              </a:rPr>
              <a:t>Physical facilities cannot replace the need for happiness, and vice versa. You can't buy happiness with material possessions, nor can you survive on happiness alone.</a:t>
            </a:r>
          </a:p>
          <a:p>
            <a:r>
              <a:rPr lang="en-US" sz="1600" b="1" dirty="0">
                <a:latin typeface="Times New Roman" pitchFamily="18" charset="0"/>
                <a:cs typeface="Times New Roman" pitchFamily="18" charset="0"/>
              </a:rPr>
              <a:t>Mutual Support:</a:t>
            </a:r>
            <a:endParaRPr lang="en-US" sz="1600" dirty="0">
              <a:latin typeface="Times New Roman" pitchFamily="18" charset="0"/>
              <a:cs typeface="Times New Roman" pitchFamily="18" charset="0"/>
            </a:endParaRPr>
          </a:p>
          <a:p>
            <a:r>
              <a:rPr lang="en-US" sz="1600" dirty="0">
                <a:latin typeface="Times New Roman" pitchFamily="18" charset="0"/>
                <a:cs typeface="Times New Roman" pitchFamily="18" charset="0"/>
              </a:rPr>
              <a:t>While they are distinct, physical facilities can support the fulfillment of the Self's needs by providing a conducive environment for right understanding and living.</a:t>
            </a:r>
          </a:p>
          <a:p>
            <a:r>
              <a:rPr lang="en-US" sz="1600" b="1" dirty="0">
                <a:latin typeface="Times New Roman" pitchFamily="18" charset="0"/>
                <a:cs typeface="Times New Roman" pitchFamily="18" charset="0"/>
              </a:rPr>
              <a:t>Example:</a:t>
            </a:r>
            <a:endParaRPr lang="en-US" sz="1600" dirty="0">
              <a:latin typeface="Times New Roman" pitchFamily="18" charset="0"/>
              <a:cs typeface="Times New Roman" pitchFamily="18" charset="0"/>
            </a:endParaRPr>
          </a:p>
          <a:p>
            <a:pPr fontAlgn="ctr"/>
            <a:r>
              <a:rPr lang="en-US" sz="1600" dirty="0">
                <a:latin typeface="Times New Roman" pitchFamily="18" charset="0"/>
                <a:cs typeface="Times New Roman" pitchFamily="18" charset="0"/>
              </a:rPr>
              <a:t>If you are respected and feel happy, but don't have food, your physical needs are not met, and vice versa. </a:t>
            </a:r>
          </a:p>
          <a:p>
            <a:r>
              <a:rPr lang="en-US" dirty="0"/>
              <a:t/>
            </a:r>
            <a:br>
              <a:rPr lang="en-US" dirty="0"/>
            </a:br>
            <a:endParaRPr lang="en-US" dirty="0"/>
          </a:p>
          <a:p>
            <a:r>
              <a:rPr lang="en-US" dirty="0"/>
              <a:t/>
            </a:r>
            <a:br>
              <a:rPr lang="en-US" dirty="0"/>
            </a:b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199" y="23197"/>
            <a:ext cx="8991601" cy="1538883"/>
          </a:xfrm>
        </p:spPr>
        <p:txBody>
          <a:bodyPr/>
          <a:lstStyle/>
          <a:p>
            <a:pPr algn="ctr"/>
            <a:r>
              <a:rPr lang="en-US" dirty="0" smtClean="0">
                <a:solidFill>
                  <a:srgbClr val="FF0000"/>
                </a:solidFill>
                <a:latin typeface="Times New Roman" pitchFamily="18" charset="0"/>
                <a:cs typeface="Times New Roman" pitchFamily="18" charset="0"/>
              </a:rPr>
              <a:t>SESSION </a:t>
            </a:r>
            <a:r>
              <a:rPr lang="en-US" dirty="0" smtClean="0">
                <a:solidFill>
                  <a:srgbClr val="FF0000"/>
                </a:solidFill>
                <a:latin typeface="Times New Roman" pitchFamily="18" charset="0"/>
                <a:cs typeface="Times New Roman" pitchFamily="18" charset="0"/>
              </a:rPr>
              <a:t>20.</a:t>
            </a:r>
            <a:r>
              <a:rPr lang="en-US" dirty="0" smtClean="0">
                <a:solidFill>
                  <a:srgbClr val="00B050"/>
                </a:solidFill>
                <a:latin typeface="Times New Roman" pitchFamily="18" charset="0"/>
                <a:cs typeface="Times New Roman" pitchFamily="18" charset="0"/>
              </a:rPr>
              <a:t/>
            </a:r>
            <a:br>
              <a:rPr lang="en-US" dirty="0" smtClean="0">
                <a:solidFill>
                  <a:srgbClr val="00B050"/>
                </a:solidFill>
                <a:latin typeface="Times New Roman" pitchFamily="18" charset="0"/>
                <a:cs typeface="Times New Roman" pitchFamily="18" charset="0"/>
              </a:rPr>
            </a:br>
            <a:r>
              <a:rPr lang="en-US" dirty="0" smtClean="0">
                <a:solidFill>
                  <a:srgbClr val="00B050"/>
                </a:solidFill>
                <a:latin typeface="Times New Roman" pitchFamily="18" charset="0"/>
                <a:cs typeface="Times New Roman" pitchFamily="18" charset="0"/>
              </a:rPr>
              <a:t>	</a:t>
            </a:r>
            <a:r>
              <a:rPr lang="en-US" dirty="0" smtClean="0">
                <a:solidFill>
                  <a:srgbClr val="00B050"/>
                </a:solidFill>
              </a:rPr>
              <a:t> </a:t>
            </a:r>
            <a:r>
              <a:rPr lang="en-US" sz="1600" dirty="0" smtClean="0">
                <a:solidFill>
                  <a:srgbClr val="00B050"/>
                </a:solidFill>
                <a:latin typeface="Times New Roman" pitchFamily="18" charset="0"/>
                <a:cs typeface="Times New Roman" pitchFamily="18" charset="0"/>
              </a:rPr>
              <a:t>Harmony of the Self with the Body-   Habits and Hobbies, SWOT Analysis (Activity), </a:t>
            </a:r>
            <a:r>
              <a:rPr lang="en-US" sz="1600" dirty="0" err="1" smtClean="0">
                <a:solidFill>
                  <a:srgbClr val="00B050"/>
                </a:solidFill>
                <a:latin typeface="Times New Roman" pitchFamily="18" charset="0"/>
                <a:cs typeface="Times New Roman" pitchFamily="18" charset="0"/>
              </a:rPr>
              <a:t>Sanyam</a:t>
            </a:r>
            <a:r>
              <a:rPr lang="en-US" sz="1600" dirty="0" smtClean="0">
                <a:solidFill>
                  <a:srgbClr val="00B050"/>
                </a:solidFill>
                <a:latin typeface="Times New Roman" pitchFamily="18" charset="0"/>
                <a:cs typeface="Times New Roman" pitchFamily="18" charset="0"/>
              </a:rPr>
              <a:t> and Health; correct appraisal of Physical needs, meaning of Prosperity in detail</a:t>
            </a:r>
            <a:r>
              <a:rPr lang="en-US" dirty="0" smtClean="0">
                <a:solidFill>
                  <a:srgbClr val="FF0000"/>
                </a:solidFill>
                <a:latin typeface="Times New Roman" pitchFamily="18" charset="0"/>
                <a:cs typeface="Times New Roman" pitchFamily="18" charset="0"/>
              </a:rPr>
              <a:t/>
            </a:r>
            <a:br>
              <a:rPr lang="en-US" dirty="0" smtClean="0">
                <a:solidFill>
                  <a:srgbClr val="FF0000"/>
                </a:solidFill>
                <a:latin typeface="Times New Roman" pitchFamily="18" charset="0"/>
                <a:cs typeface="Times New Roman" pitchFamily="18" charset="0"/>
              </a:rPr>
            </a:br>
            <a:endParaRPr lang="en-US" dirty="0"/>
          </a:p>
        </p:txBody>
      </p:sp>
      <p:sp>
        <p:nvSpPr>
          <p:cNvPr id="3" name="Text Placeholder 2"/>
          <p:cNvSpPr>
            <a:spLocks noGrp="1"/>
          </p:cNvSpPr>
          <p:nvPr>
            <p:ph type="body" idx="1"/>
          </p:nvPr>
        </p:nvSpPr>
        <p:spPr>
          <a:xfrm>
            <a:off x="840740" y="1447800"/>
            <a:ext cx="10208260" cy="5539978"/>
          </a:xfrm>
        </p:spPr>
        <p:txBody>
          <a:bodyPr/>
          <a:lstStyle/>
          <a:p>
            <a:pPr fontAlgn="ctr"/>
            <a:r>
              <a:rPr lang="en-US" sz="1600" dirty="0" smtClean="0"/>
              <a:t>Harmony of the self with the body involves understanding the interconnectedness and mutual responsibility between one's consciousness ("I") and the physical body. This includes recognizing the body as an instrument for the self and taking responsibility for its well-being through nurturing, protection, and proper utilization. Habits and hobbies play a crucial role in this harmony, and a SWOT analysis can help in optimizing them for physical and mental well-being. </a:t>
            </a:r>
            <a:r>
              <a:rPr lang="en-US" sz="1600" dirty="0" err="1" smtClean="0"/>
              <a:t>Sanyam</a:t>
            </a:r>
            <a:r>
              <a:rPr lang="en-US" sz="1600" dirty="0" smtClean="0"/>
              <a:t> (self-regulation) is essential for health, ensuring the body functions optimally and in harmony with the self. Prosperity, in this context, involves having a correct understanding of physical needs and ensuring their fulfillment in excess of what is required. </a:t>
            </a:r>
          </a:p>
          <a:p>
            <a:pPr algn="ctr" fontAlgn="ctr"/>
            <a:r>
              <a:rPr lang="en-US" sz="1600" b="1" u="sng" dirty="0" smtClean="0">
                <a:latin typeface="Times New Roman" pitchFamily="18" charset="0"/>
                <a:cs typeface="Times New Roman" pitchFamily="18" charset="0"/>
              </a:rPr>
              <a:t>Habits and Hobbies</a:t>
            </a:r>
          </a:p>
          <a:p>
            <a:pPr algn="ctr"/>
            <a:r>
              <a:rPr lang="en-US" sz="1600" dirty="0" smtClean="0">
                <a:latin typeface="Times New Roman" pitchFamily="18" charset="0"/>
                <a:cs typeface="Times New Roman" pitchFamily="18" charset="0"/>
              </a:rPr>
              <a:t>Habits:</a:t>
            </a:r>
          </a:p>
          <a:p>
            <a:pPr algn="just"/>
            <a:r>
              <a:rPr lang="en-US" sz="1600" b="1" dirty="0" smtClean="0">
                <a:latin typeface="Times New Roman" pitchFamily="18" charset="0"/>
                <a:cs typeface="Times New Roman" pitchFamily="18" charset="0"/>
              </a:rPr>
              <a:t>Definition:</a:t>
            </a:r>
            <a:r>
              <a:rPr lang="en-US" sz="1600" dirty="0" smtClean="0">
                <a:latin typeface="Times New Roman" pitchFamily="18" charset="0"/>
                <a:cs typeface="Times New Roman" pitchFamily="18" charset="0"/>
              </a:rPr>
              <a:t> Actions repeated regularly, often unconsciously, shaping daily routines.</a:t>
            </a:r>
          </a:p>
          <a:p>
            <a:pPr algn="just"/>
            <a:r>
              <a:rPr lang="en-US" sz="1600" b="1" dirty="0" smtClean="0">
                <a:latin typeface="Times New Roman" pitchFamily="18" charset="0"/>
                <a:cs typeface="Times New Roman" pitchFamily="18" charset="0"/>
              </a:rPr>
              <a:t>Examples:</a:t>
            </a:r>
            <a:r>
              <a:rPr lang="en-US" sz="1600" dirty="0" smtClean="0">
                <a:latin typeface="Times New Roman" pitchFamily="18" charset="0"/>
                <a:cs typeface="Times New Roman" pitchFamily="18" charset="0"/>
              </a:rPr>
              <a:t> Brushing teeth, exercising, drinking coffee, checking social media.</a:t>
            </a:r>
          </a:p>
          <a:p>
            <a:pPr algn="just"/>
            <a:r>
              <a:rPr lang="en-US" sz="1600" b="1" dirty="0" smtClean="0">
                <a:latin typeface="Times New Roman" pitchFamily="18" charset="0"/>
                <a:cs typeface="Times New Roman" pitchFamily="18" charset="0"/>
              </a:rPr>
              <a:t>Purpose:</a:t>
            </a:r>
            <a:r>
              <a:rPr lang="en-US" sz="1600" dirty="0" smtClean="0">
                <a:latin typeface="Times New Roman" pitchFamily="18" charset="0"/>
                <a:cs typeface="Times New Roman" pitchFamily="18" charset="0"/>
              </a:rPr>
              <a:t> Provide structure, consistency, and can contribute to personal goals.</a:t>
            </a:r>
          </a:p>
          <a:p>
            <a:pPr algn="just" fontAlgn="ctr"/>
            <a:r>
              <a:rPr lang="en-US" sz="1600" b="1" dirty="0" smtClean="0">
                <a:latin typeface="Times New Roman" pitchFamily="18" charset="0"/>
                <a:cs typeface="Times New Roman" pitchFamily="18" charset="0"/>
              </a:rPr>
              <a:t>Consciousness:</a:t>
            </a:r>
            <a:r>
              <a:rPr lang="en-US" sz="1600" dirty="0" smtClean="0">
                <a:latin typeface="Times New Roman" pitchFamily="18" charset="0"/>
                <a:cs typeface="Times New Roman" pitchFamily="18" charset="0"/>
              </a:rPr>
              <a:t> Often performed without much conscious thought. </a:t>
            </a:r>
          </a:p>
          <a:p>
            <a:pPr algn="ctr"/>
            <a:r>
              <a:rPr lang="en-US" sz="1600" dirty="0" smtClean="0">
                <a:latin typeface="Times New Roman" pitchFamily="18" charset="0"/>
                <a:cs typeface="Times New Roman" pitchFamily="18" charset="0"/>
              </a:rPr>
              <a:t>Hobbies:</a:t>
            </a:r>
          </a:p>
          <a:p>
            <a:pPr algn="just"/>
            <a:r>
              <a:rPr lang="en-US" sz="1600" b="1" dirty="0" smtClean="0">
                <a:latin typeface="Times New Roman" pitchFamily="18" charset="0"/>
                <a:cs typeface="Times New Roman" pitchFamily="18" charset="0"/>
              </a:rPr>
              <a:t>Definition:</a:t>
            </a:r>
            <a:r>
              <a:rPr lang="en-US" sz="1600" dirty="0" smtClean="0">
                <a:latin typeface="Times New Roman" pitchFamily="18" charset="0"/>
                <a:cs typeface="Times New Roman" pitchFamily="18" charset="0"/>
              </a:rPr>
              <a:t> Activities pursued for pleasure, enjoyment, and relaxation.</a:t>
            </a:r>
          </a:p>
          <a:p>
            <a:pPr algn="just"/>
            <a:r>
              <a:rPr lang="en-US" sz="1600" b="1" dirty="0" smtClean="0">
                <a:latin typeface="Times New Roman" pitchFamily="18" charset="0"/>
                <a:cs typeface="Times New Roman" pitchFamily="18" charset="0"/>
              </a:rPr>
              <a:t>Examples:</a:t>
            </a:r>
            <a:r>
              <a:rPr lang="en-US" sz="1600" dirty="0" smtClean="0">
                <a:latin typeface="Times New Roman" pitchFamily="18" charset="0"/>
                <a:cs typeface="Times New Roman" pitchFamily="18" charset="0"/>
              </a:rPr>
              <a:t> Painting, playing sports, reading, gardening, playing musical instruments.</a:t>
            </a:r>
          </a:p>
          <a:p>
            <a:pPr algn="just"/>
            <a:r>
              <a:rPr lang="en-US" sz="1600" b="1" dirty="0" smtClean="0">
                <a:latin typeface="Times New Roman" pitchFamily="18" charset="0"/>
                <a:cs typeface="Times New Roman" pitchFamily="18" charset="0"/>
              </a:rPr>
              <a:t>Purpose:</a:t>
            </a:r>
            <a:r>
              <a:rPr lang="en-US" sz="1600" dirty="0" smtClean="0">
                <a:latin typeface="Times New Roman" pitchFamily="18" charset="0"/>
                <a:cs typeface="Times New Roman" pitchFamily="18" charset="0"/>
              </a:rPr>
              <a:t> Offer personal enrichment, stress relief, and opportunities for creative expression.</a:t>
            </a:r>
          </a:p>
          <a:p>
            <a:pPr algn="just" fontAlgn="ctr"/>
            <a:r>
              <a:rPr lang="en-US" sz="1600" b="1" dirty="0" smtClean="0">
                <a:latin typeface="Times New Roman" pitchFamily="18" charset="0"/>
                <a:cs typeface="Times New Roman" pitchFamily="18" charset="0"/>
              </a:rPr>
              <a:t>Consciousness:</a:t>
            </a:r>
            <a:r>
              <a:rPr lang="en-US" sz="1600" dirty="0" smtClean="0">
                <a:latin typeface="Times New Roman" pitchFamily="18" charset="0"/>
                <a:cs typeface="Times New Roman" pitchFamily="18" charset="0"/>
              </a:rPr>
              <a:t> Involve conscious choice and deliberate engagement. </a:t>
            </a:r>
          </a:p>
          <a:p>
            <a:r>
              <a:rPr lang="en-US" sz="1600" dirty="0" smtClean="0"/>
              <a:t/>
            </a:r>
            <a:br>
              <a:rPr lang="en-US" sz="1600" dirty="0" smtClean="0"/>
            </a:br>
            <a:endParaRPr lang="en-US" sz="1600" b="1" dirty="0" smtClean="0"/>
          </a:p>
          <a:p>
            <a:r>
              <a:rPr lang="en-US" sz="1600" dirty="0" smtClean="0"/>
              <a:t/>
            </a:r>
            <a:br>
              <a:rPr lang="en-US" sz="1600" dirty="0" smtClean="0"/>
            </a:br>
            <a:endParaRPr lang="en-US" sz="1600" dirty="0" smtClean="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2000" cy="6858000"/>
          </a:xfrm>
          <a:prstGeom prst="rect">
            <a:avLst/>
          </a:prstGeom>
        </p:spPr>
      </p:pic>
      <p:sp>
        <p:nvSpPr>
          <p:cNvPr id="3" name="object 3"/>
          <p:cNvSpPr txBox="1">
            <a:spLocks noGrp="1"/>
          </p:cNvSpPr>
          <p:nvPr>
            <p:ph type="title"/>
          </p:nvPr>
        </p:nvSpPr>
        <p:spPr>
          <a:xfrm>
            <a:off x="688340" y="23197"/>
            <a:ext cx="11144885" cy="566822"/>
          </a:xfrm>
          <a:prstGeom prst="rect">
            <a:avLst/>
          </a:prstGeom>
        </p:spPr>
        <p:txBody>
          <a:bodyPr vert="horz" wrap="square" lIns="0" tIns="12700" rIns="0" bIns="0" rtlCol="0">
            <a:spAutoFit/>
          </a:bodyPr>
          <a:lstStyle/>
          <a:p>
            <a:pPr marL="88900">
              <a:lnSpc>
                <a:spcPct val="100000"/>
              </a:lnSpc>
              <a:spcBef>
                <a:spcPts val="100"/>
              </a:spcBef>
            </a:pPr>
            <a:r>
              <a:rPr lang="en-US" sz="1800" dirty="0" smtClean="0">
                <a:solidFill>
                  <a:srgbClr val="00B050"/>
                </a:solidFill>
                <a:latin typeface="Times New Roman" pitchFamily="18" charset="0"/>
                <a:cs typeface="Times New Roman" pitchFamily="18" charset="0"/>
              </a:rPr>
              <a:t>Harmony of the Self with the Body-   Habits and Hobbies, SWOT Analysis (Activity), </a:t>
            </a:r>
            <a:r>
              <a:rPr lang="en-US" sz="1800" dirty="0" err="1" smtClean="0">
                <a:solidFill>
                  <a:srgbClr val="00B050"/>
                </a:solidFill>
                <a:latin typeface="Times New Roman" pitchFamily="18" charset="0"/>
                <a:cs typeface="Times New Roman" pitchFamily="18" charset="0"/>
              </a:rPr>
              <a:t>Sanyam</a:t>
            </a:r>
            <a:r>
              <a:rPr lang="en-US" sz="1800" dirty="0" smtClean="0">
                <a:solidFill>
                  <a:srgbClr val="00B050"/>
                </a:solidFill>
                <a:latin typeface="Times New Roman" pitchFamily="18" charset="0"/>
                <a:cs typeface="Times New Roman" pitchFamily="18" charset="0"/>
              </a:rPr>
              <a:t> and Health; correct appraisal of Physical needs, meaning of Prosperity in detail…</a:t>
            </a:r>
            <a:endParaRPr sz="1800" spc="-10" dirty="0">
              <a:solidFill>
                <a:srgbClr val="00B050"/>
              </a:solidFill>
            </a:endParaRPr>
          </a:p>
        </p:txBody>
      </p:sp>
      <p:sp>
        <p:nvSpPr>
          <p:cNvPr id="42" name="object 42"/>
          <p:cNvSpPr txBox="1"/>
          <p:nvPr/>
        </p:nvSpPr>
        <p:spPr>
          <a:xfrm>
            <a:off x="1219200" y="762001"/>
            <a:ext cx="9372599" cy="7301999"/>
          </a:xfrm>
          <a:prstGeom prst="rect">
            <a:avLst/>
          </a:prstGeom>
        </p:spPr>
        <p:txBody>
          <a:bodyPr vert="horz" wrap="square" lIns="0" tIns="12700" rIns="0" bIns="0" rtlCol="0">
            <a:spAutoFit/>
          </a:bodyPr>
          <a:lstStyle/>
          <a:p>
            <a:pPr marL="12700" algn="ctr">
              <a:lnSpc>
                <a:spcPct val="100000"/>
              </a:lnSpc>
              <a:spcBef>
                <a:spcPts val="100"/>
              </a:spcBef>
            </a:pPr>
            <a:r>
              <a:rPr lang="en-US" sz="1600" b="1" dirty="0" smtClean="0">
                <a:solidFill>
                  <a:schemeClr val="tx1"/>
                </a:solidFill>
                <a:latin typeface="Times New Roman" pitchFamily="18" charset="0"/>
                <a:cs typeface="Times New Roman" pitchFamily="18" charset="0"/>
              </a:rPr>
              <a:t>SWOT Analysis (Activity)</a:t>
            </a:r>
          </a:p>
          <a:p>
            <a:pPr algn="just" fontAlgn="ctr"/>
            <a:r>
              <a:rPr lang="en-US" sz="1600" dirty="0">
                <a:latin typeface="Times New Roman" pitchFamily="18" charset="0"/>
                <a:cs typeface="Times New Roman" pitchFamily="18" charset="0"/>
              </a:rPr>
              <a:t>A SWOT analysis, which stands for Strengths, Weaknesses, Opportunities, and Threats, is a strategic planning tool that can be applied to various aspects of life, including the exploration of universal human values. By examining personal values through a SWOT lens, individuals can better understand their core beliefs, identify areas for growth, and align their actions with their values. </a:t>
            </a:r>
            <a:endParaRPr lang="en-US" sz="1600" dirty="0" smtClean="0">
              <a:latin typeface="Times New Roman" pitchFamily="18" charset="0"/>
              <a:cs typeface="Times New Roman" pitchFamily="18" charset="0"/>
            </a:endParaRPr>
          </a:p>
          <a:p>
            <a:pPr algn="just" fontAlgn="ctr"/>
            <a:r>
              <a:rPr lang="en-US" sz="1600" dirty="0">
                <a:latin typeface="Times New Roman" pitchFamily="18" charset="0"/>
                <a:cs typeface="Times New Roman" pitchFamily="18" charset="0"/>
              </a:rPr>
              <a:t>Applying SWOT Analysis to Universal Human Values</a:t>
            </a:r>
            <a:r>
              <a:rPr lang="en-US" sz="1600" dirty="0" smtClean="0">
                <a:latin typeface="Times New Roman" pitchFamily="18" charset="0"/>
                <a:cs typeface="Times New Roman" pitchFamily="18" charset="0"/>
              </a:rPr>
              <a:t>:</a:t>
            </a:r>
          </a:p>
          <a:p>
            <a:pPr algn="just" fontAlgn="ctr"/>
            <a:r>
              <a:rPr lang="en-US" sz="1600" dirty="0">
                <a:latin typeface="Times New Roman" pitchFamily="18" charset="0"/>
                <a:cs typeface="Times New Roman" pitchFamily="18" charset="0"/>
              </a:rPr>
              <a:t/>
            </a:r>
            <a:br>
              <a:rPr lang="en-US" sz="1600" dirty="0">
                <a:latin typeface="Times New Roman" pitchFamily="18" charset="0"/>
                <a:cs typeface="Times New Roman" pitchFamily="18" charset="0"/>
              </a:rPr>
            </a:br>
            <a:r>
              <a:rPr lang="en-US" sz="1600" b="1" dirty="0">
                <a:latin typeface="Times New Roman" pitchFamily="18" charset="0"/>
                <a:cs typeface="Times New Roman" pitchFamily="18" charset="0"/>
              </a:rPr>
              <a:t>1. </a:t>
            </a:r>
            <a:r>
              <a:rPr lang="en-US" sz="1600" b="1" dirty="0" smtClean="0">
                <a:latin typeface="Times New Roman" pitchFamily="18" charset="0"/>
                <a:cs typeface="Times New Roman" pitchFamily="18" charset="0"/>
              </a:rPr>
              <a:t>Strengths</a:t>
            </a:r>
          </a:p>
          <a:p>
            <a:pPr algn="just"/>
            <a:r>
              <a:rPr lang="en-US" sz="1600" b="1" dirty="0">
                <a:latin typeface="Times New Roman" pitchFamily="18" charset="0"/>
                <a:cs typeface="Times New Roman" pitchFamily="18" charset="0"/>
              </a:rPr>
              <a:t>2. </a:t>
            </a:r>
            <a:r>
              <a:rPr lang="en-US" sz="1600" b="1" dirty="0" smtClean="0">
                <a:latin typeface="Times New Roman" pitchFamily="18" charset="0"/>
                <a:cs typeface="Times New Roman" pitchFamily="18" charset="0"/>
              </a:rPr>
              <a:t>Weaknesses</a:t>
            </a:r>
          </a:p>
          <a:p>
            <a:pPr algn="just"/>
            <a:r>
              <a:rPr lang="en-US" sz="1600" b="1" dirty="0">
                <a:latin typeface="Times New Roman" pitchFamily="18" charset="0"/>
                <a:cs typeface="Times New Roman" pitchFamily="18" charset="0"/>
              </a:rPr>
              <a:t>3. </a:t>
            </a:r>
            <a:r>
              <a:rPr lang="en-US" sz="1600" b="1" dirty="0" smtClean="0">
                <a:latin typeface="Times New Roman" pitchFamily="18" charset="0"/>
                <a:cs typeface="Times New Roman" pitchFamily="18" charset="0"/>
              </a:rPr>
              <a:t>Opportunities</a:t>
            </a:r>
          </a:p>
          <a:p>
            <a:pPr algn="just"/>
            <a:r>
              <a:rPr lang="en-US" sz="1600" b="1" dirty="0">
                <a:latin typeface="Times New Roman" pitchFamily="18" charset="0"/>
                <a:cs typeface="Times New Roman" pitchFamily="18" charset="0"/>
              </a:rPr>
              <a:t>4. </a:t>
            </a:r>
            <a:r>
              <a:rPr lang="en-US" sz="1600" b="1" dirty="0" smtClean="0">
                <a:latin typeface="Times New Roman" pitchFamily="18" charset="0"/>
                <a:cs typeface="Times New Roman" pitchFamily="18" charset="0"/>
              </a:rPr>
              <a:t>Threats</a:t>
            </a:r>
          </a:p>
          <a:p>
            <a:pPr algn="just" fontAlgn="ctr"/>
            <a:r>
              <a:rPr lang="en-US" sz="1600" dirty="0">
                <a:latin typeface="Times New Roman" pitchFamily="18" charset="0"/>
                <a:cs typeface="Times New Roman" pitchFamily="18" charset="0"/>
              </a:rPr>
              <a:t>Benefits of a Values-Based SWOT Analysis:</a:t>
            </a:r>
          </a:p>
          <a:p>
            <a:pPr algn="just"/>
            <a:r>
              <a:rPr lang="en-US" sz="1600" b="1" dirty="0">
                <a:latin typeface="Times New Roman" pitchFamily="18" charset="0"/>
                <a:cs typeface="Times New Roman" pitchFamily="18" charset="0"/>
              </a:rPr>
              <a:t>Self-Awareness:</a:t>
            </a:r>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Gaining a deeper understanding of your core values and how they influence your behavior.</a:t>
            </a:r>
          </a:p>
          <a:p>
            <a:pPr algn="just"/>
            <a:r>
              <a:rPr lang="en-US" sz="1600" b="1" dirty="0">
                <a:latin typeface="Times New Roman" pitchFamily="18" charset="0"/>
                <a:cs typeface="Times New Roman" pitchFamily="18" charset="0"/>
              </a:rPr>
              <a:t>Personal Growth:</a:t>
            </a:r>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Identifying areas for improvement and setting goals for aligning your actions with your values.</a:t>
            </a:r>
          </a:p>
          <a:p>
            <a:pPr algn="just"/>
            <a:r>
              <a:rPr lang="en-US" sz="1600" b="1" dirty="0">
                <a:latin typeface="Times New Roman" pitchFamily="18" charset="0"/>
                <a:cs typeface="Times New Roman" pitchFamily="18" charset="0"/>
              </a:rPr>
              <a:t>Enhanced Decision-Making:</a:t>
            </a:r>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Making choices that are consistent with your values and contribute to a more meaningful life.</a:t>
            </a:r>
          </a:p>
          <a:p>
            <a:pPr algn="just"/>
            <a:r>
              <a:rPr lang="en-US" sz="1600" b="1" dirty="0">
                <a:latin typeface="Times New Roman" pitchFamily="18" charset="0"/>
                <a:cs typeface="Times New Roman" pitchFamily="18" charset="0"/>
              </a:rPr>
              <a:t>Stronger Relationships:</a:t>
            </a:r>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Fostering trust and connection with others by demonstrating your values.</a:t>
            </a:r>
          </a:p>
          <a:p>
            <a:pPr algn="just"/>
            <a:r>
              <a:rPr lang="en-US" sz="1600" b="1" dirty="0">
                <a:latin typeface="Times New Roman" pitchFamily="18" charset="0"/>
                <a:cs typeface="Times New Roman" pitchFamily="18" charset="0"/>
              </a:rPr>
              <a:t>Purposeful Living:</a:t>
            </a:r>
            <a:endParaRPr lang="en-US" sz="1600" dirty="0">
              <a:latin typeface="Times New Roman" pitchFamily="18" charset="0"/>
              <a:cs typeface="Times New Roman" pitchFamily="18" charset="0"/>
            </a:endParaRPr>
          </a:p>
          <a:p>
            <a:pPr algn="just" fontAlgn="ctr"/>
            <a:r>
              <a:rPr lang="en-US" sz="1600" dirty="0">
                <a:latin typeface="Times New Roman" pitchFamily="18" charset="0"/>
                <a:cs typeface="Times New Roman" pitchFamily="18" charset="0"/>
              </a:rPr>
              <a:t>Living a life that is aligned with your core beliefs and contributes to a more positive world. </a:t>
            </a:r>
          </a:p>
          <a:p>
            <a:r>
              <a:rPr lang="en-US" sz="1600" dirty="0"/>
              <a:t/>
            </a:r>
            <a:br>
              <a:rPr lang="en-US" sz="1600" dirty="0"/>
            </a:br>
            <a:endParaRPr lang="en-US" sz="1600" b="1" dirty="0" smtClean="0"/>
          </a:p>
          <a:p>
            <a:endParaRPr lang="en-US" sz="1600" dirty="0" smtClean="0"/>
          </a:p>
          <a:p>
            <a:pPr fontAlgn="ctr"/>
            <a:endParaRPr lang="en-US" sz="1600" dirty="0"/>
          </a:p>
          <a:p>
            <a:r>
              <a:rPr lang="en-US" sz="1600" dirty="0"/>
              <a:t/>
            </a:r>
            <a:br>
              <a:rPr lang="en-US" sz="1600" dirty="0"/>
            </a:br>
            <a:endParaRPr lang="en-US" sz="1600" dirty="0" smtClean="0">
              <a:latin typeface="Times New Roman" pitchFamily="18" charset="0"/>
              <a:cs typeface="Times New Roman" pitchFamily="18" charset="0"/>
            </a:endParaRPr>
          </a:p>
          <a:p>
            <a:pPr marL="12700">
              <a:lnSpc>
                <a:spcPct val="100000"/>
              </a:lnSpc>
              <a:spcBef>
                <a:spcPts val="100"/>
              </a:spcBef>
            </a:pPr>
            <a:endParaRPr lang="en-US" sz="1200" dirty="0" smtClean="0"/>
          </a:p>
          <a:p>
            <a:pPr marL="12700">
              <a:lnSpc>
                <a:spcPct val="100000"/>
              </a:lnSpc>
              <a:spcBef>
                <a:spcPts val="100"/>
              </a:spcBef>
            </a:pPr>
            <a:endParaRPr sz="1200">
              <a:latin typeface="Arial MT"/>
              <a:cs typeface="Arial M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2000" cy="6858000"/>
          </a:xfrm>
          <a:prstGeom prst="rect">
            <a:avLst/>
          </a:prstGeom>
        </p:spPr>
      </p:pic>
      <p:sp>
        <p:nvSpPr>
          <p:cNvPr id="3" name="object 3"/>
          <p:cNvSpPr txBox="1">
            <a:spLocks noGrp="1"/>
          </p:cNvSpPr>
          <p:nvPr>
            <p:ph type="title"/>
          </p:nvPr>
        </p:nvSpPr>
        <p:spPr>
          <a:xfrm>
            <a:off x="688340" y="23197"/>
            <a:ext cx="11144885" cy="566822"/>
          </a:xfrm>
          <a:prstGeom prst="rect">
            <a:avLst/>
          </a:prstGeom>
        </p:spPr>
        <p:txBody>
          <a:bodyPr vert="horz" wrap="square" lIns="0" tIns="12700" rIns="0" bIns="0" rtlCol="0">
            <a:spAutoFit/>
          </a:bodyPr>
          <a:lstStyle/>
          <a:p>
            <a:pPr marL="165100">
              <a:lnSpc>
                <a:spcPct val="100000"/>
              </a:lnSpc>
              <a:spcBef>
                <a:spcPts val="100"/>
              </a:spcBef>
            </a:pPr>
            <a:r>
              <a:rPr lang="en-US" sz="1800" dirty="0" smtClean="0">
                <a:solidFill>
                  <a:srgbClr val="00B050"/>
                </a:solidFill>
                <a:latin typeface="Times New Roman" pitchFamily="18" charset="0"/>
                <a:cs typeface="Times New Roman" pitchFamily="18" charset="0"/>
              </a:rPr>
              <a:t>Harmony of the Self with the Body-   Habits and Hobbies, SWOT Analysis (Activity), </a:t>
            </a:r>
            <a:r>
              <a:rPr lang="en-US" sz="1800" dirty="0" err="1" smtClean="0">
                <a:solidFill>
                  <a:srgbClr val="00B050"/>
                </a:solidFill>
                <a:latin typeface="Times New Roman" pitchFamily="18" charset="0"/>
                <a:cs typeface="Times New Roman" pitchFamily="18" charset="0"/>
              </a:rPr>
              <a:t>Sanyam</a:t>
            </a:r>
            <a:r>
              <a:rPr lang="en-US" sz="1800" dirty="0" smtClean="0">
                <a:solidFill>
                  <a:srgbClr val="00B050"/>
                </a:solidFill>
                <a:latin typeface="Times New Roman" pitchFamily="18" charset="0"/>
                <a:cs typeface="Times New Roman" pitchFamily="18" charset="0"/>
              </a:rPr>
              <a:t> and Health; correct appraisal of Physical needs, meaning of Prosperity in detail…</a:t>
            </a:r>
            <a:endParaRPr sz="1800" spc="-10" dirty="0"/>
          </a:p>
        </p:txBody>
      </p:sp>
      <p:sp>
        <p:nvSpPr>
          <p:cNvPr id="8" name="object 8"/>
          <p:cNvSpPr txBox="1"/>
          <p:nvPr/>
        </p:nvSpPr>
        <p:spPr>
          <a:xfrm>
            <a:off x="1143000" y="685800"/>
            <a:ext cx="9372600" cy="5322611"/>
          </a:xfrm>
          <a:prstGeom prst="rect">
            <a:avLst/>
          </a:prstGeom>
        </p:spPr>
        <p:txBody>
          <a:bodyPr vert="horz" wrap="square" lIns="0" tIns="48895" rIns="0" bIns="0" rtlCol="0">
            <a:spAutoFit/>
          </a:bodyPr>
          <a:lstStyle/>
          <a:p>
            <a:pPr algn="ctr">
              <a:lnSpc>
                <a:spcPct val="100000"/>
              </a:lnSpc>
              <a:spcBef>
                <a:spcPts val="385"/>
              </a:spcBef>
            </a:pPr>
            <a:r>
              <a:rPr lang="en-US" sz="1600" b="1" dirty="0" err="1" smtClean="0">
                <a:solidFill>
                  <a:srgbClr val="00B050"/>
                </a:solidFill>
                <a:latin typeface="Times New Roman" pitchFamily="18" charset="0"/>
                <a:cs typeface="Times New Roman" pitchFamily="18" charset="0"/>
              </a:rPr>
              <a:t>Sanyam</a:t>
            </a:r>
            <a:r>
              <a:rPr lang="en-US" sz="1600" b="1" dirty="0" smtClean="0">
                <a:solidFill>
                  <a:srgbClr val="00B050"/>
                </a:solidFill>
                <a:latin typeface="Times New Roman" pitchFamily="18" charset="0"/>
                <a:cs typeface="Times New Roman" pitchFamily="18" charset="0"/>
              </a:rPr>
              <a:t> and Health</a:t>
            </a:r>
            <a:endParaRPr lang="en-US" sz="1600" b="1" dirty="0" smtClean="0">
              <a:latin typeface="Times New Roman" pitchFamily="18" charset="0"/>
              <a:cs typeface="Times New Roman" pitchFamily="18" charset="0"/>
            </a:endParaRPr>
          </a:p>
          <a:p>
            <a:pPr algn="just">
              <a:lnSpc>
                <a:spcPct val="100000"/>
              </a:lnSpc>
              <a:spcBef>
                <a:spcPts val="385"/>
              </a:spcBef>
            </a:pPr>
            <a:r>
              <a:rPr lang="en-US" sz="1600" dirty="0">
                <a:latin typeface="Times New Roman" pitchFamily="18" charset="0"/>
                <a:cs typeface="Times New Roman" pitchFamily="18" charset="0"/>
              </a:rPr>
              <a:t>In the context of universal human values, </a:t>
            </a:r>
            <a:r>
              <a:rPr lang="en-US" sz="1600" dirty="0" err="1">
                <a:latin typeface="Times New Roman" pitchFamily="18" charset="0"/>
                <a:cs typeface="Times New Roman" pitchFamily="18" charset="0"/>
              </a:rPr>
              <a:t>Sanyam</a:t>
            </a:r>
            <a:r>
              <a:rPr lang="en-US" sz="1600" dirty="0">
                <a:latin typeface="Times New Roman" pitchFamily="18" charset="0"/>
                <a:cs typeface="Times New Roman" pitchFamily="18" charset="0"/>
              </a:rPr>
              <a:t> (self-control) and </a:t>
            </a:r>
            <a:r>
              <a:rPr lang="en-US" sz="1600" dirty="0" err="1">
                <a:latin typeface="Times New Roman" pitchFamily="18" charset="0"/>
                <a:cs typeface="Times New Roman" pitchFamily="18" charset="0"/>
              </a:rPr>
              <a:t>Swasthya</a:t>
            </a:r>
            <a:r>
              <a:rPr lang="en-US" sz="1600" dirty="0">
                <a:latin typeface="Times New Roman" pitchFamily="18" charset="0"/>
                <a:cs typeface="Times New Roman" pitchFamily="18" charset="0"/>
              </a:rPr>
              <a:t> (health) are interconnected concepts. </a:t>
            </a:r>
            <a:r>
              <a:rPr lang="en-US" sz="1600" dirty="0" err="1">
                <a:latin typeface="Times New Roman" pitchFamily="18" charset="0"/>
                <a:cs typeface="Times New Roman" pitchFamily="18" charset="0"/>
              </a:rPr>
              <a:t>Sanyam</a:t>
            </a:r>
            <a:r>
              <a:rPr lang="en-US" sz="1600" dirty="0">
                <a:latin typeface="Times New Roman" pitchFamily="18" charset="0"/>
                <a:cs typeface="Times New Roman" pitchFamily="18" charset="0"/>
              </a:rPr>
              <a:t> refers to the ability to control one's mind, senses, and desires, while </a:t>
            </a:r>
            <a:r>
              <a:rPr lang="en-US" sz="1600" dirty="0" err="1">
                <a:latin typeface="Times New Roman" pitchFamily="18" charset="0"/>
                <a:cs typeface="Times New Roman" pitchFamily="18" charset="0"/>
              </a:rPr>
              <a:t>Swasthya</a:t>
            </a:r>
            <a:r>
              <a:rPr lang="en-US" sz="1600" dirty="0">
                <a:latin typeface="Times New Roman" pitchFamily="18" charset="0"/>
                <a:cs typeface="Times New Roman" pitchFamily="18" charset="0"/>
              </a:rPr>
              <a:t> encompasses physical and mental well-being, where all parts of the body function harmoniously. </a:t>
            </a:r>
            <a:endParaRPr lang="en-US" sz="1600" dirty="0" smtClean="0">
              <a:latin typeface="Times New Roman" pitchFamily="18" charset="0"/>
              <a:cs typeface="Times New Roman" pitchFamily="18" charset="0"/>
            </a:endParaRPr>
          </a:p>
          <a:p>
            <a:pPr algn="ctr"/>
            <a:r>
              <a:rPr lang="en-US" sz="1600" b="1" dirty="0" err="1">
                <a:latin typeface="Times New Roman" pitchFamily="18" charset="0"/>
                <a:cs typeface="Times New Roman" pitchFamily="18" charset="0"/>
              </a:rPr>
              <a:t>Sanyam</a:t>
            </a:r>
            <a:r>
              <a:rPr lang="en-US" sz="1600" b="1" dirty="0">
                <a:latin typeface="Times New Roman" pitchFamily="18" charset="0"/>
                <a:cs typeface="Times New Roman" pitchFamily="18" charset="0"/>
              </a:rPr>
              <a:t> (Self-Control</a:t>
            </a:r>
            <a:r>
              <a:rPr lang="en-US" sz="1600" b="1"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a:p>
            <a:pPr fontAlgn="ctr"/>
            <a:r>
              <a:rPr lang="en-US" sz="1600" dirty="0">
                <a:latin typeface="Times New Roman" pitchFamily="18" charset="0"/>
                <a:cs typeface="Times New Roman" pitchFamily="18" charset="0"/>
              </a:rPr>
              <a:t>Involves regulating one's thoughts, emotions, and actions. </a:t>
            </a:r>
          </a:p>
          <a:p>
            <a:pPr fontAlgn="ctr"/>
            <a:r>
              <a:rPr lang="en-US" sz="1600" dirty="0">
                <a:latin typeface="Times New Roman" pitchFamily="18" charset="0"/>
                <a:cs typeface="Times New Roman" pitchFamily="18" charset="0"/>
              </a:rPr>
              <a:t>It is the feeling of responsibility in the "I" (self) to nurture, protect, and properly utilize the body, recognizing the body as an instrument. </a:t>
            </a:r>
          </a:p>
          <a:p>
            <a:pPr fontAlgn="ctr"/>
            <a:r>
              <a:rPr lang="en-US" sz="1600" dirty="0">
                <a:latin typeface="Times New Roman" pitchFamily="18" charset="0"/>
                <a:cs typeface="Times New Roman" pitchFamily="18" charset="0"/>
              </a:rPr>
              <a:t>Obstacles to </a:t>
            </a:r>
            <a:r>
              <a:rPr lang="en-US" sz="1600" dirty="0" err="1">
                <a:latin typeface="Times New Roman" pitchFamily="18" charset="0"/>
                <a:cs typeface="Times New Roman" pitchFamily="18" charset="0"/>
              </a:rPr>
              <a:t>Sanyam</a:t>
            </a:r>
            <a:r>
              <a:rPr lang="en-US" sz="1600" dirty="0">
                <a:latin typeface="Times New Roman" pitchFamily="18" charset="0"/>
                <a:cs typeface="Times New Roman" pitchFamily="18" charset="0"/>
              </a:rPr>
              <a:t> include a lack of understanding, emotional outbursts, impulsiveness, and a lack of self-belief. </a:t>
            </a:r>
            <a:endParaRPr lang="en-US" sz="1600" dirty="0" smtClean="0">
              <a:latin typeface="Times New Roman" pitchFamily="18" charset="0"/>
              <a:cs typeface="Times New Roman" pitchFamily="18" charset="0"/>
            </a:endParaRPr>
          </a:p>
          <a:p>
            <a:pPr algn="ctr"/>
            <a:r>
              <a:rPr lang="en-US" sz="1600" b="1" dirty="0" err="1">
                <a:latin typeface="Times New Roman" pitchFamily="18" charset="0"/>
                <a:cs typeface="Times New Roman" pitchFamily="18" charset="0"/>
              </a:rPr>
              <a:t>Swasthya</a:t>
            </a:r>
            <a:r>
              <a:rPr lang="en-US" sz="1600" b="1" dirty="0">
                <a:latin typeface="Times New Roman" pitchFamily="18" charset="0"/>
                <a:cs typeface="Times New Roman" pitchFamily="18" charset="0"/>
              </a:rPr>
              <a:t> (Health</a:t>
            </a:r>
            <a:r>
              <a:rPr lang="en-US" sz="1600" b="1"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a:p>
            <a:pPr fontAlgn="ctr"/>
            <a:r>
              <a:rPr lang="en-US" sz="1600" dirty="0">
                <a:latin typeface="Times New Roman" pitchFamily="18" charset="0"/>
                <a:cs typeface="Times New Roman" pitchFamily="18" charset="0"/>
              </a:rPr>
              <a:t>Encompasses both physical and mental well-being, where all parts of the body function optimally and are in harmony with the self. </a:t>
            </a:r>
          </a:p>
          <a:p>
            <a:pPr fontAlgn="ctr"/>
            <a:r>
              <a:rPr lang="en-US" sz="1600" dirty="0">
                <a:latin typeface="Times New Roman" pitchFamily="18" charset="0"/>
                <a:cs typeface="Times New Roman" pitchFamily="18" charset="0"/>
              </a:rPr>
              <a:t>Includes physical health (proper functioning of all body parts), social health (harmonious relationships), and mental health (peace of mind). </a:t>
            </a:r>
          </a:p>
          <a:p>
            <a:pPr fontAlgn="ctr"/>
            <a:r>
              <a:rPr lang="en-US" sz="1600" dirty="0">
                <a:latin typeface="Times New Roman" pitchFamily="18" charset="0"/>
                <a:cs typeface="Times New Roman" pitchFamily="18" charset="0"/>
              </a:rPr>
              <a:t>Achieving </a:t>
            </a:r>
            <a:r>
              <a:rPr lang="en-US" sz="1600" dirty="0" err="1">
                <a:latin typeface="Times New Roman" pitchFamily="18" charset="0"/>
                <a:cs typeface="Times New Roman" pitchFamily="18" charset="0"/>
              </a:rPr>
              <a:t>Swasthya</a:t>
            </a:r>
            <a:r>
              <a:rPr lang="en-US" sz="1600" dirty="0">
                <a:latin typeface="Times New Roman" pitchFamily="18" charset="0"/>
                <a:cs typeface="Times New Roman" pitchFamily="18" charset="0"/>
              </a:rPr>
              <a:t> requires proper nutrition, digestion, rest, exercise, and the right utilization of the body. </a:t>
            </a:r>
          </a:p>
          <a:p>
            <a:r>
              <a:rPr lang="en-US" sz="1600" dirty="0"/>
              <a:t/>
            </a:r>
            <a:br>
              <a:rPr lang="en-US" sz="1600" dirty="0"/>
            </a:br>
            <a:endParaRPr lang="en-US" sz="1600" dirty="0"/>
          </a:p>
          <a:p>
            <a:r>
              <a:rPr lang="en-US" sz="1600" dirty="0"/>
              <a:t/>
            </a:r>
            <a:br>
              <a:rPr lang="en-US" sz="1600" dirty="0"/>
            </a:br>
            <a:endParaRPr lang="en-US" sz="1600" dirty="0" smtClean="0"/>
          </a:p>
          <a:p>
            <a:pPr algn="just">
              <a:lnSpc>
                <a:spcPct val="100000"/>
              </a:lnSpc>
              <a:spcBef>
                <a:spcPts val="385"/>
              </a:spcBef>
            </a:pPr>
            <a:endParaRPr sz="1600">
              <a:latin typeface="Times New Roman" pitchFamily="18" charset="0"/>
              <a:cs typeface="Times New Roman" pitchFamily="18" charset="0"/>
            </a:endParaRPr>
          </a:p>
        </p:txBody>
      </p:sp>
      <p:sp>
        <p:nvSpPr>
          <p:cNvPr id="46" name="Rectangle 45"/>
          <p:cNvSpPr/>
          <p:nvPr/>
        </p:nvSpPr>
        <p:spPr>
          <a:xfrm>
            <a:off x="1524000" y="5181600"/>
            <a:ext cx="9677400" cy="923330"/>
          </a:xfrm>
          <a:prstGeom prst="rect">
            <a:avLst/>
          </a:prstGeom>
        </p:spPr>
        <p:txBody>
          <a:bodyPr wrap="square">
            <a:spAutoFit/>
          </a:bodyPr>
          <a:lstStyle/>
          <a:p>
            <a:r>
              <a:rPr lang="en-US" sz="1800" dirty="0" smtClean="0">
                <a:solidFill>
                  <a:srgbClr val="FF0000"/>
                </a:solidFill>
                <a:latin typeface="Arial MT"/>
                <a:cs typeface="Arial MT"/>
              </a:rPr>
              <a:t>References:</a:t>
            </a:r>
          </a:p>
          <a:p>
            <a:pPr algn="l"/>
            <a:r>
              <a:rPr lang="en-US" dirty="0" smtClean="0">
                <a:latin typeface="Times New Roman" pitchFamily="18" charset="0"/>
                <a:cs typeface="Times New Roman" pitchFamily="18" charset="0"/>
              </a:rPr>
              <a:t>Textbook:1 Page No(117-125)</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R </a:t>
            </a:r>
            <a:r>
              <a:rPr lang="en-US" dirty="0" err="1" smtClean="0">
                <a:latin typeface="Times New Roman" pitchFamily="18" charset="0"/>
                <a:cs typeface="Times New Roman" pitchFamily="18" charset="0"/>
              </a:rPr>
              <a:t>R</a:t>
            </a:r>
            <a:r>
              <a:rPr lang="en-US" dirty="0" smtClean="0">
                <a:latin typeface="Times New Roman" pitchFamily="18" charset="0"/>
                <a:cs typeface="Times New Roman" pitchFamily="18" charset="0"/>
              </a:rPr>
              <a:t> Gaur, R </a:t>
            </a:r>
            <a:r>
              <a:rPr lang="en-US" dirty="0" err="1" smtClean="0">
                <a:latin typeface="Times New Roman" pitchFamily="18" charset="0"/>
                <a:cs typeface="Times New Roman" pitchFamily="18" charset="0"/>
              </a:rPr>
              <a:t>Asthana</a:t>
            </a:r>
            <a:r>
              <a:rPr lang="en-US" dirty="0" smtClean="0">
                <a:latin typeface="Times New Roman" pitchFamily="18" charset="0"/>
                <a:cs typeface="Times New Roman" pitchFamily="18" charset="0"/>
              </a:rPr>
              <a:t>, G P </a:t>
            </a:r>
            <a:r>
              <a:rPr lang="en-US" dirty="0" err="1" smtClean="0">
                <a:latin typeface="Times New Roman" pitchFamily="18" charset="0"/>
                <a:cs typeface="Times New Roman" pitchFamily="18" charset="0"/>
              </a:rPr>
              <a:t>Bagaria</a:t>
            </a:r>
            <a:r>
              <a:rPr lang="en-US" dirty="0" smtClean="0">
                <a:latin typeface="Times New Roman" pitchFamily="18" charset="0"/>
                <a:cs typeface="Times New Roman" pitchFamily="18" charset="0"/>
              </a:rPr>
              <a:t>, A Foundation Course in Human Values and Professional Ethics</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2000" cy="6858000"/>
          </a:xfrm>
          <a:prstGeom prst="rect">
            <a:avLst/>
          </a:prstGeom>
        </p:spPr>
      </p:pic>
      <p:sp>
        <p:nvSpPr>
          <p:cNvPr id="3" name="object 3"/>
          <p:cNvSpPr txBox="1">
            <a:spLocks noGrp="1"/>
          </p:cNvSpPr>
          <p:nvPr>
            <p:ph type="title"/>
          </p:nvPr>
        </p:nvSpPr>
        <p:spPr>
          <a:xfrm>
            <a:off x="688340" y="23197"/>
            <a:ext cx="11144885" cy="874598"/>
          </a:xfrm>
          <a:prstGeom prst="rect">
            <a:avLst/>
          </a:prstGeom>
        </p:spPr>
        <p:txBody>
          <a:bodyPr vert="horz" wrap="square" lIns="0" tIns="12700" rIns="0" bIns="0" rtlCol="0">
            <a:spAutoFit/>
          </a:bodyPr>
          <a:lstStyle/>
          <a:p>
            <a:pPr marL="88900" algn="ctr">
              <a:lnSpc>
                <a:spcPct val="100000"/>
              </a:lnSpc>
              <a:spcBef>
                <a:spcPts val="100"/>
              </a:spcBef>
            </a:pPr>
            <a:r>
              <a:rPr lang="en-US" dirty="0" smtClean="0">
                <a:solidFill>
                  <a:srgbClr val="FF0000"/>
                </a:solidFill>
                <a:latin typeface="Times New Roman" pitchFamily="18" charset="0"/>
                <a:cs typeface="Times New Roman" pitchFamily="18" charset="0"/>
              </a:rPr>
              <a:t>SESSION </a:t>
            </a:r>
            <a:r>
              <a:rPr lang="en-US" dirty="0" smtClean="0">
                <a:solidFill>
                  <a:srgbClr val="FF0000"/>
                </a:solidFill>
                <a:latin typeface="Times New Roman" pitchFamily="18" charset="0"/>
                <a:cs typeface="Times New Roman" pitchFamily="18" charset="0"/>
              </a:rPr>
              <a:t>21.</a:t>
            </a:r>
            <a:r>
              <a:rPr lang="en-US" dirty="0" smtClean="0">
                <a:solidFill>
                  <a:srgbClr val="FF0000"/>
                </a:solidFill>
                <a:latin typeface="Times New Roman" pitchFamily="18" charset="0"/>
                <a:cs typeface="Times New Roman" pitchFamily="18" charset="0"/>
              </a:rPr>
              <a:t/>
            </a:r>
            <a:br>
              <a:rPr lang="en-US" dirty="0" smtClean="0">
                <a:solidFill>
                  <a:srgbClr val="FF0000"/>
                </a:solidFill>
                <a:latin typeface="Times New Roman" pitchFamily="18" charset="0"/>
                <a:cs typeface="Times New Roman" pitchFamily="18" charset="0"/>
              </a:rPr>
            </a:br>
            <a:r>
              <a:rPr lang="en-US" dirty="0" smtClean="0"/>
              <a:t> </a:t>
            </a:r>
            <a:r>
              <a:rPr lang="en-US" sz="2400" dirty="0" err="1" smtClean="0">
                <a:solidFill>
                  <a:srgbClr val="00B050"/>
                </a:solidFill>
                <a:latin typeface="Times New Roman" pitchFamily="18" charset="0"/>
                <a:cs typeface="Times New Roman" pitchFamily="18" charset="0"/>
              </a:rPr>
              <a:t>Programme</a:t>
            </a:r>
            <a:r>
              <a:rPr lang="en-US" sz="2400" dirty="0" smtClean="0">
                <a:solidFill>
                  <a:srgbClr val="00B050"/>
                </a:solidFill>
                <a:latin typeface="Times New Roman" pitchFamily="18" charset="0"/>
                <a:cs typeface="Times New Roman" pitchFamily="18" charset="0"/>
              </a:rPr>
              <a:t> to ensure self-regulation and Health</a:t>
            </a:r>
            <a:endParaRPr sz="2400" spc="-10" dirty="0">
              <a:solidFill>
                <a:srgbClr val="00B050"/>
              </a:solidFill>
              <a:latin typeface="Times New Roman" pitchFamily="18" charset="0"/>
              <a:cs typeface="Times New Roman" pitchFamily="18" charset="0"/>
            </a:endParaRPr>
          </a:p>
        </p:txBody>
      </p:sp>
      <p:sp>
        <p:nvSpPr>
          <p:cNvPr id="4" name="object 4"/>
          <p:cNvSpPr txBox="1"/>
          <p:nvPr/>
        </p:nvSpPr>
        <p:spPr>
          <a:xfrm>
            <a:off x="764540" y="948086"/>
            <a:ext cx="9446260" cy="6499215"/>
          </a:xfrm>
          <a:prstGeom prst="rect">
            <a:avLst/>
          </a:prstGeom>
        </p:spPr>
        <p:txBody>
          <a:bodyPr vert="horz" wrap="square" lIns="0" tIns="66040" rIns="0" bIns="0" rtlCol="0">
            <a:spAutoFit/>
          </a:bodyPr>
          <a:lstStyle/>
          <a:p>
            <a:pPr fontAlgn="ctr"/>
            <a:r>
              <a:rPr lang="en-US" sz="1600" dirty="0"/>
              <a:t>A program ensuring self-regulation and health within the framework of universal human values emphasizes a holistic approach to well-being, focusing on harmony between the body and the self through conscious lifestyle choices and self-awareness. This involves understanding and acting upon one's responsibility towards their body, ensuring its proper functioning and balance. </a:t>
            </a:r>
            <a:endParaRPr lang="en-US" sz="1600" dirty="0" smtClean="0"/>
          </a:p>
          <a:p>
            <a:pPr algn="ctr"/>
            <a:r>
              <a:rPr lang="en-US" sz="1600" b="1" dirty="0"/>
              <a:t>Key aspects of the program </a:t>
            </a:r>
            <a:r>
              <a:rPr lang="en-US" sz="1600" b="1" dirty="0" smtClean="0"/>
              <a:t>include</a:t>
            </a:r>
            <a:endParaRPr lang="en-US" sz="1600" b="1" dirty="0"/>
          </a:p>
          <a:p>
            <a:r>
              <a:rPr lang="en-US" sz="1600" b="1" dirty="0"/>
              <a:t>Healthy Lifestyle:</a:t>
            </a:r>
            <a:endParaRPr lang="en-US" sz="1600" dirty="0"/>
          </a:p>
          <a:p>
            <a:pPr fontAlgn="ctr"/>
            <a:r>
              <a:rPr lang="en-US" sz="1600" dirty="0"/>
              <a:t>Maintaining a balanced diet, adequate hydration, regular physical activity, and proper sleep are crucial for physical well-being. </a:t>
            </a:r>
          </a:p>
          <a:p>
            <a:r>
              <a:rPr lang="en-US" sz="1600" b="1" dirty="0"/>
              <a:t>Self-Regulation:</a:t>
            </a:r>
            <a:endParaRPr lang="en-US" sz="1600" dirty="0"/>
          </a:p>
          <a:p>
            <a:pPr fontAlgn="ctr"/>
            <a:r>
              <a:rPr lang="en-US" sz="1600" dirty="0"/>
              <a:t>This involves regulating one's actions and behaviors to align with natural acceptance and promote harmony within oneself and with others. </a:t>
            </a:r>
          </a:p>
          <a:p>
            <a:r>
              <a:rPr lang="en-US" sz="1600" b="1" dirty="0"/>
              <a:t>Self-Awareness:</a:t>
            </a:r>
            <a:endParaRPr lang="en-US" sz="1600" dirty="0"/>
          </a:p>
          <a:p>
            <a:pPr fontAlgn="ctr"/>
            <a:r>
              <a:rPr lang="en-US" sz="1600" dirty="0"/>
              <a:t>Understanding one's body, its needs, and its limitations is essential for making informed choices that support overall health. </a:t>
            </a:r>
          </a:p>
          <a:p>
            <a:r>
              <a:rPr lang="en-US" sz="1600" b="1" dirty="0"/>
              <a:t>Harmony:</a:t>
            </a:r>
            <a:endParaRPr lang="en-US" sz="1600" dirty="0"/>
          </a:p>
          <a:p>
            <a:pPr fontAlgn="ctr"/>
            <a:r>
              <a:rPr lang="en-US" sz="1600" dirty="0"/>
              <a:t>The program aims to achieve harmony within the self, between the self and the body, and between the self and others, fostering a sense of well-being and happiness. </a:t>
            </a:r>
          </a:p>
          <a:p>
            <a:r>
              <a:rPr lang="en-US" sz="1600" b="1" dirty="0"/>
              <a:t>Responsible Care:</a:t>
            </a:r>
            <a:endParaRPr lang="en-US" sz="1600" dirty="0"/>
          </a:p>
          <a:p>
            <a:pPr fontAlgn="ctr"/>
            <a:r>
              <a:rPr lang="en-US" sz="1600" dirty="0"/>
              <a:t>Recognizing the body as an instrument for fulfilling one's purpose and taking responsibility for its nurturing, protection, and proper utilization. </a:t>
            </a:r>
          </a:p>
          <a:p>
            <a:r>
              <a:rPr lang="en-US" sz="1600" dirty="0"/>
              <a:t/>
            </a:r>
            <a:br>
              <a:rPr lang="en-US" sz="1600" dirty="0"/>
            </a:br>
            <a:endParaRPr lang="en-US" sz="1600" dirty="0" smtClean="0"/>
          </a:p>
          <a:p>
            <a:pPr fontAlgn="ctr"/>
            <a:endParaRPr lang="en-US" sz="1600" dirty="0"/>
          </a:p>
          <a:p>
            <a:r>
              <a:rPr lang="en-US" sz="1600" dirty="0"/>
              <a:t/>
            </a:r>
            <a:br>
              <a:rPr lang="en-US" sz="1600" dirty="0"/>
            </a:br>
            <a:endParaRPr sz="2000">
              <a:latin typeface="Arial MT"/>
              <a:cs typeface="Arial M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340" y="23197"/>
            <a:ext cx="11144885" cy="430887"/>
          </a:xfrm>
        </p:spPr>
        <p:txBody>
          <a:bodyPr/>
          <a:lstStyle/>
          <a:p>
            <a:r>
              <a:rPr lang="en-US" dirty="0" err="1" smtClean="0">
                <a:solidFill>
                  <a:srgbClr val="00B050"/>
                </a:solidFill>
                <a:latin typeface="Times New Roman" pitchFamily="18" charset="0"/>
                <a:cs typeface="Times New Roman" pitchFamily="18" charset="0"/>
              </a:rPr>
              <a:t>Programme</a:t>
            </a:r>
            <a:r>
              <a:rPr lang="en-US" dirty="0" smtClean="0">
                <a:solidFill>
                  <a:srgbClr val="00B050"/>
                </a:solidFill>
                <a:latin typeface="Times New Roman" pitchFamily="18" charset="0"/>
                <a:cs typeface="Times New Roman" pitchFamily="18" charset="0"/>
              </a:rPr>
              <a:t> to ensure self-regulation and Health… </a:t>
            </a:r>
            <a:endParaRPr lang="en-US" dirty="0"/>
          </a:p>
        </p:txBody>
      </p:sp>
      <p:sp>
        <p:nvSpPr>
          <p:cNvPr id="3" name="Text Placeholder 2"/>
          <p:cNvSpPr>
            <a:spLocks noGrp="1"/>
          </p:cNvSpPr>
          <p:nvPr>
            <p:ph type="body" idx="1"/>
          </p:nvPr>
        </p:nvSpPr>
        <p:spPr>
          <a:xfrm>
            <a:off x="840740" y="4267200"/>
            <a:ext cx="9674860" cy="1538883"/>
          </a:xfrm>
        </p:spPr>
        <p:txBody>
          <a:bodyPr/>
          <a:lstStyle/>
          <a:p>
            <a:r>
              <a:rPr lang="en-US" dirty="0" smtClean="0">
                <a:solidFill>
                  <a:srgbClr val="FF0000"/>
                </a:solidFill>
              </a:rPr>
              <a:t>References:</a:t>
            </a:r>
          </a:p>
          <a:p>
            <a:pPr algn="l"/>
            <a:r>
              <a:rPr lang="en-US" dirty="0" smtClean="0">
                <a:latin typeface="Times New Roman" pitchFamily="18" charset="0"/>
                <a:cs typeface="Times New Roman" pitchFamily="18" charset="0"/>
              </a:rPr>
              <a:t>Textbook:1 Page No(166-168)</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R </a:t>
            </a:r>
            <a:r>
              <a:rPr lang="en-US" dirty="0" err="1" smtClean="0">
                <a:latin typeface="Times New Roman" pitchFamily="18" charset="0"/>
                <a:cs typeface="Times New Roman" pitchFamily="18" charset="0"/>
              </a:rPr>
              <a:t>R</a:t>
            </a:r>
            <a:r>
              <a:rPr lang="en-US" dirty="0" smtClean="0">
                <a:latin typeface="Times New Roman" pitchFamily="18" charset="0"/>
                <a:cs typeface="Times New Roman" pitchFamily="18" charset="0"/>
              </a:rPr>
              <a:t> Gaur, R </a:t>
            </a:r>
            <a:r>
              <a:rPr lang="en-US" dirty="0" err="1" smtClean="0">
                <a:latin typeface="Times New Roman" pitchFamily="18" charset="0"/>
                <a:cs typeface="Times New Roman" pitchFamily="18" charset="0"/>
              </a:rPr>
              <a:t>Asthana</a:t>
            </a:r>
            <a:r>
              <a:rPr lang="en-US" dirty="0" smtClean="0">
                <a:latin typeface="Times New Roman" pitchFamily="18" charset="0"/>
                <a:cs typeface="Times New Roman" pitchFamily="18" charset="0"/>
              </a:rPr>
              <a:t>, G P </a:t>
            </a:r>
            <a:r>
              <a:rPr lang="en-US" dirty="0" err="1" smtClean="0">
                <a:latin typeface="Times New Roman" pitchFamily="18" charset="0"/>
                <a:cs typeface="Times New Roman" pitchFamily="18" charset="0"/>
              </a:rPr>
              <a:t>Bagaria</a:t>
            </a:r>
            <a:r>
              <a:rPr lang="en-US" dirty="0" smtClean="0">
                <a:latin typeface="Times New Roman" pitchFamily="18" charset="0"/>
                <a:cs typeface="Times New Roman" pitchFamily="18" charset="0"/>
              </a:rPr>
              <a:t>, A Foundation Course in Human Values and Professional Ethics</a:t>
            </a:r>
            <a:endParaRPr lang="en-US" dirty="0" smtClean="0"/>
          </a:p>
          <a:p>
            <a:endParaRPr lang="en-US" dirty="0"/>
          </a:p>
        </p:txBody>
      </p:sp>
      <p:sp>
        <p:nvSpPr>
          <p:cNvPr id="4" name="Rectangle 3"/>
          <p:cNvSpPr/>
          <p:nvPr/>
        </p:nvSpPr>
        <p:spPr>
          <a:xfrm>
            <a:off x="990600" y="1028343"/>
            <a:ext cx="9525000" cy="3354765"/>
          </a:xfrm>
          <a:prstGeom prst="rect">
            <a:avLst/>
          </a:prstGeom>
        </p:spPr>
        <p:txBody>
          <a:bodyPr wrap="square">
            <a:spAutoFit/>
          </a:bodyPr>
          <a:lstStyle/>
          <a:p>
            <a:pPr algn="ctr"/>
            <a:r>
              <a:rPr lang="en-US" sz="1600" b="1" dirty="0">
                <a:latin typeface="Times New Roman" pitchFamily="18" charset="0"/>
                <a:cs typeface="Times New Roman" pitchFamily="18" charset="0"/>
              </a:rPr>
              <a:t>Practical components of the program may </a:t>
            </a:r>
            <a:r>
              <a:rPr lang="en-US" sz="1600" b="1" dirty="0" smtClean="0">
                <a:latin typeface="Times New Roman" pitchFamily="18" charset="0"/>
                <a:cs typeface="Times New Roman" pitchFamily="18" charset="0"/>
              </a:rPr>
              <a:t>include</a:t>
            </a:r>
            <a:endParaRPr lang="en-US" sz="1600" b="1" dirty="0">
              <a:latin typeface="Times New Roman" pitchFamily="18" charset="0"/>
              <a:cs typeface="Times New Roman" pitchFamily="18" charset="0"/>
            </a:endParaRPr>
          </a:p>
          <a:p>
            <a:r>
              <a:rPr lang="en-US" sz="1600" b="1" dirty="0">
                <a:latin typeface="Times New Roman" pitchFamily="18" charset="0"/>
                <a:cs typeface="Times New Roman" pitchFamily="18" charset="0"/>
              </a:rPr>
              <a:t>Engaging in constructive work:</a:t>
            </a:r>
            <a:endParaRPr lang="en-US" sz="1600" dirty="0">
              <a:latin typeface="Times New Roman" pitchFamily="18" charset="0"/>
              <a:cs typeface="Times New Roman" pitchFamily="18" charset="0"/>
            </a:endParaRPr>
          </a:p>
          <a:p>
            <a:pPr fontAlgn="ctr"/>
            <a:r>
              <a:rPr lang="en-US" sz="1600" dirty="0">
                <a:latin typeface="Times New Roman" pitchFamily="18" charset="0"/>
                <a:cs typeface="Times New Roman" pitchFamily="18" charset="0"/>
              </a:rPr>
              <a:t>Participating in activities that are beneficial to oneself and society, promoting physical and mental well-being. </a:t>
            </a:r>
          </a:p>
          <a:p>
            <a:r>
              <a:rPr lang="en-US" sz="1600" b="1" dirty="0">
                <a:latin typeface="Times New Roman" pitchFamily="18" charset="0"/>
                <a:cs typeface="Times New Roman" pitchFamily="18" charset="0"/>
              </a:rPr>
              <a:t>Practicing postures and regulated breathing:</a:t>
            </a:r>
            <a:endParaRPr lang="en-US" sz="1600" dirty="0">
              <a:latin typeface="Times New Roman" pitchFamily="18" charset="0"/>
              <a:cs typeface="Times New Roman" pitchFamily="18" charset="0"/>
            </a:endParaRPr>
          </a:p>
          <a:p>
            <a:pPr fontAlgn="ctr"/>
            <a:r>
              <a:rPr lang="en-US" sz="1600" dirty="0">
                <a:latin typeface="Times New Roman" pitchFamily="18" charset="0"/>
                <a:cs typeface="Times New Roman" pitchFamily="18" charset="0"/>
              </a:rPr>
              <a:t>Techniques like yoga and </a:t>
            </a:r>
            <a:r>
              <a:rPr lang="en-US" sz="1600" dirty="0" err="1">
                <a:latin typeface="Times New Roman" pitchFamily="18" charset="0"/>
                <a:cs typeface="Times New Roman" pitchFamily="18" charset="0"/>
              </a:rPr>
              <a:t>pranayama</a:t>
            </a:r>
            <a:r>
              <a:rPr lang="en-US" sz="1600" dirty="0">
                <a:latin typeface="Times New Roman" pitchFamily="18" charset="0"/>
                <a:cs typeface="Times New Roman" pitchFamily="18" charset="0"/>
              </a:rPr>
              <a:t> can help regulate bodily functions and promote inner balance. </a:t>
            </a:r>
          </a:p>
          <a:p>
            <a:r>
              <a:rPr lang="en-US" sz="1600" b="1" dirty="0">
                <a:latin typeface="Times New Roman" pitchFamily="18" charset="0"/>
                <a:cs typeface="Times New Roman" pitchFamily="18" charset="0"/>
              </a:rPr>
              <a:t>Seeking appropriate treatment:</a:t>
            </a:r>
            <a:endParaRPr lang="en-US" sz="1600" dirty="0">
              <a:latin typeface="Times New Roman" pitchFamily="18" charset="0"/>
              <a:cs typeface="Times New Roman" pitchFamily="18" charset="0"/>
            </a:endParaRPr>
          </a:p>
          <a:p>
            <a:pPr fontAlgn="ctr"/>
            <a:r>
              <a:rPr lang="en-US" sz="1600" dirty="0">
                <a:latin typeface="Times New Roman" pitchFamily="18" charset="0"/>
                <a:cs typeface="Times New Roman" pitchFamily="18" charset="0"/>
              </a:rPr>
              <a:t>Addressing any physical imbalances through medicine or traditional treatments when necessary, while minimizing dependence on external aids. </a:t>
            </a:r>
          </a:p>
          <a:p>
            <a:r>
              <a:rPr lang="en-US" sz="1600" b="1" dirty="0">
                <a:latin typeface="Times New Roman" pitchFamily="18" charset="0"/>
                <a:cs typeface="Times New Roman" pitchFamily="18" charset="0"/>
              </a:rPr>
              <a:t>Developing self-discipline and emotional regulation:</a:t>
            </a:r>
            <a:endParaRPr lang="en-US" sz="1600" dirty="0">
              <a:latin typeface="Times New Roman" pitchFamily="18" charset="0"/>
              <a:cs typeface="Times New Roman" pitchFamily="18" charset="0"/>
            </a:endParaRPr>
          </a:p>
          <a:p>
            <a:pPr fontAlgn="ctr"/>
            <a:r>
              <a:rPr lang="en-US" sz="1600" dirty="0">
                <a:latin typeface="Times New Roman" pitchFamily="18" charset="0"/>
                <a:cs typeface="Times New Roman" pitchFamily="18" charset="0"/>
              </a:rPr>
              <a:t>Learning to manage triggers, stay calm in challenging situations, and make conscious choices that align with one's values. </a:t>
            </a:r>
          </a:p>
          <a:p>
            <a:r>
              <a:rPr lang="en-US" dirty="0"/>
              <a:t/>
            </a:r>
            <a:br>
              <a:rPr lang="en-US" dirty="0"/>
            </a:b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2000" cy="6858000"/>
          </a:xfrm>
          <a:prstGeom prst="rect">
            <a:avLst/>
          </a:prstGeom>
        </p:spPr>
      </p:pic>
      <p:sp>
        <p:nvSpPr>
          <p:cNvPr id="3" name="object 3"/>
          <p:cNvSpPr txBox="1">
            <a:spLocks noGrp="1"/>
          </p:cNvSpPr>
          <p:nvPr>
            <p:ph type="title"/>
          </p:nvPr>
        </p:nvSpPr>
        <p:spPr>
          <a:xfrm>
            <a:off x="688340" y="23197"/>
            <a:ext cx="11144885" cy="874598"/>
          </a:xfrm>
          <a:prstGeom prst="rect">
            <a:avLst/>
          </a:prstGeom>
        </p:spPr>
        <p:txBody>
          <a:bodyPr vert="horz" wrap="square" lIns="0" tIns="12700" rIns="0" bIns="0" rtlCol="0">
            <a:spAutoFit/>
          </a:bodyPr>
          <a:lstStyle/>
          <a:p>
            <a:pPr marL="88900" algn="ctr">
              <a:lnSpc>
                <a:spcPct val="100000"/>
              </a:lnSpc>
              <a:spcBef>
                <a:spcPts val="100"/>
              </a:spcBef>
            </a:pPr>
            <a:r>
              <a:rPr lang="en-US" dirty="0" smtClean="0">
                <a:solidFill>
                  <a:srgbClr val="FF0000"/>
                </a:solidFill>
                <a:latin typeface="Times New Roman" pitchFamily="18" charset="0"/>
                <a:cs typeface="Times New Roman" pitchFamily="18" charset="0"/>
              </a:rPr>
              <a:t>SESSION: </a:t>
            </a:r>
            <a:r>
              <a:rPr lang="en-US" dirty="0" smtClean="0">
                <a:solidFill>
                  <a:srgbClr val="FF0000"/>
                </a:solidFill>
                <a:latin typeface="Times New Roman" pitchFamily="18" charset="0"/>
                <a:cs typeface="Times New Roman" pitchFamily="18" charset="0"/>
              </a:rPr>
              <a:t>22</a:t>
            </a:r>
            <a:r>
              <a:rPr lang="en-US" dirty="0" smtClean="0">
                <a:solidFill>
                  <a:srgbClr val="FF0000"/>
                </a:solidFill>
                <a:latin typeface="Times New Roman" pitchFamily="18" charset="0"/>
                <a:cs typeface="Times New Roman" pitchFamily="18" charset="0"/>
              </a:rPr>
              <a:t/>
            </a:r>
            <a:br>
              <a:rPr lang="en-US" dirty="0" smtClean="0">
                <a:solidFill>
                  <a:srgbClr val="FF0000"/>
                </a:solidFill>
                <a:latin typeface="Times New Roman" pitchFamily="18" charset="0"/>
                <a:cs typeface="Times New Roman" pitchFamily="18" charset="0"/>
              </a:rPr>
            </a:br>
            <a:r>
              <a:rPr lang="en-US" dirty="0" smtClean="0"/>
              <a:t> </a:t>
            </a:r>
            <a:r>
              <a:rPr lang="en-US" dirty="0" smtClean="0">
                <a:solidFill>
                  <a:srgbClr val="00B050"/>
                </a:solidFill>
                <a:latin typeface="Times New Roman" pitchFamily="18" charset="0"/>
                <a:cs typeface="Times New Roman" pitchFamily="18" charset="0"/>
              </a:rPr>
              <a:t>Routine, Basic Principles Governing Health of Body</a:t>
            </a:r>
            <a:endParaRPr spc="-10" dirty="0">
              <a:solidFill>
                <a:srgbClr val="00B050"/>
              </a:solidFill>
              <a:latin typeface="Times New Roman" pitchFamily="18" charset="0"/>
              <a:cs typeface="Times New Roman" pitchFamily="18" charset="0"/>
            </a:endParaRPr>
          </a:p>
        </p:txBody>
      </p:sp>
      <p:sp>
        <p:nvSpPr>
          <p:cNvPr id="6" name="object 6"/>
          <p:cNvSpPr txBox="1"/>
          <p:nvPr/>
        </p:nvSpPr>
        <p:spPr>
          <a:xfrm>
            <a:off x="1219200" y="990600"/>
            <a:ext cx="9906000" cy="4383251"/>
          </a:xfrm>
          <a:prstGeom prst="rect">
            <a:avLst/>
          </a:prstGeom>
        </p:spPr>
        <p:txBody>
          <a:bodyPr vert="horz" wrap="square" lIns="0" tIns="12700" rIns="0" bIns="0" rtlCol="0">
            <a:spAutoFit/>
          </a:bodyPr>
          <a:lstStyle/>
          <a:p>
            <a:pPr fontAlgn="ctr"/>
            <a:r>
              <a:rPr lang="en-US" sz="1400" dirty="0"/>
              <a:t>Maintaining physical health is a universal human value, encompassing routine and basic principles that promote well-being. These principles include a balanced diet, regular physical activity, adequate sleep, and stress management. Furthermore, universal human values like respect for self and others, honesty, and compassion play a crucial role in fostering a healthy lifestyle and a supportive environment for physical and mental well-being. </a:t>
            </a:r>
          </a:p>
          <a:p>
            <a:pPr algn="ctr"/>
            <a:r>
              <a:rPr lang="en-US" sz="1400" dirty="0"/>
              <a:t/>
            </a:r>
            <a:br>
              <a:rPr lang="en-US" sz="1400" dirty="0"/>
            </a:br>
            <a:r>
              <a:rPr lang="en-US" sz="1400" dirty="0"/>
              <a:t> </a:t>
            </a:r>
            <a:r>
              <a:rPr lang="en-US" sz="1400" b="1" dirty="0"/>
              <a:t>1. Universal Human Values and </a:t>
            </a:r>
            <a:r>
              <a:rPr lang="en-US" sz="1400" b="1" dirty="0" smtClean="0"/>
              <a:t>Health</a:t>
            </a:r>
            <a:endParaRPr lang="en-US" sz="1400" b="1" dirty="0"/>
          </a:p>
          <a:p>
            <a:pPr>
              <a:buFont typeface="Arial" pitchFamily="34" charset="0"/>
              <a:buChar char="•"/>
            </a:pPr>
            <a:r>
              <a:rPr lang="en-US" sz="1400" dirty="0"/>
              <a:t>Love, Truth, Right Conduct, Peace, and </a:t>
            </a:r>
            <a:r>
              <a:rPr lang="en-US" sz="1400" dirty="0" smtClean="0"/>
              <a:t>Non-violence</a:t>
            </a:r>
            <a:endParaRPr lang="en-US" sz="1400" dirty="0"/>
          </a:p>
          <a:p>
            <a:pPr>
              <a:buFont typeface="Arial" pitchFamily="34" charset="0"/>
              <a:buChar char="•"/>
            </a:pPr>
            <a:r>
              <a:rPr lang="en-US" sz="1400" dirty="0" smtClean="0"/>
              <a:t>Respect </a:t>
            </a:r>
            <a:r>
              <a:rPr lang="en-US" sz="1400" dirty="0"/>
              <a:t>for Self and </a:t>
            </a:r>
            <a:r>
              <a:rPr lang="en-US" sz="1400" dirty="0" smtClean="0"/>
              <a:t>Others</a:t>
            </a:r>
          </a:p>
          <a:p>
            <a:pPr>
              <a:buFont typeface="Arial" pitchFamily="34" charset="0"/>
              <a:buChar char="•"/>
            </a:pPr>
            <a:r>
              <a:rPr lang="en-US" sz="1400" dirty="0"/>
              <a:t>Honesty and </a:t>
            </a:r>
            <a:r>
              <a:rPr lang="en-US" sz="1400" dirty="0" smtClean="0"/>
              <a:t>Trust</a:t>
            </a:r>
          </a:p>
          <a:p>
            <a:pPr>
              <a:buFont typeface="Arial" pitchFamily="34" charset="0"/>
              <a:buChar char="•"/>
            </a:pPr>
            <a:r>
              <a:rPr lang="en-US" sz="1400" dirty="0"/>
              <a:t>Compassion and </a:t>
            </a:r>
            <a:r>
              <a:rPr lang="en-US" sz="1400" dirty="0" smtClean="0"/>
              <a:t>Empathy</a:t>
            </a:r>
          </a:p>
          <a:p>
            <a:pPr algn="ctr"/>
            <a:r>
              <a:rPr lang="en-US" sz="1400" b="1" dirty="0"/>
              <a:t>2. Basic Principles for Physical </a:t>
            </a:r>
            <a:r>
              <a:rPr lang="en-US" sz="1400" b="1" dirty="0" smtClean="0"/>
              <a:t>Health</a:t>
            </a:r>
            <a:endParaRPr lang="en-US" sz="1400" b="1" dirty="0"/>
          </a:p>
          <a:p>
            <a:pPr>
              <a:buFont typeface="Arial" pitchFamily="34" charset="0"/>
              <a:buChar char="•"/>
            </a:pPr>
            <a:r>
              <a:rPr lang="en-US" sz="1400" dirty="0"/>
              <a:t>Balanced </a:t>
            </a:r>
            <a:r>
              <a:rPr lang="en-US" sz="1400" dirty="0" smtClean="0"/>
              <a:t>Diet</a:t>
            </a:r>
          </a:p>
          <a:p>
            <a:pPr>
              <a:buFont typeface="Arial" pitchFamily="34" charset="0"/>
              <a:buChar char="•"/>
            </a:pPr>
            <a:r>
              <a:rPr lang="en-US" sz="1400" dirty="0" smtClean="0"/>
              <a:t>Regular Physical Activity</a:t>
            </a:r>
          </a:p>
          <a:p>
            <a:pPr>
              <a:buFont typeface="Arial" pitchFamily="34" charset="0"/>
              <a:buChar char="•"/>
            </a:pPr>
            <a:r>
              <a:rPr lang="en-US" sz="1400" dirty="0" smtClean="0"/>
              <a:t>Adequate Sleep</a:t>
            </a:r>
          </a:p>
          <a:p>
            <a:pPr>
              <a:buFont typeface="Arial" pitchFamily="34" charset="0"/>
              <a:buChar char="•"/>
            </a:pPr>
            <a:r>
              <a:rPr lang="en-US" sz="1400" dirty="0"/>
              <a:t>Stress </a:t>
            </a:r>
            <a:r>
              <a:rPr lang="en-US" sz="1400" dirty="0" smtClean="0"/>
              <a:t>Management</a:t>
            </a:r>
          </a:p>
          <a:p>
            <a:pPr algn="ctr"/>
            <a:r>
              <a:rPr lang="en-US" sz="1400" b="1" dirty="0"/>
              <a:t>3. Routine and </a:t>
            </a:r>
            <a:r>
              <a:rPr lang="en-US" sz="1400" b="1" dirty="0" smtClean="0"/>
              <a:t>Consistency</a:t>
            </a:r>
            <a:endParaRPr lang="en-US" sz="1400" b="1" dirty="0"/>
          </a:p>
          <a:p>
            <a:pPr>
              <a:buFont typeface="Arial" pitchFamily="34" charset="0"/>
              <a:buChar char="•"/>
            </a:pPr>
            <a:r>
              <a:rPr lang="en-US" sz="1400" dirty="0"/>
              <a:t>Establishing a </a:t>
            </a:r>
            <a:r>
              <a:rPr lang="en-US" sz="1400" dirty="0" smtClean="0"/>
              <a:t>Routine</a:t>
            </a:r>
            <a:endParaRPr lang="en-US" sz="1400" dirty="0"/>
          </a:p>
          <a:p>
            <a:pPr>
              <a:buFont typeface="Arial" pitchFamily="34" charset="0"/>
              <a:buChar char="•"/>
            </a:pPr>
            <a:r>
              <a:rPr lang="en-US" sz="1400" dirty="0" smtClean="0"/>
              <a:t>Self-Discipline</a:t>
            </a:r>
          </a:p>
          <a:p>
            <a:pPr>
              <a:buFont typeface="Arial" pitchFamily="34" charset="0"/>
              <a:buChar char="•"/>
            </a:pPr>
            <a:r>
              <a:rPr lang="en-US" sz="1400" dirty="0"/>
              <a:t>Regular Health </a:t>
            </a:r>
            <a:r>
              <a:rPr lang="en-US" sz="1400" dirty="0" smtClean="0"/>
              <a:t>Checkups</a:t>
            </a:r>
            <a:endParaRPr lang="en-US" sz="1400" dirty="0"/>
          </a:p>
          <a:p>
            <a:endParaRPr sz="1400">
              <a:latin typeface="Times New Roman" pitchFamily="18" charset="0"/>
              <a:cs typeface="Times New Roman" pitchFamily="18" charset="0"/>
            </a:endParaRPr>
          </a:p>
        </p:txBody>
      </p:sp>
      <p:sp>
        <p:nvSpPr>
          <p:cNvPr id="8" name="Rectangle 7"/>
          <p:cNvSpPr/>
          <p:nvPr/>
        </p:nvSpPr>
        <p:spPr>
          <a:xfrm>
            <a:off x="1905000" y="5181600"/>
            <a:ext cx="8534400" cy="1477328"/>
          </a:xfrm>
          <a:prstGeom prst="rect">
            <a:avLst/>
          </a:prstGeom>
        </p:spPr>
        <p:txBody>
          <a:bodyPr wrap="square">
            <a:spAutoFit/>
          </a:bodyPr>
          <a:lstStyle/>
          <a:p>
            <a:r>
              <a:rPr lang="en-US" sz="1800" dirty="0" smtClean="0">
                <a:solidFill>
                  <a:srgbClr val="FF0000"/>
                </a:solidFill>
                <a:latin typeface="Arial MT"/>
                <a:cs typeface="Arial MT"/>
              </a:rPr>
              <a:t>References:</a:t>
            </a:r>
          </a:p>
          <a:p>
            <a:r>
              <a:rPr lang="en-US" dirty="0" smtClean="0">
                <a:latin typeface="Times New Roman" pitchFamily="18" charset="0"/>
                <a:cs typeface="Times New Roman" pitchFamily="18" charset="0"/>
              </a:rPr>
              <a:t>Textbook:1 Page No(243-244)</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R </a:t>
            </a:r>
            <a:r>
              <a:rPr lang="en-US" dirty="0" err="1" smtClean="0">
                <a:latin typeface="Times New Roman" pitchFamily="18" charset="0"/>
                <a:cs typeface="Times New Roman" pitchFamily="18" charset="0"/>
              </a:rPr>
              <a:t>R</a:t>
            </a:r>
            <a:r>
              <a:rPr lang="en-US" dirty="0" smtClean="0">
                <a:latin typeface="Times New Roman" pitchFamily="18" charset="0"/>
                <a:cs typeface="Times New Roman" pitchFamily="18" charset="0"/>
              </a:rPr>
              <a:t> Gaur, R </a:t>
            </a:r>
            <a:r>
              <a:rPr lang="en-US" dirty="0" err="1" smtClean="0">
                <a:latin typeface="Times New Roman" pitchFamily="18" charset="0"/>
                <a:cs typeface="Times New Roman" pitchFamily="18" charset="0"/>
              </a:rPr>
              <a:t>Asthana</a:t>
            </a:r>
            <a:r>
              <a:rPr lang="en-US" dirty="0" smtClean="0">
                <a:latin typeface="Times New Roman" pitchFamily="18" charset="0"/>
                <a:cs typeface="Times New Roman" pitchFamily="18" charset="0"/>
              </a:rPr>
              <a:t>, G P </a:t>
            </a:r>
            <a:r>
              <a:rPr lang="en-US" dirty="0" err="1" smtClean="0">
                <a:latin typeface="Times New Roman" pitchFamily="18" charset="0"/>
                <a:cs typeface="Times New Roman" pitchFamily="18" charset="0"/>
              </a:rPr>
              <a:t>Bagaria</a:t>
            </a:r>
            <a:r>
              <a:rPr lang="en-US" dirty="0" smtClean="0">
                <a:latin typeface="Times New Roman" pitchFamily="18" charset="0"/>
                <a:cs typeface="Times New Roman" pitchFamily="18" charset="0"/>
              </a:rPr>
              <a:t>, A Foundation Course in Human Values and Professional Ethics</a:t>
            </a:r>
            <a:r>
              <a:rPr lang="en-US" dirty="0" smtClean="0"/>
              <a:t/>
            </a:r>
            <a:br>
              <a:rPr lang="en-US" dirty="0" smtClean="0"/>
            </a:b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2000" cy="6858000"/>
          </a:xfrm>
          <a:prstGeom prst="rect">
            <a:avLst/>
          </a:prstGeom>
        </p:spPr>
      </p:pic>
      <p:sp>
        <p:nvSpPr>
          <p:cNvPr id="7" name="object 7"/>
          <p:cNvSpPr txBox="1">
            <a:spLocks noGrp="1"/>
          </p:cNvSpPr>
          <p:nvPr>
            <p:ph type="title"/>
          </p:nvPr>
        </p:nvSpPr>
        <p:spPr>
          <a:xfrm>
            <a:off x="840740" y="23197"/>
            <a:ext cx="9979660" cy="1059264"/>
          </a:xfrm>
          <a:prstGeom prst="rect">
            <a:avLst/>
          </a:prstGeom>
        </p:spPr>
        <p:txBody>
          <a:bodyPr vert="horz" wrap="square" lIns="0" tIns="12700" rIns="0" bIns="0" rtlCol="0">
            <a:spAutoFit/>
          </a:bodyPr>
          <a:lstStyle/>
          <a:p>
            <a:pPr marL="12700" algn="ctr">
              <a:lnSpc>
                <a:spcPct val="100000"/>
              </a:lnSpc>
              <a:spcBef>
                <a:spcPts val="100"/>
              </a:spcBef>
              <a:tabLst>
                <a:tab pos="2800985" algn="l"/>
              </a:tabLst>
            </a:pPr>
            <a:r>
              <a:rPr lang="en-US" sz="2400" dirty="0" smtClean="0">
                <a:solidFill>
                  <a:srgbClr val="FF0000"/>
                </a:solidFill>
                <a:latin typeface="Times New Roman" pitchFamily="18" charset="0"/>
                <a:cs typeface="Times New Roman" pitchFamily="18" charset="0"/>
              </a:rPr>
              <a:t>SESSION </a:t>
            </a:r>
            <a:r>
              <a:rPr lang="en-US" sz="2400" dirty="0" smtClean="0">
                <a:solidFill>
                  <a:srgbClr val="FF0000"/>
                </a:solidFill>
                <a:latin typeface="Times New Roman" pitchFamily="18" charset="0"/>
                <a:cs typeface="Times New Roman" pitchFamily="18" charset="0"/>
              </a:rPr>
              <a:t>:</a:t>
            </a:r>
            <a:r>
              <a:rPr lang="en-US" sz="2400" dirty="0" smtClean="0">
                <a:solidFill>
                  <a:srgbClr val="FF0000"/>
                </a:solidFill>
                <a:latin typeface="Times New Roman" pitchFamily="18" charset="0"/>
                <a:cs typeface="Times New Roman" pitchFamily="18" charset="0"/>
              </a:rPr>
              <a:t>23</a:t>
            </a:r>
            <a:r>
              <a:rPr lang="en-US" sz="2400" dirty="0" smtClean="0">
                <a:solidFill>
                  <a:srgbClr val="00B050"/>
                </a:solidFill>
                <a:latin typeface="Times New Roman" pitchFamily="18" charset="0"/>
                <a:cs typeface="Times New Roman" pitchFamily="18" charset="0"/>
              </a:rPr>
              <a:t/>
            </a:r>
            <a:br>
              <a:rPr lang="en-US" sz="2400" dirty="0" smtClean="0">
                <a:solidFill>
                  <a:srgbClr val="00B050"/>
                </a:solidFill>
                <a:latin typeface="Times New Roman" pitchFamily="18" charset="0"/>
                <a:cs typeface="Times New Roman" pitchFamily="18" charset="0"/>
              </a:rPr>
            </a:br>
            <a:r>
              <a:rPr lang="en-US" sz="2400" dirty="0" smtClean="0"/>
              <a:t> </a:t>
            </a:r>
            <a:r>
              <a:rPr lang="en-US" sz="2000" dirty="0" smtClean="0">
                <a:solidFill>
                  <a:srgbClr val="00B050"/>
                </a:solidFill>
                <a:latin typeface="Times New Roman" pitchFamily="18" charset="0"/>
                <a:cs typeface="Times New Roman" pitchFamily="18" charset="0"/>
              </a:rPr>
              <a:t>Indicators of Health of Body-Epidemiology- Definition of health, Social and Preventive Medicine, Personal hygiene and handling stress, WHO Guidelines</a:t>
            </a:r>
            <a:endParaRPr sz="2000" spc="-10" dirty="0">
              <a:solidFill>
                <a:srgbClr val="00B050"/>
              </a:solidFill>
              <a:latin typeface="Times New Roman" pitchFamily="18" charset="0"/>
              <a:cs typeface="Times New Roman" pitchFamily="18" charset="0"/>
            </a:endParaRPr>
          </a:p>
        </p:txBody>
      </p:sp>
      <p:sp>
        <p:nvSpPr>
          <p:cNvPr id="12" name="object 12"/>
          <p:cNvSpPr txBox="1"/>
          <p:nvPr/>
        </p:nvSpPr>
        <p:spPr>
          <a:xfrm>
            <a:off x="840739" y="1066800"/>
            <a:ext cx="9598661" cy="5368136"/>
          </a:xfrm>
          <a:prstGeom prst="rect">
            <a:avLst/>
          </a:prstGeom>
        </p:spPr>
        <p:txBody>
          <a:bodyPr vert="horz" wrap="square" lIns="0" tIns="12700" rIns="0" bIns="0" rtlCol="0">
            <a:spAutoFit/>
          </a:bodyPr>
          <a:lstStyle/>
          <a:p>
            <a:pPr algn="ctr" fontAlgn="ctr"/>
            <a:r>
              <a:rPr lang="en-US" sz="1600" b="1" dirty="0" smtClean="0">
                <a:solidFill>
                  <a:schemeClr val="tx1"/>
                </a:solidFill>
                <a:latin typeface="Times New Roman" pitchFamily="18" charset="0"/>
                <a:cs typeface="Times New Roman" pitchFamily="18" charset="0"/>
              </a:rPr>
              <a:t>Indicators of Health of Body-Epidemiology</a:t>
            </a:r>
            <a:r>
              <a:rPr lang="en-US" sz="2000" b="1" dirty="0">
                <a:solidFill>
                  <a:schemeClr val="tx1"/>
                </a:solidFill>
              </a:rPr>
              <a:t/>
            </a:r>
            <a:br>
              <a:rPr lang="en-US" sz="2000" b="1" dirty="0">
                <a:solidFill>
                  <a:schemeClr val="tx1"/>
                </a:solidFill>
              </a:rPr>
            </a:br>
            <a:r>
              <a:rPr lang="en-US" sz="2000" dirty="0"/>
              <a:t> </a:t>
            </a:r>
            <a:endParaRPr lang="en-US" sz="2000" dirty="0" smtClean="0"/>
          </a:p>
          <a:p>
            <a:pPr algn="just" fontAlgn="ctr"/>
            <a:r>
              <a:rPr lang="en-US" sz="1600" dirty="0" smtClean="0">
                <a:latin typeface="Times New Roman" pitchFamily="18" charset="0"/>
                <a:cs typeface="Times New Roman" pitchFamily="18" charset="0"/>
              </a:rPr>
              <a:t>In </a:t>
            </a:r>
            <a:r>
              <a:rPr lang="en-US" sz="1600" dirty="0">
                <a:latin typeface="Times New Roman" pitchFamily="18" charset="0"/>
                <a:cs typeface="Times New Roman" pitchFamily="18" charset="0"/>
              </a:rPr>
              <a:t>the context of public health, health indicators are measurable factors that reflect the health of a population and are used to assess health status, monitor health trends, and evaluate health interventions. </a:t>
            </a:r>
            <a:endParaRPr lang="en-US" sz="1600" dirty="0" smtClean="0">
              <a:latin typeface="Times New Roman" pitchFamily="18" charset="0"/>
              <a:cs typeface="Times New Roman" pitchFamily="18" charset="0"/>
            </a:endParaRPr>
          </a:p>
          <a:p>
            <a:pPr algn="just" fontAlgn="ctr"/>
            <a:r>
              <a:rPr lang="en-US" sz="1600" dirty="0">
                <a:latin typeface="Times New Roman" pitchFamily="18" charset="0"/>
                <a:cs typeface="Times New Roman" pitchFamily="18" charset="0"/>
              </a:rPr>
              <a:t>Types of Health Indicators</a:t>
            </a:r>
            <a:r>
              <a:rPr lang="en-US" sz="1600" dirty="0" smtClean="0">
                <a:latin typeface="Times New Roman" pitchFamily="18" charset="0"/>
                <a:cs typeface="Times New Roman" pitchFamily="18" charset="0"/>
              </a:rPr>
              <a:t>:</a:t>
            </a:r>
          </a:p>
          <a:p>
            <a:r>
              <a:rPr lang="en-US" sz="1600" b="1" dirty="0">
                <a:latin typeface="Times New Roman" pitchFamily="18" charset="0"/>
                <a:cs typeface="Times New Roman" pitchFamily="18" charset="0"/>
              </a:rPr>
              <a:t>Mortality Indicators:</a:t>
            </a:r>
            <a:endParaRPr lang="en-US" sz="1600" dirty="0">
              <a:latin typeface="Times New Roman" pitchFamily="18" charset="0"/>
              <a:cs typeface="Times New Roman" pitchFamily="18" charset="0"/>
            </a:endParaRPr>
          </a:p>
          <a:p>
            <a:pPr fontAlgn="ctr"/>
            <a:r>
              <a:rPr lang="en-US" sz="1600" dirty="0">
                <a:latin typeface="Times New Roman" pitchFamily="18" charset="0"/>
                <a:cs typeface="Times New Roman" pitchFamily="18" charset="0"/>
              </a:rPr>
              <a:t>These indicators measure deaths within a population and include measures like life expectancy, infant mortality rate, and maternal mortality ratio. </a:t>
            </a:r>
          </a:p>
          <a:p>
            <a:r>
              <a:rPr lang="en-US" sz="1600" b="1" dirty="0">
                <a:latin typeface="Times New Roman" pitchFamily="18" charset="0"/>
                <a:cs typeface="Times New Roman" pitchFamily="18" charset="0"/>
              </a:rPr>
              <a:t>Morbidity Indicators:</a:t>
            </a:r>
            <a:endParaRPr lang="en-US" sz="1600" dirty="0">
              <a:latin typeface="Times New Roman" pitchFamily="18" charset="0"/>
              <a:cs typeface="Times New Roman" pitchFamily="18" charset="0"/>
            </a:endParaRPr>
          </a:p>
          <a:p>
            <a:pPr fontAlgn="ctr"/>
            <a:r>
              <a:rPr lang="en-US" sz="1600" dirty="0">
                <a:latin typeface="Times New Roman" pitchFamily="18" charset="0"/>
                <a:cs typeface="Times New Roman" pitchFamily="18" charset="0"/>
              </a:rPr>
              <a:t>These indicators reflect the prevalence and incidence of diseases and conditions, such as the number of people with diabetes or the rate of new cases of a particular infection. </a:t>
            </a:r>
          </a:p>
          <a:p>
            <a:r>
              <a:rPr lang="en-US" sz="1600" b="1" dirty="0">
                <a:latin typeface="Times New Roman" pitchFamily="18" charset="0"/>
                <a:cs typeface="Times New Roman" pitchFamily="18" charset="0"/>
              </a:rPr>
              <a:t>Disability Rates:</a:t>
            </a:r>
            <a:endParaRPr lang="en-US" sz="1600" dirty="0">
              <a:latin typeface="Times New Roman" pitchFamily="18" charset="0"/>
              <a:cs typeface="Times New Roman" pitchFamily="18" charset="0"/>
            </a:endParaRPr>
          </a:p>
          <a:p>
            <a:pPr fontAlgn="ctr"/>
            <a:r>
              <a:rPr lang="en-US" sz="1600" dirty="0">
                <a:latin typeface="Times New Roman" pitchFamily="18" charset="0"/>
                <a:cs typeface="Times New Roman" pitchFamily="18" charset="0"/>
              </a:rPr>
              <a:t>These indicators measure the impact of illness and injury on people's ability to function and participate in daily life. </a:t>
            </a:r>
          </a:p>
          <a:p>
            <a:r>
              <a:rPr lang="en-US" sz="1600" b="1" dirty="0">
                <a:latin typeface="Times New Roman" pitchFamily="18" charset="0"/>
                <a:cs typeface="Times New Roman" pitchFamily="18" charset="0"/>
              </a:rPr>
              <a:t>Nutritional Status Indicators:</a:t>
            </a:r>
            <a:endParaRPr lang="en-US" sz="1600" dirty="0">
              <a:latin typeface="Times New Roman" pitchFamily="18" charset="0"/>
              <a:cs typeface="Times New Roman" pitchFamily="18" charset="0"/>
            </a:endParaRPr>
          </a:p>
          <a:p>
            <a:pPr fontAlgn="ctr"/>
            <a:r>
              <a:rPr lang="en-US" sz="1600" dirty="0">
                <a:latin typeface="Times New Roman" pitchFamily="18" charset="0"/>
                <a:cs typeface="Times New Roman" pitchFamily="18" charset="0"/>
              </a:rPr>
              <a:t>These indicators assess the adequacy of food intake and its impact on health, including measures like stunting and wasting in children. </a:t>
            </a:r>
          </a:p>
          <a:p>
            <a:r>
              <a:rPr lang="en-US" sz="1600" b="1" dirty="0">
                <a:latin typeface="Times New Roman" pitchFamily="18" charset="0"/>
                <a:cs typeface="Times New Roman" pitchFamily="18" charset="0"/>
              </a:rPr>
              <a:t>Utilization Rates:</a:t>
            </a:r>
            <a:endParaRPr lang="en-US" sz="1600" dirty="0">
              <a:latin typeface="Times New Roman" pitchFamily="18" charset="0"/>
              <a:cs typeface="Times New Roman" pitchFamily="18" charset="0"/>
            </a:endParaRPr>
          </a:p>
          <a:p>
            <a:pPr fontAlgn="ctr"/>
            <a:r>
              <a:rPr lang="en-US" sz="1600" dirty="0">
                <a:latin typeface="Times New Roman" pitchFamily="18" charset="0"/>
                <a:cs typeface="Times New Roman" pitchFamily="18" charset="0"/>
              </a:rPr>
              <a:t>These indicators measure the extent to which people access healthcare services, such as the number of doctor visits or hospitalizations. </a:t>
            </a:r>
          </a:p>
          <a:p>
            <a:r>
              <a:rPr lang="en-US" sz="2000" dirty="0"/>
              <a:t/>
            </a:r>
            <a:br>
              <a:rPr lang="en-US" sz="2000" dirty="0"/>
            </a:br>
            <a:endParaRPr sz="2000" b="1">
              <a:solidFill>
                <a:schemeClr val="tx1"/>
              </a:solidFill>
              <a:latin typeface="Arial MT"/>
              <a:cs typeface="Arial MT"/>
            </a:endParaRPr>
          </a:p>
        </p:txBody>
      </p:sp>
      <p:sp>
        <p:nvSpPr>
          <p:cNvPr id="13" name="object 13"/>
          <p:cNvSpPr txBox="1"/>
          <p:nvPr/>
        </p:nvSpPr>
        <p:spPr>
          <a:xfrm>
            <a:off x="8954453" y="5529867"/>
            <a:ext cx="2927985" cy="641201"/>
          </a:xfrm>
          <a:prstGeom prst="rect">
            <a:avLst/>
          </a:prstGeom>
        </p:spPr>
        <p:txBody>
          <a:bodyPr vert="horz" wrap="square" lIns="0" tIns="12700" rIns="0" bIns="0" rtlCol="0">
            <a:spAutoFit/>
          </a:bodyPr>
          <a:lstStyle/>
          <a:p>
            <a:pPr marL="12700" marR="5080">
              <a:lnSpc>
                <a:spcPct val="100000"/>
              </a:lnSpc>
              <a:spcBef>
                <a:spcPts val="100"/>
              </a:spcBef>
            </a:pPr>
            <a:endParaRPr lang="en-US" sz="2000" dirty="0" smtClean="0">
              <a:latin typeface="Arial MT"/>
              <a:cs typeface="Arial MT"/>
            </a:endParaRPr>
          </a:p>
          <a:p>
            <a:pPr marL="12700" marR="5080">
              <a:lnSpc>
                <a:spcPct val="100000"/>
              </a:lnSpc>
              <a:spcBef>
                <a:spcPts val="100"/>
              </a:spcBef>
            </a:pPr>
            <a:endParaRPr sz="2000">
              <a:latin typeface="Arial MT"/>
              <a:cs typeface="Arial M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2000" cy="6858000"/>
          </a:xfrm>
          <a:prstGeom prst="rect">
            <a:avLst/>
          </a:prstGeom>
        </p:spPr>
      </p:pic>
      <p:sp>
        <p:nvSpPr>
          <p:cNvPr id="3" name="object 3"/>
          <p:cNvSpPr txBox="1"/>
          <p:nvPr/>
        </p:nvSpPr>
        <p:spPr>
          <a:xfrm>
            <a:off x="764540" y="1143000"/>
            <a:ext cx="9903460" cy="4321696"/>
          </a:xfrm>
          <a:prstGeom prst="rect">
            <a:avLst/>
          </a:prstGeom>
        </p:spPr>
        <p:txBody>
          <a:bodyPr vert="horz" wrap="square" lIns="0" tIns="12700" rIns="0" bIns="0" rtlCol="0">
            <a:spAutoFit/>
          </a:bodyPr>
          <a:lstStyle/>
          <a:p>
            <a:pPr marL="12700">
              <a:lnSpc>
                <a:spcPct val="100000"/>
              </a:lnSpc>
              <a:spcBef>
                <a:spcPts val="100"/>
              </a:spcBef>
            </a:pPr>
            <a:r>
              <a:rPr lang="en-US" sz="2000" dirty="0" smtClean="0">
                <a:latin typeface="Times New Roman" pitchFamily="18" charset="0"/>
                <a:cs typeface="Times New Roman" pitchFamily="18" charset="0"/>
              </a:rPr>
              <a:t>1. </a:t>
            </a:r>
            <a:r>
              <a:rPr lang="en-US" sz="2000" dirty="0">
                <a:latin typeface="Times New Roman" pitchFamily="18" charset="0"/>
                <a:cs typeface="Times New Roman" pitchFamily="18" charset="0"/>
              </a:rPr>
              <a:t>Understanding Human being as the Co-existence of the Self and Body</a:t>
            </a:r>
            <a:endParaRPr lang="en-US" sz="2000" dirty="0" smtClean="0">
              <a:latin typeface="Times New Roman" pitchFamily="18" charset="0"/>
              <a:cs typeface="Times New Roman" pitchFamily="18" charset="0"/>
            </a:endParaRPr>
          </a:p>
          <a:p>
            <a:pPr marL="12700">
              <a:lnSpc>
                <a:spcPct val="100000"/>
              </a:lnSpc>
            </a:pPr>
            <a:r>
              <a:rPr lang="en-US" sz="2000" dirty="0" smtClean="0">
                <a:latin typeface="Times New Roman" pitchFamily="18" charset="0"/>
                <a:cs typeface="Times New Roman" pitchFamily="18" charset="0"/>
              </a:rPr>
              <a:t>2. </a:t>
            </a:r>
            <a:r>
              <a:rPr lang="en-US" sz="2000" dirty="0">
                <a:latin typeface="Times New Roman" pitchFamily="18" charset="0"/>
                <a:cs typeface="Times New Roman" pitchFamily="18" charset="0"/>
              </a:rPr>
              <a:t>Response, Knowing &amp; Assuming (Accepting)</a:t>
            </a:r>
            <a:endParaRPr lang="en-US" sz="2000" dirty="0" smtClean="0">
              <a:latin typeface="Times New Roman" pitchFamily="18" charset="0"/>
              <a:cs typeface="Times New Roman" pitchFamily="18" charset="0"/>
            </a:endParaRPr>
          </a:p>
          <a:p>
            <a:pPr marL="12700">
              <a:lnSpc>
                <a:spcPct val="100000"/>
              </a:lnSpc>
            </a:pPr>
            <a:r>
              <a:rPr lang="en-US" sz="2000" dirty="0" smtClean="0">
                <a:latin typeface="Times New Roman" pitchFamily="18" charset="0"/>
                <a:cs typeface="Times New Roman" pitchFamily="18" charset="0"/>
              </a:rPr>
              <a:t>3. </a:t>
            </a:r>
            <a:r>
              <a:rPr lang="en-US" sz="2000" dirty="0">
                <a:latin typeface="Times New Roman" pitchFamily="18" charset="0"/>
                <a:cs typeface="Times New Roman" pitchFamily="18" charset="0"/>
              </a:rPr>
              <a:t>Distinguishing between the needs of the self and body </a:t>
            </a:r>
            <a:endParaRPr lang="en-US" sz="2000" dirty="0" smtClean="0">
              <a:latin typeface="Times New Roman" pitchFamily="18" charset="0"/>
              <a:cs typeface="Times New Roman" pitchFamily="18" charset="0"/>
            </a:endParaRPr>
          </a:p>
          <a:p>
            <a:pPr marL="12700">
              <a:lnSpc>
                <a:spcPct val="100000"/>
              </a:lnSpc>
            </a:pPr>
            <a:r>
              <a:rPr lang="en-US" sz="2000" dirty="0" smtClean="0">
                <a:latin typeface="Times New Roman" pitchFamily="18" charset="0"/>
                <a:cs typeface="Times New Roman" pitchFamily="18" charset="0"/>
              </a:rPr>
              <a:t>4. </a:t>
            </a:r>
            <a:r>
              <a:rPr lang="en-US" sz="2000" dirty="0">
                <a:latin typeface="Times New Roman" pitchFamily="18" charset="0"/>
                <a:cs typeface="Times New Roman" pitchFamily="18" charset="0"/>
              </a:rPr>
              <a:t>The body as an instrument of the self: Basic human aspiration</a:t>
            </a:r>
            <a:endParaRPr lang="en-US" sz="2000" dirty="0" smtClean="0">
              <a:latin typeface="Times New Roman" pitchFamily="18" charset="0"/>
              <a:cs typeface="Times New Roman" pitchFamily="18" charset="0"/>
            </a:endParaRPr>
          </a:p>
          <a:p>
            <a:pPr marL="12700">
              <a:lnSpc>
                <a:spcPct val="100000"/>
              </a:lnSpc>
            </a:pPr>
            <a:r>
              <a:rPr lang="en-US" sz="2000" dirty="0" smtClean="0">
                <a:latin typeface="Times New Roman" pitchFamily="18" charset="0"/>
                <a:cs typeface="Times New Roman" pitchFamily="18" charset="0"/>
              </a:rPr>
              <a:t>5. </a:t>
            </a:r>
            <a:r>
              <a:rPr lang="en-US" sz="2000" dirty="0">
                <a:latin typeface="Times New Roman" pitchFamily="18" charset="0"/>
                <a:cs typeface="Times New Roman" pitchFamily="18" charset="0"/>
              </a:rPr>
              <a:t>Preconditioning, Sensation and Natural Acceptance</a:t>
            </a:r>
            <a:endParaRPr lang="en-US" sz="2000" dirty="0" smtClean="0">
              <a:latin typeface="Times New Roman" pitchFamily="18" charset="0"/>
              <a:cs typeface="Times New Roman" pitchFamily="18" charset="0"/>
            </a:endParaRPr>
          </a:p>
          <a:p>
            <a:pPr marL="12700">
              <a:lnSpc>
                <a:spcPct val="100000"/>
              </a:lnSpc>
            </a:pPr>
            <a:r>
              <a:rPr lang="en-US" sz="2000" dirty="0" smtClean="0">
                <a:latin typeface="Times New Roman" pitchFamily="18" charset="0"/>
                <a:cs typeface="Times New Roman" pitchFamily="18" charset="0"/>
              </a:rPr>
              <a:t>6. </a:t>
            </a:r>
            <a:r>
              <a:rPr lang="en-US" sz="2000" dirty="0">
                <a:latin typeface="Times New Roman" pitchFamily="18" charset="0"/>
                <a:cs typeface="Times New Roman" pitchFamily="18" charset="0"/>
              </a:rPr>
              <a:t>Source of Motivations for our Desires - Its Implications</a:t>
            </a:r>
            <a:endParaRPr lang="en-US" sz="2000" dirty="0" smtClean="0">
              <a:latin typeface="Times New Roman" pitchFamily="18" charset="0"/>
              <a:cs typeface="Times New Roman" pitchFamily="18" charset="0"/>
            </a:endParaRPr>
          </a:p>
          <a:p>
            <a:pPr marL="12700"/>
            <a:r>
              <a:rPr lang="en-US" sz="2000" dirty="0" smtClean="0">
                <a:latin typeface="Times New Roman" pitchFamily="18" charset="0"/>
                <a:cs typeface="Times New Roman" pitchFamily="18" charset="0"/>
              </a:rPr>
              <a:t>7. </a:t>
            </a:r>
            <a:r>
              <a:rPr lang="en-GB" sz="2000" dirty="0">
                <a:latin typeface="Times New Roman" pitchFamily="18" charset="0"/>
                <a:cs typeface="Times New Roman" pitchFamily="18" charset="0"/>
              </a:rPr>
              <a:t>Self Reflection-</a:t>
            </a:r>
            <a:r>
              <a:rPr lang="en-US" sz="2000" dirty="0">
                <a:latin typeface="Times New Roman" pitchFamily="18" charset="0"/>
                <a:cs typeface="Times New Roman" pitchFamily="18" charset="0"/>
              </a:rPr>
              <a:t> - happiness and physical </a:t>
            </a:r>
            <a:r>
              <a:rPr lang="en-US" sz="2000" dirty="0" smtClean="0">
                <a:latin typeface="Times New Roman" pitchFamily="18" charset="0"/>
                <a:cs typeface="Times New Roman" pitchFamily="18" charset="0"/>
              </a:rPr>
              <a:t>facility</a:t>
            </a:r>
          </a:p>
          <a:p>
            <a:pPr marL="12700"/>
            <a:r>
              <a:rPr lang="en-US" sz="2000" dirty="0" smtClean="0">
                <a:latin typeface="Times New Roman" pitchFamily="18" charset="0"/>
                <a:cs typeface="Times New Roman" pitchFamily="18" charset="0"/>
              </a:rPr>
              <a:t>8.Harmony </a:t>
            </a:r>
            <a:r>
              <a:rPr lang="en-US" sz="2000" dirty="0">
                <a:latin typeface="Times New Roman" pitchFamily="18" charset="0"/>
                <a:cs typeface="Times New Roman" pitchFamily="18" charset="0"/>
              </a:rPr>
              <a:t>of the Self with the Body-   Habits and Hobbies, SWOT Analysis (Activity</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Sanyam</a:t>
            </a:r>
            <a:r>
              <a:rPr lang="en-US" sz="2000" dirty="0" smtClean="0">
                <a:latin typeface="Times New Roman" pitchFamily="18" charset="0"/>
                <a:cs typeface="Times New Roman" pitchFamily="18" charset="0"/>
              </a:rPr>
              <a:t> and Health; correct appraisal of Physical needs, meaning of Prosperity in detail</a:t>
            </a:r>
          </a:p>
          <a:p>
            <a:pPr marL="12700">
              <a:lnSpc>
                <a:spcPct val="100000"/>
              </a:lnSpc>
            </a:pPr>
            <a:r>
              <a:rPr lang="en-US" sz="2000" dirty="0">
                <a:latin typeface="Times New Roman" pitchFamily="18" charset="0"/>
                <a:cs typeface="Times New Roman" pitchFamily="18" charset="0"/>
              </a:rPr>
              <a:t>9</a:t>
            </a:r>
            <a:r>
              <a:rPr lang="en-US" sz="2000" dirty="0" smtClean="0">
                <a:latin typeface="Times New Roman" pitchFamily="18" charset="0"/>
                <a:cs typeface="Times New Roman" pitchFamily="18" charset="0"/>
              </a:rPr>
              <a:t>. </a:t>
            </a:r>
            <a:r>
              <a:rPr lang="en-US" sz="2000" dirty="0" err="1">
                <a:latin typeface="Times New Roman" pitchFamily="18" charset="0"/>
                <a:cs typeface="Times New Roman" pitchFamily="18" charset="0"/>
              </a:rPr>
              <a:t>Programme</a:t>
            </a:r>
            <a:r>
              <a:rPr lang="en-US" sz="2000" dirty="0">
                <a:latin typeface="Times New Roman" pitchFamily="18" charset="0"/>
                <a:cs typeface="Times New Roman" pitchFamily="18" charset="0"/>
              </a:rPr>
              <a:t> to ensure self-regulation and Health</a:t>
            </a:r>
            <a:endParaRPr lang="en-US" sz="2000" dirty="0" smtClean="0">
              <a:latin typeface="Times New Roman" pitchFamily="18" charset="0"/>
              <a:cs typeface="Times New Roman" pitchFamily="18" charset="0"/>
            </a:endParaRPr>
          </a:p>
          <a:p>
            <a:pPr marL="12700">
              <a:lnSpc>
                <a:spcPct val="100000"/>
              </a:lnSpc>
            </a:pPr>
            <a:r>
              <a:rPr lang="en-US" sz="2000" dirty="0" smtClean="0">
                <a:latin typeface="Times New Roman" pitchFamily="18" charset="0"/>
                <a:cs typeface="Times New Roman" pitchFamily="18" charset="0"/>
              </a:rPr>
              <a:t>10. </a:t>
            </a:r>
            <a:r>
              <a:rPr lang="en-US" sz="2000" dirty="0">
                <a:latin typeface="Times New Roman" pitchFamily="18" charset="0"/>
                <a:cs typeface="Times New Roman" pitchFamily="18" charset="0"/>
              </a:rPr>
              <a:t>Routine, Basic Principles Governing Health of Body</a:t>
            </a:r>
            <a:endParaRPr lang="en-US" sz="2000" dirty="0" smtClean="0">
              <a:latin typeface="Times New Roman" pitchFamily="18" charset="0"/>
              <a:cs typeface="Times New Roman" pitchFamily="18" charset="0"/>
            </a:endParaRPr>
          </a:p>
          <a:p>
            <a:pPr marL="12700">
              <a:lnSpc>
                <a:spcPct val="100000"/>
              </a:lnSpc>
            </a:pPr>
            <a:r>
              <a:rPr lang="en-US" sz="2000" dirty="0" smtClean="0">
                <a:latin typeface="Times New Roman" pitchFamily="18" charset="0"/>
                <a:cs typeface="Times New Roman" pitchFamily="18" charset="0"/>
              </a:rPr>
              <a:t>11. </a:t>
            </a:r>
            <a:r>
              <a:rPr lang="en-US" sz="2000" dirty="0">
                <a:latin typeface="Times New Roman" pitchFamily="18" charset="0"/>
                <a:cs typeface="Times New Roman" pitchFamily="18" charset="0"/>
              </a:rPr>
              <a:t>Indicators of Health of Body-E </a:t>
            </a:r>
            <a:r>
              <a:rPr lang="en-US" sz="2000" dirty="0" err="1">
                <a:latin typeface="Times New Roman" pitchFamily="18" charset="0"/>
                <a:cs typeface="Times New Roman" pitchFamily="18" charset="0"/>
              </a:rPr>
              <a:t>pidemiology</a:t>
            </a:r>
            <a:r>
              <a:rPr lang="en-US" sz="2000" dirty="0">
                <a:latin typeface="Times New Roman" pitchFamily="18" charset="0"/>
                <a:cs typeface="Times New Roman" pitchFamily="18" charset="0"/>
              </a:rPr>
              <a:t>- Definition of health, Social and Preventive Medicine, Personal hygiene and handling stress, WHO Guidelines</a:t>
            </a:r>
            <a:endParaRPr lang="en-US" sz="2000" dirty="0" smtClean="0">
              <a:latin typeface="Times New Roman" pitchFamily="18" charset="0"/>
              <a:cs typeface="Times New Roman" pitchFamily="18" charset="0"/>
            </a:endParaRPr>
          </a:p>
          <a:p>
            <a:pPr marL="12700">
              <a:lnSpc>
                <a:spcPct val="100000"/>
              </a:lnSpc>
            </a:pPr>
            <a:r>
              <a:rPr lang="en-US" sz="2000" dirty="0" smtClean="0">
                <a:latin typeface="Times New Roman" pitchFamily="18" charset="0"/>
                <a:cs typeface="Times New Roman" pitchFamily="18" charset="0"/>
              </a:rPr>
              <a:t>12. Practice Session-2</a:t>
            </a:r>
            <a:endParaRPr sz="2000">
              <a:latin typeface="Times New Roman" pitchFamily="18" charset="0"/>
              <a:cs typeface="Times New Roman" pitchFamily="18" charset="0"/>
            </a:endParaRPr>
          </a:p>
        </p:txBody>
      </p:sp>
      <p:sp>
        <p:nvSpPr>
          <p:cNvPr id="4" name="object 4"/>
          <p:cNvSpPr txBox="1">
            <a:spLocks noGrp="1"/>
          </p:cNvSpPr>
          <p:nvPr>
            <p:ph type="title"/>
          </p:nvPr>
        </p:nvSpPr>
        <p:spPr>
          <a:xfrm>
            <a:off x="688340" y="533400"/>
            <a:ext cx="11144885" cy="443711"/>
          </a:xfrm>
          <a:prstGeom prst="rect">
            <a:avLst/>
          </a:prstGeom>
        </p:spPr>
        <p:txBody>
          <a:bodyPr vert="horz" wrap="square" lIns="0" tIns="12700" rIns="0" bIns="0" rtlCol="0">
            <a:spAutoFit/>
          </a:bodyPr>
          <a:lstStyle/>
          <a:p>
            <a:pPr marL="88900" algn="ctr">
              <a:lnSpc>
                <a:spcPct val="100000"/>
              </a:lnSpc>
              <a:spcBef>
                <a:spcPts val="100"/>
              </a:spcBef>
            </a:pPr>
            <a:r>
              <a:rPr smtClean="0">
                <a:solidFill>
                  <a:srgbClr val="00B050"/>
                </a:solidFill>
              </a:rPr>
              <a:t>Content</a:t>
            </a:r>
            <a:r>
              <a:rPr lang="en-US" dirty="0" smtClean="0">
                <a:solidFill>
                  <a:srgbClr val="00B050"/>
                </a:solidFill>
              </a:rPr>
              <a:t>s</a:t>
            </a:r>
            <a:endParaRPr spc="-10" dirty="0">
              <a:solidFill>
                <a:srgbClr val="00B05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2000" cy="6858000"/>
          </a:xfrm>
          <a:prstGeom prst="rect">
            <a:avLst/>
          </a:prstGeom>
        </p:spPr>
      </p:pic>
      <p:sp>
        <p:nvSpPr>
          <p:cNvPr id="3" name="object 3"/>
          <p:cNvSpPr txBox="1">
            <a:spLocks noGrp="1"/>
          </p:cNvSpPr>
          <p:nvPr>
            <p:ph type="title"/>
          </p:nvPr>
        </p:nvSpPr>
        <p:spPr>
          <a:xfrm>
            <a:off x="688340" y="23197"/>
            <a:ext cx="11144885" cy="566822"/>
          </a:xfrm>
          <a:prstGeom prst="rect">
            <a:avLst/>
          </a:prstGeom>
        </p:spPr>
        <p:txBody>
          <a:bodyPr vert="horz" wrap="square" lIns="0" tIns="12700" rIns="0" bIns="0" rtlCol="0">
            <a:spAutoFit/>
          </a:bodyPr>
          <a:lstStyle/>
          <a:p>
            <a:pPr marL="88900">
              <a:lnSpc>
                <a:spcPct val="100000"/>
              </a:lnSpc>
              <a:spcBef>
                <a:spcPts val="100"/>
              </a:spcBef>
            </a:pPr>
            <a:r>
              <a:rPr lang="en-US" sz="1800" dirty="0" smtClean="0">
                <a:solidFill>
                  <a:srgbClr val="00B050"/>
                </a:solidFill>
                <a:latin typeface="Times New Roman" pitchFamily="18" charset="0"/>
                <a:cs typeface="Times New Roman" pitchFamily="18" charset="0"/>
              </a:rPr>
              <a:t>Indicators of Health of Body-Epidemiology- Definition of health, Social and Preventive Medicine, Personal hygiene and handling stress, WHO Guidelines…</a:t>
            </a:r>
            <a:endParaRPr sz="1800" spc="-10" dirty="0"/>
          </a:p>
        </p:txBody>
      </p:sp>
      <p:sp>
        <p:nvSpPr>
          <p:cNvPr id="4" name="object 4"/>
          <p:cNvSpPr txBox="1"/>
          <p:nvPr/>
        </p:nvSpPr>
        <p:spPr>
          <a:xfrm>
            <a:off x="840740" y="762000"/>
            <a:ext cx="11271250" cy="6076022"/>
          </a:xfrm>
          <a:prstGeom prst="rect">
            <a:avLst/>
          </a:prstGeom>
        </p:spPr>
        <p:txBody>
          <a:bodyPr vert="horz" wrap="square" lIns="0" tIns="12700" rIns="0" bIns="0" rtlCol="0">
            <a:spAutoFit/>
          </a:bodyPr>
          <a:lstStyle/>
          <a:p>
            <a:r>
              <a:rPr lang="en-US" sz="1600" dirty="0">
                <a:latin typeface="Times New Roman" pitchFamily="18" charset="0"/>
                <a:cs typeface="Times New Roman" pitchFamily="18" charset="0"/>
              </a:rPr>
              <a:t>Epidemiology and Universal Human Values:</a:t>
            </a:r>
          </a:p>
          <a:p>
            <a:r>
              <a:rPr lang="en-US" sz="1600" dirty="0">
                <a:latin typeface="Times New Roman" pitchFamily="18" charset="0"/>
                <a:cs typeface="Times New Roman" pitchFamily="18" charset="0"/>
              </a:rPr>
              <a:t>Epidemiology, the study of the distribution and determinants of health-related states or events in specified populations, plays a crucial role in understanding and addressing health issues. </a:t>
            </a:r>
            <a:endParaRPr lang="en-US" sz="1600" dirty="0" smtClean="0">
              <a:latin typeface="Times New Roman" pitchFamily="18" charset="0"/>
              <a:cs typeface="Times New Roman" pitchFamily="18" charset="0"/>
            </a:endParaRPr>
          </a:p>
          <a:p>
            <a:r>
              <a:rPr lang="en-US" sz="1600" b="1" dirty="0">
                <a:latin typeface="Times New Roman" pitchFamily="18" charset="0"/>
                <a:cs typeface="Times New Roman" pitchFamily="18" charset="0"/>
              </a:rPr>
              <a:t>Identifying disparities:</a:t>
            </a:r>
            <a:endParaRPr lang="en-US" sz="1600" dirty="0">
              <a:latin typeface="Times New Roman" pitchFamily="18" charset="0"/>
              <a:cs typeface="Times New Roman" pitchFamily="18" charset="0"/>
            </a:endParaRPr>
          </a:p>
          <a:p>
            <a:pPr fontAlgn="ctr"/>
            <a:r>
              <a:rPr lang="en-US" sz="1600" dirty="0">
                <a:latin typeface="Times New Roman" pitchFamily="18" charset="0"/>
                <a:cs typeface="Times New Roman" pitchFamily="18" charset="0"/>
              </a:rPr>
              <a:t>By analyzing health indicators across different populations, epidemiology can reveal inequalities in health outcomes based on factors like socioeconomic status, race, ethnicity, or geographic location. </a:t>
            </a:r>
          </a:p>
          <a:p>
            <a:r>
              <a:rPr lang="en-US" sz="1600" b="1" dirty="0">
                <a:latin typeface="Times New Roman" pitchFamily="18" charset="0"/>
                <a:cs typeface="Times New Roman" pitchFamily="18" charset="0"/>
              </a:rPr>
              <a:t>Promoting health for all:</a:t>
            </a:r>
            <a:endParaRPr lang="en-US" sz="1600" dirty="0">
              <a:latin typeface="Times New Roman" pitchFamily="18" charset="0"/>
              <a:cs typeface="Times New Roman" pitchFamily="18" charset="0"/>
            </a:endParaRPr>
          </a:p>
          <a:p>
            <a:pPr fontAlgn="ctr"/>
            <a:r>
              <a:rPr lang="en-US" sz="1600" dirty="0">
                <a:latin typeface="Times New Roman" pitchFamily="18" charset="0"/>
                <a:cs typeface="Times New Roman" pitchFamily="18" charset="0"/>
              </a:rPr>
              <a:t>By understanding the root causes of health problems and the factors that influence health, epidemiology can inform interventions that address social determinants of health and promote health for all members of society. </a:t>
            </a:r>
          </a:p>
          <a:p>
            <a:r>
              <a:rPr lang="en-US" sz="1600" b="1" dirty="0">
                <a:latin typeface="Times New Roman" pitchFamily="18" charset="0"/>
                <a:cs typeface="Times New Roman" pitchFamily="18" charset="0"/>
              </a:rPr>
              <a:t>Ensuring access to care:</a:t>
            </a:r>
            <a:endParaRPr lang="en-US" sz="1600" dirty="0">
              <a:latin typeface="Times New Roman" pitchFamily="18" charset="0"/>
              <a:cs typeface="Times New Roman" pitchFamily="18" charset="0"/>
            </a:endParaRPr>
          </a:p>
          <a:p>
            <a:pPr fontAlgn="ctr"/>
            <a:r>
              <a:rPr lang="en-US" sz="1600" dirty="0">
                <a:latin typeface="Times New Roman" pitchFamily="18" charset="0"/>
                <a:cs typeface="Times New Roman" pitchFamily="18" charset="0"/>
              </a:rPr>
              <a:t>Epidemiological data can be used to identify barriers to healthcare access and to advocate for policies that ensure equitable access to quality healthcare services. </a:t>
            </a:r>
          </a:p>
          <a:p>
            <a:r>
              <a:rPr lang="en-US" sz="1600" b="1" dirty="0">
                <a:latin typeface="Times New Roman" pitchFamily="18" charset="0"/>
                <a:cs typeface="Times New Roman" pitchFamily="18" charset="0"/>
              </a:rPr>
              <a:t>Addressing social determinants of health:</a:t>
            </a:r>
            <a:endParaRPr lang="en-US" sz="1600" dirty="0">
              <a:latin typeface="Times New Roman" pitchFamily="18" charset="0"/>
              <a:cs typeface="Times New Roman" pitchFamily="18" charset="0"/>
            </a:endParaRPr>
          </a:p>
          <a:p>
            <a:pPr fontAlgn="ctr"/>
            <a:r>
              <a:rPr lang="en-US" sz="1600" dirty="0">
                <a:latin typeface="Times New Roman" pitchFamily="18" charset="0"/>
                <a:cs typeface="Times New Roman" pitchFamily="18" charset="0"/>
              </a:rPr>
              <a:t>Epidemiology can highlight the impact of social and environmental factors on health and inform interventions that address these determinants, such as poverty, education, and housing. </a:t>
            </a:r>
          </a:p>
          <a:p>
            <a:r>
              <a:rPr lang="en-US" sz="1600" b="1" dirty="0">
                <a:latin typeface="Times New Roman" pitchFamily="18" charset="0"/>
                <a:cs typeface="Times New Roman" pitchFamily="18" charset="0"/>
              </a:rPr>
              <a:t>Promoting healthy lifestyles:</a:t>
            </a:r>
            <a:endParaRPr lang="en-US" sz="1600" dirty="0">
              <a:latin typeface="Times New Roman" pitchFamily="18" charset="0"/>
              <a:cs typeface="Times New Roman" pitchFamily="18" charset="0"/>
            </a:endParaRPr>
          </a:p>
          <a:p>
            <a:pPr fontAlgn="ctr"/>
            <a:r>
              <a:rPr lang="en-US" sz="1600" dirty="0">
                <a:latin typeface="Times New Roman" pitchFamily="18" charset="0"/>
                <a:cs typeface="Times New Roman" pitchFamily="18" charset="0"/>
              </a:rPr>
              <a:t>Epidemiological studies can identify risk factors for chronic diseases and inform public health campaigns that promote healthy behaviors, such as physical activity and healthy eating. </a:t>
            </a:r>
          </a:p>
          <a:p>
            <a:r>
              <a:rPr lang="en-US" sz="1600" dirty="0"/>
              <a:t/>
            </a:r>
            <a:br>
              <a:rPr lang="en-US" sz="1600" dirty="0"/>
            </a:br>
            <a:endParaRPr lang="en-US" sz="1600" dirty="0"/>
          </a:p>
          <a:p>
            <a:pPr fontAlgn="ctr"/>
            <a:endParaRPr lang="en-US" sz="2000" dirty="0"/>
          </a:p>
          <a:p>
            <a:r>
              <a:rPr lang="en-US" sz="2000" dirty="0"/>
              <a:t/>
            </a:r>
            <a:br>
              <a:rPr lang="en-US" sz="2000" dirty="0"/>
            </a:br>
            <a:endParaRPr sz="2000">
              <a:latin typeface="Arial MT"/>
              <a:cs typeface="Arial M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bwMode="auto">
          <a:xfrm>
            <a:off x="0" y="76200"/>
            <a:ext cx="12192000" cy="1384995"/>
          </a:xfrm>
          <a:noFill/>
          <a:ln>
            <a:miter lim="800000"/>
            <a:headEnd/>
            <a:tailEnd/>
          </a:ln>
        </p:spPr>
        <p:txBody>
          <a:bodyPr vert="horz" wrap="square" lIns="91440" tIns="45720" rIns="91440" bIns="45720" numCol="1" anchor="t" anchorCtr="0" compatLnSpc="1">
            <a:prstTxWarp prst="textNoShape">
              <a:avLst/>
            </a:prstTxWarp>
          </a:bodyPr>
          <a:lstStyle/>
          <a:p>
            <a:pPr algn="ctr"/>
            <a:r>
              <a:rPr lang="en-US" dirty="0" smtClean="0">
                <a:solidFill>
                  <a:srgbClr val="FF0000"/>
                </a:solidFill>
                <a:latin typeface="Times New Roman" pitchFamily="18" charset="0"/>
                <a:cs typeface="Times New Roman" pitchFamily="18" charset="0"/>
              </a:rPr>
              <a:t>SESSION: </a:t>
            </a:r>
            <a:r>
              <a:rPr lang="en-US" dirty="0" smtClean="0">
                <a:solidFill>
                  <a:srgbClr val="FF0000"/>
                </a:solidFill>
                <a:latin typeface="Times New Roman" pitchFamily="18" charset="0"/>
                <a:cs typeface="Times New Roman" pitchFamily="18" charset="0"/>
              </a:rPr>
              <a:t>24</a:t>
            </a:r>
            <a:r>
              <a:rPr lang="en-US" dirty="0" smtClean="0">
                <a:solidFill>
                  <a:srgbClr val="FF0000"/>
                </a:solidFill>
                <a:latin typeface="Times New Roman" pitchFamily="18" charset="0"/>
                <a:cs typeface="Times New Roman" pitchFamily="18" charset="0"/>
              </a:rPr>
              <a:t/>
            </a:r>
            <a:br>
              <a:rPr lang="en-US" dirty="0" smtClean="0">
                <a:solidFill>
                  <a:srgbClr val="FF0000"/>
                </a:solidFill>
                <a:latin typeface="Times New Roman" pitchFamily="18" charset="0"/>
                <a:cs typeface="Times New Roman" pitchFamily="18" charset="0"/>
              </a:rPr>
            </a:br>
            <a:r>
              <a:rPr lang="en-US" dirty="0" smtClean="0">
                <a:solidFill>
                  <a:srgbClr val="00B050"/>
                </a:solidFill>
              </a:rPr>
              <a:t>Practice Session-2</a:t>
            </a:r>
            <a:r>
              <a:rPr lang="en-US" dirty="0" smtClean="0">
                <a:solidFill>
                  <a:srgbClr val="00B050"/>
                </a:solidFill>
                <a:latin typeface="Times New Roman" pitchFamily="18" charset="0"/>
                <a:cs typeface="Times New Roman" pitchFamily="18" charset="0"/>
              </a:rPr>
              <a:t> </a:t>
            </a:r>
            <a:r>
              <a:rPr lang="en-US" dirty="0" smtClean="0">
                <a:solidFill>
                  <a:srgbClr val="00B050"/>
                </a:solidFill>
              </a:rPr>
              <a:t/>
            </a:r>
            <a:br>
              <a:rPr lang="en-US" dirty="0" smtClean="0">
                <a:solidFill>
                  <a:srgbClr val="00B050"/>
                </a:solidFill>
              </a:rPr>
            </a:br>
            <a:endParaRPr lang="en-US" dirty="0" smtClean="0"/>
          </a:p>
        </p:txBody>
      </p:sp>
      <p:pic>
        <p:nvPicPr>
          <p:cNvPr id="8195" name="Picture 5"/>
          <p:cNvPicPr>
            <a:picLocks noChangeAspect="1" noChangeArrowheads="1"/>
          </p:cNvPicPr>
          <p:nvPr/>
        </p:nvPicPr>
        <p:blipFill>
          <a:blip r:embed="rId2"/>
          <a:srcRect/>
          <a:stretch>
            <a:fillRect/>
          </a:stretch>
        </p:blipFill>
        <p:spPr bwMode="auto">
          <a:xfrm>
            <a:off x="835025" y="1143000"/>
            <a:ext cx="9832975" cy="502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bwMode="auto">
          <a:xfrm>
            <a:off x="0" y="76200"/>
            <a:ext cx="12192000" cy="954107"/>
          </a:xfrm>
          <a:noFill/>
          <a:ln>
            <a:miter lim="800000"/>
            <a:headEnd/>
            <a:tailEnd/>
          </a:ln>
        </p:spPr>
        <p:txBody>
          <a:bodyPr vert="horz" wrap="square" lIns="91440" tIns="45720" rIns="91440" bIns="45720" numCol="1" anchor="t" anchorCtr="0" compatLnSpc="1">
            <a:prstTxWarp prst="textNoShape">
              <a:avLst/>
            </a:prstTxWarp>
          </a:bodyPr>
          <a:lstStyle/>
          <a:p>
            <a:pPr algn="ctr"/>
            <a:r>
              <a:rPr lang="en-US" dirty="0" smtClean="0">
                <a:solidFill>
                  <a:srgbClr val="00B050"/>
                </a:solidFill>
              </a:rPr>
              <a:t>Practice Session-2</a:t>
            </a:r>
            <a:r>
              <a:rPr lang="en-US" dirty="0" smtClean="0">
                <a:solidFill>
                  <a:srgbClr val="00B050"/>
                </a:solidFill>
                <a:latin typeface="Times New Roman" pitchFamily="18" charset="0"/>
                <a:cs typeface="Times New Roman" pitchFamily="18" charset="0"/>
              </a:rPr>
              <a:t> </a:t>
            </a:r>
            <a:r>
              <a:rPr lang="en-US" dirty="0" smtClean="0">
                <a:solidFill>
                  <a:srgbClr val="00B050"/>
                </a:solidFill>
              </a:rPr>
              <a:t/>
            </a:r>
            <a:br>
              <a:rPr lang="en-US" dirty="0" smtClean="0">
                <a:solidFill>
                  <a:srgbClr val="00B050"/>
                </a:solidFill>
              </a:rPr>
            </a:br>
            <a:endParaRPr lang="en-US" dirty="0" smtClean="0"/>
          </a:p>
        </p:txBody>
      </p:sp>
      <p:pic>
        <p:nvPicPr>
          <p:cNvPr id="9219" name="Picture 6"/>
          <p:cNvPicPr>
            <a:picLocks noChangeAspect="1" noChangeArrowheads="1"/>
          </p:cNvPicPr>
          <p:nvPr/>
        </p:nvPicPr>
        <p:blipFill>
          <a:blip r:embed="rId2"/>
          <a:srcRect/>
          <a:stretch>
            <a:fillRect/>
          </a:stretch>
        </p:blipFill>
        <p:spPr bwMode="auto">
          <a:xfrm>
            <a:off x="762000" y="762000"/>
            <a:ext cx="9829800" cy="1390650"/>
          </a:xfrm>
          <a:prstGeom prst="rect">
            <a:avLst/>
          </a:prstGeom>
          <a:noFill/>
          <a:ln w="9525">
            <a:noFill/>
            <a:miter lim="800000"/>
            <a:headEnd/>
            <a:tailEnd/>
          </a:ln>
        </p:spPr>
      </p:pic>
      <p:pic>
        <p:nvPicPr>
          <p:cNvPr id="9220" name="Picture 7"/>
          <p:cNvPicPr>
            <a:picLocks noChangeAspect="1" noChangeArrowheads="1"/>
          </p:cNvPicPr>
          <p:nvPr/>
        </p:nvPicPr>
        <p:blipFill>
          <a:blip r:embed="rId3"/>
          <a:srcRect/>
          <a:stretch>
            <a:fillRect/>
          </a:stretch>
        </p:blipFill>
        <p:spPr bwMode="auto">
          <a:xfrm>
            <a:off x="1066800" y="2133600"/>
            <a:ext cx="9372600" cy="977900"/>
          </a:xfrm>
          <a:prstGeom prst="rect">
            <a:avLst/>
          </a:prstGeom>
          <a:noFill/>
          <a:ln w="9525">
            <a:noFill/>
            <a:miter lim="800000"/>
            <a:headEnd/>
            <a:tailEnd/>
          </a:ln>
        </p:spPr>
      </p:pic>
      <p:pic>
        <p:nvPicPr>
          <p:cNvPr id="9221" name="Picture 8"/>
          <p:cNvPicPr>
            <a:picLocks noChangeAspect="1" noChangeArrowheads="1"/>
          </p:cNvPicPr>
          <p:nvPr/>
        </p:nvPicPr>
        <p:blipFill>
          <a:blip r:embed="rId4"/>
          <a:srcRect/>
          <a:stretch>
            <a:fillRect/>
          </a:stretch>
        </p:blipFill>
        <p:spPr bwMode="auto">
          <a:xfrm>
            <a:off x="838200" y="3276600"/>
            <a:ext cx="9829800" cy="3168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bwMode="auto">
          <a:xfrm>
            <a:off x="0" y="76200"/>
            <a:ext cx="12192000" cy="523220"/>
          </a:xfrm>
          <a:noFill/>
          <a:ln>
            <a:miter lim="800000"/>
            <a:headEnd/>
            <a:tailEnd/>
          </a:ln>
        </p:spPr>
        <p:txBody>
          <a:bodyPr vert="horz" wrap="square" lIns="91440" tIns="45720" rIns="91440" bIns="45720" numCol="1" anchor="t" anchorCtr="0" compatLnSpc="1">
            <a:prstTxWarp prst="textNoShape">
              <a:avLst/>
            </a:prstTxWarp>
          </a:bodyPr>
          <a:lstStyle/>
          <a:p>
            <a:pPr algn="ctr"/>
            <a:r>
              <a:rPr lang="en-US" dirty="0" smtClean="0">
                <a:solidFill>
                  <a:srgbClr val="00B050"/>
                </a:solidFill>
              </a:rPr>
              <a:t>Practice Session-2</a:t>
            </a:r>
            <a:endParaRPr lang="en-US" dirty="0" smtClean="0"/>
          </a:p>
        </p:txBody>
      </p:sp>
      <p:pic>
        <p:nvPicPr>
          <p:cNvPr id="10243" name="Picture 6"/>
          <p:cNvPicPr>
            <a:picLocks noChangeAspect="1" noChangeArrowheads="1"/>
          </p:cNvPicPr>
          <p:nvPr/>
        </p:nvPicPr>
        <p:blipFill>
          <a:blip r:embed="rId2"/>
          <a:srcRect/>
          <a:stretch>
            <a:fillRect/>
          </a:stretch>
        </p:blipFill>
        <p:spPr bwMode="auto">
          <a:xfrm>
            <a:off x="762000" y="533400"/>
            <a:ext cx="9753600" cy="2590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bwMode="auto">
          <a:xfrm>
            <a:off x="0" y="381000"/>
            <a:ext cx="12192000" cy="218420"/>
          </a:xfrm>
          <a:noFill/>
          <a:ln>
            <a:miter lim="800000"/>
            <a:headEnd/>
            <a:tailEnd/>
          </a:ln>
        </p:spPr>
        <p:txBody>
          <a:bodyPr vert="horz" wrap="square" lIns="91440" tIns="45720" rIns="91440" bIns="45720" numCol="1" anchor="t" anchorCtr="0" compatLnSpc="1">
            <a:prstTxWarp prst="textNoShape">
              <a:avLst/>
            </a:prstTxWarp>
          </a:bodyPr>
          <a:lstStyle/>
          <a:p>
            <a:pPr algn="ctr"/>
            <a:r>
              <a:rPr lang="en-US" dirty="0" smtClean="0">
                <a:solidFill>
                  <a:srgbClr val="00B050"/>
                </a:solidFill>
              </a:rPr>
              <a:t>Important Questions</a:t>
            </a:r>
          </a:p>
        </p:txBody>
      </p:sp>
      <p:sp>
        <p:nvSpPr>
          <p:cNvPr id="11267" name="Rectangle 2"/>
          <p:cNvSpPr>
            <a:spLocks noChangeArrowheads="1"/>
          </p:cNvSpPr>
          <p:nvPr/>
        </p:nvSpPr>
        <p:spPr bwMode="auto">
          <a:xfrm>
            <a:off x="838200" y="1219200"/>
            <a:ext cx="10287000" cy="4154984"/>
          </a:xfrm>
          <a:prstGeom prst="rect">
            <a:avLst/>
          </a:prstGeom>
          <a:noFill/>
          <a:ln w="9525">
            <a:noFill/>
            <a:miter lim="800000"/>
            <a:headEnd/>
            <a:tailEnd/>
          </a:ln>
        </p:spPr>
        <p:txBody>
          <a:bodyPr wrap="square">
            <a:spAutoFit/>
          </a:bodyPr>
          <a:lstStyle/>
          <a:p>
            <a:pPr marL="457200" indent="-457200">
              <a:lnSpc>
                <a:spcPct val="150000"/>
              </a:lnSpc>
              <a:buFont typeface="Calibri" pitchFamily="34" charset="0"/>
              <a:buAutoNum type="arabicPeriod"/>
            </a:pPr>
            <a:r>
              <a:rPr lang="en-US" sz="1600" dirty="0">
                <a:latin typeface="Times New Roman" pitchFamily="18" charset="0"/>
                <a:cs typeface="Times New Roman" pitchFamily="18" charset="0"/>
              </a:rPr>
              <a:t>What are the source of preconditioning? (L1)</a:t>
            </a:r>
          </a:p>
          <a:p>
            <a:pPr marL="457200" indent="-457200">
              <a:lnSpc>
                <a:spcPct val="150000"/>
              </a:lnSpc>
              <a:buFont typeface="Calibri" pitchFamily="34" charset="0"/>
              <a:buAutoNum type="arabicPeriod"/>
            </a:pPr>
            <a:r>
              <a:rPr lang="en-US" sz="1600" dirty="0">
                <a:latin typeface="Times New Roman" pitchFamily="18" charset="0"/>
                <a:cs typeface="Times New Roman" pitchFamily="18" charset="0"/>
              </a:rPr>
              <a:t>Define ‘Power’ and ‘Activity’ of self? (L1)</a:t>
            </a:r>
          </a:p>
          <a:p>
            <a:pPr marL="457200" indent="-457200">
              <a:lnSpc>
                <a:spcPct val="150000"/>
              </a:lnSpc>
              <a:buFont typeface="Calibri" pitchFamily="34" charset="0"/>
              <a:buAutoNum type="arabicPeriod"/>
            </a:pPr>
            <a:r>
              <a:rPr lang="en-US" sz="1600" dirty="0">
                <a:latin typeface="Times New Roman" pitchFamily="18" charset="0"/>
                <a:cs typeface="Times New Roman" pitchFamily="18" charset="0"/>
              </a:rPr>
              <a:t>How can we ensure harmony in self (‘I’)? (L1)</a:t>
            </a:r>
          </a:p>
          <a:p>
            <a:pPr marL="457200" indent="-457200">
              <a:lnSpc>
                <a:spcPct val="150000"/>
              </a:lnSpc>
              <a:buFont typeface="Calibri" pitchFamily="34" charset="0"/>
              <a:buAutoNum type="arabicPeriod"/>
            </a:pPr>
            <a:r>
              <a:rPr lang="en-US" sz="1600" dirty="0">
                <a:latin typeface="Times New Roman" pitchFamily="18" charset="0"/>
                <a:cs typeface="Times New Roman" pitchFamily="18" charset="0"/>
              </a:rPr>
              <a:t>Discuss the needs of the self are qualitative. (L2)</a:t>
            </a:r>
          </a:p>
          <a:p>
            <a:pPr marL="457200" indent="-457200">
              <a:lnSpc>
                <a:spcPct val="150000"/>
              </a:lnSpc>
              <a:buFont typeface="Calibri" pitchFamily="34" charset="0"/>
              <a:buAutoNum type="arabicPeriod"/>
            </a:pPr>
            <a:r>
              <a:rPr lang="en-US" sz="1600" dirty="0">
                <a:latin typeface="Times New Roman" pitchFamily="18" charset="0"/>
                <a:cs typeface="Times New Roman" pitchFamily="18" charset="0"/>
              </a:rPr>
              <a:t>Differentiate the needs of the Self with the needs of the Body. (L2)</a:t>
            </a:r>
          </a:p>
          <a:p>
            <a:pPr marL="457200" indent="-457200">
              <a:lnSpc>
                <a:spcPct val="150000"/>
              </a:lnSpc>
              <a:buFont typeface="Calibri" pitchFamily="34" charset="0"/>
              <a:buAutoNum type="arabicPeriod"/>
            </a:pPr>
            <a:r>
              <a:rPr lang="en-US" sz="1600" dirty="0">
                <a:latin typeface="Times New Roman" pitchFamily="18" charset="0"/>
                <a:cs typeface="Times New Roman" pitchFamily="18" charset="0"/>
              </a:rPr>
              <a:t>Describe the statement ‘Human being is co-existence of the Self and the Body. (L2)</a:t>
            </a:r>
          </a:p>
          <a:p>
            <a:pPr marL="457200" indent="-457200">
              <a:lnSpc>
                <a:spcPct val="150000"/>
              </a:lnSpc>
              <a:buFont typeface="Calibri" pitchFamily="34" charset="0"/>
              <a:buAutoNum type="arabicPeriod"/>
            </a:pPr>
            <a:r>
              <a:rPr lang="en-US" sz="1600" dirty="0">
                <a:latin typeface="Times New Roman" pitchFamily="18" charset="0"/>
                <a:cs typeface="Times New Roman" pitchFamily="18" charset="0"/>
              </a:rPr>
              <a:t>Explain the activities of knowing, assuming, recognizing and fulfillment with one examples. (L2)</a:t>
            </a:r>
          </a:p>
          <a:p>
            <a:pPr marL="457200" indent="-457200">
              <a:lnSpc>
                <a:spcPct val="150000"/>
              </a:lnSpc>
              <a:buFont typeface="Calibri" pitchFamily="34" charset="0"/>
              <a:buAutoNum type="arabicPeriod"/>
            </a:pPr>
            <a:r>
              <a:rPr lang="en-US" sz="1600" dirty="0">
                <a:latin typeface="Times New Roman" pitchFamily="18" charset="0"/>
                <a:cs typeface="Times New Roman" pitchFamily="18" charset="0"/>
              </a:rPr>
              <a:t>Explain how pre conditioning can lead to unhappiness. (L2)</a:t>
            </a:r>
          </a:p>
          <a:p>
            <a:pPr marL="457200" indent="-457200">
              <a:lnSpc>
                <a:spcPct val="150000"/>
              </a:lnSpc>
              <a:buFont typeface="Calibri" pitchFamily="34" charset="0"/>
              <a:buAutoNum type="arabicPeriod"/>
            </a:pPr>
            <a:r>
              <a:rPr lang="en-US" sz="1600" dirty="0">
                <a:latin typeface="Times New Roman" pitchFamily="18" charset="0"/>
                <a:cs typeface="Times New Roman" pitchFamily="18" charset="0"/>
              </a:rPr>
              <a:t>Discuss how sensation from the body cannot be a source for continuous happiness. (L2)</a:t>
            </a:r>
          </a:p>
          <a:p>
            <a:pPr marL="457200" indent="-457200">
              <a:lnSpc>
                <a:spcPct val="150000"/>
              </a:lnSpc>
              <a:buFont typeface="Calibri" pitchFamily="34" charset="0"/>
              <a:buAutoNum type="arabicPeriod"/>
            </a:pPr>
            <a:r>
              <a:rPr lang="en-US" sz="1600" dirty="0">
                <a:latin typeface="Times New Roman" pitchFamily="18" charset="0"/>
                <a:cs typeface="Times New Roman" pitchFamily="18" charset="0"/>
              </a:rPr>
              <a:t>Illustrate “The state of harmony or lack of it in the self has a strong influence on the health of the body” with an example. (L3)</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2000" cy="6858000"/>
          </a:xfrm>
          <a:prstGeom prst="rect">
            <a:avLst/>
          </a:prstGeom>
        </p:spPr>
      </p:pic>
      <p:sp>
        <p:nvSpPr>
          <p:cNvPr id="3" name="object 3"/>
          <p:cNvSpPr/>
          <p:nvPr/>
        </p:nvSpPr>
        <p:spPr>
          <a:xfrm>
            <a:off x="0" y="0"/>
            <a:ext cx="12192000" cy="500380"/>
          </a:xfrm>
          <a:custGeom>
            <a:avLst/>
            <a:gdLst/>
            <a:ahLst/>
            <a:cxnLst/>
            <a:rect l="l" t="t" r="r" b="b"/>
            <a:pathLst>
              <a:path w="12192000" h="500380">
                <a:moveTo>
                  <a:pt x="12192000" y="500062"/>
                </a:moveTo>
                <a:lnTo>
                  <a:pt x="0" y="500062"/>
                </a:lnTo>
                <a:lnTo>
                  <a:pt x="0" y="0"/>
                </a:lnTo>
                <a:lnTo>
                  <a:pt x="12192000" y="0"/>
                </a:lnTo>
                <a:lnTo>
                  <a:pt x="12192000" y="500062"/>
                </a:lnTo>
                <a:close/>
              </a:path>
            </a:pathLst>
          </a:custGeom>
          <a:solidFill>
            <a:srgbClr val="4B0082"/>
          </a:solidFill>
        </p:spPr>
        <p:txBody>
          <a:bodyPr wrap="square" lIns="0" tIns="0" rIns="0" bIns="0" rtlCol="0"/>
          <a:lstStyle/>
          <a:p>
            <a:endParaRPr/>
          </a:p>
        </p:txBody>
      </p:sp>
      <p:sp>
        <p:nvSpPr>
          <p:cNvPr id="4" name="object 4"/>
          <p:cNvSpPr/>
          <p:nvPr/>
        </p:nvSpPr>
        <p:spPr>
          <a:xfrm>
            <a:off x="0" y="6572250"/>
            <a:ext cx="12192000" cy="285750"/>
          </a:xfrm>
          <a:custGeom>
            <a:avLst/>
            <a:gdLst/>
            <a:ahLst/>
            <a:cxnLst/>
            <a:rect l="l" t="t" r="r" b="b"/>
            <a:pathLst>
              <a:path w="12192000" h="285750">
                <a:moveTo>
                  <a:pt x="12192000" y="0"/>
                </a:moveTo>
                <a:lnTo>
                  <a:pt x="0" y="0"/>
                </a:lnTo>
                <a:lnTo>
                  <a:pt x="0" y="285750"/>
                </a:lnTo>
                <a:lnTo>
                  <a:pt x="12192000" y="285750"/>
                </a:lnTo>
                <a:lnTo>
                  <a:pt x="12192000" y="0"/>
                </a:lnTo>
                <a:close/>
              </a:path>
            </a:pathLst>
          </a:custGeom>
          <a:solidFill>
            <a:srgbClr val="BEBEBE"/>
          </a:solidFill>
        </p:spPr>
        <p:txBody>
          <a:bodyPr wrap="square" lIns="0" tIns="0" rIns="0" bIns="0" rtlCol="0"/>
          <a:lstStyle/>
          <a:p>
            <a:endParaRPr/>
          </a:p>
        </p:txBody>
      </p:sp>
      <p:sp>
        <p:nvSpPr>
          <p:cNvPr id="5" name="object 5"/>
          <p:cNvSpPr txBox="1"/>
          <p:nvPr/>
        </p:nvSpPr>
        <p:spPr>
          <a:xfrm>
            <a:off x="11916409" y="6642627"/>
            <a:ext cx="194945" cy="147320"/>
          </a:xfrm>
          <a:prstGeom prst="rect">
            <a:avLst/>
          </a:prstGeom>
        </p:spPr>
        <p:txBody>
          <a:bodyPr vert="horz" wrap="square" lIns="0" tIns="12700" rIns="0" bIns="0" rtlCol="0">
            <a:spAutoFit/>
          </a:bodyPr>
          <a:lstStyle/>
          <a:p>
            <a:pPr marL="12700">
              <a:lnSpc>
                <a:spcPct val="100000"/>
              </a:lnSpc>
              <a:spcBef>
                <a:spcPts val="100"/>
              </a:spcBef>
            </a:pPr>
            <a:r>
              <a:rPr sz="800" spc="-25" dirty="0">
                <a:latin typeface="Arial MT"/>
                <a:cs typeface="Arial MT"/>
              </a:rPr>
              <a:t>138</a:t>
            </a:r>
            <a:endParaRPr sz="800">
              <a:latin typeface="Arial MT"/>
              <a:cs typeface="Arial MT"/>
            </a:endParaRPr>
          </a:p>
        </p:txBody>
      </p:sp>
      <p:pic>
        <p:nvPicPr>
          <p:cNvPr id="6" name="object 6"/>
          <p:cNvPicPr/>
          <p:nvPr/>
        </p:nvPicPr>
        <p:blipFill>
          <a:blip r:embed="rId3" cstate="print"/>
          <a:stretch>
            <a:fillRect/>
          </a:stretch>
        </p:blipFill>
        <p:spPr>
          <a:xfrm>
            <a:off x="0" y="6553200"/>
            <a:ext cx="406400" cy="304799"/>
          </a:xfrm>
          <a:prstGeom prst="rect">
            <a:avLst/>
          </a:prstGeom>
        </p:spPr>
      </p:pic>
      <p:pic>
        <p:nvPicPr>
          <p:cNvPr id="7" name="object 7"/>
          <p:cNvPicPr/>
          <p:nvPr/>
        </p:nvPicPr>
        <p:blipFill>
          <a:blip r:embed="rId4" cstate="print"/>
          <a:stretch>
            <a:fillRect/>
          </a:stretch>
        </p:blipFill>
        <p:spPr>
          <a:xfrm>
            <a:off x="2819400" y="1066800"/>
            <a:ext cx="5962650" cy="42195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2000" cy="6858000"/>
          </a:xfrm>
          <a:prstGeom prst="rect">
            <a:avLst/>
          </a:prstGeom>
        </p:spPr>
      </p:pic>
      <p:sp>
        <p:nvSpPr>
          <p:cNvPr id="3" name="object 3"/>
          <p:cNvSpPr txBox="1">
            <a:spLocks noGrp="1"/>
          </p:cNvSpPr>
          <p:nvPr>
            <p:ph type="title"/>
          </p:nvPr>
        </p:nvSpPr>
        <p:spPr>
          <a:xfrm>
            <a:off x="1788478" y="228600"/>
            <a:ext cx="7494270" cy="1305486"/>
          </a:xfrm>
          <a:prstGeom prst="rect">
            <a:avLst/>
          </a:prstGeom>
        </p:spPr>
        <p:txBody>
          <a:bodyPr vert="horz" wrap="square" lIns="0" tIns="12700" rIns="0" bIns="0" rtlCol="0">
            <a:spAutoFit/>
          </a:bodyPr>
          <a:lstStyle/>
          <a:p>
            <a:pPr marL="12700" algn="ctr">
              <a:lnSpc>
                <a:spcPct val="100000"/>
              </a:lnSpc>
              <a:spcBef>
                <a:spcPts val="100"/>
              </a:spcBef>
            </a:pPr>
            <a:r>
              <a:rPr lang="en-US" dirty="0" smtClean="0">
                <a:solidFill>
                  <a:srgbClr val="FF0000"/>
                </a:solidFill>
                <a:latin typeface="Times New Roman" pitchFamily="18" charset="0"/>
                <a:cs typeface="Times New Roman" pitchFamily="18" charset="0"/>
              </a:rPr>
              <a:t>SESSION </a:t>
            </a:r>
            <a:r>
              <a:rPr lang="en-US" dirty="0" smtClean="0">
                <a:solidFill>
                  <a:srgbClr val="FF0000"/>
                </a:solidFill>
                <a:latin typeface="Times New Roman" pitchFamily="18" charset="0"/>
                <a:cs typeface="Times New Roman" pitchFamily="18" charset="0"/>
              </a:rPr>
              <a:t>13. </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t>
            </a:r>
            <a:r>
              <a:rPr lang="en-US" dirty="0" smtClean="0">
                <a:solidFill>
                  <a:srgbClr val="00B050"/>
                </a:solidFill>
                <a:latin typeface="Times New Roman" pitchFamily="18" charset="0"/>
                <a:cs typeface="Times New Roman" pitchFamily="18" charset="0"/>
              </a:rPr>
              <a:t>Understanding Human being as the Co-existence of the Self and Body</a:t>
            </a:r>
            <a:endParaRPr spc="-10" dirty="0">
              <a:solidFill>
                <a:srgbClr val="00B050"/>
              </a:solidFill>
            </a:endParaRPr>
          </a:p>
        </p:txBody>
      </p:sp>
      <p:pic>
        <p:nvPicPr>
          <p:cNvPr id="34818" name="Picture 2" descr="Understanding Human Being as Co-existence Of Self ('I') &amp; Body - ppt video  online download"/>
          <p:cNvPicPr>
            <a:picLocks noChangeAspect="1" noChangeArrowheads="1"/>
          </p:cNvPicPr>
          <p:nvPr/>
        </p:nvPicPr>
        <p:blipFill>
          <a:blip r:embed="rId3"/>
          <a:srcRect/>
          <a:stretch>
            <a:fillRect/>
          </a:stretch>
        </p:blipFill>
        <p:spPr bwMode="auto">
          <a:xfrm>
            <a:off x="1752600" y="1600200"/>
            <a:ext cx="9144000" cy="47244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2000" cy="5715000"/>
          </a:xfrm>
          <a:prstGeom prst="rect">
            <a:avLst/>
          </a:prstGeom>
        </p:spPr>
      </p:pic>
      <p:sp>
        <p:nvSpPr>
          <p:cNvPr id="3" name="object 3"/>
          <p:cNvSpPr txBox="1">
            <a:spLocks noGrp="1"/>
          </p:cNvSpPr>
          <p:nvPr>
            <p:ph type="title"/>
          </p:nvPr>
        </p:nvSpPr>
        <p:spPr>
          <a:xfrm>
            <a:off x="1219201" y="533401"/>
            <a:ext cx="8839200" cy="1120820"/>
          </a:xfrm>
          <a:prstGeom prst="rect">
            <a:avLst/>
          </a:prstGeom>
        </p:spPr>
        <p:txBody>
          <a:bodyPr vert="horz" wrap="square" lIns="0" tIns="12700" rIns="0" bIns="0" rtlCol="0">
            <a:spAutoFit/>
          </a:bodyPr>
          <a:lstStyle/>
          <a:p>
            <a:pPr fontAlgn="ctr"/>
            <a:r>
              <a:rPr lang="en-US" dirty="0" smtClean="0">
                <a:solidFill>
                  <a:srgbClr val="00B050"/>
                </a:solidFill>
                <a:latin typeface="Times New Roman" pitchFamily="18" charset="0"/>
                <a:cs typeface="Times New Roman" pitchFamily="18" charset="0"/>
              </a:rPr>
              <a:t>Understanding Human being as the Co-existence of the Self and Body ..</a:t>
            </a:r>
            <a:br>
              <a:rPr lang="en-US" dirty="0" smtClean="0">
                <a:solidFill>
                  <a:srgbClr val="00B050"/>
                </a:solidFill>
                <a:latin typeface="Times New Roman" pitchFamily="18" charset="0"/>
                <a:cs typeface="Times New Roman" pitchFamily="18" charset="0"/>
              </a:rPr>
            </a:br>
            <a:endParaRPr sz="1600" spc="-10" dirty="0">
              <a:solidFill>
                <a:schemeClr val="tx1"/>
              </a:solidFill>
              <a:latin typeface="Times New Roman" pitchFamily="18" charset="0"/>
              <a:cs typeface="Times New Roman" pitchFamily="18" charset="0"/>
            </a:endParaRPr>
          </a:p>
        </p:txBody>
      </p:sp>
      <p:sp>
        <p:nvSpPr>
          <p:cNvPr id="4" name="Rectangle 3"/>
          <p:cNvSpPr/>
          <p:nvPr/>
        </p:nvSpPr>
        <p:spPr>
          <a:xfrm>
            <a:off x="1752600" y="1447800"/>
            <a:ext cx="8686800" cy="5539978"/>
          </a:xfrm>
          <a:prstGeom prst="rect">
            <a:avLst/>
          </a:prstGeom>
        </p:spPr>
        <p:txBody>
          <a:bodyPr wrap="square">
            <a:spAutoFit/>
          </a:bodyPr>
          <a:lstStyle/>
          <a:p>
            <a:r>
              <a:rPr lang="en-US" b="0" dirty="0" smtClean="0">
                <a:solidFill>
                  <a:schemeClr val="tx1"/>
                </a:solidFill>
                <a:latin typeface="Times New Roman" pitchFamily="18" charset="0"/>
                <a:cs typeface="Times New Roman" pitchFamily="18" charset="0"/>
              </a:rPr>
              <a:t>A human being can be understood as the co-existence of two distinct entities: the Self, which is characterized by consciousness and the ability to feel and experience, and the Body, which is a material entity. The Self is the "I" that feels, thinks, and desires, while the Body is the physical form that interacts with the external world. These two components are interdependent, with the Self guiding the Body and the Body providing the physical basis for the Self's experiences. </a:t>
            </a:r>
            <a:r>
              <a:rPr lang="en-US" sz="2400" b="0" dirty="0" smtClean="0"/>
              <a:t/>
            </a:r>
            <a:br>
              <a:rPr lang="en-US" sz="2400" b="0" dirty="0" smtClean="0"/>
            </a:br>
            <a:r>
              <a:rPr lang="en-US" sz="2400" b="0" dirty="0" smtClean="0"/>
              <a:t/>
            </a:r>
            <a:br>
              <a:rPr lang="en-US" sz="2400" b="0" dirty="0" smtClean="0"/>
            </a:br>
            <a:r>
              <a:rPr lang="en-US" b="0" dirty="0" smtClean="0">
                <a:solidFill>
                  <a:schemeClr val="tx1"/>
                </a:solidFill>
                <a:latin typeface="Times New Roman" pitchFamily="18" charset="0"/>
                <a:cs typeface="Times New Roman" pitchFamily="18" charset="0"/>
              </a:rPr>
              <a:t>Here's a more detailed explanation</a:t>
            </a:r>
            <a:br>
              <a:rPr lang="en-US" b="0" dirty="0" smtClean="0">
                <a:solidFill>
                  <a:schemeClr val="tx1"/>
                </a:solidFill>
                <a:latin typeface="Times New Roman" pitchFamily="18" charset="0"/>
                <a:cs typeface="Times New Roman" pitchFamily="18" charset="0"/>
              </a:rPr>
            </a:br>
            <a:r>
              <a:rPr lang="en-US" b="0" dirty="0" smtClean="0">
                <a:solidFill>
                  <a:schemeClr val="tx1"/>
                </a:solidFill>
                <a:latin typeface="Times New Roman" pitchFamily="18" charset="0"/>
                <a:cs typeface="Times New Roman" pitchFamily="18" charset="0"/>
              </a:rPr>
              <a:t>1. The Self (Consciousness):</a:t>
            </a:r>
            <a:br>
              <a:rPr lang="en-US" b="0" dirty="0" smtClean="0">
                <a:solidFill>
                  <a:schemeClr val="tx1"/>
                </a:solidFill>
                <a:latin typeface="Times New Roman" pitchFamily="18" charset="0"/>
                <a:cs typeface="Times New Roman" pitchFamily="18" charset="0"/>
              </a:rPr>
            </a:br>
            <a:endParaRPr lang="en-US" b="0" dirty="0" smtClean="0">
              <a:solidFill>
                <a:schemeClr val="tx1"/>
              </a:solidFill>
              <a:latin typeface="Times New Roman" pitchFamily="18" charset="0"/>
              <a:cs typeface="Times New Roman" pitchFamily="18" charset="0"/>
            </a:endParaRPr>
          </a:p>
          <a:p>
            <a:r>
              <a:rPr lang="en-US" b="0" dirty="0" smtClean="0">
                <a:solidFill>
                  <a:schemeClr val="tx1"/>
                </a:solidFill>
                <a:latin typeface="Times New Roman" pitchFamily="18" charset="0"/>
                <a:cs typeface="Times New Roman" pitchFamily="18" charset="0"/>
              </a:rPr>
              <a:t>a. The Self is the conscious entity within us, often referred to as "I" or "</a:t>
            </a:r>
            <a:r>
              <a:rPr lang="en-US" b="0" dirty="0" err="1" smtClean="0">
                <a:solidFill>
                  <a:schemeClr val="tx1"/>
                </a:solidFill>
                <a:latin typeface="Times New Roman" pitchFamily="18" charset="0"/>
                <a:cs typeface="Times New Roman" pitchFamily="18" charset="0"/>
              </a:rPr>
              <a:t>Jivana</a:t>
            </a:r>
            <a:r>
              <a:rPr lang="en-US" b="0" dirty="0" smtClean="0">
                <a:solidFill>
                  <a:schemeClr val="tx1"/>
                </a:solidFill>
                <a:latin typeface="Times New Roman" pitchFamily="18" charset="0"/>
                <a:cs typeface="Times New Roman" pitchFamily="18" charset="0"/>
              </a:rPr>
              <a:t>". </a:t>
            </a:r>
            <a:br>
              <a:rPr lang="en-US" b="0" dirty="0" smtClean="0">
                <a:solidFill>
                  <a:schemeClr val="tx1"/>
                </a:solidFill>
                <a:latin typeface="Times New Roman" pitchFamily="18" charset="0"/>
                <a:cs typeface="Times New Roman" pitchFamily="18" charset="0"/>
              </a:rPr>
            </a:br>
            <a:r>
              <a:rPr lang="en-US" b="0" dirty="0" smtClean="0">
                <a:solidFill>
                  <a:schemeClr val="tx1"/>
                </a:solidFill>
                <a:latin typeface="Times New Roman" pitchFamily="18" charset="0"/>
                <a:cs typeface="Times New Roman" pitchFamily="18" charset="0"/>
              </a:rPr>
              <a:t>b. It experiences feelings, thoughts, and desires. </a:t>
            </a:r>
            <a:br>
              <a:rPr lang="en-US" b="0" dirty="0" smtClean="0">
                <a:solidFill>
                  <a:schemeClr val="tx1"/>
                </a:solidFill>
                <a:latin typeface="Times New Roman" pitchFamily="18" charset="0"/>
                <a:cs typeface="Times New Roman" pitchFamily="18" charset="0"/>
              </a:rPr>
            </a:br>
            <a:r>
              <a:rPr lang="en-US" dirty="0">
                <a:solidFill>
                  <a:schemeClr val="tx1"/>
                </a:solidFill>
                <a:latin typeface="Times New Roman" pitchFamily="18" charset="0"/>
                <a:cs typeface="Times New Roman" pitchFamily="18" charset="0"/>
              </a:rPr>
              <a:t>c</a:t>
            </a:r>
            <a:r>
              <a:rPr lang="en-US" b="0" dirty="0" smtClean="0">
                <a:solidFill>
                  <a:schemeClr val="tx1"/>
                </a:solidFill>
                <a:latin typeface="Times New Roman" pitchFamily="18" charset="0"/>
                <a:cs typeface="Times New Roman" pitchFamily="18" charset="0"/>
              </a:rPr>
              <a:t>. The Self's needs are qualitative, such as happiness, trust, respect, and fulfillment of </a:t>
            </a:r>
            <a:r>
              <a:rPr lang="en-US" dirty="0">
                <a:solidFill>
                  <a:schemeClr val="tx1"/>
                </a:solidFill>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rPr>
              <a:t>       </a:t>
            </a:r>
            <a:r>
              <a:rPr lang="en-US" b="0" dirty="0" smtClean="0">
                <a:solidFill>
                  <a:schemeClr val="tx1"/>
                </a:solidFill>
                <a:latin typeface="Times New Roman" pitchFamily="18" charset="0"/>
                <a:cs typeface="Times New Roman" pitchFamily="18" charset="0"/>
              </a:rPr>
              <a:t>relationships. </a:t>
            </a:r>
            <a:br>
              <a:rPr lang="en-US" b="0" dirty="0" smtClean="0">
                <a:solidFill>
                  <a:schemeClr val="tx1"/>
                </a:solidFill>
                <a:latin typeface="Times New Roman" pitchFamily="18" charset="0"/>
                <a:cs typeface="Times New Roman" pitchFamily="18" charset="0"/>
              </a:rPr>
            </a:br>
            <a:r>
              <a:rPr lang="en-US" dirty="0">
                <a:solidFill>
                  <a:schemeClr val="tx1"/>
                </a:solidFill>
                <a:latin typeface="Times New Roman" pitchFamily="18" charset="0"/>
                <a:cs typeface="Times New Roman" pitchFamily="18" charset="0"/>
              </a:rPr>
              <a:t>d</a:t>
            </a:r>
            <a:r>
              <a:rPr lang="en-US" b="0" dirty="0" smtClean="0">
                <a:solidFill>
                  <a:schemeClr val="tx1"/>
                </a:solidFill>
                <a:latin typeface="Times New Roman" pitchFamily="18" charset="0"/>
                <a:cs typeface="Times New Roman" pitchFamily="18" charset="0"/>
              </a:rPr>
              <a:t>. The Self's activities include knowing, assuming, recognizing, and fulfilling. </a:t>
            </a:r>
            <a:br>
              <a:rPr lang="en-US" b="0" dirty="0" smtClean="0">
                <a:solidFill>
                  <a:schemeClr val="tx1"/>
                </a:solidFill>
                <a:latin typeface="Times New Roman" pitchFamily="18" charset="0"/>
                <a:cs typeface="Times New Roman" pitchFamily="18" charset="0"/>
              </a:rPr>
            </a:br>
            <a:r>
              <a:rPr lang="en-US" dirty="0">
                <a:solidFill>
                  <a:schemeClr val="tx1"/>
                </a:solidFill>
                <a:latin typeface="Times New Roman" pitchFamily="18" charset="0"/>
                <a:cs typeface="Times New Roman" pitchFamily="18" charset="0"/>
              </a:rPr>
              <a:t>e</a:t>
            </a:r>
            <a:r>
              <a:rPr lang="en-US" b="0" dirty="0" smtClean="0">
                <a:solidFill>
                  <a:schemeClr val="tx1"/>
                </a:solidFill>
                <a:latin typeface="Times New Roman" pitchFamily="18" charset="0"/>
                <a:cs typeface="Times New Roman" pitchFamily="18" charset="0"/>
              </a:rPr>
              <a:t>. The Self is not limited by time or physical constraints. </a:t>
            </a:r>
            <a:r>
              <a:rPr lang="en-US" b="0" dirty="0" smtClean="0"/>
              <a:t/>
            </a:r>
            <a:br>
              <a:rPr lang="en-US" b="0" dirty="0" smtClean="0"/>
            </a:br>
            <a:r>
              <a:rPr lang="en-US" b="0" dirty="0" smtClean="0"/>
              <a:t/>
            </a:r>
            <a:br>
              <a:rPr lang="en-US" b="0" dirty="0" smtClean="0"/>
            </a:br>
            <a:r>
              <a:rPr lang="en-US" b="0" dirty="0" smtClean="0"/>
              <a:t> </a:t>
            </a:r>
            <a:r>
              <a:rPr lang="en-US" b="0" dirty="0" smtClean="0">
                <a:solidFill>
                  <a:schemeClr val="tx1"/>
                </a:solidFill>
                <a:latin typeface="Times New Roman" pitchFamily="18" charset="0"/>
                <a:cs typeface="Times New Roman" pitchFamily="18" charset="0"/>
              </a:rPr>
              <a:t/>
            </a:r>
            <a:br>
              <a:rPr lang="en-US" b="0" dirty="0" smtClean="0">
                <a:solidFill>
                  <a:schemeClr val="tx1"/>
                </a:solidFill>
                <a:latin typeface="Times New Roman" pitchFamily="18" charset="0"/>
                <a:cs typeface="Times New Roman" pitchFamily="18" charset="0"/>
              </a:rPr>
            </a:b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2000" cy="6858000"/>
          </a:xfrm>
          <a:prstGeom prst="rect">
            <a:avLst/>
          </a:prstGeom>
        </p:spPr>
      </p:pic>
      <p:sp>
        <p:nvSpPr>
          <p:cNvPr id="6" name="object 6"/>
          <p:cNvSpPr txBox="1"/>
          <p:nvPr/>
        </p:nvSpPr>
        <p:spPr>
          <a:xfrm>
            <a:off x="6289040" y="1367123"/>
            <a:ext cx="2298065" cy="330200"/>
          </a:xfrm>
          <a:prstGeom prst="rect">
            <a:avLst/>
          </a:prstGeom>
        </p:spPr>
        <p:txBody>
          <a:bodyPr vert="horz" wrap="square" lIns="0" tIns="12700" rIns="0" bIns="0" rtlCol="0">
            <a:spAutoFit/>
          </a:bodyPr>
          <a:lstStyle/>
          <a:p>
            <a:pPr marL="12700">
              <a:lnSpc>
                <a:spcPct val="100000"/>
              </a:lnSpc>
              <a:spcBef>
                <a:spcPts val="100"/>
              </a:spcBef>
            </a:pPr>
            <a:endParaRPr sz="2000">
              <a:latin typeface="Arial MT"/>
              <a:cs typeface="Arial MT"/>
            </a:endParaRPr>
          </a:p>
        </p:txBody>
      </p:sp>
      <p:sp>
        <p:nvSpPr>
          <p:cNvPr id="7" name="object 7"/>
          <p:cNvSpPr txBox="1"/>
          <p:nvPr/>
        </p:nvSpPr>
        <p:spPr>
          <a:xfrm>
            <a:off x="6289040" y="2098643"/>
            <a:ext cx="5786120" cy="330200"/>
          </a:xfrm>
          <a:prstGeom prst="rect">
            <a:avLst/>
          </a:prstGeom>
        </p:spPr>
        <p:txBody>
          <a:bodyPr vert="horz" wrap="square" lIns="0" tIns="12700" rIns="0" bIns="0" rtlCol="0">
            <a:spAutoFit/>
          </a:bodyPr>
          <a:lstStyle/>
          <a:p>
            <a:pPr marL="12700">
              <a:lnSpc>
                <a:spcPct val="100000"/>
              </a:lnSpc>
              <a:spcBef>
                <a:spcPts val="100"/>
              </a:spcBef>
            </a:pPr>
            <a:endParaRPr sz="2000">
              <a:latin typeface="Arial MT"/>
              <a:cs typeface="Arial MT"/>
            </a:endParaRPr>
          </a:p>
        </p:txBody>
      </p:sp>
      <p:sp>
        <p:nvSpPr>
          <p:cNvPr id="8" name="object 8"/>
          <p:cNvSpPr txBox="1">
            <a:spLocks noGrp="1"/>
          </p:cNvSpPr>
          <p:nvPr>
            <p:ph type="title"/>
          </p:nvPr>
        </p:nvSpPr>
        <p:spPr>
          <a:xfrm>
            <a:off x="764540" y="99396"/>
            <a:ext cx="9751060" cy="1305486"/>
          </a:xfrm>
          <a:prstGeom prst="rect">
            <a:avLst/>
          </a:prstGeom>
        </p:spPr>
        <p:txBody>
          <a:bodyPr vert="horz" wrap="square" lIns="0" tIns="12700" rIns="0" bIns="0" rtlCol="0">
            <a:spAutoFit/>
          </a:bodyPr>
          <a:lstStyle/>
          <a:p>
            <a:pPr marL="12700" algn="l">
              <a:lnSpc>
                <a:spcPct val="100000"/>
              </a:lnSpc>
              <a:spcBef>
                <a:spcPts val="100"/>
              </a:spcBef>
            </a:pPr>
            <a:r>
              <a:rPr lang="en-US" dirty="0" smtClean="0">
                <a:solidFill>
                  <a:srgbClr val="00B050"/>
                </a:solidFill>
                <a:latin typeface="Times New Roman" pitchFamily="18" charset="0"/>
                <a:cs typeface="Times New Roman" pitchFamily="18" charset="0"/>
              </a:rPr>
              <a:t>Understanding Human being as the Co-existence of the Self and Body .. </a:t>
            </a:r>
            <a:br>
              <a:rPr lang="en-US" dirty="0" smtClean="0">
                <a:solidFill>
                  <a:srgbClr val="00B050"/>
                </a:solidFill>
                <a:latin typeface="Times New Roman" pitchFamily="18" charset="0"/>
                <a:cs typeface="Times New Roman" pitchFamily="18" charset="0"/>
              </a:rPr>
            </a:br>
            <a:endParaRPr spc="-25" dirty="0"/>
          </a:p>
        </p:txBody>
      </p:sp>
      <p:sp>
        <p:nvSpPr>
          <p:cNvPr id="9" name="object 9"/>
          <p:cNvSpPr txBox="1"/>
          <p:nvPr/>
        </p:nvSpPr>
        <p:spPr>
          <a:xfrm>
            <a:off x="6250940" y="-53883"/>
            <a:ext cx="4789170" cy="475130"/>
          </a:xfrm>
          <a:prstGeom prst="rect">
            <a:avLst/>
          </a:prstGeom>
        </p:spPr>
        <p:txBody>
          <a:bodyPr vert="horz" wrap="square" lIns="0" tIns="165735" rIns="0" bIns="0" rtlCol="0">
            <a:spAutoFit/>
          </a:bodyPr>
          <a:lstStyle/>
          <a:p>
            <a:pPr marL="12700">
              <a:lnSpc>
                <a:spcPct val="100000"/>
              </a:lnSpc>
              <a:spcBef>
                <a:spcPts val="1305"/>
              </a:spcBef>
            </a:pPr>
            <a:endParaRPr sz="2000">
              <a:latin typeface="Arial MT"/>
              <a:cs typeface="Arial MT"/>
            </a:endParaRPr>
          </a:p>
        </p:txBody>
      </p:sp>
      <p:sp>
        <p:nvSpPr>
          <p:cNvPr id="10" name="Rectangle 9"/>
          <p:cNvSpPr/>
          <p:nvPr/>
        </p:nvSpPr>
        <p:spPr>
          <a:xfrm>
            <a:off x="914400" y="1143000"/>
            <a:ext cx="9601200" cy="4893647"/>
          </a:xfrm>
          <a:prstGeom prst="rect">
            <a:avLst/>
          </a:prstGeom>
        </p:spPr>
        <p:txBody>
          <a:bodyPr wrap="square">
            <a:spAutoFit/>
          </a:bodyPr>
          <a:lstStyle/>
          <a:p>
            <a:r>
              <a:rPr lang="en-US" sz="1600" b="0" dirty="0" smtClean="0">
                <a:solidFill>
                  <a:schemeClr val="tx1"/>
                </a:solidFill>
                <a:latin typeface="Times New Roman" pitchFamily="18" charset="0"/>
                <a:cs typeface="Times New Roman" pitchFamily="18" charset="0"/>
              </a:rPr>
              <a:t>2. The Body:</a:t>
            </a:r>
          </a:p>
          <a:p>
            <a:pPr fontAlgn="ctr"/>
            <a:r>
              <a:rPr lang="en-US" sz="1600" dirty="0" smtClean="0">
                <a:latin typeface="Times New Roman" pitchFamily="18" charset="0"/>
                <a:cs typeface="Times New Roman" pitchFamily="18" charset="0"/>
              </a:rPr>
              <a:t>a. The </a:t>
            </a:r>
            <a:r>
              <a:rPr lang="en-US" sz="1600" dirty="0">
                <a:latin typeface="Times New Roman" pitchFamily="18" charset="0"/>
                <a:cs typeface="Times New Roman" pitchFamily="18" charset="0"/>
              </a:rPr>
              <a:t>Body is the material, physical form of a human being. </a:t>
            </a:r>
          </a:p>
          <a:p>
            <a:pPr fontAlgn="ctr"/>
            <a:r>
              <a:rPr lang="en-US" sz="1600" dirty="0" smtClean="0">
                <a:latin typeface="Times New Roman" pitchFamily="18" charset="0"/>
                <a:cs typeface="Times New Roman" pitchFamily="18" charset="0"/>
              </a:rPr>
              <a:t>b. t </a:t>
            </a:r>
            <a:r>
              <a:rPr lang="en-US" sz="1600" dirty="0">
                <a:latin typeface="Times New Roman" pitchFamily="18" charset="0"/>
                <a:cs typeface="Times New Roman" pitchFamily="18" charset="0"/>
              </a:rPr>
              <a:t>interacts with the external world through senses and physical actions. </a:t>
            </a:r>
          </a:p>
          <a:p>
            <a:pPr fontAlgn="ctr"/>
            <a:r>
              <a:rPr lang="en-US" sz="1600" dirty="0" smtClean="0">
                <a:latin typeface="Times New Roman" pitchFamily="18" charset="0"/>
                <a:cs typeface="Times New Roman" pitchFamily="18" charset="0"/>
              </a:rPr>
              <a:t>c. The </a:t>
            </a:r>
            <a:r>
              <a:rPr lang="en-US" sz="1600" dirty="0">
                <a:latin typeface="Times New Roman" pitchFamily="18" charset="0"/>
                <a:cs typeface="Times New Roman" pitchFamily="18" charset="0"/>
              </a:rPr>
              <a:t>Body's needs are quantitative and temporary, including physical facilities like food, clothing, and shelter. </a:t>
            </a:r>
          </a:p>
          <a:p>
            <a:pPr fontAlgn="ctr"/>
            <a:r>
              <a:rPr lang="en-US" sz="1600" dirty="0" smtClean="0">
                <a:latin typeface="Times New Roman" pitchFamily="18" charset="0"/>
                <a:cs typeface="Times New Roman" pitchFamily="18" charset="0"/>
              </a:rPr>
              <a:t>d. The </a:t>
            </a:r>
            <a:r>
              <a:rPr lang="en-US" sz="1600" dirty="0">
                <a:latin typeface="Times New Roman" pitchFamily="18" charset="0"/>
                <a:cs typeface="Times New Roman" pitchFamily="18" charset="0"/>
              </a:rPr>
              <a:t>Body's activities are primarily recognizing and fulfilling needs. </a:t>
            </a:r>
          </a:p>
          <a:p>
            <a:pPr fontAlgn="ctr"/>
            <a:r>
              <a:rPr lang="en-US" sz="1600" dirty="0" smtClean="0">
                <a:latin typeface="Times New Roman" pitchFamily="18" charset="0"/>
                <a:cs typeface="Times New Roman" pitchFamily="18" charset="0"/>
              </a:rPr>
              <a:t>e. The </a:t>
            </a:r>
            <a:r>
              <a:rPr lang="en-US" sz="1600" dirty="0">
                <a:latin typeface="Times New Roman" pitchFamily="18" charset="0"/>
                <a:cs typeface="Times New Roman" pitchFamily="18" charset="0"/>
              </a:rPr>
              <a:t>Body's needs are limited in quantity and time, unlike the Self's needs which are continuous. </a:t>
            </a:r>
          </a:p>
          <a:p>
            <a:r>
              <a:rPr lang="en-US" sz="1600" dirty="0">
                <a:latin typeface="Times New Roman" pitchFamily="18" charset="0"/>
                <a:cs typeface="Times New Roman" pitchFamily="18" charset="0"/>
              </a:rPr>
              <a:t/>
            </a:r>
            <a:br>
              <a:rPr lang="en-US" sz="1600" dirty="0">
                <a:latin typeface="Times New Roman" pitchFamily="18" charset="0"/>
                <a:cs typeface="Times New Roman" pitchFamily="18" charset="0"/>
              </a:rPr>
            </a:br>
            <a:r>
              <a:rPr lang="en-US" sz="1600" b="0" dirty="0" smtClean="0">
                <a:solidFill>
                  <a:schemeClr val="tx1"/>
                </a:solidFill>
                <a:latin typeface="Times New Roman" pitchFamily="18" charset="0"/>
                <a:cs typeface="Times New Roman" pitchFamily="18" charset="0"/>
              </a:rPr>
              <a:t/>
            </a:r>
            <a:br>
              <a:rPr lang="en-US" sz="1600" b="0" dirty="0" smtClean="0">
                <a:solidFill>
                  <a:schemeClr val="tx1"/>
                </a:solidFill>
                <a:latin typeface="Times New Roman" pitchFamily="18" charset="0"/>
                <a:cs typeface="Times New Roman" pitchFamily="18" charset="0"/>
              </a:rPr>
            </a:br>
            <a:r>
              <a:rPr lang="en-US" sz="1600" b="0" dirty="0" smtClean="0">
                <a:solidFill>
                  <a:schemeClr val="tx1"/>
                </a:solidFill>
                <a:latin typeface="Times New Roman" pitchFamily="18" charset="0"/>
                <a:cs typeface="Times New Roman" pitchFamily="18" charset="0"/>
              </a:rPr>
              <a:t> 3. Co-existence and Harmony:</a:t>
            </a:r>
          </a:p>
          <a:p>
            <a:r>
              <a:rPr lang="en-US" sz="1600" dirty="0" smtClean="0">
                <a:latin typeface="Times New Roman" pitchFamily="18" charset="0"/>
                <a:cs typeface="Times New Roman" pitchFamily="18" charset="0"/>
              </a:rPr>
              <a:t>a. The </a:t>
            </a:r>
            <a:r>
              <a:rPr lang="en-US" sz="1600" dirty="0">
                <a:latin typeface="Times New Roman" pitchFamily="18" charset="0"/>
                <a:cs typeface="Times New Roman" pitchFamily="18" charset="0"/>
              </a:rPr>
              <a:t>Self and the Body are not separate entities but rather exist in a state of co-existence and harmony.</a:t>
            </a:r>
          </a:p>
          <a:p>
            <a:r>
              <a:rPr lang="en-US" sz="1600" dirty="0" smtClean="0">
                <a:latin typeface="Times New Roman" pitchFamily="18" charset="0"/>
                <a:cs typeface="Times New Roman" pitchFamily="18" charset="0"/>
              </a:rPr>
              <a:t>b. The </a:t>
            </a:r>
            <a:r>
              <a:rPr lang="en-US" sz="1600" dirty="0">
                <a:latin typeface="Times New Roman" pitchFamily="18" charset="0"/>
                <a:cs typeface="Times New Roman" pitchFamily="18" charset="0"/>
              </a:rPr>
              <a:t>Self guides the Body's actions and activities.</a:t>
            </a:r>
          </a:p>
          <a:p>
            <a:r>
              <a:rPr lang="en-US" sz="1600" dirty="0" smtClean="0">
                <a:latin typeface="Times New Roman" pitchFamily="18" charset="0"/>
                <a:cs typeface="Times New Roman" pitchFamily="18" charset="0"/>
              </a:rPr>
              <a:t>c. The </a:t>
            </a:r>
            <a:r>
              <a:rPr lang="en-US" sz="1600" dirty="0">
                <a:latin typeface="Times New Roman" pitchFamily="18" charset="0"/>
                <a:cs typeface="Times New Roman" pitchFamily="18" charset="0"/>
              </a:rPr>
              <a:t>Body provides the physical platform for the Self's experiences and interactions with the world.</a:t>
            </a:r>
          </a:p>
          <a:p>
            <a:r>
              <a:rPr lang="en-US" sz="1600" dirty="0" smtClean="0">
                <a:latin typeface="Times New Roman" pitchFamily="18" charset="0"/>
                <a:cs typeface="Times New Roman" pitchFamily="18" charset="0"/>
              </a:rPr>
              <a:t>d. Harmony </a:t>
            </a:r>
            <a:r>
              <a:rPr lang="en-US" sz="1600" dirty="0">
                <a:latin typeface="Times New Roman" pitchFamily="18" charset="0"/>
                <a:cs typeface="Times New Roman" pitchFamily="18" charset="0"/>
              </a:rPr>
              <a:t>within the human being is achieved when both the Self and the Body are in balance, with their respective needs being fulfilled.</a:t>
            </a:r>
          </a:p>
          <a:p>
            <a:pPr fontAlgn="ctr"/>
            <a:r>
              <a:rPr lang="en-US" sz="1600" dirty="0" smtClean="0">
                <a:latin typeface="Times New Roman" pitchFamily="18" charset="0"/>
                <a:cs typeface="Times New Roman" pitchFamily="18" charset="0"/>
              </a:rPr>
              <a:t>e. For </a:t>
            </a:r>
            <a:r>
              <a:rPr lang="en-US" sz="1600" dirty="0">
                <a:latin typeface="Times New Roman" pitchFamily="18" charset="0"/>
                <a:cs typeface="Times New Roman" pitchFamily="18" charset="0"/>
              </a:rPr>
              <a:t>example, the Self experiences happiness, while the Body requires physical facilities. </a:t>
            </a:r>
          </a:p>
          <a:p>
            <a:r>
              <a:rPr lang="en-US" dirty="0"/>
              <a:t/>
            </a:r>
            <a:br>
              <a:rPr lang="en-US" dirty="0"/>
            </a:br>
            <a:r>
              <a:rPr lang="en-US" b="0" dirty="0" smtClean="0">
                <a:solidFill>
                  <a:schemeClr val="tx1"/>
                </a:solidFill>
                <a:latin typeface="Times New Roman" pitchFamily="18" charset="0"/>
                <a:cs typeface="Times New Roman" pitchFamily="18" charset="0"/>
              </a:rPr>
              <a:t/>
            </a:r>
            <a:br>
              <a:rPr lang="en-US" b="0" dirty="0" smtClean="0">
                <a:solidFill>
                  <a:schemeClr val="tx1"/>
                </a:solidFill>
                <a:latin typeface="Times New Roman" pitchFamily="18" charset="0"/>
                <a:cs typeface="Times New Roman" pitchFamily="18" charset="0"/>
              </a:rPr>
            </a:br>
            <a:r>
              <a:rPr lang="en-US" b="0" dirty="0" smtClean="0">
                <a:solidFill>
                  <a:schemeClr val="tx1"/>
                </a:solidFill>
                <a:latin typeface="Times New Roman" pitchFamily="18" charset="0"/>
                <a:cs typeface="Times New Roman" pitchFamily="18" charset="0"/>
              </a:rPr>
              <a:t> </a:t>
            </a:r>
            <a:r>
              <a:rPr lang="en-US" b="0" dirty="0" smtClean="0"/>
              <a:t/>
            </a:r>
            <a:br>
              <a:rPr lang="en-US" b="0" dirty="0" smtClean="0"/>
            </a:b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2000" cy="6858000"/>
          </a:xfrm>
          <a:prstGeom prst="rect">
            <a:avLst/>
          </a:prstGeom>
        </p:spPr>
      </p:pic>
      <p:sp>
        <p:nvSpPr>
          <p:cNvPr id="7" name="object 7"/>
          <p:cNvSpPr txBox="1">
            <a:spLocks noGrp="1"/>
          </p:cNvSpPr>
          <p:nvPr>
            <p:ph type="title"/>
          </p:nvPr>
        </p:nvSpPr>
        <p:spPr>
          <a:xfrm>
            <a:off x="764540" y="838199"/>
            <a:ext cx="9751060" cy="2167260"/>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rgbClr val="00B050"/>
                </a:solidFill>
                <a:latin typeface="Times New Roman" pitchFamily="18" charset="0"/>
                <a:cs typeface="Times New Roman" pitchFamily="18" charset="0"/>
              </a:rPr>
              <a:t>Understanding Human being as the Co-existence of the Self and Body .. </a:t>
            </a:r>
            <a:br>
              <a:rPr lang="en-US" dirty="0" smtClean="0">
                <a:solidFill>
                  <a:srgbClr val="00B050"/>
                </a:solidFill>
                <a:latin typeface="Times New Roman" pitchFamily="18" charset="0"/>
                <a:cs typeface="Times New Roman" pitchFamily="18" charset="0"/>
              </a:rPr>
            </a:br>
            <a:r>
              <a:rPr lang="en-US" b="0" dirty="0" smtClean="0">
                <a:solidFill>
                  <a:schemeClr val="tx1"/>
                </a:solidFill>
              </a:rPr>
              <a:t> </a:t>
            </a:r>
            <a:r>
              <a:rPr lang="en-US" b="0" dirty="0" smtClean="0">
                <a:latin typeface="Times New Roman" pitchFamily="18" charset="0"/>
                <a:cs typeface="Times New Roman" pitchFamily="18" charset="0"/>
              </a:rPr>
              <a:t/>
            </a:r>
            <a:br>
              <a:rPr lang="en-US" b="0" dirty="0" smtClean="0">
                <a:latin typeface="Times New Roman" pitchFamily="18" charset="0"/>
                <a:cs typeface="Times New Roman" pitchFamily="18" charset="0"/>
              </a:rPr>
            </a:br>
            <a:r>
              <a:rPr lang="en-US" dirty="0" smtClean="0">
                <a:solidFill>
                  <a:srgbClr val="00B050"/>
                </a:solidFill>
                <a:latin typeface="Times New Roman" pitchFamily="18" charset="0"/>
                <a:cs typeface="Times New Roman" pitchFamily="18" charset="0"/>
              </a:rPr>
              <a:t/>
            </a:r>
            <a:br>
              <a:rPr lang="en-US" dirty="0" smtClean="0">
                <a:solidFill>
                  <a:srgbClr val="00B050"/>
                </a:solidFill>
                <a:latin typeface="Times New Roman" pitchFamily="18" charset="0"/>
                <a:cs typeface="Times New Roman" pitchFamily="18" charset="0"/>
              </a:rPr>
            </a:br>
            <a:r>
              <a:rPr lang="en-US" dirty="0" smtClean="0">
                <a:solidFill>
                  <a:srgbClr val="00B050"/>
                </a:solidFill>
                <a:latin typeface="Times New Roman" pitchFamily="18" charset="0"/>
                <a:cs typeface="Times New Roman" pitchFamily="18" charset="0"/>
              </a:rPr>
              <a:t> </a:t>
            </a:r>
            <a:endParaRPr spc="-10" dirty="0"/>
          </a:p>
        </p:txBody>
      </p:sp>
      <p:sp>
        <p:nvSpPr>
          <p:cNvPr id="4" name="Rectangle 3"/>
          <p:cNvSpPr/>
          <p:nvPr/>
        </p:nvSpPr>
        <p:spPr>
          <a:xfrm>
            <a:off x="838200" y="1981200"/>
            <a:ext cx="9677399" cy="2154436"/>
          </a:xfrm>
          <a:prstGeom prst="rect">
            <a:avLst/>
          </a:prstGeom>
        </p:spPr>
        <p:txBody>
          <a:bodyPr wrap="square">
            <a:spAutoFit/>
          </a:bodyPr>
          <a:lstStyle/>
          <a:p>
            <a:r>
              <a:rPr lang="en-US" sz="1600" b="0" dirty="0" smtClean="0">
                <a:solidFill>
                  <a:schemeClr val="tx1"/>
                </a:solidFill>
                <a:latin typeface="Times New Roman" pitchFamily="18" charset="0"/>
                <a:cs typeface="Times New Roman" pitchFamily="18" charset="0"/>
              </a:rPr>
              <a:t> 4. Key Differences:</a:t>
            </a:r>
          </a:p>
          <a:p>
            <a:pPr fontAlgn="ctr"/>
            <a:r>
              <a:rPr lang="en-US" sz="1600" dirty="0" smtClean="0">
                <a:latin typeface="Times New Roman" pitchFamily="18" charset="0"/>
                <a:cs typeface="Times New Roman" pitchFamily="18" charset="0"/>
              </a:rPr>
              <a:t>a. Needs</a:t>
            </a:r>
            <a:r>
              <a:rPr lang="en-US" sz="1600" dirty="0">
                <a:latin typeface="Times New Roman" pitchFamily="18" charset="0"/>
                <a:cs typeface="Times New Roman" pitchFamily="18" charset="0"/>
              </a:rPr>
              <a:t>: The Self's needs are qualitative and continuous, while the Body's needs are quantitative and temporary. </a:t>
            </a:r>
          </a:p>
          <a:p>
            <a:pPr fontAlgn="ctr"/>
            <a:r>
              <a:rPr lang="en-US" sz="1600" dirty="0" smtClean="0">
                <a:latin typeface="Times New Roman" pitchFamily="18" charset="0"/>
                <a:cs typeface="Times New Roman" pitchFamily="18" charset="0"/>
              </a:rPr>
              <a:t>b. Activities</a:t>
            </a:r>
            <a:r>
              <a:rPr lang="en-US" sz="1600" dirty="0">
                <a:latin typeface="Times New Roman" pitchFamily="18" charset="0"/>
                <a:cs typeface="Times New Roman" pitchFamily="18" charset="0"/>
              </a:rPr>
              <a:t>: The Self engages in activities like thinking, assuming, and recognizing, while the Body focuses on physical actions and fulfilling needs. </a:t>
            </a:r>
          </a:p>
          <a:p>
            <a:pPr fontAlgn="ctr"/>
            <a:r>
              <a:rPr lang="en-US" sz="1600" dirty="0" smtClean="0">
                <a:latin typeface="Times New Roman" pitchFamily="18" charset="0"/>
                <a:cs typeface="Times New Roman" pitchFamily="18" charset="0"/>
              </a:rPr>
              <a:t>c. Experiencing</a:t>
            </a:r>
            <a:r>
              <a:rPr lang="en-US" sz="1600" dirty="0">
                <a:latin typeface="Times New Roman" pitchFamily="18" charset="0"/>
                <a:cs typeface="Times New Roman" pitchFamily="18" charset="0"/>
              </a:rPr>
              <a:t>: The Self experiences feelings like happiness, sorrow, and pain, while the Body experiences physical sensations.</a:t>
            </a:r>
            <a:r>
              <a:rPr lang="en-US" dirty="0"/>
              <a:t> </a:t>
            </a:r>
          </a:p>
          <a:p>
            <a:r>
              <a:rPr lang="en-US" dirty="0"/>
              <a:t/>
            </a:r>
            <a:br>
              <a:rPr lang="en-US" dirty="0"/>
            </a:br>
            <a:r>
              <a:rPr lang="en-US" b="0" dirty="0" smtClean="0">
                <a:solidFill>
                  <a:schemeClr val="tx1"/>
                </a:solidFill>
                <a:latin typeface="Times New Roman" pitchFamily="18" charset="0"/>
                <a:cs typeface="Times New Roman" pitchFamily="18" charset="0"/>
              </a:rPr>
              <a:t> </a:t>
            </a:r>
            <a:endParaRPr lang="en-US" dirty="0"/>
          </a:p>
        </p:txBody>
      </p:sp>
      <p:sp>
        <p:nvSpPr>
          <p:cNvPr id="5" name="Rectangle 4"/>
          <p:cNvSpPr/>
          <p:nvPr/>
        </p:nvSpPr>
        <p:spPr>
          <a:xfrm>
            <a:off x="1143000" y="5334000"/>
            <a:ext cx="10058400" cy="923330"/>
          </a:xfrm>
          <a:prstGeom prst="rect">
            <a:avLst/>
          </a:prstGeom>
        </p:spPr>
        <p:txBody>
          <a:bodyPr wrap="square">
            <a:spAutoFit/>
          </a:bodyPr>
          <a:lstStyle/>
          <a:p>
            <a:r>
              <a:rPr lang="en-US" sz="1800" dirty="0" smtClean="0">
                <a:solidFill>
                  <a:srgbClr val="FF0000"/>
                </a:solidFill>
                <a:latin typeface="Arial MT"/>
                <a:cs typeface="Arial MT"/>
              </a:rPr>
              <a:t>References:</a:t>
            </a:r>
          </a:p>
          <a:p>
            <a:r>
              <a:rPr lang="en-US" dirty="0" smtClean="0">
                <a:latin typeface="Times New Roman" pitchFamily="18" charset="0"/>
                <a:cs typeface="Times New Roman" pitchFamily="18" charset="0"/>
              </a:rPr>
              <a:t>Textbook:1 Page No(59-74)</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R </a:t>
            </a:r>
            <a:r>
              <a:rPr lang="en-US" dirty="0" err="1" smtClean="0">
                <a:latin typeface="Times New Roman" pitchFamily="18" charset="0"/>
                <a:cs typeface="Times New Roman" pitchFamily="18" charset="0"/>
              </a:rPr>
              <a:t>R</a:t>
            </a:r>
            <a:r>
              <a:rPr lang="en-US" dirty="0" smtClean="0">
                <a:latin typeface="Times New Roman" pitchFamily="18" charset="0"/>
                <a:cs typeface="Times New Roman" pitchFamily="18" charset="0"/>
              </a:rPr>
              <a:t> Gaur, R </a:t>
            </a:r>
            <a:r>
              <a:rPr lang="en-US" dirty="0" err="1" smtClean="0">
                <a:latin typeface="Times New Roman" pitchFamily="18" charset="0"/>
                <a:cs typeface="Times New Roman" pitchFamily="18" charset="0"/>
              </a:rPr>
              <a:t>Asthana</a:t>
            </a:r>
            <a:r>
              <a:rPr lang="en-US" dirty="0" smtClean="0">
                <a:latin typeface="Times New Roman" pitchFamily="18" charset="0"/>
                <a:cs typeface="Times New Roman" pitchFamily="18" charset="0"/>
              </a:rPr>
              <a:t>, G P </a:t>
            </a:r>
            <a:r>
              <a:rPr lang="en-US" dirty="0" err="1" smtClean="0">
                <a:latin typeface="Times New Roman" pitchFamily="18" charset="0"/>
                <a:cs typeface="Times New Roman" pitchFamily="18" charset="0"/>
              </a:rPr>
              <a:t>Bagaria</a:t>
            </a:r>
            <a:r>
              <a:rPr lang="en-US" dirty="0" smtClean="0">
                <a:latin typeface="Times New Roman" pitchFamily="18" charset="0"/>
                <a:cs typeface="Times New Roman" pitchFamily="18" charset="0"/>
              </a:rPr>
              <a:t>, A Foundation Course in Human Values and Professional Ethics</a:t>
            </a:r>
            <a:endParaRPr lang="en-US" dirty="0"/>
          </a:p>
        </p:txBody>
      </p:sp>
      <p:pic>
        <p:nvPicPr>
          <p:cNvPr id="31746" name="Picture 2" descr="Unit 2 1) “Human being is more than just the Body” –explain OR Are the  activities in 'I' continuous or temporary? Just"/>
          <p:cNvPicPr>
            <a:picLocks noChangeAspect="1" noChangeArrowheads="1"/>
          </p:cNvPicPr>
          <p:nvPr/>
        </p:nvPicPr>
        <p:blipFill>
          <a:blip r:embed="rId3"/>
          <a:srcRect/>
          <a:stretch>
            <a:fillRect/>
          </a:stretch>
        </p:blipFill>
        <p:spPr bwMode="auto">
          <a:xfrm>
            <a:off x="5029200" y="3505200"/>
            <a:ext cx="5619750" cy="18288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2000" cy="6553200"/>
          </a:xfrm>
          <a:prstGeom prst="rect">
            <a:avLst/>
          </a:prstGeom>
        </p:spPr>
      </p:pic>
      <p:sp>
        <p:nvSpPr>
          <p:cNvPr id="3" name="object 3"/>
          <p:cNvSpPr txBox="1">
            <a:spLocks noGrp="1"/>
          </p:cNvSpPr>
          <p:nvPr>
            <p:ph type="title"/>
          </p:nvPr>
        </p:nvSpPr>
        <p:spPr>
          <a:xfrm>
            <a:off x="688340" y="304799"/>
            <a:ext cx="11144885" cy="874598"/>
          </a:xfrm>
          <a:prstGeom prst="rect">
            <a:avLst/>
          </a:prstGeom>
        </p:spPr>
        <p:txBody>
          <a:bodyPr vert="horz" wrap="square" lIns="0" tIns="12700" rIns="0" bIns="0" rtlCol="0">
            <a:spAutoFit/>
          </a:bodyPr>
          <a:lstStyle/>
          <a:p>
            <a:pPr marL="88900" algn="ctr">
              <a:lnSpc>
                <a:spcPct val="100000"/>
              </a:lnSpc>
              <a:spcBef>
                <a:spcPts val="100"/>
              </a:spcBef>
            </a:pPr>
            <a:r>
              <a:rPr lang="en-US" dirty="0" smtClean="0">
                <a:solidFill>
                  <a:srgbClr val="FF0000"/>
                </a:solidFill>
                <a:latin typeface="Times New Roman" pitchFamily="18" charset="0"/>
                <a:cs typeface="Times New Roman" pitchFamily="18" charset="0"/>
              </a:rPr>
              <a:t>SESSION </a:t>
            </a:r>
            <a:r>
              <a:rPr lang="en-US" dirty="0" smtClean="0">
                <a:solidFill>
                  <a:srgbClr val="FF0000"/>
                </a:solidFill>
                <a:latin typeface="Times New Roman" pitchFamily="18" charset="0"/>
                <a:cs typeface="Times New Roman" pitchFamily="18" charset="0"/>
              </a:rPr>
              <a:t>14.</a:t>
            </a:r>
            <a:r>
              <a:rPr lang="en-US" dirty="0" smtClean="0">
                <a:solidFill>
                  <a:srgbClr val="FF0000"/>
                </a:solidFill>
                <a:latin typeface="Times New Roman" pitchFamily="18" charset="0"/>
                <a:cs typeface="Times New Roman" pitchFamily="18" charset="0"/>
              </a:rPr>
              <a:t/>
            </a:r>
            <a:br>
              <a:rPr lang="en-US" dirty="0" smtClean="0">
                <a:solidFill>
                  <a:srgbClr val="FF0000"/>
                </a:solidFill>
                <a:latin typeface="Times New Roman" pitchFamily="18" charset="0"/>
                <a:cs typeface="Times New Roman" pitchFamily="18" charset="0"/>
              </a:rPr>
            </a:br>
            <a:r>
              <a:rPr lang="en-US" dirty="0" smtClean="0">
                <a:solidFill>
                  <a:srgbClr val="FF0000"/>
                </a:solidFill>
                <a:latin typeface="Times New Roman" pitchFamily="18" charset="0"/>
                <a:cs typeface="Times New Roman" pitchFamily="18" charset="0"/>
              </a:rPr>
              <a:t> </a:t>
            </a:r>
            <a:r>
              <a:rPr lang="en-US" dirty="0" smtClean="0">
                <a:solidFill>
                  <a:srgbClr val="00B050"/>
                </a:solidFill>
              </a:rPr>
              <a:t>Response, Knowing &amp; Assuming (Accepting)</a:t>
            </a:r>
            <a:endParaRPr spc="-10" dirty="0">
              <a:solidFill>
                <a:srgbClr val="00B050"/>
              </a:solidFill>
            </a:endParaRPr>
          </a:p>
        </p:txBody>
      </p:sp>
      <p:sp>
        <p:nvSpPr>
          <p:cNvPr id="4" name="object 4"/>
          <p:cNvSpPr txBox="1"/>
          <p:nvPr/>
        </p:nvSpPr>
        <p:spPr>
          <a:xfrm>
            <a:off x="990599" y="1524001"/>
            <a:ext cx="9677401" cy="5259901"/>
          </a:xfrm>
          <a:prstGeom prst="rect">
            <a:avLst/>
          </a:prstGeom>
        </p:spPr>
        <p:txBody>
          <a:bodyPr vert="horz" wrap="square" lIns="0" tIns="12700" rIns="0" bIns="0" rtlCol="0">
            <a:spAutoFit/>
          </a:bodyPr>
          <a:lstStyle/>
          <a:p>
            <a:pPr marL="12700" marR="2827655" algn="just">
              <a:lnSpc>
                <a:spcPct val="120000"/>
              </a:lnSpc>
              <a:spcBef>
                <a:spcPts val="100"/>
              </a:spcBef>
            </a:pPr>
            <a:r>
              <a:rPr lang="en-US" sz="1600" b="1" i="1" dirty="0" smtClean="0">
                <a:latin typeface="Times New Roman" pitchFamily="18" charset="0"/>
                <a:cs typeface="Times New Roman" pitchFamily="18" charset="0"/>
              </a:rPr>
              <a:t>Knowing, Assuming, Recognizing &amp; Fulfilling in I and Recognizing &amp; Fulfilling in Body </a:t>
            </a:r>
          </a:p>
          <a:p>
            <a:pPr marL="12700" marR="2827655" algn="just">
              <a:lnSpc>
                <a:spcPct val="120000"/>
              </a:lnSpc>
              <a:spcBef>
                <a:spcPts val="100"/>
              </a:spcBef>
            </a:pPr>
            <a:r>
              <a:rPr lang="en-US" sz="1600" dirty="0" smtClean="0">
                <a:latin typeface="Times New Roman" pitchFamily="18" charset="0"/>
                <a:cs typeface="Times New Roman" pitchFamily="18" charset="0"/>
              </a:rPr>
              <a:t>In the previous section, we saw that the activities in ‘I’ and those in the Body can be clearly distinguished. We will now look at the activities in ‘I’ and Body from a different perspective. </a:t>
            </a:r>
          </a:p>
          <a:p>
            <a:pPr marL="12700" marR="2827655" algn="just">
              <a:lnSpc>
                <a:spcPct val="120000"/>
              </a:lnSpc>
              <a:spcBef>
                <a:spcPts val="100"/>
              </a:spcBef>
            </a:pPr>
            <a:r>
              <a:rPr lang="en-US" sz="1600" b="1" i="1" dirty="0" smtClean="0">
                <a:latin typeface="Times New Roman" pitchFamily="18" charset="0"/>
                <a:cs typeface="Times New Roman" pitchFamily="18" charset="0"/>
              </a:rPr>
              <a:t>Activities of Recognizing and Fulfilling In the Body </a:t>
            </a:r>
          </a:p>
          <a:p>
            <a:pPr marL="12700" marR="2827655" algn="just">
              <a:lnSpc>
                <a:spcPct val="120000"/>
              </a:lnSpc>
              <a:spcBef>
                <a:spcPts val="100"/>
              </a:spcBef>
            </a:pPr>
            <a:r>
              <a:rPr lang="en-US" sz="1600" dirty="0" smtClean="0">
                <a:latin typeface="Times New Roman" pitchFamily="18" charset="0"/>
                <a:cs typeface="Times New Roman" pitchFamily="18" charset="0"/>
              </a:rPr>
              <a:t>We saw that breathing, heart-beats, digestion, etc. were activities in the body. The activities of the Body can also be understood as ‘recognition and fulfillment’. In fact, the mutual</a:t>
            </a:r>
          </a:p>
          <a:p>
            <a:pPr algn="just" fontAlgn="ctr"/>
            <a:r>
              <a:rPr lang="en-US" sz="1600" dirty="0"/>
              <a:t/>
            </a:r>
            <a:br>
              <a:rPr lang="en-US" sz="1600" dirty="0"/>
            </a:br>
            <a:r>
              <a:rPr lang="en-US" sz="1600" dirty="0">
                <a:latin typeface="Times New Roman" pitchFamily="18" charset="0"/>
                <a:cs typeface="Times New Roman" pitchFamily="18" charset="0"/>
              </a:rPr>
              <a:t>In human values, "knowing" refers to understanding reality as it is, while "assuming" or "accepting" involves forming beliefs or expectations based on that understanding. The interaction between these two shapes our responses and conduct, with assumptions based on knowledge leading to definite and harmonious responses, while assumptions without knowledge can lead to problems. </a:t>
            </a:r>
          </a:p>
          <a:p>
            <a:endParaRPr lang="en-US" sz="1600" dirty="0"/>
          </a:p>
          <a:p>
            <a:r>
              <a:rPr lang="en-US" sz="1600" dirty="0"/>
              <a:t/>
            </a:r>
            <a:br>
              <a:rPr lang="en-US" sz="1600" dirty="0"/>
            </a:br>
            <a:endParaRPr lang="en-US" sz="1600" dirty="0" smtClean="0">
              <a:latin typeface="Times New Roman" pitchFamily="18" charset="0"/>
              <a:cs typeface="Times New Roman" pitchFamily="18" charset="0"/>
            </a:endParaRPr>
          </a:p>
          <a:p>
            <a:pPr marL="12700" marR="2827655" algn="just">
              <a:lnSpc>
                <a:spcPct val="120000"/>
              </a:lnSpc>
              <a:spcBef>
                <a:spcPts val="100"/>
              </a:spcBef>
            </a:pPr>
            <a:endParaRPr lang="en-US" sz="1600" dirty="0" smtClean="0">
              <a:latin typeface="Times New Roman" pitchFamily="18" charset="0"/>
              <a:cs typeface="Times New Roman" pitchFamily="18" charset="0"/>
            </a:endParaRPr>
          </a:p>
          <a:p>
            <a:pPr marL="12700" marR="2827655" algn="just">
              <a:lnSpc>
                <a:spcPct val="120000"/>
              </a:lnSpc>
              <a:spcBef>
                <a:spcPts val="100"/>
              </a:spcBef>
              <a:buFont typeface="Arial" pitchFamily="34" charset="0"/>
              <a:buChar char="•"/>
            </a:pPr>
            <a:endParaRPr sz="140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2000" cy="6858000"/>
          </a:xfrm>
          <a:prstGeom prst="rect">
            <a:avLst/>
          </a:prstGeom>
        </p:spPr>
      </p:pic>
      <p:sp>
        <p:nvSpPr>
          <p:cNvPr id="3" name="object 3"/>
          <p:cNvSpPr txBox="1">
            <a:spLocks noGrp="1"/>
          </p:cNvSpPr>
          <p:nvPr>
            <p:ph type="title"/>
          </p:nvPr>
        </p:nvSpPr>
        <p:spPr>
          <a:xfrm>
            <a:off x="688341" y="0"/>
            <a:ext cx="9751060" cy="1305486"/>
          </a:xfrm>
          <a:prstGeom prst="rect">
            <a:avLst/>
          </a:prstGeom>
        </p:spPr>
        <p:txBody>
          <a:bodyPr vert="horz" wrap="square" lIns="0" tIns="12700" rIns="0" bIns="0" rtlCol="0">
            <a:spAutoFit/>
          </a:bodyPr>
          <a:lstStyle/>
          <a:p>
            <a:pPr marL="88900" algn="ctr">
              <a:lnSpc>
                <a:spcPct val="100000"/>
              </a:lnSpc>
              <a:spcBef>
                <a:spcPts val="100"/>
              </a:spcBef>
            </a:pPr>
            <a:r>
              <a:rPr lang="en-US" dirty="0" smtClean="0"/>
              <a:t/>
            </a:r>
            <a:br>
              <a:rPr lang="en-US" dirty="0" smtClean="0"/>
            </a:br>
            <a:r>
              <a:rPr lang="en-US" dirty="0" smtClean="0"/>
              <a:t> </a:t>
            </a:r>
            <a:r>
              <a:rPr lang="en-US" dirty="0" smtClean="0">
                <a:solidFill>
                  <a:srgbClr val="00B050"/>
                </a:solidFill>
              </a:rPr>
              <a:t>Response, Knowing &amp; Assuming (Accepting)…</a:t>
            </a:r>
            <a:r>
              <a:rPr lang="en-US" dirty="0" smtClean="0">
                <a:solidFill>
                  <a:srgbClr val="FF0000"/>
                </a:solidFill>
                <a:latin typeface="Times New Roman" pitchFamily="18" charset="0"/>
                <a:cs typeface="Times New Roman" pitchFamily="18" charset="0"/>
              </a:rPr>
              <a:t/>
            </a:r>
            <a:br>
              <a:rPr lang="en-US" dirty="0" smtClean="0">
                <a:solidFill>
                  <a:srgbClr val="FF0000"/>
                </a:solidFill>
                <a:latin typeface="Times New Roman" pitchFamily="18" charset="0"/>
                <a:cs typeface="Times New Roman" pitchFamily="18" charset="0"/>
              </a:rPr>
            </a:br>
            <a:endParaRPr spc="-10" dirty="0"/>
          </a:p>
        </p:txBody>
      </p:sp>
      <p:sp>
        <p:nvSpPr>
          <p:cNvPr id="6" name="Rectangle 5"/>
          <p:cNvSpPr/>
          <p:nvPr/>
        </p:nvSpPr>
        <p:spPr>
          <a:xfrm>
            <a:off x="1143000" y="914400"/>
            <a:ext cx="9372600" cy="4278094"/>
          </a:xfrm>
          <a:prstGeom prst="rect">
            <a:avLst/>
          </a:prstGeom>
        </p:spPr>
        <p:txBody>
          <a:bodyPr wrap="square">
            <a:spAutoFit/>
          </a:bodyPr>
          <a:lstStyle/>
          <a:p>
            <a:r>
              <a:rPr lang="en-US" sz="1600" dirty="0" smtClean="0">
                <a:latin typeface="Times New Roman" pitchFamily="18" charset="0"/>
                <a:cs typeface="Times New Roman" pitchFamily="18" charset="0"/>
              </a:rPr>
              <a:t>Here's a breakdown:</a:t>
            </a:r>
          </a:p>
          <a:p>
            <a:r>
              <a:rPr lang="en-US" sz="1600" dirty="0" smtClean="0">
                <a:latin typeface="Times New Roman" pitchFamily="18" charset="0"/>
                <a:cs typeface="Times New Roman" pitchFamily="18" charset="0"/>
              </a:rPr>
              <a:t>1. Knowing:</a:t>
            </a:r>
          </a:p>
          <a:p>
            <a:r>
              <a:rPr lang="en-US" sz="1600" b="1" dirty="0" smtClean="0">
                <a:latin typeface="Times New Roman" pitchFamily="18" charset="0"/>
                <a:cs typeface="Times New Roman" pitchFamily="18" charset="0"/>
              </a:rPr>
              <a:t>Definition:</a:t>
            </a:r>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Knowing is the process of understanding reality as it is, without bias or pre-conceived notions. It's about perceiving things as they truly are.</a:t>
            </a:r>
          </a:p>
          <a:p>
            <a:endParaRPr lang="en-US" sz="1600" b="1" dirty="0" smtClean="0">
              <a:latin typeface="Times New Roman" pitchFamily="18" charset="0"/>
              <a:cs typeface="Times New Roman" pitchFamily="18" charset="0"/>
            </a:endParaRPr>
          </a:p>
          <a:p>
            <a:r>
              <a:rPr lang="en-US" sz="1600" b="1" dirty="0" smtClean="0">
                <a:latin typeface="Times New Roman" pitchFamily="18" charset="0"/>
                <a:cs typeface="Times New Roman" pitchFamily="18" charset="0"/>
              </a:rPr>
              <a:t>Example:</a:t>
            </a:r>
            <a:endParaRPr lang="en-US" sz="1600" dirty="0" smtClean="0">
              <a:latin typeface="Times New Roman" pitchFamily="18" charset="0"/>
              <a:cs typeface="Times New Roman" pitchFamily="18" charset="0"/>
            </a:endParaRPr>
          </a:p>
          <a:p>
            <a:pPr fontAlgn="ctr"/>
            <a:r>
              <a:rPr lang="en-US" sz="1600" dirty="0" smtClean="0">
                <a:latin typeface="Times New Roman" pitchFamily="18" charset="0"/>
                <a:cs typeface="Times New Roman" pitchFamily="18" charset="0"/>
              </a:rPr>
              <a:t>Recognizing that a sharp needle can pierce the skin while a blunt one cannot is an example of knowing, according to the provided text. </a:t>
            </a:r>
          </a:p>
          <a:p>
            <a:r>
              <a:rPr lang="en-US" sz="1600" dirty="0" smtClean="0">
                <a:latin typeface="Times New Roman" pitchFamily="18" charset="0"/>
                <a:cs typeface="Times New Roman" pitchFamily="18" charset="0"/>
              </a:rPr>
              <a:t>2. Assuming/Accepting:</a:t>
            </a:r>
          </a:p>
          <a:p>
            <a:r>
              <a:rPr lang="en-US" sz="1600" b="1" dirty="0" smtClean="0">
                <a:latin typeface="Times New Roman" pitchFamily="18" charset="0"/>
                <a:cs typeface="Times New Roman" pitchFamily="18" charset="0"/>
              </a:rPr>
              <a:t>Definition:</a:t>
            </a:r>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Assuming or accepting is the process of forming beliefs, expectations, or interpretations based on what we know or think we know. This can be influenced by our past experiences, education, and cultural background.</a:t>
            </a:r>
          </a:p>
          <a:p>
            <a:endParaRPr lang="en-US" sz="1600" b="1" dirty="0" smtClean="0">
              <a:latin typeface="Times New Roman" pitchFamily="18" charset="0"/>
              <a:cs typeface="Times New Roman" pitchFamily="18" charset="0"/>
            </a:endParaRPr>
          </a:p>
          <a:p>
            <a:r>
              <a:rPr lang="en-US" sz="1600" b="1" dirty="0" smtClean="0">
                <a:latin typeface="Times New Roman" pitchFamily="18" charset="0"/>
                <a:cs typeface="Times New Roman" pitchFamily="18" charset="0"/>
              </a:rPr>
              <a:t>Example:</a:t>
            </a:r>
            <a:endParaRPr lang="en-US" sz="1600" dirty="0" smtClean="0">
              <a:latin typeface="Times New Roman" pitchFamily="18" charset="0"/>
              <a:cs typeface="Times New Roman" pitchFamily="18" charset="0"/>
            </a:endParaRPr>
          </a:p>
          <a:p>
            <a:pPr fontAlgn="ctr"/>
            <a:r>
              <a:rPr lang="en-US" sz="1600" dirty="0" smtClean="0">
                <a:latin typeface="Times New Roman" pitchFamily="18" charset="0"/>
                <a:cs typeface="Times New Roman" pitchFamily="18" charset="0"/>
              </a:rPr>
              <a:t>Assuming that a person holding a syringe intends to harm you, even if they are a doctor, is an example of assuming, according to the text. </a:t>
            </a:r>
            <a:endParaRPr lang="en-US" sz="1600" dirty="0">
              <a:latin typeface="Times New Roman" pitchFamily="18" charset="0"/>
              <a:cs typeface="Times New Roman" pitchFamily="18" charset="0"/>
            </a:endParaRPr>
          </a:p>
        </p:txBody>
      </p:sp>
      <p:sp>
        <p:nvSpPr>
          <p:cNvPr id="7" name="Rectangle 6"/>
          <p:cNvSpPr/>
          <p:nvPr/>
        </p:nvSpPr>
        <p:spPr>
          <a:xfrm>
            <a:off x="1143000" y="5181600"/>
            <a:ext cx="9372600" cy="923330"/>
          </a:xfrm>
          <a:prstGeom prst="rect">
            <a:avLst/>
          </a:prstGeom>
        </p:spPr>
        <p:txBody>
          <a:bodyPr wrap="square">
            <a:spAutoFit/>
          </a:bodyPr>
          <a:lstStyle/>
          <a:p>
            <a:r>
              <a:rPr lang="en-US" sz="1800" dirty="0" smtClean="0">
                <a:solidFill>
                  <a:srgbClr val="FF0000"/>
                </a:solidFill>
                <a:latin typeface="Arial MT"/>
                <a:cs typeface="Arial MT"/>
              </a:rPr>
              <a:t>References:</a:t>
            </a:r>
          </a:p>
          <a:p>
            <a:r>
              <a:rPr lang="en-US" dirty="0" smtClean="0">
                <a:latin typeface="Times New Roman" pitchFamily="18" charset="0"/>
                <a:cs typeface="Times New Roman" pitchFamily="18" charset="0"/>
              </a:rPr>
              <a:t>Textbook:1 Page No(73-77)</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R </a:t>
            </a:r>
            <a:r>
              <a:rPr lang="en-US" dirty="0" err="1" smtClean="0">
                <a:latin typeface="Times New Roman" pitchFamily="18" charset="0"/>
                <a:cs typeface="Times New Roman" pitchFamily="18" charset="0"/>
              </a:rPr>
              <a:t>R</a:t>
            </a:r>
            <a:r>
              <a:rPr lang="en-US" dirty="0" smtClean="0">
                <a:latin typeface="Times New Roman" pitchFamily="18" charset="0"/>
                <a:cs typeface="Times New Roman" pitchFamily="18" charset="0"/>
              </a:rPr>
              <a:t> Gaur, R </a:t>
            </a:r>
            <a:r>
              <a:rPr lang="en-US" dirty="0" err="1" smtClean="0">
                <a:latin typeface="Times New Roman" pitchFamily="18" charset="0"/>
                <a:cs typeface="Times New Roman" pitchFamily="18" charset="0"/>
              </a:rPr>
              <a:t>Asthana</a:t>
            </a:r>
            <a:r>
              <a:rPr lang="en-US" dirty="0" smtClean="0">
                <a:latin typeface="Times New Roman" pitchFamily="18" charset="0"/>
                <a:cs typeface="Times New Roman" pitchFamily="18" charset="0"/>
              </a:rPr>
              <a:t>, G P </a:t>
            </a:r>
            <a:r>
              <a:rPr lang="en-US" dirty="0" err="1" smtClean="0">
                <a:latin typeface="Times New Roman" pitchFamily="18" charset="0"/>
                <a:cs typeface="Times New Roman" pitchFamily="18" charset="0"/>
              </a:rPr>
              <a:t>Bagaria</a:t>
            </a:r>
            <a:r>
              <a:rPr lang="en-US" dirty="0" smtClean="0">
                <a:latin typeface="Times New Roman" pitchFamily="18" charset="0"/>
                <a:cs typeface="Times New Roman" pitchFamily="18" charset="0"/>
              </a:rPr>
              <a:t>, A Foundation Course in Human Values and Professional Ethics</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806</TotalTime>
  <Words>1436</Words>
  <Application>Microsoft Office PowerPoint</Application>
  <PresentationFormat>Custom</PresentationFormat>
  <Paragraphs>395</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Universal Human Values</vt:lpstr>
      <vt:lpstr>UNIT- II</vt:lpstr>
      <vt:lpstr>Contents</vt:lpstr>
      <vt:lpstr>SESSION 13.   Understanding Human being as the Co-existence of the Self and Body</vt:lpstr>
      <vt:lpstr>Understanding Human being as the Co-existence of the Self and Body .. </vt:lpstr>
      <vt:lpstr>Understanding Human being as the Co-existence of the Self and Body ..  </vt:lpstr>
      <vt:lpstr>Understanding Human being as the Co-existence of the Self and Body ..      </vt:lpstr>
      <vt:lpstr>SESSION 14.  Response, Knowing &amp; Assuming (Accepting)</vt:lpstr>
      <vt:lpstr>  Response, Knowing &amp; Assuming (Accepting)… </vt:lpstr>
      <vt:lpstr>SESSION 15.  Distinguishing between the needs of the self and body</vt:lpstr>
      <vt:lpstr>Distinguishing between the needs of the self and body…</vt:lpstr>
      <vt:lpstr>Distinguishing between the needs of the self and body…</vt:lpstr>
      <vt:lpstr>SESSION 16. The body as an instrument of the self: Basic human aspiration</vt:lpstr>
      <vt:lpstr>The body as an instrument of the self: Basic human aspiration …   </vt:lpstr>
      <vt:lpstr>SESSION 17.  Preconditioning, Sensation and Natural Acceptance  </vt:lpstr>
      <vt:lpstr>Preconditioning, Sensation and Natural Acceptance…</vt:lpstr>
      <vt:lpstr>Preconditioning, Sensation and Natural Acceptance  </vt:lpstr>
      <vt:lpstr>SESSION 18.   Source of Motivations for our Desires - Its Implications</vt:lpstr>
      <vt:lpstr> Source of Motivations for our Desires - Its Implications… </vt:lpstr>
      <vt:lpstr>Source of Motivations for our Desires - Its Implications…</vt:lpstr>
      <vt:lpstr>SESSION 19.  Self Reflection- - happiness and physical facility</vt:lpstr>
      <vt:lpstr>Self Reflection- - happiness and physical facility…</vt:lpstr>
      <vt:lpstr>SESSION 20.   Harmony of the Self with the Body-   Habits and Hobbies, SWOT Analysis (Activity), Sanyam and Health; correct appraisal of Physical needs, meaning of Prosperity in detail </vt:lpstr>
      <vt:lpstr>Harmony of the Self with the Body-   Habits and Hobbies, SWOT Analysis (Activity), Sanyam and Health; correct appraisal of Physical needs, meaning of Prosperity in detail…</vt:lpstr>
      <vt:lpstr>Harmony of the Self with the Body-   Habits and Hobbies, SWOT Analysis (Activity), Sanyam and Health; correct appraisal of Physical needs, meaning of Prosperity in detail…</vt:lpstr>
      <vt:lpstr>SESSION 21.  Programme to ensure self-regulation and Health</vt:lpstr>
      <vt:lpstr>Programme to ensure self-regulation and Health… </vt:lpstr>
      <vt:lpstr>SESSION: 22  Routine, Basic Principles Governing Health of Body</vt:lpstr>
      <vt:lpstr>SESSION :23  Indicators of Health of Body-Epidemiology- Definition of health, Social and Preventive Medicine, Personal hygiene and handling stress, WHO Guidelines</vt:lpstr>
      <vt:lpstr>Indicators of Health of Body-Epidemiology- Definition of health, Social and Preventive Medicine, Personal hygiene and handling stress, WHO Guidelines…</vt:lpstr>
      <vt:lpstr>SESSION: 24 Practice Session-2  </vt:lpstr>
      <vt:lpstr>Practice Session-2  </vt:lpstr>
      <vt:lpstr>Practice Session-2</vt:lpstr>
      <vt:lpstr>Important Questions</vt:lpstr>
      <vt:lpstr>Slide 35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4 Holistic Development and  Role of Education</dc:title>
  <cp:lastModifiedBy>pace</cp:lastModifiedBy>
  <cp:revision>171</cp:revision>
  <dcterms:created xsi:type="dcterms:W3CDTF">2025-07-19T08:51:38Z</dcterms:created>
  <dcterms:modified xsi:type="dcterms:W3CDTF">2025-08-02T20:56:05Z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2009-12-17T00:00:00Z</vt:filetime>
  </property>
  <property fmtid="{D5CDD505-2E9C-101B-9397-08002B2CF9AE}" pid="3" name="Creator">
    <vt:lpwstr>Aspose.Slides for .NET 25.1</vt:lpwstr>
  </property>
  <property fmtid="{D5CDD505-2E9C-101B-9397-08002B2CF9AE}" pid="4" name="LastSaved">
    <vt:filetime>2025-07-19T00:00:00Z</vt:filetime>
  </property>
  <property fmtid="{D5CDD505-2E9C-101B-9397-08002B2CF9AE}" pid="5" name="Producer">
    <vt:lpwstr>Aspose.Slides for .NET 25.1</vt:lpwstr>
  </property>
</Properties>
</file>