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3" r:id="rId6"/>
    <p:sldId id="260" r:id="rId7"/>
    <p:sldId id="285" r:id="rId8"/>
    <p:sldId id="261" r:id="rId9"/>
    <p:sldId id="262" r:id="rId10"/>
    <p:sldId id="263" r:id="rId11"/>
    <p:sldId id="287" r:id="rId12"/>
    <p:sldId id="289" r:id="rId13"/>
    <p:sldId id="272"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81"/>
  </p:normalViewPr>
  <p:slideViewPr>
    <p:cSldViewPr snapToGrid="0" snapToObjects="1" showGuides="1">
      <p:cViewPr varScale="1">
        <p:scale>
          <a:sx n="71" d="100"/>
          <a:sy n="71" d="100"/>
        </p:scale>
        <p:origin x="846" y="6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10/21/2022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10/21/2022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a:t>
            </a:r>
            <a:r>
              <a:rPr lang="tr-TR" sz="2500" dirty="0">
                <a:solidFill>
                  <a:srgbClr val="FF6600"/>
                </a:solidFill>
              </a:rPr>
              <a:t>1</a:t>
            </a:r>
            <a:r>
              <a:rPr lang="en-US" sz="2500" dirty="0">
                <a:solidFill>
                  <a:srgbClr val="FF6600"/>
                </a:solidFill>
              </a:rPr>
              <a:t>-</a:t>
            </a:r>
            <a:r>
              <a:rPr lang="tr-TR" sz="2500" dirty="0">
                <a:solidFill>
                  <a:srgbClr val="FF6600"/>
                </a:solidFill>
              </a:rPr>
              <a:t>10</a:t>
            </a:r>
            <a:r>
              <a:rPr lang="en-US" sz="2500" dirty="0">
                <a:solidFill>
                  <a:srgbClr val="FF6600"/>
                </a:solidFill>
              </a:rPr>
              <a:t>-202</a:t>
            </a:r>
            <a:r>
              <a:rPr lang="tr-TR" sz="2500" dirty="0">
                <a:solidFill>
                  <a:srgbClr val="FF6600"/>
                </a:solidFill>
              </a:rPr>
              <a:t>2</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Age GroupWise Profit  </a:t>
            </a:r>
            <a:r>
              <a:rPr lang="tr-TR" sz="4300" b="1" dirty="0" err="1">
                <a:solidFill>
                  <a:schemeClr val="accent2"/>
                </a:solidFill>
                <a:latin typeface="+mj-lt"/>
              </a:rPr>
              <a:t>And</a:t>
            </a:r>
            <a:r>
              <a:rPr lang="tr-TR" sz="4300" b="1" dirty="0">
                <a:solidFill>
                  <a:schemeClr val="accent2"/>
                </a:solidFill>
                <a:latin typeface="+mj-lt"/>
              </a:rPr>
              <a:t> </a:t>
            </a:r>
            <a:r>
              <a:rPr lang="tr-TR" sz="4300" b="1" dirty="0" err="1">
                <a:solidFill>
                  <a:schemeClr val="accent2"/>
                </a:solidFill>
                <a:latin typeface="+mj-lt"/>
              </a:rPr>
              <a:t>Day</a:t>
            </a:r>
            <a:r>
              <a:rPr lang="tr-TR" sz="4300" b="1" dirty="0">
                <a:solidFill>
                  <a:schemeClr val="accent2"/>
                </a:solidFill>
                <a:latin typeface="+mj-lt"/>
              </a:rPr>
              <a:t> </a:t>
            </a:r>
            <a:r>
              <a:rPr lang="tr-TR" sz="4300" b="1" dirty="0" err="1">
                <a:solidFill>
                  <a:schemeClr val="accent2"/>
                </a:solidFill>
                <a:latin typeface="+mj-lt"/>
              </a:rPr>
              <a:t>status</a:t>
            </a:r>
            <a:r>
              <a:rPr lang="en-US" sz="4300" b="1" dirty="0">
                <a:solidFill>
                  <a:schemeClr val="accent2"/>
                </a:solidFill>
                <a:latin typeface="+mj-lt"/>
              </a:rPr>
              <a:t>  Analysis</a:t>
            </a:r>
            <a:endParaRPr lang="en-US" sz="4300" dirty="0">
              <a:solidFill>
                <a:schemeClr val="accent2"/>
              </a:solidFill>
              <a:latin typeface="+mj-lt"/>
            </a:endParaRPr>
          </a:p>
        </p:txBody>
      </p:sp>
      <p:pic>
        <p:nvPicPr>
          <p:cNvPr id="7170" name="Picture 2">
            <a:extLst>
              <a:ext uri="{FF2B5EF4-FFF2-40B4-BE49-F238E27FC236}">
                <a16:creationId xmlns:a16="http://schemas.microsoft.com/office/drawing/2014/main" id="{48D2076B-93A0-A2B2-0E35-2E2CF87F4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495425"/>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0AC88B5-D4D6-C924-FDA4-682515AF9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 y="4114800"/>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753FFE1-724A-AB86-D0EE-4FB34A5C1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3" y="1371600"/>
            <a:ext cx="6153150" cy="3228975"/>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EAC5BB65-C7B3-4FD1-9FC2-36C8AF0643DD}"/>
              </a:ext>
            </a:extLst>
          </p:cNvPr>
          <p:cNvSpPr txBox="1"/>
          <p:nvPr/>
        </p:nvSpPr>
        <p:spPr>
          <a:xfrm>
            <a:off x="4819650" y="4962525"/>
            <a:ext cx="4724400" cy="923330"/>
          </a:xfrm>
          <a:prstGeom prst="rect">
            <a:avLst/>
          </a:prstGeom>
          <a:noFill/>
        </p:spPr>
        <p:txBody>
          <a:bodyPr wrap="square" rtlCol="0">
            <a:spAutoFit/>
          </a:bodyPr>
          <a:lstStyle/>
          <a:p>
            <a:r>
              <a:rPr lang="tr-TR" dirty="0" err="1"/>
              <a:t>Seems</a:t>
            </a:r>
            <a:r>
              <a:rPr lang="tr-TR" dirty="0"/>
              <a:t> </a:t>
            </a:r>
            <a:r>
              <a:rPr lang="tr-TR" dirty="0" err="1"/>
              <a:t>like</a:t>
            </a:r>
            <a:r>
              <a:rPr lang="tr-TR" dirty="0"/>
              <a:t> </a:t>
            </a:r>
            <a:r>
              <a:rPr lang="tr-TR" dirty="0" err="1"/>
              <a:t>there</a:t>
            </a:r>
            <a:r>
              <a:rPr lang="tr-TR" dirty="0"/>
              <a:t> is not </a:t>
            </a:r>
            <a:r>
              <a:rPr lang="tr-TR" dirty="0" err="1"/>
              <a:t>much</a:t>
            </a:r>
            <a:r>
              <a:rPr lang="tr-TR" dirty="0"/>
              <a:t> </a:t>
            </a:r>
            <a:r>
              <a:rPr lang="tr-TR" dirty="0" err="1"/>
              <a:t>correlatiın</a:t>
            </a:r>
            <a:r>
              <a:rPr lang="tr-TR" dirty="0"/>
              <a:t> </a:t>
            </a:r>
            <a:r>
              <a:rPr lang="tr-TR" dirty="0" err="1"/>
              <a:t>between</a:t>
            </a:r>
            <a:r>
              <a:rPr lang="tr-TR" dirty="0"/>
              <a:t> </a:t>
            </a:r>
            <a:r>
              <a:rPr lang="tr-TR" dirty="0" err="1"/>
              <a:t>day</a:t>
            </a:r>
            <a:r>
              <a:rPr lang="tr-TR" dirty="0"/>
              <a:t> </a:t>
            </a:r>
            <a:r>
              <a:rPr lang="tr-TR" dirty="0" err="1"/>
              <a:t>status,holiday</a:t>
            </a:r>
            <a:r>
              <a:rPr lang="tr-TR" dirty="0"/>
              <a:t> </a:t>
            </a:r>
            <a:r>
              <a:rPr lang="tr-TR" dirty="0" err="1"/>
              <a:t>status</a:t>
            </a:r>
            <a:r>
              <a:rPr lang="tr-TR" dirty="0"/>
              <a:t> </a:t>
            </a:r>
            <a:r>
              <a:rPr lang="tr-TR" dirty="0" err="1"/>
              <a:t>or</a:t>
            </a:r>
            <a:r>
              <a:rPr lang="tr-TR" dirty="0"/>
              <a:t> </a:t>
            </a:r>
            <a:r>
              <a:rPr lang="tr-TR" dirty="0" err="1"/>
              <a:t>age</a:t>
            </a:r>
            <a:r>
              <a:rPr lang="tr-TR" dirty="0"/>
              <a:t> </a:t>
            </a:r>
            <a:r>
              <a:rPr lang="tr-TR" dirty="0" err="1"/>
              <a:t>summary</a:t>
            </a:r>
            <a:r>
              <a:rPr lang="tr-TR" dirty="0"/>
              <a:t> </a:t>
            </a:r>
            <a:r>
              <a:rPr lang="tr-TR" dirty="0" err="1"/>
              <a:t>with</a:t>
            </a:r>
            <a:r>
              <a:rPr lang="tr-TR" dirty="0"/>
              <a:t> </a:t>
            </a:r>
            <a:r>
              <a:rPr lang="tr-TR" dirty="0" err="1"/>
              <a:t>profit</a:t>
            </a:r>
            <a:r>
              <a:rPr lang="tr-TR" dirty="0"/>
              <a:t> of </a:t>
            </a:r>
            <a:r>
              <a:rPr lang="tr-TR" dirty="0" err="1"/>
              <a:t>companies</a:t>
            </a:r>
            <a:r>
              <a:rPr lang="tr-TR" dirty="0"/>
              <a:t>.</a:t>
            </a:r>
          </a:p>
        </p:txBody>
      </p:sp>
    </p:spTree>
    <p:extLst>
      <p:ext uri="{BB962C8B-B14F-4D97-AF65-F5344CB8AC3E}">
        <p14:creationId xmlns:p14="http://schemas.microsoft.com/office/powerpoint/2010/main" val="2578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300" b="1" dirty="0" err="1">
                <a:solidFill>
                  <a:schemeClr val="accent2"/>
                </a:solidFill>
                <a:latin typeface="+mj-lt"/>
              </a:rPr>
              <a:t>İnvestigation</a:t>
            </a:r>
            <a:r>
              <a:rPr lang="tr-TR" sz="4300" b="1" dirty="0">
                <a:solidFill>
                  <a:schemeClr val="accent2"/>
                </a:solidFill>
                <a:latin typeface="+mj-lt"/>
              </a:rPr>
              <a:t> of </a:t>
            </a:r>
            <a:r>
              <a:rPr lang="tr-TR" sz="4300" b="1" dirty="0" err="1">
                <a:solidFill>
                  <a:schemeClr val="accent2"/>
                </a:solidFill>
                <a:latin typeface="+mj-lt"/>
              </a:rPr>
              <a:t>unprofitable</a:t>
            </a:r>
            <a:r>
              <a:rPr lang="tr-TR" sz="4300" b="1" dirty="0">
                <a:solidFill>
                  <a:schemeClr val="accent2"/>
                </a:solidFill>
                <a:latin typeface="+mj-lt"/>
              </a:rPr>
              <a:t> </a:t>
            </a:r>
            <a:r>
              <a:rPr lang="tr-TR" sz="4300" b="1" dirty="0" err="1">
                <a:solidFill>
                  <a:schemeClr val="accent2"/>
                </a:solidFill>
                <a:latin typeface="+mj-lt"/>
              </a:rPr>
              <a:t>Customers</a:t>
            </a:r>
            <a:endParaRPr lang="en-US" sz="4300" dirty="0">
              <a:solidFill>
                <a:schemeClr val="accent2"/>
              </a:solidFill>
              <a:latin typeface="+mj-lt"/>
            </a:endParaRPr>
          </a:p>
        </p:txBody>
      </p:sp>
      <p:pic>
        <p:nvPicPr>
          <p:cNvPr id="8194" name="Picture 2">
            <a:extLst>
              <a:ext uri="{FF2B5EF4-FFF2-40B4-BE49-F238E27FC236}">
                <a16:creationId xmlns:a16="http://schemas.microsoft.com/office/drawing/2014/main" id="{DB48317C-0C5B-67D9-5BF2-C8AECBE1B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371600"/>
            <a:ext cx="3743325" cy="5524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23D3A14-E209-4DCC-FC7A-3F1185367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288" y="1371600"/>
            <a:ext cx="3629025" cy="5524500"/>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BF40A70B-5A72-F7BE-AE2F-0519EA56765F}"/>
              </a:ext>
            </a:extLst>
          </p:cNvPr>
          <p:cNvSpPr txBox="1"/>
          <p:nvPr/>
        </p:nvSpPr>
        <p:spPr>
          <a:xfrm>
            <a:off x="9163050" y="2066925"/>
            <a:ext cx="1981200" cy="3139321"/>
          </a:xfrm>
          <a:prstGeom prst="rect">
            <a:avLst/>
          </a:prstGeom>
          <a:noFill/>
        </p:spPr>
        <p:txBody>
          <a:bodyPr wrap="square" rtlCol="0">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As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we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can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see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from</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both</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figures</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there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is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no</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significance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in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the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number</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of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more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than</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one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ridings</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in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the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unprofitable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ridings</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which</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we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estimate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to</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be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discounted</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91799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300" b="1" dirty="0" err="1">
                <a:solidFill>
                  <a:schemeClr val="accent2"/>
                </a:solidFill>
                <a:latin typeface="+mj-lt"/>
              </a:rPr>
              <a:t>Annual</a:t>
            </a:r>
            <a:r>
              <a:rPr lang="tr-TR" sz="4300" b="1" dirty="0">
                <a:solidFill>
                  <a:schemeClr val="accent2"/>
                </a:solidFill>
                <a:latin typeface="+mj-lt"/>
              </a:rPr>
              <a:t> Profit</a:t>
            </a:r>
          </a:p>
        </p:txBody>
      </p:sp>
      <p:pic>
        <p:nvPicPr>
          <p:cNvPr id="9218" name="Picture 2">
            <a:extLst>
              <a:ext uri="{FF2B5EF4-FFF2-40B4-BE49-F238E27FC236}">
                <a16:creationId xmlns:a16="http://schemas.microsoft.com/office/drawing/2014/main" id="{A71A11B4-400F-E0C8-3E5A-962D756B6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1098"/>
            <a:ext cx="7942521" cy="4743450"/>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4003C73D-E56F-844E-9D03-7D39633B6CC0}"/>
              </a:ext>
            </a:extLst>
          </p:cNvPr>
          <p:cNvSpPr txBox="1"/>
          <p:nvPr/>
        </p:nvSpPr>
        <p:spPr>
          <a:xfrm>
            <a:off x="8382000" y="1866900"/>
            <a:ext cx="3371850" cy="968278"/>
          </a:xfrm>
          <a:prstGeom prst="rect">
            <a:avLst/>
          </a:prstGeom>
          <a:noFill/>
        </p:spPr>
        <p:txBody>
          <a:bodyPr wrap="square" rtlCol="0">
            <a:spAutoFit/>
          </a:bodyPr>
          <a:lstStyle/>
          <a:p>
            <a:pPr>
              <a:lnSpc>
                <a:spcPct val="107000"/>
              </a:lnSpc>
              <a:spcAft>
                <a:spcPts val="800"/>
              </a:spcAft>
            </a:pP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Finally</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this</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simple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but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very</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useful</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figure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shows</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us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the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company</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we</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should</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invest</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in.</a:t>
            </a:r>
          </a:p>
        </p:txBody>
      </p:sp>
    </p:spTree>
    <p:extLst>
      <p:ext uri="{BB962C8B-B14F-4D97-AF65-F5344CB8AC3E}">
        <p14:creationId xmlns:p14="http://schemas.microsoft.com/office/powerpoint/2010/main" val="159180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We have evaluated both the cab companies on following points and found Yellow cab better than Pink cab:</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dirty="0"/>
              <a:t>The number of users of the yellow </a:t>
            </a:r>
            <a:r>
              <a:rPr lang="tr-TR" sz="1600" dirty="0" err="1"/>
              <a:t>cab</a:t>
            </a:r>
            <a:r>
              <a:rPr lang="en-US" sz="1600" dirty="0"/>
              <a:t> is much higher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we sort profits by city, New York is at the top for the two companies.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Profit percentages per ride Yellow cab is 54.3 Pink cab is 25.5.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Yellow Cab is seen having more profit than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Yellow taxi should be preferred as the company to be invested.</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545492"/>
            <a:chOff x="5536376" y="1858363"/>
            <a:chExt cx="6407827"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a:solidFill>
                  <a:schemeClr val="accent2"/>
                </a:solidFill>
              </a:rPr>
              <a:t>Profit Analysis</a:t>
            </a:r>
            <a:endParaRPr lang="en-US" sz="3500" b="1" dirty="0">
              <a:solidFill>
                <a:schemeClr val="accent2"/>
              </a:solidFill>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Profit Analysis</a:t>
            </a:r>
            <a:endParaRPr lang="en-US" sz="4400" b="1" dirty="0">
              <a:solidFill>
                <a:schemeClr val="bg2">
                  <a:lumMod val="25000"/>
                </a:schemeClr>
              </a:solidFill>
              <a:latin typeface="+mj-lt"/>
            </a:endParaRPr>
          </a:p>
        </p:txBody>
      </p:sp>
      <p:pic>
        <p:nvPicPr>
          <p:cNvPr id="1032" name="Picture 8">
            <a:extLst>
              <a:ext uri="{FF2B5EF4-FFF2-40B4-BE49-F238E27FC236}">
                <a16:creationId xmlns:a16="http://schemas.microsoft.com/office/drawing/2014/main" id="{8AF2292F-2DF9-103C-0CCD-9733643B6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1" y="1373594"/>
            <a:ext cx="305752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DAE856A-4192-2AD2-CB9A-8C97821C2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321" y="1373594"/>
            <a:ext cx="317182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a:extLst>
              <a:ext uri="{FF2B5EF4-FFF2-40B4-BE49-F238E27FC236}">
                <a16:creationId xmlns:a16="http://schemas.microsoft.com/office/drawing/2014/main" id="{5DABBC4C-20BF-14C1-4C20-A9657BC2D1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121" y="1366487"/>
            <a:ext cx="31146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a:solidFill>
                  <a:schemeClr val="accent2"/>
                </a:solidFill>
              </a:rPr>
              <a:t>Profit Analysis</a:t>
            </a:r>
            <a:endParaRPr lang="en-US" sz="3500" b="1" dirty="0">
              <a:solidFill>
                <a:schemeClr val="accent2"/>
              </a:solidFill>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Profit Analysis</a:t>
            </a:r>
            <a:endParaRPr lang="en-US" sz="4400" b="1" dirty="0">
              <a:solidFill>
                <a:schemeClr val="bg2">
                  <a:lumMod val="25000"/>
                </a:schemeClr>
              </a:solidFill>
              <a:latin typeface="+mj-lt"/>
            </a:endParaRPr>
          </a:p>
        </p:txBody>
      </p:sp>
      <p:pic>
        <p:nvPicPr>
          <p:cNvPr id="2050" name="Picture 2">
            <a:extLst>
              <a:ext uri="{FF2B5EF4-FFF2-40B4-BE49-F238E27FC236}">
                <a16:creationId xmlns:a16="http://schemas.microsoft.com/office/drawing/2014/main" id="{BA55F2C9-C151-71B3-A382-DE0B6B922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9678"/>
            <a:ext cx="6505575" cy="28196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CB185A4-DF95-0220-38C3-DD1296E6C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2085"/>
            <a:ext cx="6505575" cy="2819672"/>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D2706FC7-E3B2-B382-C2BE-AE49699F81CB}"/>
              </a:ext>
            </a:extLst>
          </p:cNvPr>
          <p:cNvSpPr txBox="1"/>
          <p:nvPr/>
        </p:nvSpPr>
        <p:spPr>
          <a:xfrm>
            <a:off x="6891337" y="1485900"/>
            <a:ext cx="3181350" cy="2308324"/>
          </a:xfrm>
          <a:prstGeom prst="rect">
            <a:avLst/>
          </a:prstGeom>
          <a:noFill/>
        </p:spPr>
        <p:txBody>
          <a:bodyPr wrap="square" rtlCol="0">
            <a:spAutoFit/>
          </a:bodyPr>
          <a:lstStyle/>
          <a:p>
            <a:r>
              <a:rPr lang="tr-TR" dirty="0"/>
              <a:t>AS </a:t>
            </a:r>
            <a:r>
              <a:rPr lang="tr-TR" dirty="0" err="1"/>
              <a:t>we</a:t>
            </a:r>
            <a:r>
              <a:rPr lang="tr-TR" dirty="0"/>
              <a:t> can </a:t>
            </a:r>
            <a:r>
              <a:rPr lang="tr-TR" dirty="0" err="1"/>
              <a:t>see</a:t>
            </a:r>
            <a:r>
              <a:rPr lang="tr-TR" dirty="0"/>
              <a:t> </a:t>
            </a:r>
            <a:r>
              <a:rPr lang="tr-TR" dirty="0" err="1"/>
              <a:t>the</a:t>
            </a:r>
            <a:r>
              <a:rPr lang="tr-TR" dirty="0"/>
              <a:t> </a:t>
            </a:r>
            <a:r>
              <a:rPr lang="tr-TR" dirty="0" err="1"/>
              <a:t>figures</a:t>
            </a:r>
            <a:r>
              <a:rPr lang="tr-TR" dirty="0"/>
              <a:t> </a:t>
            </a:r>
            <a:r>
              <a:rPr lang="tr-TR" dirty="0" err="1"/>
              <a:t>Company</a:t>
            </a:r>
            <a:r>
              <a:rPr lang="tr-TR" dirty="0"/>
              <a:t> </a:t>
            </a:r>
            <a:r>
              <a:rPr lang="tr-TR" dirty="0" err="1"/>
              <a:t>Yellow</a:t>
            </a:r>
            <a:r>
              <a:rPr lang="tr-TR" dirty="0"/>
              <a:t> has </a:t>
            </a:r>
            <a:r>
              <a:rPr lang="tr-TR" dirty="0" err="1"/>
              <a:t>almost</a:t>
            </a:r>
            <a:r>
              <a:rPr lang="tr-TR" dirty="0"/>
              <a:t> </a:t>
            </a:r>
            <a:r>
              <a:rPr lang="tr-TR" dirty="0" err="1"/>
              <a:t>more</a:t>
            </a:r>
            <a:r>
              <a:rPr lang="tr-TR" dirty="0"/>
              <a:t> </a:t>
            </a:r>
            <a:r>
              <a:rPr lang="tr-TR" dirty="0" err="1"/>
              <a:t>profitable</a:t>
            </a:r>
            <a:r>
              <a:rPr lang="tr-TR" dirty="0"/>
              <a:t> </a:t>
            </a:r>
            <a:r>
              <a:rPr lang="tr-TR" dirty="0" err="1"/>
              <a:t>rides</a:t>
            </a:r>
            <a:r>
              <a:rPr lang="tr-TR" dirty="0"/>
              <a:t> </a:t>
            </a:r>
            <a:r>
              <a:rPr lang="tr-TR" dirty="0" err="1"/>
              <a:t>percentages</a:t>
            </a:r>
            <a:r>
              <a:rPr lang="tr-TR" dirty="0"/>
              <a:t> </a:t>
            </a:r>
            <a:r>
              <a:rPr lang="tr-TR" dirty="0" err="1"/>
              <a:t>than</a:t>
            </a:r>
            <a:r>
              <a:rPr lang="tr-TR" dirty="0"/>
              <a:t> </a:t>
            </a:r>
            <a:r>
              <a:rPr lang="tr-TR" dirty="0" err="1"/>
              <a:t>Company</a:t>
            </a:r>
            <a:r>
              <a:rPr lang="tr-TR" dirty="0"/>
              <a:t> </a:t>
            </a:r>
            <a:r>
              <a:rPr lang="tr-TR" dirty="0" err="1"/>
              <a:t>pink.We</a:t>
            </a:r>
            <a:r>
              <a:rPr lang="tr-TR" dirty="0"/>
              <a:t> </a:t>
            </a:r>
            <a:r>
              <a:rPr lang="tr-TR" dirty="0" err="1"/>
              <a:t>also</a:t>
            </a:r>
            <a:r>
              <a:rPr lang="tr-TR" dirty="0"/>
              <a:t> </a:t>
            </a:r>
            <a:r>
              <a:rPr lang="tr-TR" dirty="0" err="1"/>
              <a:t>know</a:t>
            </a:r>
            <a:r>
              <a:rPr lang="tr-TR" dirty="0"/>
              <a:t> </a:t>
            </a:r>
            <a:r>
              <a:rPr lang="tr-TR" dirty="0" err="1"/>
              <a:t>that</a:t>
            </a:r>
            <a:r>
              <a:rPr lang="tr-TR" dirty="0"/>
              <a:t> </a:t>
            </a:r>
            <a:r>
              <a:rPr lang="tr-TR" dirty="0" err="1"/>
              <a:t>from</a:t>
            </a:r>
            <a:r>
              <a:rPr lang="tr-TR" dirty="0"/>
              <a:t> </a:t>
            </a:r>
            <a:r>
              <a:rPr lang="tr-TR" dirty="0" err="1"/>
              <a:t>below</a:t>
            </a:r>
            <a:r>
              <a:rPr lang="tr-TR" dirty="0"/>
              <a:t> </a:t>
            </a:r>
            <a:r>
              <a:rPr lang="tr-TR" dirty="0" err="1"/>
              <a:t>figure</a:t>
            </a:r>
            <a:r>
              <a:rPr lang="tr-TR" dirty="0"/>
              <a:t> </a:t>
            </a:r>
            <a:r>
              <a:rPr lang="tr-TR" dirty="0" err="1"/>
              <a:t>Yellow</a:t>
            </a:r>
            <a:r>
              <a:rPr lang="tr-TR" dirty="0"/>
              <a:t> has </a:t>
            </a:r>
            <a:r>
              <a:rPr lang="tr-TR" dirty="0" err="1"/>
              <a:t>more</a:t>
            </a:r>
            <a:r>
              <a:rPr lang="tr-TR" dirty="0"/>
              <a:t> </a:t>
            </a:r>
            <a:r>
              <a:rPr lang="tr-TR" dirty="0" err="1"/>
              <a:t>users</a:t>
            </a:r>
            <a:r>
              <a:rPr lang="tr-TR" dirty="0"/>
              <a:t>.</a:t>
            </a:r>
          </a:p>
          <a:p>
            <a:endParaRPr lang="tr-TR" dirty="0"/>
          </a:p>
        </p:txBody>
      </p:sp>
      <p:pic>
        <p:nvPicPr>
          <p:cNvPr id="2054" name="Picture 6">
            <a:extLst>
              <a:ext uri="{FF2B5EF4-FFF2-40B4-BE49-F238E27FC236}">
                <a16:creationId xmlns:a16="http://schemas.microsoft.com/office/drawing/2014/main" id="{CD1E3AFF-D1F6-66EB-6F52-B5EA1E652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362" y="3735013"/>
            <a:ext cx="3157538" cy="311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5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3074" name="Picture 2">
            <a:extLst>
              <a:ext uri="{FF2B5EF4-FFF2-40B4-BE49-F238E27FC236}">
                <a16:creationId xmlns:a16="http://schemas.microsoft.com/office/drawing/2014/main" id="{F1A511A4-0B57-A471-218C-889BA2786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690688"/>
            <a:ext cx="9496425"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err="1">
                <a:solidFill>
                  <a:schemeClr val="accent2"/>
                </a:solidFill>
                <a:latin typeface="+mj-lt"/>
              </a:rPr>
              <a:t>Average</a:t>
            </a:r>
            <a:r>
              <a:rPr lang="en-US" sz="4400" b="1" dirty="0">
                <a:solidFill>
                  <a:schemeClr val="accent2"/>
                </a:solidFill>
                <a:latin typeface="+mj-lt"/>
              </a:rPr>
              <a:t> Profit </a:t>
            </a:r>
            <a:r>
              <a:rPr lang="tr-TR" sz="4400" b="1" dirty="0" err="1">
                <a:solidFill>
                  <a:schemeClr val="accent2"/>
                </a:solidFill>
                <a:latin typeface="+mj-lt"/>
              </a:rPr>
              <a:t>by</a:t>
            </a:r>
            <a:r>
              <a:rPr lang="tr-TR" sz="4400" b="1" dirty="0">
                <a:solidFill>
                  <a:schemeClr val="accent2"/>
                </a:solidFill>
                <a:latin typeface="+mj-lt"/>
              </a:rPr>
              <a:t> </a:t>
            </a:r>
            <a:r>
              <a:rPr lang="tr-TR" sz="4400" b="1" dirty="0" err="1">
                <a:solidFill>
                  <a:schemeClr val="accent2"/>
                </a:solidFill>
                <a:latin typeface="+mj-lt"/>
              </a:rPr>
              <a:t>Season</a:t>
            </a:r>
            <a:endParaRPr lang="en-US" sz="4400" b="1" dirty="0">
              <a:solidFill>
                <a:schemeClr val="accent2"/>
              </a:solidFill>
              <a:latin typeface="+mj-lt"/>
            </a:endParaRPr>
          </a:p>
        </p:txBody>
      </p:sp>
      <p:pic>
        <p:nvPicPr>
          <p:cNvPr id="4100" name="Picture 4">
            <a:extLst>
              <a:ext uri="{FF2B5EF4-FFF2-40B4-BE49-F238E27FC236}">
                <a16:creationId xmlns:a16="http://schemas.microsoft.com/office/drawing/2014/main" id="{5DDBE998-3A70-4F29-3E4B-4F6AA7142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62139"/>
            <a:ext cx="11325225" cy="401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93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8765708" y="1652632"/>
            <a:ext cx="3064342" cy="1754326"/>
          </a:xfrm>
          <a:prstGeom prst="rect">
            <a:avLst/>
          </a:prstGeom>
          <a:noFill/>
        </p:spPr>
        <p:txBody>
          <a:bodyPr wrap="square" rtlCol="0">
            <a:spAutoFit/>
          </a:bodyPr>
          <a:lstStyle/>
          <a:p>
            <a:endParaRPr lang="en-US" dirty="0"/>
          </a:p>
          <a:p>
            <a:r>
              <a:rPr lang="tr-TR" dirty="0" err="1"/>
              <a:t>There</a:t>
            </a:r>
            <a:r>
              <a:rPr lang="tr-TR" dirty="0"/>
              <a:t> is </a:t>
            </a:r>
            <a:r>
              <a:rPr lang="tr-TR" dirty="0" err="1"/>
              <a:t>no</a:t>
            </a:r>
            <a:r>
              <a:rPr lang="tr-TR" dirty="0"/>
              <a:t> </a:t>
            </a:r>
            <a:r>
              <a:rPr lang="tr-TR" dirty="0" err="1"/>
              <a:t>effect</a:t>
            </a:r>
            <a:r>
              <a:rPr lang="tr-TR" dirty="0"/>
              <a:t> of </a:t>
            </a:r>
            <a:r>
              <a:rPr lang="tr-TR" dirty="0" err="1"/>
              <a:t>gender</a:t>
            </a:r>
            <a:r>
              <a:rPr lang="tr-TR" dirty="0"/>
              <a:t> </a:t>
            </a:r>
            <a:r>
              <a:rPr lang="tr-TR" dirty="0" err="1"/>
              <a:t>to</a:t>
            </a:r>
            <a:r>
              <a:rPr lang="tr-TR" dirty="0"/>
              <a:t> </a:t>
            </a:r>
            <a:r>
              <a:rPr lang="tr-TR" dirty="0" err="1"/>
              <a:t>the</a:t>
            </a:r>
            <a:r>
              <a:rPr lang="tr-TR" dirty="0"/>
              <a:t> </a:t>
            </a:r>
            <a:r>
              <a:rPr lang="tr-TR" dirty="0" err="1"/>
              <a:t>user</a:t>
            </a:r>
            <a:r>
              <a:rPr lang="tr-TR" dirty="0"/>
              <a:t> </a:t>
            </a:r>
            <a:r>
              <a:rPr lang="tr-TR" dirty="0" err="1"/>
              <a:t>disturbition</a:t>
            </a:r>
            <a:r>
              <a:rPr lang="tr-TR" dirty="0"/>
              <a:t>. </a:t>
            </a:r>
            <a:r>
              <a:rPr lang="tr-TR" dirty="0" err="1"/>
              <a:t>And</a:t>
            </a:r>
            <a:r>
              <a:rPr lang="tr-TR" dirty="0"/>
              <a:t> </a:t>
            </a:r>
            <a:r>
              <a:rPr lang="tr-TR" dirty="0" err="1"/>
              <a:t>also</a:t>
            </a:r>
            <a:r>
              <a:rPr lang="tr-TR" dirty="0"/>
              <a:t> </a:t>
            </a:r>
            <a:r>
              <a:rPr lang="tr-TR" dirty="0" err="1"/>
              <a:t>payment</a:t>
            </a:r>
            <a:r>
              <a:rPr lang="tr-TR" dirty="0"/>
              <a:t> </a:t>
            </a:r>
            <a:r>
              <a:rPr lang="tr-TR" dirty="0" err="1"/>
              <a:t>mode</a:t>
            </a:r>
            <a:r>
              <a:rPr lang="tr-TR" dirty="0"/>
              <a:t> </a:t>
            </a:r>
            <a:r>
              <a:rPr lang="tr-TR" dirty="0" err="1"/>
              <a:t>seems</a:t>
            </a:r>
            <a:r>
              <a:rPr lang="tr-TR" dirty="0"/>
              <a:t> not </a:t>
            </a:r>
            <a:r>
              <a:rPr lang="tr-TR" dirty="0" err="1"/>
              <a:t>quite</a:t>
            </a:r>
            <a:r>
              <a:rPr lang="tr-TR" dirty="0"/>
              <a:t> </a:t>
            </a:r>
            <a:r>
              <a:rPr lang="tr-TR" dirty="0" err="1"/>
              <a:t>diffrent</a:t>
            </a:r>
            <a:r>
              <a:rPr lang="tr-TR" dirty="0"/>
              <a:t> </a:t>
            </a:r>
            <a:r>
              <a:rPr lang="tr-TR" dirty="0" err="1"/>
              <a:t>for</a:t>
            </a:r>
            <a:r>
              <a:rPr lang="tr-TR" dirty="0"/>
              <a:t> </a:t>
            </a:r>
            <a:r>
              <a:rPr lang="tr-TR" dirty="0" err="1"/>
              <a:t>both</a:t>
            </a:r>
            <a:r>
              <a:rPr lang="tr-TR" dirty="0"/>
              <a:t> </a:t>
            </a:r>
            <a:r>
              <a:rPr lang="tr-TR" dirty="0" err="1"/>
              <a:t>company</a:t>
            </a:r>
            <a:endParaRPr lang="en-US" dirty="0"/>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err="1">
                <a:solidFill>
                  <a:schemeClr val="accent2"/>
                </a:solidFill>
                <a:latin typeface="+mj-lt"/>
              </a:rPr>
              <a:t>Payment</a:t>
            </a:r>
            <a:r>
              <a:rPr lang="tr-TR" sz="4400" b="1" dirty="0">
                <a:solidFill>
                  <a:schemeClr val="accent2"/>
                </a:solidFill>
                <a:latin typeface="+mj-lt"/>
              </a:rPr>
              <a:t> </a:t>
            </a:r>
            <a:r>
              <a:rPr lang="tr-TR" sz="4400" b="1" dirty="0" err="1">
                <a:solidFill>
                  <a:schemeClr val="accent2"/>
                </a:solidFill>
                <a:latin typeface="+mj-lt"/>
              </a:rPr>
              <a:t>mode</a:t>
            </a:r>
            <a:r>
              <a:rPr lang="tr-TR" sz="4400" b="1" dirty="0">
                <a:solidFill>
                  <a:schemeClr val="accent2"/>
                </a:solidFill>
                <a:latin typeface="+mj-lt"/>
              </a:rPr>
              <a:t> </a:t>
            </a:r>
            <a:r>
              <a:rPr lang="tr-TR" sz="4400" b="1" dirty="0" err="1">
                <a:solidFill>
                  <a:schemeClr val="accent2"/>
                </a:solidFill>
                <a:latin typeface="+mj-lt"/>
              </a:rPr>
              <a:t>and</a:t>
            </a:r>
            <a:r>
              <a:rPr lang="tr-TR" sz="4400" b="1" dirty="0">
                <a:solidFill>
                  <a:schemeClr val="accent2"/>
                </a:solidFill>
                <a:latin typeface="+mj-lt"/>
              </a:rPr>
              <a:t> </a:t>
            </a:r>
            <a:r>
              <a:rPr lang="tr-TR" sz="4400" b="1" dirty="0" err="1">
                <a:solidFill>
                  <a:schemeClr val="accent2"/>
                </a:solidFill>
                <a:latin typeface="+mj-lt"/>
              </a:rPr>
              <a:t>Gender</a:t>
            </a:r>
            <a:r>
              <a:rPr lang="tr-TR" sz="4400" b="1" dirty="0">
                <a:solidFill>
                  <a:schemeClr val="accent2"/>
                </a:solidFill>
                <a:latin typeface="+mj-lt"/>
              </a:rPr>
              <a:t> </a:t>
            </a:r>
            <a:r>
              <a:rPr lang="tr-TR" sz="4400" b="1" dirty="0" err="1">
                <a:solidFill>
                  <a:schemeClr val="accent2"/>
                </a:solidFill>
                <a:latin typeface="+mj-lt"/>
              </a:rPr>
              <a:t>effect</a:t>
            </a:r>
            <a:r>
              <a:rPr lang="tr-TR" sz="4400" b="1" dirty="0">
                <a:solidFill>
                  <a:schemeClr val="accent2"/>
                </a:solidFill>
                <a:latin typeface="+mj-lt"/>
              </a:rPr>
              <a:t> of </a:t>
            </a:r>
            <a:r>
              <a:rPr lang="tr-TR" sz="4400" b="1" dirty="0" err="1">
                <a:solidFill>
                  <a:schemeClr val="accent2"/>
                </a:solidFill>
                <a:latin typeface="+mj-lt"/>
              </a:rPr>
              <a:t>Users</a:t>
            </a:r>
            <a:r>
              <a:rPr lang="en-US" sz="4400" b="1" dirty="0">
                <a:solidFill>
                  <a:schemeClr val="accent2"/>
                </a:solidFill>
                <a:latin typeface="+mj-lt"/>
              </a:rPr>
              <a:t>      </a:t>
            </a:r>
            <a:endParaRPr lang="en-US" sz="4400" dirty="0">
              <a:solidFill>
                <a:schemeClr val="accent2"/>
              </a:solidFill>
              <a:latin typeface="+mj-lt"/>
            </a:endParaRPr>
          </a:p>
        </p:txBody>
      </p:sp>
      <p:pic>
        <p:nvPicPr>
          <p:cNvPr id="5122" name="Picture 2">
            <a:extLst>
              <a:ext uri="{FF2B5EF4-FFF2-40B4-BE49-F238E27FC236}">
                <a16:creationId xmlns:a16="http://schemas.microsoft.com/office/drawing/2014/main" id="{FA4275A0-9C20-3D51-475E-0C76DF983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535325"/>
            <a:ext cx="3352800" cy="47434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943C3DA-0426-6E0B-863C-5873DDC88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652632"/>
            <a:ext cx="33528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7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10161873" y="1809489"/>
            <a:ext cx="1702087" cy="2308324"/>
          </a:xfrm>
          <a:prstGeom prst="rect">
            <a:avLst/>
          </a:prstGeom>
          <a:noFill/>
        </p:spPr>
        <p:txBody>
          <a:bodyPr wrap="square" rtlCol="0">
            <a:spAutoFit/>
          </a:bodyPr>
          <a:lstStyle/>
          <a:p>
            <a:r>
              <a:rPr lang="en-US" dirty="0"/>
              <a:t>Middle class and high class contributes more in the profit as well as in the customer base of both the cabs</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200" b="1" dirty="0">
                <a:solidFill>
                  <a:schemeClr val="accent2"/>
                </a:solidFill>
                <a:latin typeface="+mj-lt"/>
              </a:rPr>
              <a:t>Profit </a:t>
            </a:r>
            <a:r>
              <a:rPr lang="tr-TR" sz="4200" b="1" dirty="0" err="1">
                <a:solidFill>
                  <a:schemeClr val="accent2"/>
                </a:solidFill>
                <a:latin typeface="+mj-lt"/>
              </a:rPr>
              <a:t>analysis</a:t>
            </a:r>
            <a:r>
              <a:rPr lang="tr-TR" sz="4200" b="1" dirty="0">
                <a:solidFill>
                  <a:schemeClr val="accent2"/>
                </a:solidFill>
                <a:latin typeface="+mj-lt"/>
              </a:rPr>
              <a:t> </a:t>
            </a:r>
            <a:r>
              <a:rPr lang="tr-TR" sz="4200" b="1" dirty="0" err="1">
                <a:solidFill>
                  <a:schemeClr val="accent2"/>
                </a:solidFill>
                <a:latin typeface="+mj-lt"/>
              </a:rPr>
              <a:t>by</a:t>
            </a:r>
            <a:r>
              <a:rPr lang="tr-TR" sz="4200" b="1" dirty="0">
                <a:solidFill>
                  <a:schemeClr val="accent2"/>
                </a:solidFill>
                <a:latin typeface="+mj-lt"/>
              </a:rPr>
              <a:t> City</a:t>
            </a:r>
            <a:endParaRPr lang="en-US" sz="4200" dirty="0">
              <a:solidFill>
                <a:schemeClr val="accent2"/>
              </a:solidFill>
              <a:latin typeface="+mj-lt"/>
            </a:endParaRPr>
          </a:p>
        </p:txBody>
      </p:sp>
      <p:pic>
        <p:nvPicPr>
          <p:cNvPr id="6146" name="Picture 2">
            <a:extLst>
              <a:ext uri="{FF2B5EF4-FFF2-40B4-BE49-F238E27FC236}">
                <a16:creationId xmlns:a16="http://schemas.microsoft.com/office/drawing/2014/main" id="{66532F47-B0CA-0F9A-03ED-FD049D58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40" y="1697493"/>
            <a:ext cx="9020175" cy="581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80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2822</TotalTime>
  <Words>512</Words>
  <Application>Microsoft Office PowerPoint</Application>
  <PresentationFormat>Geniş ekran</PresentationFormat>
  <Paragraphs>68</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Office Theme</vt:lpstr>
      <vt:lpstr>PowerPoint Sunusu</vt:lpstr>
      <vt:lpstr>Background –G2M(cab industry) case study</vt:lpstr>
      <vt:lpstr>Data Exploration</vt:lpstr>
      <vt:lpstr>Profit Analysis</vt:lpstr>
      <vt:lpstr>Profit Analysis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Anıl Ilgın Büyüksaraç</cp:lastModifiedBy>
  <cp:revision>146</cp:revision>
  <cp:lastPrinted>2019-08-24T08:13:50Z</cp:lastPrinted>
  <dcterms:created xsi:type="dcterms:W3CDTF">2019-08-19T15:39:24Z</dcterms:created>
  <dcterms:modified xsi:type="dcterms:W3CDTF">2022-10-21T16:48:33Z</dcterms:modified>
</cp:coreProperties>
</file>