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89391-616B-986A-7E62-535CB618373F}" v="145" dt="2024-06-07T18:22:2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9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9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5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8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ail.smtp.username=myemail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tr-TR" sz="4800" dirty="0">
                <a:ea typeface="+mj-lt"/>
                <a:cs typeface="+mj-lt"/>
              </a:rPr>
              <a:t>Notification Service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tr-TR" sz="2800" dirty="0">
                <a:ea typeface="+mn-lt"/>
                <a:cs typeface="+mn-lt"/>
              </a:rPr>
              <a:t>Kafka </a:t>
            </a:r>
            <a:r>
              <a:rPr lang="tr-TR" sz="2800" err="1">
                <a:ea typeface="+mn-lt"/>
                <a:cs typeface="+mn-lt"/>
              </a:rPr>
              <a:t>and</a:t>
            </a:r>
            <a:r>
              <a:rPr lang="tr-TR" sz="2800" dirty="0">
                <a:ea typeface="+mn-lt"/>
                <a:cs typeface="+mn-lt"/>
              </a:rPr>
              <a:t> Notification Integration</a:t>
            </a:r>
          </a:p>
          <a:p>
            <a:pPr algn="r"/>
            <a:endParaRPr lang="tr-TR" sz="2800" dirty="0"/>
          </a:p>
          <a:p>
            <a:pPr algn="r"/>
            <a:r>
              <a:rPr lang="tr-TR" sz="1400" dirty="0"/>
              <a:t>Kaan mert terzi 2001102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0BCC1-8321-926C-1063-81A6E55F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Project </a:t>
            </a:r>
            <a:r>
              <a:rPr lang="tr-TR" dirty="0" err="1">
                <a:ea typeface="+mj-lt"/>
                <a:cs typeface="+mj-lt"/>
              </a:rPr>
              <a:t>Overview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3794E9-3DB6-E934-2279-B771C9B8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Objective</a:t>
            </a:r>
            <a:r>
              <a:rPr lang="tr-TR" b="1" dirty="0">
                <a:ea typeface="+mn-lt"/>
                <a:cs typeface="+mn-lt"/>
              </a:rPr>
              <a:t>: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notification</a:t>
            </a:r>
            <a:r>
              <a:rPr lang="tr-TR" dirty="0">
                <a:ea typeface="+mn-lt"/>
                <a:cs typeface="+mn-lt"/>
              </a:rPr>
              <a:t> service </a:t>
            </a:r>
            <a:r>
              <a:rPr lang="tr-TR" dirty="0" err="1">
                <a:ea typeface="+mn-lt"/>
                <a:cs typeface="+mn-lt"/>
              </a:rPr>
              <a:t>that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messages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a Kafka </a:t>
            </a:r>
            <a:r>
              <a:rPr lang="tr-TR" dirty="0" err="1">
                <a:ea typeface="+mn-lt"/>
                <a:cs typeface="+mn-lt"/>
              </a:rPr>
              <a:t>topic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sends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emails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subscriber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package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/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Components:</a:t>
            </a:r>
          </a:p>
          <a:p>
            <a:pPr marL="305435" indent="-305435"/>
            <a:r>
              <a:rPr lang="tr-TR" dirty="0">
                <a:ea typeface="+mn-lt"/>
                <a:cs typeface="+mn-lt"/>
              </a:rPr>
              <a:t>Kafka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message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dirty="0" err="1">
                <a:ea typeface="+mn-lt"/>
                <a:cs typeface="+mn-lt"/>
              </a:rPr>
              <a:t>mocked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demo)</a:t>
            </a:r>
            <a:endParaRPr lang="tr-TR" dirty="0"/>
          </a:p>
          <a:p>
            <a:pPr marL="305435" indent="-305435"/>
            <a:r>
              <a:rPr lang="tr-TR" dirty="0" err="1">
                <a:ea typeface="+mn-lt"/>
                <a:cs typeface="+mn-lt"/>
              </a:rPr>
              <a:t>Email</a:t>
            </a:r>
            <a:r>
              <a:rPr lang="tr-TR" dirty="0">
                <a:ea typeface="+mn-lt"/>
                <a:cs typeface="+mn-lt"/>
              </a:rPr>
              <a:t> service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notifications</a:t>
            </a:r>
            <a:endParaRPr lang="tr-TR" dirty="0" err="1"/>
          </a:p>
          <a:p>
            <a:pPr marL="305435" indent="-305435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061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DAF2BF-F4E4-95F4-DE11-91F35B4B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MockKafka.java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96EB7-6A1D-61E5-3333-B5CB1C12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Purpose: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 Simulates Kafka operations by generating mock messages.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Key Method: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pollMessages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Returns a list of mock </a:t>
            </a:r>
            <a:r>
              <a:rPr lang="tr-TR">
                <a:solidFill>
                  <a:srgbClr val="FFFFFF"/>
                </a:solidFill>
                <a:latin typeface="Consolas"/>
              </a:rPr>
              <a:t>NotificationRecord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 objects to simulate messages from Kafka.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endParaRPr lang="tr-TR">
              <a:solidFill>
                <a:srgbClr val="FFFFFF"/>
              </a:solidFill>
            </a:endParaRPr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A05AD3A-6FF3-68EC-4217-24B7BE09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64100"/>
            <a:ext cx="6831503" cy="43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D60CD5-50C7-D113-EB1D-416D6CC3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 sz="1700">
                <a:solidFill>
                  <a:srgbClr val="FFFFFF"/>
                </a:solidFill>
                <a:ea typeface="+mj-lt"/>
                <a:cs typeface="+mj-lt"/>
              </a:rPr>
              <a:t>NotificationService.java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D305ED-8BA5-7505-74E1-B98E8308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Purpose: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 Main logic for processing messages and sending notifications.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Key Methods: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startService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Main loop for polling messages and sending notifications.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sendEmail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Sends an email using the SMTP server.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endParaRPr lang="tr-TR">
              <a:solidFill>
                <a:srgbClr val="FFFFFF"/>
              </a:solidFill>
            </a:endParaRPr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17CDA6F-D1B8-A5F1-CF11-2D195AAB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80504"/>
            <a:ext cx="6831503" cy="46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7866F2-895F-29EC-D42B-72A52250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 sz="1700">
                <a:solidFill>
                  <a:srgbClr val="FFFFFF"/>
                </a:solidFill>
                <a:ea typeface="+mj-lt"/>
                <a:cs typeface="+mj-lt"/>
              </a:rPr>
              <a:t>NotificationRecord.java</a:t>
            </a:r>
            <a:endParaRPr lang="tr-TR" sz="17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5C034E-811F-7C5A-8F2D-C7E6EFC5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Purpose: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 Represents the structure of a notification record.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 b="1">
                <a:solidFill>
                  <a:srgbClr val="FFFFFF"/>
                </a:solidFill>
                <a:ea typeface="+mn-lt"/>
                <a:cs typeface="+mn-lt"/>
              </a:rPr>
              <a:t>Attributes: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msisdn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Subscriber's phone number.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packageId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Identifier for the package.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r>
              <a:rPr lang="tr-TR">
                <a:solidFill>
                  <a:srgbClr val="FFFFFF"/>
                </a:solidFill>
                <a:latin typeface="Consolas"/>
              </a:rPr>
              <a:t>notificationType</a:t>
            </a:r>
            <a:r>
              <a:rPr lang="tr-TR">
                <a:solidFill>
                  <a:srgbClr val="FFFFFF"/>
                </a:solidFill>
                <a:ea typeface="+mn-lt"/>
                <a:cs typeface="+mn-lt"/>
              </a:rPr>
              <a:t>: Type of notification (e.g., 80% usage, 100% usage).</a:t>
            </a:r>
            <a:endParaRPr lang="tr-TR">
              <a:solidFill>
                <a:srgbClr val="FFFFFF"/>
              </a:solidFill>
            </a:endParaRPr>
          </a:p>
          <a:p>
            <a:pPr marL="305435" indent="-305435"/>
            <a:endParaRPr lang="tr-TR">
              <a:solidFill>
                <a:srgbClr val="FFFFFF"/>
              </a:solidFill>
            </a:endParaRPr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2FFD631-82D1-266B-987E-EFF0E986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88" y="936141"/>
            <a:ext cx="63483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4A5B4F-FE17-83EB-DE7B-DC4655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Configuration Files</a:t>
            </a:r>
            <a:endParaRPr lang="tr-T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6B679B-4A3B-87E8-DDE9-1E4276822041}"/>
              </a:ext>
            </a:extLst>
          </p:cNvPr>
          <p:cNvSpPr>
            <a:spLocks/>
          </p:cNvSpPr>
          <p:nvPr/>
        </p:nvSpPr>
        <p:spPr>
          <a:xfrm>
            <a:off x="4598438" y="2406988"/>
            <a:ext cx="7012370" cy="231072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576072">
              <a:spcAft>
                <a:spcPts val="378"/>
              </a:spcAft>
            </a:pPr>
            <a:r>
              <a:rPr lang="tr-TR" b="1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kafka.properties</a:t>
            </a:r>
            <a:r>
              <a:rPr lang="tr-TR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:</a:t>
            </a:r>
            <a:endParaRPr lang="tr-TR" kern="1200" dirty="0">
              <a:solidFill>
                <a:schemeClr val="tx1"/>
              </a:solidFill>
              <a:latin typeface="+mn-lt"/>
            </a:endParaRPr>
          </a:p>
          <a:p>
            <a:pPr marL="192405" indent="-192405" defTabSz="576072">
              <a:spcAft>
                <a:spcPts val="378"/>
              </a:spcAft>
            </a:pPr>
            <a:r>
              <a:rPr lang="tr-TR" b="1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Purpose</a:t>
            </a:r>
            <a:r>
              <a:rPr lang="tr-TR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:</a:t>
            </a: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Kafka </a:t>
            </a:r>
            <a:r>
              <a:rPr lang="tr-TR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configuration</a:t>
            </a: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tr-TR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settings</a:t>
            </a: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</a:t>
            </a:r>
            <a:endParaRPr lang="tr-TR" kern="1200" dirty="0">
              <a:solidFill>
                <a:schemeClr val="tx1"/>
              </a:solidFill>
              <a:latin typeface="+mn-lt"/>
            </a:endParaRPr>
          </a:p>
          <a:p>
            <a:pPr defTabSz="576072">
              <a:spcAft>
                <a:spcPts val="378"/>
              </a:spcAft>
            </a:pPr>
            <a:r>
              <a:rPr lang="tr-TR" b="1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Example</a:t>
            </a:r>
            <a:r>
              <a:rPr lang="tr-TR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:</a:t>
            </a:r>
            <a:endParaRPr lang="tr-TR" kern="1200" dirty="0">
              <a:solidFill>
                <a:schemeClr val="tx1"/>
              </a:solidFill>
              <a:latin typeface="+mn-lt"/>
            </a:endParaRPr>
          </a:p>
          <a:p>
            <a:pPr defTabSz="576072">
              <a:spcAft>
                <a:spcPts val="378"/>
              </a:spcAft>
            </a:pPr>
            <a:r>
              <a:rPr lang="tr-TR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bootstrap.servers</a:t>
            </a: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=localhost:9092</a:t>
            </a:r>
            <a:endParaRPr lang="tr-TR" kern="1200" dirty="0">
              <a:solidFill>
                <a:schemeClr val="tx1"/>
              </a:solidFill>
              <a:latin typeface="+mn-lt"/>
            </a:endParaRPr>
          </a:p>
          <a:p>
            <a:pPr defTabSz="576072">
              <a:spcAft>
                <a:spcPts val="378"/>
              </a:spcAft>
            </a:pP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group.id=</a:t>
            </a:r>
            <a:r>
              <a:rPr lang="tr-TR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notification-group</a:t>
            </a:r>
            <a:endParaRPr lang="tr-TR" kern="1200">
              <a:solidFill>
                <a:schemeClr val="tx1"/>
              </a:solidFill>
              <a:latin typeface="+mn-lt"/>
            </a:endParaRPr>
          </a:p>
          <a:p>
            <a:pPr defTabSz="576072">
              <a:spcAft>
                <a:spcPts val="378"/>
              </a:spcAft>
            </a:pPr>
            <a:r>
              <a:rPr lang="tr-TR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topic.name=</a:t>
            </a:r>
            <a:r>
              <a:rPr lang="tr-TR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NotificationTopic</a:t>
            </a:r>
            <a:endParaRPr lang="tr-TR" kern="120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5435" indent="-305435">
              <a:spcAft>
                <a:spcPts val="600"/>
              </a:spcAft>
            </a:pPr>
            <a:endParaRPr lang="tr-TR"/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D65F8BC-C0C0-529B-F5E0-04CE241A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07" y="3038324"/>
            <a:ext cx="2463288" cy="5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3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D87CB7-DFC9-985E-8157-65586041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  <a:ea typeface="+mj-lt"/>
                <a:cs typeface="+mj-lt"/>
              </a:rPr>
              <a:t>Configuration Files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2FFAEA-812F-055E-8A2D-D97FFC53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b="1" err="1">
                <a:ea typeface="+mn-lt"/>
                <a:cs typeface="+mn-lt"/>
              </a:rPr>
              <a:t>email.properties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/>
          </a:p>
          <a:p>
            <a:pPr marL="0" indent="0">
              <a:lnSpc>
                <a:spcPct val="100000"/>
              </a:lnSpc>
              <a:buNone/>
            </a:pPr>
            <a:r>
              <a:rPr lang="tr-TR" b="1" dirty="0" err="1">
                <a:ea typeface="+mn-lt"/>
                <a:cs typeface="+mn-lt"/>
              </a:rPr>
              <a:t>Purpose</a:t>
            </a:r>
            <a:r>
              <a:rPr lang="tr-TR" b="1" dirty="0">
                <a:ea typeface="+mn-lt"/>
                <a:cs typeface="+mn-lt"/>
              </a:rPr>
              <a:t>:</a:t>
            </a:r>
            <a:r>
              <a:rPr lang="tr-TR" dirty="0">
                <a:ea typeface="+mn-lt"/>
                <a:cs typeface="+mn-lt"/>
              </a:rPr>
              <a:t> SMTP server </a:t>
            </a:r>
            <a:r>
              <a:rPr lang="tr-TR" dirty="0" err="1">
                <a:ea typeface="+mn-lt"/>
                <a:cs typeface="+mn-lt"/>
              </a:rPr>
              <a:t>settings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sending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emails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/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ea typeface="+mn-lt"/>
                <a:cs typeface="+mn-lt"/>
              </a:rPr>
              <a:t>mail.smtp.host=smtp.example.com</a:t>
            </a:r>
            <a:endParaRPr lang="tr-TR"/>
          </a:p>
          <a:p>
            <a:pPr marL="0" indent="0">
              <a:lnSpc>
                <a:spcPct val="100000"/>
              </a:lnSpc>
              <a:buNone/>
            </a:pPr>
            <a:r>
              <a:rPr lang="tr-TR" dirty="0" err="1">
                <a:ea typeface="+mn-lt"/>
                <a:cs typeface="+mn-lt"/>
              </a:rPr>
              <a:t>mail.smtp.port</a:t>
            </a:r>
            <a:r>
              <a:rPr lang="tr-TR" dirty="0">
                <a:ea typeface="+mn-lt"/>
                <a:cs typeface="+mn-lt"/>
              </a:rPr>
              <a:t>=587</a:t>
            </a:r>
            <a:endParaRPr lang="tr-TR"/>
          </a:p>
          <a:p>
            <a:pPr marL="0" indent="0">
              <a:lnSpc>
                <a:spcPct val="100000"/>
              </a:lnSpc>
              <a:buNone/>
            </a:pPr>
            <a:r>
              <a:rPr lang="tr-TR" dirty="0" err="1">
                <a:ea typeface="+mn-lt"/>
                <a:cs typeface="+mn-lt"/>
              </a:rPr>
              <a:t>mail.smtp.auth</a:t>
            </a:r>
            <a:r>
              <a:rPr lang="tr-TR" dirty="0">
                <a:ea typeface="+mn-lt"/>
                <a:cs typeface="+mn-lt"/>
              </a:rPr>
              <a:t>=</a:t>
            </a:r>
            <a:r>
              <a:rPr lang="tr-TR" dirty="0" err="1">
                <a:ea typeface="+mn-lt"/>
                <a:cs typeface="+mn-lt"/>
              </a:rPr>
              <a:t>true</a:t>
            </a:r>
            <a:endParaRPr lang="tr-TR" err="1"/>
          </a:p>
          <a:p>
            <a:pPr marL="0" indent="0">
              <a:lnSpc>
                <a:spcPct val="100000"/>
              </a:lnSpc>
              <a:buNone/>
            </a:pPr>
            <a:r>
              <a:rPr lang="tr-TR" dirty="0" err="1">
                <a:ea typeface="+mn-lt"/>
                <a:cs typeface="+mn-lt"/>
              </a:rPr>
              <a:t>mail.smtp.starttls.enable</a:t>
            </a:r>
            <a:r>
              <a:rPr lang="tr-TR" dirty="0">
                <a:ea typeface="+mn-lt"/>
                <a:cs typeface="+mn-lt"/>
              </a:rPr>
              <a:t>=</a:t>
            </a:r>
            <a:r>
              <a:rPr lang="tr-TR" dirty="0" err="1">
                <a:ea typeface="+mn-lt"/>
                <a:cs typeface="+mn-lt"/>
              </a:rPr>
              <a:t>true</a:t>
            </a:r>
            <a:endParaRPr lang="tr-TR" err="1"/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ea typeface="+mn-lt"/>
                <a:cs typeface="+mn-lt"/>
                <a:hlinkClick r:id="rId2"/>
              </a:rPr>
              <a:t>mail.smtp.username=myemail@example.com</a:t>
            </a:r>
            <a:endParaRPr lang="tr-TR"/>
          </a:p>
          <a:p>
            <a:pPr marL="0" indent="0">
              <a:lnSpc>
                <a:spcPct val="100000"/>
              </a:lnSpc>
              <a:buNone/>
            </a:pPr>
            <a:r>
              <a:rPr lang="tr-TR" dirty="0" err="1">
                <a:ea typeface="+mn-lt"/>
                <a:cs typeface="+mn-lt"/>
              </a:rPr>
              <a:t>mail.smtp.password</a:t>
            </a:r>
            <a:r>
              <a:rPr lang="tr-TR" dirty="0">
                <a:ea typeface="+mn-lt"/>
                <a:cs typeface="+mn-lt"/>
              </a:rPr>
              <a:t>=</a:t>
            </a:r>
            <a:r>
              <a:rPr lang="tr-TR" dirty="0" err="1">
                <a:ea typeface="+mn-lt"/>
                <a:cs typeface="+mn-lt"/>
              </a:rPr>
              <a:t>mysecretpassword</a:t>
            </a:r>
            <a:endParaRPr lang="tr-TR" err="1"/>
          </a:p>
          <a:p>
            <a:pPr marL="305435" indent="-305435">
              <a:lnSpc>
                <a:spcPct val="100000"/>
              </a:lnSpc>
            </a:pPr>
            <a:endParaRPr lang="tr-TR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7D2B368-BD03-5201-F6E7-717C256D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480" y="4149588"/>
            <a:ext cx="5852377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F28A0-F99F-4025-2836-95F18E1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Conclusion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and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Notes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15903-3459-3199-CAC3-5AAF72E7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Summary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  </a:t>
            </a:r>
            <a:r>
              <a:rPr lang="tr-TR" dirty="0" err="1">
                <a:ea typeface="+mn-lt"/>
                <a:cs typeface="+mn-lt"/>
              </a:rPr>
              <a:t>Successfully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implemented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notification</a:t>
            </a:r>
            <a:r>
              <a:rPr lang="tr-TR" dirty="0">
                <a:ea typeface="+mn-lt"/>
                <a:cs typeface="+mn-lt"/>
              </a:rPr>
              <a:t> service </a:t>
            </a:r>
            <a:r>
              <a:rPr lang="tr-TR" dirty="0" err="1">
                <a:ea typeface="+mn-lt"/>
                <a:cs typeface="+mn-lt"/>
              </a:rPr>
              <a:t>that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integrates</a:t>
            </a:r>
            <a:r>
              <a:rPr lang="tr-TR" dirty="0">
                <a:ea typeface="+mn-lt"/>
                <a:cs typeface="+mn-lt"/>
              </a:rPr>
              <a:t> Kafka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message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an </a:t>
            </a:r>
            <a:r>
              <a:rPr lang="tr-TR" dirty="0" err="1">
                <a:ea typeface="+mn-lt"/>
                <a:cs typeface="+mn-lt"/>
              </a:rPr>
              <a:t>email</a:t>
            </a:r>
            <a:r>
              <a:rPr lang="tr-TR" dirty="0">
                <a:ea typeface="+mn-lt"/>
                <a:cs typeface="+mn-lt"/>
              </a:rPr>
              <a:t> service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 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service is </a:t>
            </a:r>
            <a:r>
              <a:rPr lang="tr-TR" dirty="0" err="1">
                <a:ea typeface="+mn-lt"/>
                <a:cs typeface="+mn-lt"/>
              </a:rPr>
              <a:t>designed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handle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different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based</a:t>
            </a:r>
            <a:r>
              <a:rPr lang="tr-TR" dirty="0">
                <a:ea typeface="+mn-lt"/>
                <a:cs typeface="+mn-lt"/>
              </a:rPr>
              <a:t> on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content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messages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Kafka.</a:t>
            </a:r>
            <a:endParaRPr lang="tr-TR"/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Challenges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and</a:t>
            </a:r>
            <a:r>
              <a:rPr lang="tr-TR" b="1" dirty="0">
                <a:ea typeface="+mn-lt"/>
                <a:cs typeface="+mn-lt"/>
              </a:rPr>
              <a:t> Solutions:</a:t>
            </a:r>
            <a:endParaRPr lang="tr-TR" dirty="0"/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 Challenge: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actual</a:t>
            </a:r>
            <a:r>
              <a:rPr lang="tr-TR" dirty="0">
                <a:ea typeface="+mn-lt"/>
                <a:cs typeface="+mn-lt"/>
              </a:rPr>
              <a:t> Kafka </a:t>
            </a:r>
            <a:r>
              <a:rPr lang="tr-TR" dirty="0" err="1">
                <a:ea typeface="+mn-lt"/>
                <a:cs typeface="+mn-lt"/>
              </a:rPr>
              <a:t>methods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were</a:t>
            </a:r>
            <a:r>
              <a:rPr lang="tr-TR" dirty="0">
                <a:ea typeface="+mn-lt"/>
                <a:cs typeface="+mn-lt"/>
              </a:rPr>
              <a:t> not </a:t>
            </a:r>
            <a:r>
              <a:rPr lang="tr-TR" dirty="0" err="1">
                <a:ea typeface="+mn-lt"/>
                <a:cs typeface="+mn-lt"/>
              </a:rPr>
              <a:t>available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    Solution: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Implemented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mock</a:t>
            </a:r>
            <a:r>
              <a:rPr lang="tr-TR" dirty="0">
                <a:ea typeface="+mn-lt"/>
                <a:cs typeface="+mn-lt"/>
              </a:rPr>
              <a:t> Kafka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dirty="0">
                <a:latin typeface="Consolas"/>
              </a:rPr>
              <a:t>MockKafka.java</a:t>
            </a:r>
            <a:r>
              <a:rPr lang="tr-TR" dirty="0">
                <a:ea typeface="+mn-lt"/>
                <a:cs typeface="+mn-lt"/>
              </a:rPr>
              <a:t>)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simulate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message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process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allow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demonstration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service's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functionality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Future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Work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Enhance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</a:t>
            </a:r>
            <a:r>
              <a:rPr lang="tr-TR" dirty="0">
                <a:ea typeface="+mn-lt"/>
                <a:cs typeface="+mn-lt"/>
              </a:rPr>
              <a:t> service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handle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additional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notification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improve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robustness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305435" indent="-305435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186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DividendVTI</vt:lpstr>
      <vt:lpstr>Notification Service</vt:lpstr>
      <vt:lpstr>Project Overview</vt:lpstr>
      <vt:lpstr>MockKafka.java</vt:lpstr>
      <vt:lpstr>NotificationService.java</vt:lpstr>
      <vt:lpstr>NotificationRecord.java</vt:lpstr>
      <vt:lpstr>Configuration Files</vt:lpstr>
      <vt:lpstr>Configuration Files</vt:lpstr>
      <vt:lpstr>Conclusion and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84</cp:revision>
  <dcterms:created xsi:type="dcterms:W3CDTF">2024-06-07T17:29:44Z</dcterms:created>
  <dcterms:modified xsi:type="dcterms:W3CDTF">2024-06-07T18:22:42Z</dcterms:modified>
</cp:coreProperties>
</file>