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6"/>
  </p:notesMasterIdLst>
  <p:sldIdLst>
    <p:sldId id="256" r:id="rId2"/>
    <p:sldId id="371" r:id="rId3"/>
    <p:sldId id="378" r:id="rId4"/>
    <p:sldId id="373" r:id="rId5"/>
    <p:sldId id="375" r:id="rId6"/>
    <p:sldId id="374" r:id="rId7"/>
    <p:sldId id="379" r:id="rId8"/>
    <p:sldId id="380" r:id="rId9"/>
    <p:sldId id="376" r:id="rId10"/>
    <p:sldId id="377" r:id="rId11"/>
    <p:sldId id="402" r:id="rId12"/>
    <p:sldId id="401" r:id="rId13"/>
    <p:sldId id="445" r:id="rId14"/>
    <p:sldId id="446" r:id="rId15"/>
    <p:sldId id="383" r:id="rId16"/>
    <p:sldId id="381" r:id="rId17"/>
    <p:sldId id="382" r:id="rId18"/>
    <p:sldId id="384" r:id="rId19"/>
    <p:sldId id="385" r:id="rId20"/>
    <p:sldId id="386" r:id="rId21"/>
    <p:sldId id="387" r:id="rId22"/>
    <p:sldId id="395" r:id="rId23"/>
    <p:sldId id="393" r:id="rId24"/>
    <p:sldId id="403" r:id="rId25"/>
    <p:sldId id="410" r:id="rId26"/>
    <p:sldId id="413" r:id="rId27"/>
    <p:sldId id="406" r:id="rId28"/>
    <p:sldId id="408" r:id="rId29"/>
    <p:sldId id="409" r:id="rId30"/>
    <p:sldId id="412" r:id="rId31"/>
    <p:sldId id="415" r:id="rId32"/>
    <p:sldId id="416" r:id="rId33"/>
    <p:sldId id="420" r:id="rId34"/>
    <p:sldId id="421" r:id="rId35"/>
    <p:sldId id="418" r:id="rId36"/>
    <p:sldId id="419" r:id="rId37"/>
    <p:sldId id="422" r:id="rId38"/>
    <p:sldId id="423" r:id="rId39"/>
    <p:sldId id="424" r:id="rId40"/>
    <p:sldId id="438" r:id="rId41"/>
    <p:sldId id="428" r:id="rId42"/>
    <p:sldId id="433" r:id="rId43"/>
    <p:sldId id="426" r:id="rId44"/>
    <p:sldId id="429" r:id="rId45"/>
    <p:sldId id="434" r:id="rId46"/>
    <p:sldId id="430" r:id="rId47"/>
    <p:sldId id="435" r:id="rId48"/>
    <p:sldId id="431" r:id="rId49"/>
    <p:sldId id="432" r:id="rId50"/>
    <p:sldId id="436" r:id="rId51"/>
    <p:sldId id="437" r:id="rId52"/>
    <p:sldId id="425" r:id="rId53"/>
    <p:sldId id="439" r:id="rId54"/>
    <p:sldId id="440" r:id="rId55"/>
    <p:sldId id="441" r:id="rId56"/>
    <p:sldId id="442" r:id="rId57"/>
    <p:sldId id="443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78" r:id="rId67"/>
    <p:sldId id="456" r:id="rId68"/>
    <p:sldId id="455" r:id="rId69"/>
    <p:sldId id="457" r:id="rId70"/>
    <p:sldId id="458" r:id="rId71"/>
    <p:sldId id="459" r:id="rId72"/>
    <p:sldId id="465" r:id="rId73"/>
    <p:sldId id="464" r:id="rId74"/>
    <p:sldId id="469" r:id="rId75"/>
    <p:sldId id="462" r:id="rId76"/>
    <p:sldId id="466" r:id="rId77"/>
    <p:sldId id="470" r:id="rId78"/>
    <p:sldId id="472" r:id="rId79"/>
    <p:sldId id="475" r:id="rId80"/>
    <p:sldId id="467" r:id="rId81"/>
    <p:sldId id="473" r:id="rId82"/>
    <p:sldId id="468" r:id="rId83"/>
    <p:sldId id="476" r:id="rId84"/>
    <p:sldId id="477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FFCC"/>
    <a:srgbClr val="C49500"/>
    <a:srgbClr val="993366"/>
    <a:srgbClr val="FF0066"/>
    <a:srgbClr val="FF6600"/>
    <a:srgbClr val="E114E6"/>
    <a:srgbClr val="B5E9F4"/>
    <a:srgbClr val="8C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4133C-D3F2-FA63-CC56-7ECEC27BD9CF}" v="417" dt="2022-01-22T17:15:07.038"/>
    <p1510:client id="{33286920-AB42-D5AE-E8DA-F85AC2C0CC16}" v="3" dt="2022-02-22T20:05:50.549"/>
    <p1510:client id="{57BFC3C6-794D-37EF-8CE1-8D6144652997}" v="17" dt="2022-02-27T16:27:58.960"/>
    <p1510:client id="{6FC91236-44C8-F446-AF1E-A1C3A0C6BFF6}" v="82" dt="2022-02-22T11:44:09.777"/>
    <p1510:client id="{A5CB0354-9540-F520-8A3A-444545C2B783}" v="7" dt="2022-02-01T17:25:04.468"/>
    <p1510:client id="{E3DF3D34-029C-B5E2-106C-609690973B73}" v="71" dt="2022-02-04T13:05:0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5812-F25A-4D33-A0D7-EB4357A8E2B7}" type="datetimeFigureOut">
              <a:rPr lang="en-IE" smtClean="0"/>
              <a:t>25/02/2023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A0A-D293-4793-973F-502017F190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1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41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2046690"/>
            <a:ext cx="8208912" cy="1829761"/>
          </a:xfrm>
        </p:spPr>
        <p:txBody>
          <a:bodyPr>
            <a:normAutofit/>
          </a:bodyPr>
          <a:lstStyle/>
          <a:p>
            <a:r>
              <a:rPr lang="en-IE" sz="660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750304"/>
            <a:ext cx="7488832" cy="59910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/>
              <a:t>Secondary Memory</a:t>
            </a:r>
            <a:br>
              <a:rPr lang="en-IE"/>
            </a:br>
            <a:r>
              <a:rPr lang="en-IE"/>
              <a:t>(Hard Disk)</a:t>
            </a:r>
          </a:p>
        </p:txBody>
      </p:sp>
    </p:spTree>
    <p:extLst>
      <p:ext uri="{BB962C8B-B14F-4D97-AF65-F5344CB8AC3E}">
        <p14:creationId xmlns:p14="http://schemas.microsoft.com/office/powerpoint/2010/main" val="290407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91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>
                    <a:latin typeface="Arial Rounded MT Bold" panose="020F0704030504030204" pitchFamily="34" charset="0"/>
                  </a:rPr>
                  <a:t>HARD DISK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3379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ectangle 14"/>
          <p:cNvSpPr/>
          <p:nvPr/>
        </p:nvSpPr>
        <p:spPr>
          <a:xfrm>
            <a:off x="5290057" y="4536830"/>
            <a:ext cx="3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5681" y="3491716"/>
            <a:ext cx="1048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559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5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91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>
                    <a:latin typeface="Arial Rounded MT Bold" panose="020F0704030504030204" pitchFamily="34" charset="0"/>
                  </a:rPr>
                  <a:t>HARD DISK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3379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ectangle 14"/>
          <p:cNvSpPr/>
          <p:nvPr/>
        </p:nvSpPr>
        <p:spPr>
          <a:xfrm>
            <a:off x="5290057" y="4536830"/>
            <a:ext cx="3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5681" y="3491716"/>
            <a:ext cx="1048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559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1508" y="4869161"/>
            <a:ext cx="381484" cy="592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43873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7848" y="5229200"/>
            <a:ext cx="80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222993" y="5157193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F4B62B-B6CB-4266-BED5-EA30484ACE45}"/>
              </a:ext>
            </a:extLst>
          </p:cNvPr>
          <p:cNvSpPr txBox="1"/>
          <p:nvPr/>
        </p:nvSpPr>
        <p:spPr>
          <a:xfrm>
            <a:off x="2013098" y="1951076"/>
            <a:ext cx="33811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Approximate number of clock cycles to access the various elements of the memory hierarchy.</a:t>
            </a:r>
          </a:p>
        </p:txBody>
      </p:sp>
    </p:spTree>
    <p:extLst>
      <p:ext uri="{BB962C8B-B14F-4D97-AF65-F5344CB8AC3E}">
        <p14:creationId xmlns:p14="http://schemas.microsoft.com/office/powerpoint/2010/main" val="306327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91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>
                    <a:latin typeface="Arial Rounded MT Bold" panose="020F0704030504030204" pitchFamily="34" charset="0"/>
                  </a:rPr>
                  <a:t>HARD DISK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3379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ectangle 14"/>
          <p:cNvSpPr/>
          <p:nvPr/>
        </p:nvSpPr>
        <p:spPr>
          <a:xfrm>
            <a:off x="5290057" y="4536830"/>
            <a:ext cx="3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5681" y="3491716"/>
            <a:ext cx="1048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559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1508" y="4869160"/>
            <a:ext cx="598308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43873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56041" y="3898051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39817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7848" y="5229200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7968" y="5405154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222993" y="5157193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E777D0-F514-4364-BD24-EA2662508893}"/>
              </a:ext>
            </a:extLst>
          </p:cNvPr>
          <p:cNvSpPr txBox="1"/>
          <p:nvPr/>
        </p:nvSpPr>
        <p:spPr>
          <a:xfrm>
            <a:off x="2013098" y="1951076"/>
            <a:ext cx="33811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Approximate number of clock cycles to access the various elements of the memory hierarchy.</a:t>
            </a:r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91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>
                    <a:latin typeface="Arial Rounded MT Bold" panose="020F0704030504030204" pitchFamily="34" charset="0"/>
                  </a:rPr>
                  <a:t>HARD DISK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3379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ectangle 14"/>
          <p:cNvSpPr/>
          <p:nvPr/>
        </p:nvSpPr>
        <p:spPr>
          <a:xfrm>
            <a:off x="5290057" y="4536830"/>
            <a:ext cx="3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5681" y="3491716"/>
            <a:ext cx="1048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559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1508" y="4869160"/>
            <a:ext cx="88634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43873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56041" y="3898051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39817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1310" y="3212976"/>
            <a:ext cx="1041155" cy="16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7848" y="5229200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7968" y="5405154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76120" y="5621178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>
                <a:latin typeface="Arial Black" panose="020B0A04020102020204" pitchFamily="34" charset="0"/>
              </a:rPr>
              <a:t>10</a:t>
            </a:r>
            <a:r>
              <a:rPr lang="en-IE" sz="2000" b="1" baseline="30000">
                <a:latin typeface="Arial Black" panose="020B0A04020102020204" pitchFamily="34" charset="0"/>
              </a:rPr>
              <a:t>7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222993" y="5157193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4805" y="4869160"/>
            <a:ext cx="554400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476E1D-A518-4584-B83C-FE06084292D5}"/>
              </a:ext>
            </a:extLst>
          </p:cNvPr>
          <p:cNvSpPr txBox="1"/>
          <p:nvPr/>
        </p:nvSpPr>
        <p:spPr>
          <a:xfrm>
            <a:off x="2013098" y="1951076"/>
            <a:ext cx="338115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Approximate number of clock cycles to access the various elements of the memory hierarchy.</a:t>
            </a:r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3200"/>
              <a:t>Let’s consider an operating system model with a single user, and how they use memory.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771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8682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TextBox 4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4888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If I create a program:</a:t>
            </a:r>
          </a:p>
        </p:txBody>
      </p:sp>
      <p:sp>
        <p:nvSpPr>
          <p:cNvPr id="7" name="Right Brace 6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TextBox 7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98526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3C53483-B485-4278-8CA1-3C31B357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IE"/>
              <a:t>If I create a program:</a:t>
            </a:r>
          </a:p>
        </p:txBody>
      </p:sp>
    </p:spTree>
    <p:extLst>
      <p:ext uri="{BB962C8B-B14F-4D97-AF65-F5344CB8AC3E}">
        <p14:creationId xmlns:p14="http://schemas.microsoft.com/office/powerpoint/2010/main" val="39492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980"/>
            <a:ext cx="9144000" cy="68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E"/>
              <a:t>If I create a program: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to be processed, it has</a:t>
            </a:r>
            <a:endParaRPr lang="en-IE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E"/>
              <a:t> to be written entirely into</a:t>
            </a:r>
            <a:endParaRPr lang="en-IE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E"/>
              <a:t> Main Memory, in </a:t>
            </a:r>
            <a:endParaRPr lang="en-IE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E"/>
              <a:t> contiguous space</a:t>
            </a:r>
            <a:endParaRPr lang="en-IE">
              <a:cs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5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5139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1556792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280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Single-User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860" y="2046557"/>
            <a:ext cx="3020643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2800"/>
              <a:t>If the program is bigger and</a:t>
            </a:r>
            <a:r>
              <a:rPr lang="en-IE" sz="2800">
                <a:ea typeface="+mn-lt"/>
                <a:cs typeface="+mn-lt"/>
              </a:rPr>
              <a:t> doesn’t fit in the memory, it can’t be processed.</a:t>
            </a:r>
            <a:endParaRPr lang="en-IE" sz="2800">
              <a:cs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1587" y="1776189"/>
            <a:ext cx="2304256" cy="4680520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552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9696401" y="3337828"/>
            <a:ext cx="94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/>
              <a:t>200K</a:t>
            </a:r>
          </a:p>
          <a:p>
            <a:r>
              <a:rPr lang="en-IE" sz="1400"/>
              <a:t>available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0726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This is the limitation of all computers, if a program is too big, we must do one of two things:</a:t>
            </a:r>
            <a:endParaRPr lang="en-US" sz="2800">
              <a:cs typeface="Calibri Light"/>
            </a:endParaRPr>
          </a:p>
          <a:p>
            <a:endParaRPr lang="en-IE" sz="3200">
              <a:cs typeface="Calibri Light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IE" sz="3200"/>
              <a:t>Get more memory</a:t>
            </a:r>
            <a:endParaRPr lang="en-IE" sz="3200">
              <a:cs typeface="Calibri Light"/>
            </a:endParaRPr>
          </a:p>
          <a:p>
            <a:pPr marL="880110" lvl="1" indent="-514350">
              <a:buFont typeface="+mj-lt"/>
              <a:buAutoNum type="arabicPeriod"/>
            </a:pPr>
            <a:endParaRPr lang="en-IE" sz="3200">
              <a:cs typeface="Calibri Light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IE" sz="3200"/>
              <a:t>Make the program smaller</a:t>
            </a:r>
            <a:endParaRPr lang="en-IE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799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To allow more than one program to run at the same time, the memory is subdivided into </a:t>
            </a:r>
            <a:r>
              <a:rPr lang="en-IE" sz="2800" b="1"/>
              <a:t>FIXED PARTITIONS</a:t>
            </a:r>
            <a:r>
              <a:rPr lang="en-IE" sz="280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317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7" name="TextBox 16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</p:spTree>
    <p:extLst>
      <p:ext uri="{BB962C8B-B14F-4D97-AF65-F5344CB8AC3E}">
        <p14:creationId xmlns:p14="http://schemas.microsoft.com/office/powerpoint/2010/main" val="2702644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ight Brace 14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Left Brace 15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7" name="TextBox 16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</p:spTree>
    <p:extLst>
      <p:ext uri="{BB962C8B-B14F-4D97-AF65-F5344CB8AC3E}">
        <p14:creationId xmlns:p14="http://schemas.microsoft.com/office/powerpoint/2010/main" val="138316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This leaves us with less memory, but at least more than one user (and their user process) can be logged into the system at the same time.</a:t>
            </a:r>
            <a:endParaRPr lang="en-US" sz="2800">
              <a:cs typeface="Calibri Light"/>
            </a:endParaRPr>
          </a:p>
          <a:p>
            <a:pPr marL="0" indent="0">
              <a:lnSpc>
                <a:spcPct val="100000"/>
              </a:lnSpc>
            </a:pPr>
            <a:r>
              <a:rPr lang="en-IE" sz="2800"/>
              <a:t>If we want to adjust the size of the partitions we need to shut down the system, go into the boot login, and then restart.</a:t>
            </a:r>
            <a:endParaRPr lang="en-IE" sz="280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258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To make this work, the memory manager needs to keep a </a:t>
            </a:r>
            <a:r>
              <a:rPr lang="en-IE" sz="2800" b="1" dirty="0"/>
              <a:t>Partition Table</a:t>
            </a:r>
            <a:r>
              <a:rPr lang="en-IE" sz="2800" dirty="0"/>
              <a:t> to remember the status of all the partitions.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876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45005"/>
              </p:ext>
            </p:extLst>
          </p:nvPr>
        </p:nvGraphicFramePr>
        <p:xfrm>
          <a:off x="1967161" y="3115106"/>
          <a:ext cx="8496944" cy="348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solidFill>
                            <a:schemeClr val="bg1"/>
                          </a:solidFill>
                        </a:rPr>
                        <a:t>Partition Number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solidFill>
                            <a:schemeClr val="bg1"/>
                          </a:solidFill>
                        </a:rPr>
                        <a:t>Partition 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solidFill>
                            <a:schemeClr val="bg1"/>
                          </a:solidFill>
                        </a:rPr>
                        <a:t>Memory</a:t>
                      </a:r>
                      <a:r>
                        <a:rPr lang="en-IE" sz="2400" b="1" baseline="0" dirty="0">
                          <a:solidFill>
                            <a:schemeClr val="bg1"/>
                          </a:solidFill>
                        </a:rPr>
                        <a:t> Address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E" sz="2400" b="1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solidFill>
                            <a:schemeClr val="bg1"/>
                          </a:solidFill>
                        </a:rPr>
                        <a:t>Partition</a:t>
                      </a:r>
                      <a:r>
                        <a:rPr lang="en-IE" sz="2400" b="1" baseline="0" dirty="0">
                          <a:solidFill>
                            <a:schemeClr val="bg1"/>
                          </a:solidFill>
                        </a:rPr>
                        <a:t> Status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100K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200K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Program1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BUSY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25K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300K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Program4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BUSY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325K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50K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350K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Program2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BUSY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50K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400K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69C5BCF-B9F5-4DCB-AC99-21AC3657D28B}"/>
              </a:ext>
            </a:extLst>
          </p:cNvPr>
          <p:cNvSpPr txBox="1">
            <a:spLocks/>
          </p:cNvSpPr>
          <p:nvPr/>
        </p:nvSpPr>
        <p:spPr>
          <a:xfrm>
            <a:off x="678331" y="20049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 dirty="0"/>
              <a:t>To make this work, the memory manager needs to keep a </a:t>
            </a:r>
            <a:r>
              <a:rPr lang="en-IE" sz="2800" b="1" dirty="0"/>
              <a:t>Partition Table</a:t>
            </a:r>
            <a:r>
              <a:rPr lang="en-IE" sz="2800" dirty="0"/>
              <a:t> to remember the status of all the partitions.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673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Memory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43451" y="2338762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64515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>
                    <a:latin typeface="Arial Rounded MT Bold" panose="020F0704030504030204" pitchFamily="34" charset="0"/>
                  </a:rPr>
                  <a:t>HARD DISK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180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 MEMORY)</a:t>
              </a: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3087401" y="4789578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Rectangle 14"/>
          <p:cNvSpPr/>
          <p:nvPr/>
        </p:nvSpPr>
        <p:spPr>
          <a:xfrm>
            <a:off x="5077406" y="5157063"/>
            <a:ext cx="3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23286" y="4165111"/>
            <a:ext cx="1048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267421" y="4488218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15" y="1862329"/>
            <a:ext cx="4114800" cy="4144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Which looks like this in memory: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</p:spTree>
    <p:extLst>
      <p:ext uri="{BB962C8B-B14F-4D97-AF65-F5344CB8AC3E}">
        <p14:creationId xmlns:p14="http://schemas.microsoft.com/office/powerpoint/2010/main" val="93020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53807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1E4CD-61B3-4A88-8E6A-6A8DEBF056A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123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75DDBD-95DE-43C0-8807-C599C3F85566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8080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04112" y="4242584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757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4242584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7528" y="2771636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164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3839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4242584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7528" y="2771636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164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7528" y="4859868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5164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44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4242584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7528" y="2771636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164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7528" y="4859868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5164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7529" y="3861048"/>
            <a:ext cx="22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EMPTY PARTITION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4056788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2866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4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4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>
                <a:solidFill>
                  <a:schemeClr val="tx1"/>
                </a:solidFill>
              </a:rPr>
              <a:t>PARTITION 5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696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ight Brace 10"/>
          <p:cNvSpPr/>
          <p:nvPr/>
        </p:nvSpPr>
        <p:spPr>
          <a:xfrm>
            <a:off x="9696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ight Brace 11"/>
          <p:cNvSpPr/>
          <p:nvPr/>
        </p:nvSpPr>
        <p:spPr>
          <a:xfrm>
            <a:off x="9696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Right Brace 12"/>
          <p:cNvSpPr/>
          <p:nvPr/>
        </p:nvSpPr>
        <p:spPr>
          <a:xfrm>
            <a:off x="9696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ight Brace 13"/>
          <p:cNvSpPr/>
          <p:nvPr/>
        </p:nvSpPr>
        <p:spPr>
          <a:xfrm>
            <a:off x="9696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TextBox 15"/>
          <p:cNvSpPr txBox="1"/>
          <p:nvPr/>
        </p:nvSpPr>
        <p:spPr>
          <a:xfrm>
            <a:off x="9840416" y="2298358"/>
            <a:ext cx="70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100K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2425" y="3450486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9484" y="386104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25K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12425" y="4581128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2425" y="5517232"/>
            <a:ext cx="57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/>
              <a:t>50K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4242584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7528" y="2771636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164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7528" y="4859868"/>
            <a:ext cx="33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INTERNAL FRAGMENTATION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5164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7529" y="3861048"/>
            <a:ext cx="22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EMPTY PARTITION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4056788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7529" y="5445224"/>
            <a:ext cx="22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EMPTY PARTITION</a:t>
            </a:r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4056788" y="5629890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82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Fixed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Selecting the correct set of partition sizes is a tricky business, too small and larger programs will be waiting forever to run, too big and there is a lot of wasted space</a:t>
            </a:r>
            <a:r>
              <a:rPr lang="en-IE"/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09570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182717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An alternative is </a:t>
            </a:r>
            <a:r>
              <a:rPr lang="en-IE" sz="2800" b="1"/>
              <a:t>DYNAMIC PARTITIONS</a:t>
            </a:r>
            <a:r>
              <a:rPr lang="en-IE" sz="2800"/>
              <a:t>, where a program is given the space it requests, if there is space available for it.</a:t>
            </a:r>
            <a:endParaRPr lang="en-US" sz="2800">
              <a:cs typeface="Calibri Light"/>
            </a:endParaRPr>
          </a:p>
          <a:p>
            <a:pPr marL="0" indent="0">
              <a:lnSpc>
                <a:spcPct val="100000"/>
              </a:lnSpc>
            </a:pPr>
            <a:r>
              <a:rPr lang="en-IE" sz="2800"/>
              <a:t>This takes care of lots of problems.</a:t>
            </a:r>
            <a:endParaRPr lang="en-IE" sz="280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125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1590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7648" y="263691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76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5DBCC23-9F8D-4CAE-A257-9FBDA4A6886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4890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27648" y="2898781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2974C-AFB8-4583-AA9D-B9C29AA5B71A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8FE36-DAD9-4550-B52F-06084E55B4B8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787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99656" y="2666288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BF67C6-A7A1-4F30-9878-E5F342B4BDAC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E9BFFC-4333-4F89-B4B5-6CC568A198E1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0599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71664" y="2840995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5173B-8CD3-4BC1-87B3-0BC3FB4A6B3A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DF23CC-7FE2-468C-8618-B9FDBA9BDB25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09570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CPU</a:t>
            </a:r>
          </a:p>
        </p:txBody>
      </p:sp>
      <p:sp>
        <p:nvSpPr>
          <p:cNvPr id="4" name="Parallelogram 3"/>
          <p:cNvSpPr/>
          <p:nvPr/>
        </p:nvSpPr>
        <p:spPr>
          <a:xfrm rot="9056506">
            <a:off x="6627380" y="2508434"/>
            <a:ext cx="576064" cy="1447857"/>
          </a:xfrm>
          <a:prstGeom prst="parallelogram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32104" y="1294757"/>
            <a:ext cx="2088232" cy="15969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479DC8-8D26-4346-96EE-32C524FEF2D4}"/>
              </a:ext>
            </a:extLst>
          </p:cNvPr>
          <p:cNvSpPr txBox="1"/>
          <p:nvPr/>
        </p:nvSpPr>
        <p:spPr>
          <a:xfrm>
            <a:off x="8568647" y="743163"/>
            <a:ext cx="2366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CACHE 1</a:t>
            </a:r>
          </a:p>
        </p:txBody>
      </p:sp>
    </p:spTree>
    <p:extLst>
      <p:ext uri="{BB962C8B-B14F-4D97-AF65-F5344CB8AC3E}">
        <p14:creationId xmlns:p14="http://schemas.microsoft.com/office/powerpoint/2010/main" val="226748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4A1D0-61EF-4330-B87A-221FA8AC52A4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4566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E8CFE-FD2C-42D1-BC1D-D3009EBAD680}"/>
              </a:ext>
            </a:extLst>
          </p:cNvPr>
          <p:cNvSpPr txBox="1"/>
          <p:nvPr/>
        </p:nvSpPr>
        <p:spPr>
          <a:xfrm>
            <a:off x="3297866" y="4166192"/>
            <a:ext cx="1555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>
                <a:solidFill>
                  <a:srgbClr val="FF0000"/>
                </a:solidFill>
                <a:latin typeface="Arial Black"/>
              </a:rPr>
              <a:t>WAIT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B3C5B2-23F4-4C21-9BD7-555CCF6C39F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9333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It isn’t perfect, because the next program will go into the slot that is freed up by a completed program.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4164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6C7B2-9D0A-4F80-A5F8-361809482E98}"/>
              </a:ext>
            </a:extLst>
          </p:cNvPr>
          <p:cNvSpPr txBox="1"/>
          <p:nvPr/>
        </p:nvSpPr>
        <p:spPr>
          <a:xfrm>
            <a:off x="3297866" y="4166192"/>
            <a:ext cx="1555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>
                <a:solidFill>
                  <a:srgbClr val="FF0000"/>
                </a:solidFill>
                <a:latin typeface="Arial Black"/>
              </a:rPr>
              <a:t>WAIT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645391-8A09-4179-95B1-C00FD7E0312A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465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152592"/>
            <a:ext cx="2304256" cy="11405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CFBB-6CE5-484C-90E9-776186F0F16E}"/>
              </a:ext>
            </a:extLst>
          </p:cNvPr>
          <p:cNvSpPr txBox="1"/>
          <p:nvPr/>
        </p:nvSpPr>
        <p:spPr>
          <a:xfrm>
            <a:off x="3297866" y="4166192"/>
            <a:ext cx="1555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>
                <a:solidFill>
                  <a:srgbClr val="FF0000"/>
                </a:solidFill>
                <a:latin typeface="Arial Black"/>
              </a:rPr>
              <a:t>WAIT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5ABBED-CAEC-46E5-982D-23A554D73AED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3309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6353F-C8E1-4E8B-9086-535789206A93}"/>
              </a:ext>
            </a:extLst>
          </p:cNvPr>
          <p:cNvSpPr txBox="1"/>
          <p:nvPr/>
        </p:nvSpPr>
        <p:spPr>
          <a:xfrm>
            <a:off x="3297866" y="4166192"/>
            <a:ext cx="1555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>
                <a:solidFill>
                  <a:srgbClr val="FF0000"/>
                </a:solidFill>
                <a:latin typeface="Arial Black"/>
              </a:rPr>
              <a:t>WAIT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9A0EB4-8E47-47B8-8837-A5EAD8935115}"/>
              </a:ext>
            </a:extLst>
          </p:cNvPr>
          <p:cNvSpPr txBox="1">
            <a:spLocks/>
          </p:cNvSpPr>
          <p:nvPr/>
        </p:nvSpPr>
        <p:spPr>
          <a:xfrm>
            <a:off x="2016643" y="1658537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0815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4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3CC6A-AC63-494D-80A7-1512D45B6872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8711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6384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1" name="Rectangle 20"/>
          <p:cNvSpPr/>
          <p:nvPr/>
        </p:nvSpPr>
        <p:spPr>
          <a:xfrm>
            <a:off x="7104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4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056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4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4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7528" y="3851756"/>
            <a:ext cx="33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EXTERNAL FRAGMENTATION</a:t>
            </a: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199728" y="4036422"/>
            <a:ext cx="2336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05DFE693-53E0-4742-B2F8-5D0F9E74DC95}"/>
              </a:ext>
            </a:extLst>
          </p:cNvPr>
          <p:cNvSpPr>
            <a:spLocks noGrp="1"/>
          </p:cNvSpPr>
          <p:nvPr/>
        </p:nvSpPr>
        <p:spPr>
          <a:xfrm>
            <a:off x="764162" y="4926206"/>
            <a:ext cx="4928687" cy="1666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 dirty="0"/>
              <a:t>So, however we partition, we end up with fragmentation, one way or the other.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456021-E033-4C16-862B-9A19E6BF2D13}"/>
              </a:ext>
            </a:extLst>
          </p:cNvPr>
          <p:cNvSpPr txBox="1">
            <a:spLocks/>
          </p:cNvSpPr>
          <p:nvPr/>
        </p:nvSpPr>
        <p:spPr>
          <a:xfrm>
            <a:off x="765813" y="1672914"/>
            <a:ext cx="2821173" cy="12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IE" sz="2800"/>
              <a:t>Let’s add some programs in: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6302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Rectangle 10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</p:spTree>
    <p:extLst>
      <p:ext uri="{BB962C8B-B14F-4D97-AF65-F5344CB8AC3E}">
        <p14:creationId xmlns:p14="http://schemas.microsoft.com/office/powerpoint/2010/main" val="1015151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58456" y="1968654"/>
            <a:ext cx="5337544" cy="4242429"/>
          </a:xfrm>
        </p:spPr>
        <p:txBody>
          <a:bodyPr/>
          <a:lstStyle/>
          <a:p>
            <a:r>
              <a:rPr lang="en-IE"/>
              <a:t>So how do we decide where to slot in a new program?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23715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016920" y="251441"/>
            <a:ext cx="8079581" cy="1029105"/>
          </a:xfrm>
        </p:spPr>
        <p:txBody>
          <a:bodyPr/>
          <a:lstStyle/>
          <a:p>
            <a:r>
              <a:rPr lang="en-IE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02530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3712" y="3621789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A1CFD3-B661-4F43-8DFA-856BD12FEFA4}"/>
              </a:ext>
            </a:extLst>
          </p:cNvPr>
          <p:cNvSpPr txBox="1">
            <a:spLocks/>
          </p:cNvSpPr>
          <p:nvPr/>
        </p:nvSpPr>
        <p:spPr>
          <a:xfrm>
            <a:off x="758456" y="1968654"/>
            <a:ext cx="5337544" cy="424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/>
              <a:t>So how do we decide where to slot in a new program?</a:t>
            </a:r>
          </a:p>
        </p:txBody>
      </p:sp>
    </p:spTree>
    <p:extLst>
      <p:ext uri="{BB962C8B-B14F-4D97-AF65-F5344CB8AC3E}">
        <p14:creationId xmlns:p14="http://schemas.microsoft.com/office/powerpoint/2010/main" val="2516817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981200" y="1791444"/>
            <a:ext cx="4114800" cy="4242428"/>
          </a:xfrm>
        </p:spPr>
        <p:txBody>
          <a:bodyPr/>
          <a:lstStyle/>
          <a:p>
            <a:r>
              <a:rPr lang="en-IE"/>
              <a:t>Here is the first slot free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3712" y="3621789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1517576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981200" y="1791443"/>
            <a:ext cx="4114800" cy="4269010"/>
          </a:xfrm>
        </p:spPr>
        <p:txBody>
          <a:bodyPr/>
          <a:lstStyle/>
          <a:p>
            <a:r>
              <a:rPr lang="en-IE"/>
              <a:t>Here is the first slot free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04112" y="2996953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218043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991293" y="1888910"/>
            <a:ext cx="4114800" cy="4525963"/>
          </a:xfrm>
        </p:spPr>
        <p:txBody>
          <a:bodyPr/>
          <a:lstStyle/>
          <a:p>
            <a:r>
              <a:rPr lang="en-IE"/>
              <a:t>But here’s a better fit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87688" y="3476029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07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3130325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4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9408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Rectangle 11"/>
          <p:cNvSpPr/>
          <p:nvPr/>
        </p:nvSpPr>
        <p:spPr>
          <a:xfrm>
            <a:off x="7104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4112" y="3429001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7528" y="3645024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b="1"/>
              <a:t>250K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4408086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04112" y="5360778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04112" y="4106100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07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4112" y="1556793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1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C71AA6C-A1E8-4219-9D64-9B8C83F01C16}"/>
              </a:ext>
            </a:extLst>
          </p:cNvPr>
          <p:cNvSpPr txBox="1">
            <a:spLocks/>
          </p:cNvSpPr>
          <p:nvPr/>
        </p:nvSpPr>
        <p:spPr>
          <a:xfrm>
            <a:off x="2991293" y="188891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/>
              <a:t>But here’s a better fit</a:t>
            </a:r>
          </a:p>
        </p:txBody>
      </p:sp>
    </p:spTree>
    <p:extLst>
      <p:ext uri="{BB962C8B-B14F-4D97-AF65-F5344CB8AC3E}">
        <p14:creationId xmlns:p14="http://schemas.microsoft.com/office/powerpoint/2010/main" val="1963736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4160" y="1993394"/>
            <a:ext cx="1038673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So, we can either add the new block to the first available slot (</a:t>
            </a:r>
            <a:r>
              <a:rPr lang="en-IE" sz="2800" b="1" dirty="0"/>
              <a:t>FIRST-FIT ALGORITHM</a:t>
            </a:r>
            <a:r>
              <a:rPr lang="en-IE" sz="2800" dirty="0"/>
              <a:t>) or we can add the new block to the most suitable available slot (</a:t>
            </a:r>
            <a:r>
              <a:rPr lang="en-IE" sz="2800" b="1" dirty="0"/>
              <a:t>BEST-FIT ALGORITHM</a:t>
            </a:r>
            <a:r>
              <a:rPr lang="en-IE" sz="2800" dirty="0"/>
              <a:t>). </a:t>
            </a:r>
            <a:endParaRPr lang="en-US" sz="2800" dirty="0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5245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Partitions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If the Memory Manager wants a FIRST-FIT ALGORITHM then it stores a table in order of memory locations.</a:t>
            </a:r>
          </a:p>
          <a:p>
            <a:r>
              <a:rPr lang="en-IE"/>
              <a:t>If the Memory Manager wants a BEST-FIT ALGORITHM then it stores a table in order of size of memory locations.</a:t>
            </a:r>
          </a:p>
          <a:p>
            <a:endParaRPr lang="en-I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96176"/>
              </p:ext>
            </p:extLst>
          </p:nvPr>
        </p:nvGraphicFramePr>
        <p:xfrm>
          <a:off x="3215680" y="4228296"/>
          <a:ext cx="2664296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Starts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0854"/>
              </p:ext>
            </p:extLst>
          </p:nvPr>
        </p:nvGraphicFramePr>
        <p:xfrm>
          <a:off x="7176120" y="3789040"/>
          <a:ext cx="2664296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Starts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7674"/>
              </p:ext>
            </p:extLst>
          </p:nvPr>
        </p:nvGraphicFramePr>
        <p:xfrm>
          <a:off x="7176120" y="5589240"/>
          <a:ext cx="26642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8990"/>
              </p:ext>
            </p:extLst>
          </p:nvPr>
        </p:nvGraphicFramePr>
        <p:xfrm>
          <a:off x="7176120" y="5229200"/>
          <a:ext cx="26642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Starts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41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After a program is completed, there are three cases for deallocating space in memory: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94598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1. There are programs either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672" y="3565382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3672" y="4530612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672" y="4242481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4112" y="3565382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4112" y="4530612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4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35960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14367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4112" y="2924945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43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2859324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2. There is a program on one side, and it’s free on the other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672" y="3565382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672" y="4242481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4112" y="3565382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4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35960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14367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4112" y="2924945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43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35175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59964"/>
            <a:ext cx="9180512" cy="5707164"/>
          </a:xfrm>
          <a:prstGeom prst="rect">
            <a:avLst/>
          </a:prstGeom>
        </p:spPr>
      </p:pic>
      <p:sp>
        <p:nvSpPr>
          <p:cNvPr id="3" name="Parallelogram 2"/>
          <p:cNvSpPr/>
          <p:nvPr/>
        </p:nvSpPr>
        <p:spPr>
          <a:xfrm rot="15153857">
            <a:off x="3041217" y="854587"/>
            <a:ext cx="2373958" cy="3406431"/>
          </a:xfrm>
          <a:prstGeom prst="parallelogram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8765" y="886440"/>
            <a:ext cx="36971" cy="6251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722E5442-0B40-4397-8BA0-1F296B52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920" y="251441"/>
            <a:ext cx="8079581" cy="1029105"/>
          </a:xfrm>
        </p:spPr>
        <p:txBody>
          <a:bodyPr/>
          <a:lstStyle/>
          <a:p>
            <a:r>
              <a:rPr lang="en-IE"/>
              <a:t>Cache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085D-4077-4864-898B-12FB603FEF01}"/>
              </a:ext>
            </a:extLst>
          </p:cNvPr>
          <p:cNvSpPr txBox="1"/>
          <p:nvPr/>
        </p:nvSpPr>
        <p:spPr>
          <a:xfrm>
            <a:off x="4947007" y="315073"/>
            <a:ext cx="2366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cs typeface="Calibri Light"/>
              </a:rPr>
              <a:t>CPU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68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672" y="4242481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4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35960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14367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4112" y="2924945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43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4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1370242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6185" y="1993394"/>
            <a:ext cx="10431037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/>
              <a:t>Let’s look at the implications of each of these cases in terms of what the Memory Manager must do to remember the FREE and BUSY memory spaces.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9612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1. There are programs either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3565382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7728" y="4530612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4072" y="3565382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4072" y="4530612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23307325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1. There are programs either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3565382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7728" y="4530612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4072" y="3565382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4072" y="4530612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03512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315-340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3512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340-355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296" y="3565383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0296" y="4530613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4242482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60296" y="4838719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340-355</a:t>
            </a:r>
          </a:p>
        </p:txBody>
      </p:sp>
    </p:spTree>
    <p:extLst>
      <p:ext uri="{BB962C8B-B14F-4D97-AF65-F5344CB8AC3E}">
        <p14:creationId xmlns:p14="http://schemas.microsoft.com/office/powerpoint/2010/main" val="15876432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1. There are programs either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03512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315-340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3512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340-355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296" y="3565383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0296" y="4530613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4242482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60296" y="4838719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340-355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62788"/>
              </p:ext>
            </p:extLst>
          </p:nvPr>
        </p:nvGraphicFramePr>
        <p:xfrm>
          <a:off x="3287688" y="2993360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6870"/>
              </p:ext>
            </p:extLst>
          </p:nvPr>
        </p:nvGraphicFramePr>
        <p:xfrm>
          <a:off x="6744072" y="2996952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70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2. There are is a program on one side, and it’s free on the other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3565382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4072" y="3565382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314132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2. There is a program on one side, and it’s free on the other side of the freed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3565382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4072" y="3565382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3512" y="4534002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296" y="3565383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0296" y="4243238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300-355</a:t>
            </a:r>
          </a:p>
        </p:txBody>
      </p:sp>
    </p:spTree>
    <p:extLst>
      <p:ext uri="{BB962C8B-B14F-4D97-AF65-F5344CB8AC3E}">
        <p14:creationId xmlns:p14="http://schemas.microsoft.com/office/powerpoint/2010/main" val="3314786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2. There are is a program on one side, and it’s free on the other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3512" y="4534002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296" y="3565383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0296" y="4243238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300-355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59065"/>
              </p:ext>
            </p:extLst>
          </p:nvPr>
        </p:nvGraphicFramePr>
        <p:xfrm>
          <a:off x="3287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60453"/>
              </p:ext>
            </p:extLst>
          </p:nvPr>
        </p:nvGraphicFramePr>
        <p:xfrm>
          <a:off x="6528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177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2. There are is a program on one side, and it’s free on the other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63752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6834"/>
              </p:ext>
            </p:extLst>
          </p:nvPr>
        </p:nvGraphicFramePr>
        <p:xfrm>
          <a:off x="1631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3469"/>
              </p:ext>
            </p:extLst>
          </p:nvPr>
        </p:nvGraphicFramePr>
        <p:xfrm>
          <a:off x="4799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062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696009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2. There are is a program on one side, and it’s free on the other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63752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7259"/>
              </p:ext>
            </p:extLst>
          </p:nvPr>
        </p:nvGraphicFramePr>
        <p:xfrm>
          <a:off x="1631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3870"/>
              </p:ext>
            </p:extLst>
          </p:nvPr>
        </p:nvGraphicFramePr>
        <p:xfrm>
          <a:off x="4799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09668"/>
              </p:ext>
            </p:extLst>
          </p:nvPr>
        </p:nvGraphicFramePr>
        <p:xfrm>
          <a:off x="7896200" y="3158976"/>
          <a:ext cx="26642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59964"/>
            <a:ext cx="9180512" cy="5707164"/>
          </a:xfrm>
          <a:prstGeom prst="rect">
            <a:avLst/>
          </a:prstGeom>
        </p:spPr>
      </p:pic>
      <p:sp>
        <p:nvSpPr>
          <p:cNvPr id="8" name="Parallelogram 7"/>
          <p:cNvSpPr/>
          <p:nvPr/>
        </p:nvSpPr>
        <p:spPr>
          <a:xfrm rot="14874342">
            <a:off x="5015073" y="2204954"/>
            <a:ext cx="2748833" cy="5579393"/>
          </a:xfrm>
          <a:prstGeom prst="parallelogram">
            <a:avLst>
              <a:gd name="adj" fmla="val 197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67584" y="915016"/>
            <a:ext cx="1865992" cy="25139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>
            <a:extLst>
              <a:ext uri="{FF2B5EF4-FFF2-40B4-BE49-F238E27FC236}">
                <a16:creationId xmlns:a16="http://schemas.microsoft.com/office/drawing/2014/main" id="{60D21081-5605-4230-A54E-2AA02F170B44}"/>
              </a:ext>
            </a:extLst>
          </p:cNvPr>
          <p:cNvSpPr txBox="1">
            <a:spLocks/>
          </p:cNvSpPr>
          <p:nvPr/>
        </p:nvSpPr>
        <p:spPr>
          <a:xfrm>
            <a:off x="2016920" y="251441"/>
            <a:ext cx="2569735" cy="102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800"/>
              <a:t>Cache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F52E8B3-5117-4FFB-8CB9-B1C0C01837AF}"/>
              </a:ext>
            </a:extLst>
          </p:cNvPr>
          <p:cNvSpPr/>
          <p:nvPr/>
        </p:nvSpPr>
        <p:spPr>
          <a:xfrm rot="15153857">
            <a:off x="3193617" y="847888"/>
            <a:ext cx="2373958" cy="3406431"/>
          </a:xfrm>
          <a:prstGeom prst="parallelogram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829034-1328-4FE6-8217-D5768C7AFD5C}"/>
              </a:ext>
            </a:extLst>
          </p:cNvPr>
          <p:cNvCxnSpPr/>
          <p:nvPr/>
        </p:nvCxnSpPr>
        <p:spPr>
          <a:xfrm>
            <a:off x="5298765" y="894813"/>
            <a:ext cx="11851" cy="60838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36E96D-9C7D-48B1-801C-ACAD06662051}"/>
              </a:ext>
            </a:extLst>
          </p:cNvPr>
          <p:cNvSpPr txBox="1"/>
          <p:nvPr/>
        </p:nvSpPr>
        <p:spPr>
          <a:xfrm>
            <a:off x="4943413" y="315073"/>
            <a:ext cx="1235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cs typeface="Calibri Light"/>
              </a:rPr>
              <a:t>CPU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1565-9FF2-4DDB-99E7-F4FD3B55E87B}"/>
              </a:ext>
            </a:extLst>
          </p:cNvPr>
          <p:cNvSpPr txBox="1"/>
          <p:nvPr/>
        </p:nvSpPr>
        <p:spPr>
          <a:xfrm>
            <a:off x="8845522" y="356940"/>
            <a:ext cx="2114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cs typeface="Calibri Light"/>
              </a:rPr>
              <a:t>CACHE 2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4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</p:spTree>
    <p:extLst>
      <p:ext uri="{BB962C8B-B14F-4D97-AF65-F5344CB8AC3E}">
        <p14:creationId xmlns:p14="http://schemas.microsoft.com/office/powerpoint/2010/main" val="40496665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728" y="4242481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/>
              <a:t>PROGRAM 6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7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4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4" name="Rectangle 13"/>
          <p:cNvSpPr/>
          <p:nvPr/>
        </p:nvSpPr>
        <p:spPr>
          <a:xfrm>
            <a:off x="3647728" y="2924944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44072" y="2924945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7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44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/>
              <a:t>PROGRAM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4534002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315-355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0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250-355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</p:spTree>
    <p:extLst>
      <p:ext uri="{BB962C8B-B14F-4D97-AF65-F5344CB8AC3E}">
        <p14:creationId xmlns:p14="http://schemas.microsoft.com/office/powerpoint/2010/main" val="25418729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19936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8" name="Rectangle 17"/>
          <p:cNvSpPr/>
          <p:nvPr/>
        </p:nvSpPr>
        <p:spPr>
          <a:xfrm>
            <a:off x="1703512" y="3565382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03512" y="4242481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300-315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3512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3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3512" y="4534002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315-355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0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250-355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60296" y="2924945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200-250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0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>
                <a:solidFill>
                  <a:schemeClr val="tx1"/>
                </a:solidFill>
              </a:rPr>
              <a:t>355-380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5821"/>
              </p:ext>
            </p:extLst>
          </p:nvPr>
        </p:nvGraphicFramePr>
        <p:xfrm>
          <a:off x="3287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9826"/>
              </p:ext>
            </p:extLst>
          </p:nvPr>
        </p:nvGraphicFramePr>
        <p:xfrm>
          <a:off x="6528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290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935760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77404"/>
              </p:ext>
            </p:extLst>
          </p:nvPr>
        </p:nvGraphicFramePr>
        <p:xfrm>
          <a:off x="1703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75688"/>
              </p:ext>
            </p:extLst>
          </p:nvPr>
        </p:nvGraphicFramePr>
        <p:xfrm>
          <a:off x="4799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658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6888088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Deallocating</a:t>
            </a:r>
            <a:r>
              <a:rPr lang="en-IE"/>
              <a:t>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3. There are no programs on either side of the freed space: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935760" y="3789041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41936"/>
              </p:ext>
            </p:extLst>
          </p:nvPr>
        </p:nvGraphicFramePr>
        <p:xfrm>
          <a:off x="1703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58490"/>
              </p:ext>
            </p:extLst>
          </p:nvPr>
        </p:nvGraphicFramePr>
        <p:xfrm>
          <a:off x="4799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32133"/>
              </p:ext>
            </p:extLst>
          </p:nvPr>
        </p:nvGraphicFramePr>
        <p:xfrm>
          <a:off x="7896200" y="3385800"/>
          <a:ext cx="26642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Starts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Size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/>
                        <a:t>Status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FREE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BUSY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9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9862"/>
            <a:ext cx="8820472" cy="67450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/>
              <a:t>Main Memory</a:t>
            </a:r>
            <a:br>
              <a:rPr lang="en-IE"/>
            </a:br>
            <a:r>
              <a:rPr lang="en-IE"/>
              <a:t>(RAM)</a:t>
            </a:r>
          </a:p>
        </p:txBody>
      </p:sp>
    </p:spTree>
    <p:extLst>
      <p:ext uri="{BB962C8B-B14F-4D97-AF65-F5344CB8AC3E}">
        <p14:creationId xmlns:p14="http://schemas.microsoft.com/office/powerpoint/2010/main" val="16607724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2256</Words>
  <Application>Microsoft Macintosh PowerPoint</Application>
  <PresentationFormat>Widescreen</PresentationFormat>
  <Paragraphs>1006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Arial Black</vt:lpstr>
      <vt:lpstr>Arial Rounded MT Bold</vt:lpstr>
      <vt:lpstr>Calibri</vt:lpstr>
      <vt:lpstr>Calibri Light</vt:lpstr>
      <vt:lpstr>Franklin Gothic Medium</vt:lpstr>
      <vt:lpstr>Metropolitan</vt:lpstr>
      <vt:lpstr>Memory Management</vt:lpstr>
      <vt:lpstr>PowerPoint Presentation</vt:lpstr>
      <vt:lpstr>Memory Management</vt:lpstr>
      <vt:lpstr>CPU</vt:lpstr>
      <vt:lpstr>CPU</vt:lpstr>
      <vt:lpstr>Cache</vt:lpstr>
      <vt:lpstr>Cache</vt:lpstr>
      <vt:lpstr>PowerPoint Presentation</vt:lpstr>
      <vt:lpstr>Main Memory (RAM)</vt:lpstr>
      <vt:lpstr>Secondary Memory (Hard Disk)</vt:lpstr>
      <vt:lpstr>Memory Management</vt:lpstr>
      <vt:lpstr>Memory Management</vt:lpstr>
      <vt:lpstr>Memory Management</vt:lpstr>
      <vt:lpstr>Memory Management</vt:lpstr>
      <vt:lpstr>Memory Management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Memory Management</vt:lpstr>
      <vt:lpstr>Memory Management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87</cp:revision>
  <dcterms:created xsi:type="dcterms:W3CDTF">2015-01-19T19:52:08Z</dcterms:created>
  <dcterms:modified xsi:type="dcterms:W3CDTF">2023-02-25T17:55:44Z</dcterms:modified>
</cp:coreProperties>
</file>