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5" r:id="rId3"/>
    <p:sldId id="266" r:id="rId4"/>
    <p:sldId id="267" r:id="rId5"/>
    <p:sldId id="268" r:id="rId6"/>
    <p:sldId id="26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96" autoAdjust="0"/>
    <p:restoredTop sz="94660"/>
  </p:normalViewPr>
  <p:slideViewPr>
    <p:cSldViewPr>
      <p:cViewPr varScale="1">
        <p:scale>
          <a:sx n="103" d="100"/>
          <a:sy n="103" d="100"/>
        </p:scale>
        <p:origin x="-42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4F70C-22B5-4214-8ED0-A35BBDD279F6}" type="datetimeFigureOut">
              <a:rPr lang="en-IE" smtClean="0"/>
              <a:t>18/01/2017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9145D-47A0-4D45-A49D-A3FE930BEE63}" type="slidenum">
              <a:rPr lang="en-IE" smtClean="0"/>
              <a:t>‹#›</a:t>
            </a:fld>
            <a:endParaRPr lang="en-IE"/>
          </a:p>
        </p:txBody>
      </p:sp>
    </p:spTree>
    <p:extLst>
      <p:ext uri="{BB962C8B-B14F-4D97-AF65-F5344CB8AC3E}">
        <p14:creationId xmlns:p14="http://schemas.microsoft.com/office/powerpoint/2010/main" val="32311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899145D-47A0-4D45-A49D-A3FE930BEE63}" type="slidenum">
              <a:rPr lang="en-IE" smtClean="0"/>
              <a:t>5</a:t>
            </a:fld>
            <a:endParaRPr lang="en-IE"/>
          </a:p>
        </p:txBody>
      </p:sp>
    </p:spTree>
    <p:extLst>
      <p:ext uri="{BB962C8B-B14F-4D97-AF65-F5344CB8AC3E}">
        <p14:creationId xmlns:p14="http://schemas.microsoft.com/office/powerpoint/2010/main" val="337917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20FA6A30-BC15-470E-B85E-7F188018FC54}" type="datetimeFigureOut">
              <a:rPr lang="en-IE" smtClean="0"/>
              <a:t>18/01/2017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398174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20FA6A30-BC15-470E-B85E-7F188018FC54}" type="datetimeFigureOut">
              <a:rPr lang="en-IE" smtClean="0"/>
              <a:t>18/01/2017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818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20FA6A30-BC15-470E-B85E-7F188018FC54}" type="datetimeFigureOut">
              <a:rPr lang="en-IE" smtClean="0"/>
              <a:t>18/01/2017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335292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20FA6A30-BC15-470E-B85E-7F188018FC54}" type="datetimeFigureOut">
              <a:rPr lang="en-IE" smtClean="0"/>
              <a:t>18/01/2017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305775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FA6A30-BC15-470E-B85E-7F188018FC54}" type="datetimeFigureOut">
              <a:rPr lang="en-IE" smtClean="0"/>
              <a:t>18/01/2017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204759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20FA6A30-BC15-470E-B85E-7F188018FC54}" type="datetimeFigureOut">
              <a:rPr lang="en-IE" smtClean="0"/>
              <a:t>18/01/2017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418023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20FA6A30-BC15-470E-B85E-7F188018FC54}" type="datetimeFigureOut">
              <a:rPr lang="en-IE" smtClean="0"/>
              <a:t>18/01/2017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309857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20FA6A30-BC15-470E-B85E-7F188018FC54}" type="datetimeFigureOut">
              <a:rPr lang="en-IE" smtClean="0"/>
              <a:t>18/01/2017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124062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A6A30-BC15-470E-B85E-7F188018FC54}" type="datetimeFigureOut">
              <a:rPr lang="en-IE" smtClean="0"/>
              <a:t>18/01/2017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38791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A6A30-BC15-470E-B85E-7F188018FC54}" type="datetimeFigureOut">
              <a:rPr lang="en-IE" smtClean="0"/>
              <a:t>18/01/2017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335899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A6A30-BC15-470E-B85E-7F188018FC54}" type="datetimeFigureOut">
              <a:rPr lang="en-IE" smtClean="0"/>
              <a:t>18/01/2017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7F6A379-77AC-438A-8473-11BA42886A95}" type="slidenum">
              <a:rPr lang="en-IE" smtClean="0"/>
              <a:t>‹#›</a:t>
            </a:fld>
            <a:endParaRPr lang="en-IE"/>
          </a:p>
        </p:txBody>
      </p:sp>
    </p:spTree>
    <p:extLst>
      <p:ext uri="{BB962C8B-B14F-4D97-AF65-F5344CB8AC3E}">
        <p14:creationId xmlns:p14="http://schemas.microsoft.com/office/powerpoint/2010/main" val="145168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A6A30-BC15-470E-B85E-7F188018FC54}" type="datetimeFigureOut">
              <a:rPr lang="en-IE" smtClean="0"/>
              <a:t>18/01/2017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6A379-77AC-438A-8473-11BA42886A95}" type="slidenum">
              <a:rPr lang="en-IE" smtClean="0"/>
              <a:t>‹#›</a:t>
            </a:fld>
            <a:endParaRPr lang="en-IE"/>
          </a:p>
        </p:txBody>
      </p:sp>
    </p:spTree>
    <p:extLst>
      <p:ext uri="{BB962C8B-B14F-4D97-AF65-F5344CB8AC3E}">
        <p14:creationId xmlns:p14="http://schemas.microsoft.com/office/powerpoint/2010/main" val="1000809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Boolean Functions, Gates and Circuits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82916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E" dirty="0" smtClean="0"/>
              <a:t>Combinatorial Circuit Design</a:t>
            </a:r>
            <a:endParaRPr lang="en-IE" dirty="0"/>
          </a:p>
        </p:txBody>
      </p:sp>
      <p:sp>
        <p:nvSpPr>
          <p:cNvPr id="3" name="Content Placeholder 2"/>
          <p:cNvSpPr>
            <a:spLocks noGrp="1"/>
          </p:cNvSpPr>
          <p:nvPr>
            <p:ph idx="1"/>
          </p:nvPr>
        </p:nvSpPr>
        <p:spPr>
          <a:xfrm>
            <a:off x="457200" y="1196752"/>
            <a:ext cx="8229600" cy="5400600"/>
          </a:xfrm>
        </p:spPr>
        <p:txBody>
          <a:bodyPr>
            <a:normAutofit fontScale="62500" lnSpcReduction="20000"/>
          </a:bodyPr>
          <a:lstStyle/>
          <a:p>
            <a:r>
              <a:rPr lang="en-IE" dirty="0"/>
              <a:t>Digital circuits (often called logic circuits) are electronic circuits that output Boolean values (i.e., either </a:t>
            </a:r>
            <a:r>
              <a:rPr lang="en-IE" dirty="0" smtClean="0"/>
              <a:t>true</a:t>
            </a:r>
            <a:r>
              <a:rPr lang="en-IE" dirty="0"/>
              <a:t> or </a:t>
            </a:r>
            <a:r>
              <a:rPr lang="en-IE" dirty="0" smtClean="0"/>
              <a:t>false</a:t>
            </a:r>
            <a:r>
              <a:rPr lang="en-IE" dirty="0"/>
              <a:t>). The Boolean values </a:t>
            </a:r>
            <a:r>
              <a:rPr lang="en-IE" dirty="0" smtClean="0"/>
              <a:t>true</a:t>
            </a:r>
            <a:r>
              <a:rPr lang="en-IE" dirty="0"/>
              <a:t> and </a:t>
            </a:r>
            <a:r>
              <a:rPr lang="en-IE" dirty="0" smtClean="0"/>
              <a:t>false</a:t>
            </a:r>
            <a:r>
              <a:rPr lang="en-IE" dirty="0"/>
              <a:t> commonly correspond to high voltage (ON) or low voltage (OFF) in a digital circuit, respectively. The functionality of a digital circuit is defined by a relationship between input and output of the </a:t>
            </a:r>
            <a:r>
              <a:rPr lang="en-IE" dirty="0" smtClean="0"/>
              <a:t>circuit.</a:t>
            </a:r>
          </a:p>
          <a:p>
            <a:r>
              <a:rPr lang="en-IE" dirty="0" smtClean="0"/>
              <a:t>Digital </a:t>
            </a:r>
            <a:r>
              <a:rPr lang="en-IE" dirty="0"/>
              <a:t>circuits are classified into </a:t>
            </a:r>
            <a:r>
              <a:rPr lang="en-IE" b="1" i="1" dirty="0"/>
              <a:t>combinatorial circuits</a:t>
            </a:r>
            <a:r>
              <a:rPr lang="en-IE" dirty="0"/>
              <a:t> </a:t>
            </a:r>
            <a:r>
              <a:rPr lang="en-IE" dirty="0" smtClean="0"/>
              <a:t>and</a:t>
            </a:r>
            <a:r>
              <a:rPr lang="en-IE" dirty="0"/>
              <a:t> </a:t>
            </a:r>
            <a:r>
              <a:rPr lang="en-IE" b="1" i="1" dirty="0"/>
              <a:t>sequential </a:t>
            </a:r>
            <a:r>
              <a:rPr lang="en-IE" b="1" i="1" dirty="0" smtClean="0"/>
              <a:t>circuits</a:t>
            </a:r>
            <a:r>
              <a:rPr lang="en-IE" dirty="0" smtClean="0"/>
              <a:t>. Every </a:t>
            </a:r>
            <a:r>
              <a:rPr lang="en-IE" dirty="0"/>
              <a:t>output of a combinatorial circuit depends solely on the current values of inputs and is independent of history of input values while outputs of a sequential circuit may depend on the previous input values and states of the circuit as well as the current values of inputs. In this sense, the former is said to be memory-less while the latter has memory.</a:t>
            </a:r>
          </a:p>
          <a:p>
            <a:r>
              <a:rPr lang="en-IE" dirty="0"/>
              <a:t>A </a:t>
            </a:r>
            <a:r>
              <a:rPr lang="en-IE" b="1" i="1" dirty="0"/>
              <a:t>combinatorial circuits</a:t>
            </a:r>
            <a:r>
              <a:rPr lang="en-IE" dirty="0"/>
              <a:t> is an electronic circuit which implements a Boolean function. It consists of primitive components (called </a:t>
            </a:r>
            <a:r>
              <a:rPr lang="en-IE" b="1" i="1" dirty="0"/>
              <a:t>gates</a:t>
            </a:r>
            <a:r>
              <a:rPr lang="en-IE" dirty="0"/>
              <a:t>) carrying out Boolean operations and connections among the gates.</a:t>
            </a:r>
          </a:p>
          <a:p>
            <a:r>
              <a:rPr lang="en-IE" dirty="0"/>
              <a:t>The functionality of a combinatorial circuit can be represented by a truth table where T and F correspond to bits 1 (ON) and 0 (OFF), respectively. Thus, the combinatorial circuit can be specified by an expression in Boolean algebra. Note that such an expression may not be unique.</a:t>
            </a:r>
          </a:p>
          <a:p>
            <a:pPr marL="0" indent="0">
              <a:buNone/>
            </a:pPr>
            <a:endParaRPr lang="en-IE" dirty="0"/>
          </a:p>
        </p:txBody>
      </p:sp>
    </p:spTree>
    <p:extLst>
      <p:ext uri="{BB962C8B-B14F-4D97-AF65-F5344CB8AC3E}">
        <p14:creationId xmlns:p14="http://schemas.microsoft.com/office/powerpoint/2010/main" val="253923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2074"/>
          </a:xfrm>
        </p:spPr>
        <p:txBody>
          <a:bodyPr>
            <a:normAutofit fontScale="90000"/>
          </a:bodyPr>
          <a:lstStyle/>
          <a:p>
            <a:r>
              <a:rPr lang="en-IE" dirty="0" smtClean="0"/>
              <a:t>Logic Gates</a:t>
            </a:r>
            <a:endParaRPr lang="en-IE" dirty="0"/>
          </a:p>
        </p:txBody>
      </p:sp>
      <p:sp>
        <p:nvSpPr>
          <p:cNvPr id="6" name="Content Placeholder 5"/>
          <p:cNvSpPr>
            <a:spLocks noGrp="1"/>
          </p:cNvSpPr>
          <p:nvPr>
            <p:ph idx="1"/>
          </p:nvPr>
        </p:nvSpPr>
        <p:spPr>
          <a:xfrm>
            <a:off x="467544" y="1052736"/>
            <a:ext cx="8229600" cy="4525963"/>
          </a:xfrm>
        </p:spPr>
        <p:txBody>
          <a:bodyPr/>
          <a:lstStyle/>
          <a:p>
            <a:pPr marL="0" indent="0">
              <a:buNone/>
            </a:pPr>
            <a:r>
              <a:rPr lang="en-IE" dirty="0"/>
              <a:t>A combinatorial circuit consists of primitive components (called </a:t>
            </a:r>
            <a:r>
              <a:rPr lang="en-IE" b="1" i="1" dirty="0"/>
              <a:t>gates</a:t>
            </a:r>
            <a:r>
              <a:rPr lang="en-IE" dirty="0"/>
              <a:t>) which compute Boolean operators such as AND, OR, NOT, etc. The logic design of a combinatorial circuit is to find an expression for the circuit which can be implemented by gates at the least cost (e.g., the minimum number of gates).</a:t>
            </a:r>
          </a:p>
        </p:txBody>
      </p:sp>
    </p:spTree>
    <p:extLst>
      <p:ext uri="{BB962C8B-B14F-4D97-AF65-F5344CB8AC3E}">
        <p14:creationId xmlns:p14="http://schemas.microsoft.com/office/powerpoint/2010/main" val="17909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4542" r="81712" b="23312"/>
          <a:stretch/>
        </p:blipFill>
        <p:spPr bwMode="auto">
          <a:xfrm>
            <a:off x="539552" y="260648"/>
            <a:ext cx="3888432" cy="560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97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E" dirty="0" smtClean="0"/>
              <a:t>Example: Logic Circuit Design</a:t>
            </a:r>
            <a:endParaRPr lang="en-IE"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70" t="37102" r="33261" b="31449"/>
          <a:stretch/>
        </p:blipFill>
        <p:spPr bwMode="auto">
          <a:xfrm>
            <a:off x="323528" y="1484784"/>
            <a:ext cx="7920880" cy="237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4365104"/>
            <a:ext cx="7920880" cy="1938992"/>
          </a:xfrm>
          <a:prstGeom prst="rect">
            <a:avLst/>
          </a:prstGeom>
          <a:noFill/>
        </p:spPr>
        <p:txBody>
          <a:bodyPr wrap="square" rtlCol="0">
            <a:spAutoFit/>
          </a:bodyPr>
          <a:lstStyle/>
          <a:p>
            <a:r>
              <a:rPr lang="en-IE" sz="2000" b="1" dirty="0" smtClean="0"/>
              <a:t>Note: </a:t>
            </a:r>
            <a:r>
              <a:rPr lang="en-IE" sz="2000" dirty="0"/>
              <a:t>In logic circuit diagrams, a small circle denotes the inversion of a signal. A NOT gate (aka </a:t>
            </a:r>
            <a:r>
              <a:rPr lang="en-IE" sz="2000" b="1" i="1" dirty="0"/>
              <a:t>inverter</a:t>
            </a:r>
            <a:r>
              <a:rPr lang="en-IE" sz="2000" dirty="0"/>
              <a:t>) is denoted by a small circle with a triangle added in order to indicate which is the input and which is the output. When an inverter connected to an input bit of another gate is integrated with the gate, the inverter is sometimes denoted by a small circle attached to the input in a logic circuit diagram.</a:t>
            </a:r>
          </a:p>
        </p:txBody>
      </p:sp>
    </p:spTree>
    <p:extLst>
      <p:ext uri="{BB962C8B-B14F-4D97-AF65-F5344CB8AC3E}">
        <p14:creationId xmlns:p14="http://schemas.microsoft.com/office/powerpoint/2010/main" val="146086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3528" y="476672"/>
                <a:ext cx="8229600" cy="5832648"/>
              </a:xfrm>
            </p:spPr>
            <p:txBody>
              <a:bodyPr>
                <a:normAutofit/>
              </a:bodyPr>
              <a:lstStyle/>
              <a:p>
                <a:pPr marL="0" indent="0">
                  <a:buNone/>
                </a:pPr>
                <a:r>
                  <a:rPr lang="en-IE" dirty="0" smtClean="0"/>
                  <a:t>Exercises:</a:t>
                </a:r>
              </a:p>
              <a:p>
                <a:r>
                  <a:rPr lang="en-IE" dirty="0" smtClean="0"/>
                  <a:t>Construct a (combinatorial) logic circuit for the following Boolean functions and construct their truth tables:</a:t>
                </a:r>
              </a:p>
              <a:p>
                <a:pPr marL="1028700" lvl="1" indent="-571500">
                  <a:buFont typeface="+mj-lt"/>
                  <a:buAutoNum type="romanLcPeriod"/>
                </a:pPr>
                <a14:m>
                  <m:oMath xmlns:m="http://schemas.openxmlformats.org/officeDocument/2006/math">
                    <m:acc>
                      <m:accPr>
                        <m:chr m:val="̅"/>
                        <m:ctrlPr>
                          <a:rPr lang="en-IE" i="1" smtClean="0">
                            <a:latin typeface="Cambria Math"/>
                          </a:rPr>
                        </m:ctrlPr>
                      </m:accPr>
                      <m:e>
                        <m:r>
                          <a:rPr lang="en-IE" b="0" i="1" smtClean="0">
                            <a:latin typeface="Cambria Math"/>
                          </a:rPr>
                          <m:t>𝑥</m:t>
                        </m:r>
                      </m:e>
                    </m:acc>
                    <m:acc>
                      <m:accPr>
                        <m:chr m:val="̅"/>
                        <m:ctrlPr>
                          <a:rPr lang="en-IE" i="1" smtClean="0">
                            <a:latin typeface="Cambria Math"/>
                          </a:rPr>
                        </m:ctrlPr>
                      </m:accPr>
                      <m:e>
                        <m:r>
                          <a:rPr lang="en-IE" b="0" i="1" smtClean="0">
                            <a:latin typeface="Cambria Math"/>
                          </a:rPr>
                          <m:t>𝑦</m:t>
                        </m:r>
                      </m:e>
                    </m:acc>
                    <m:r>
                      <a:rPr lang="en-IE" b="0" i="1" smtClean="0">
                        <a:latin typeface="Cambria Math"/>
                      </a:rPr>
                      <m:t>𝑧</m:t>
                    </m:r>
                    <m:r>
                      <a:rPr lang="en-IE" b="0" i="1" smtClean="0">
                        <a:latin typeface="Cambria Math"/>
                      </a:rPr>
                      <m:t>+</m:t>
                    </m:r>
                    <m:acc>
                      <m:accPr>
                        <m:chr m:val="̅"/>
                        <m:ctrlPr>
                          <a:rPr lang="en-IE" b="0" i="1" smtClean="0">
                            <a:latin typeface="Cambria Math"/>
                          </a:rPr>
                        </m:ctrlPr>
                      </m:accPr>
                      <m:e>
                        <m:r>
                          <a:rPr lang="en-IE" b="0" i="1" smtClean="0">
                            <a:latin typeface="Cambria Math"/>
                          </a:rPr>
                          <m:t>𝑥</m:t>
                        </m:r>
                      </m:e>
                    </m:acc>
                    <m:r>
                      <a:rPr lang="en-IE" b="0" i="1" smtClean="0">
                        <a:latin typeface="Cambria Math"/>
                      </a:rPr>
                      <m:t>𝑦</m:t>
                    </m:r>
                    <m:acc>
                      <m:accPr>
                        <m:chr m:val="̅"/>
                        <m:ctrlPr>
                          <a:rPr lang="en-IE" b="0" i="1" smtClean="0">
                            <a:latin typeface="Cambria Math"/>
                          </a:rPr>
                        </m:ctrlPr>
                      </m:accPr>
                      <m:e>
                        <m:r>
                          <a:rPr lang="en-IE" b="0" i="1" smtClean="0">
                            <a:latin typeface="Cambria Math"/>
                          </a:rPr>
                          <m:t>𝑧</m:t>
                        </m:r>
                      </m:e>
                    </m:acc>
                  </m:oMath>
                </a14:m>
                <a:endParaRPr lang="en-IE" b="0" i="1" dirty="0" smtClean="0">
                  <a:latin typeface="Cambria Math"/>
                </a:endParaRPr>
              </a:p>
              <a:p>
                <a:pPr marL="1028700" lvl="1" indent="-571500">
                  <a:buFont typeface="+mj-lt"/>
                  <a:buAutoNum type="romanLcPeriod"/>
                </a:pPr>
                <a14:m>
                  <m:oMath xmlns:m="http://schemas.openxmlformats.org/officeDocument/2006/math">
                    <m:d>
                      <m:dPr>
                        <m:ctrlPr>
                          <a:rPr lang="en-IE" b="0" i="1" smtClean="0">
                            <a:latin typeface="Cambria Math"/>
                          </a:rPr>
                        </m:ctrlPr>
                      </m:dPr>
                      <m:e>
                        <m:r>
                          <a:rPr lang="en-IE" b="0" i="1" smtClean="0">
                            <a:latin typeface="Cambria Math"/>
                          </a:rPr>
                          <m:t>𝑤</m:t>
                        </m:r>
                        <m:r>
                          <a:rPr lang="en-IE" b="0" i="1" smtClean="0">
                            <a:latin typeface="Cambria Math"/>
                          </a:rPr>
                          <m:t>+</m:t>
                        </m:r>
                        <m:acc>
                          <m:accPr>
                            <m:chr m:val="̅"/>
                            <m:ctrlPr>
                              <a:rPr lang="en-IE" b="0" i="1" smtClean="0">
                                <a:latin typeface="Cambria Math"/>
                              </a:rPr>
                            </m:ctrlPr>
                          </m:accPr>
                          <m:e>
                            <m:r>
                              <a:rPr lang="en-IE" b="0" i="1" smtClean="0">
                                <a:latin typeface="Cambria Math"/>
                              </a:rPr>
                              <m:t>𝑥</m:t>
                            </m:r>
                          </m:e>
                        </m:acc>
                      </m:e>
                    </m:d>
                    <m:acc>
                      <m:accPr>
                        <m:chr m:val="̅"/>
                        <m:ctrlPr>
                          <a:rPr lang="en-IE" b="0" i="1" smtClean="0">
                            <a:latin typeface="Cambria Math"/>
                          </a:rPr>
                        </m:ctrlPr>
                      </m:accPr>
                      <m:e>
                        <m:r>
                          <a:rPr lang="en-IE" b="0" i="1" smtClean="0">
                            <a:latin typeface="Cambria Math"/>
                          </a:rPr>
                          <m:t>𝑦</m:t>
                        </m:r>
                      </m:e>
                    </m:acc>
                    <m:r>
                      <a:rPr lang="en-IE" b="0" i="1" smtClean="0">
                        <a:latin typeface="Cambria Math"/>
                      </a:rPr>
                      <m:t>+</m:t>
                    </m:r>
                    <m:r>
                      <a:rPr lang="en-IE" b="0" i="1" smtClean="0">
                        <a:latin typeface="Cambria Math"/>
                      </a:rPr>
                      <m:t>𝑥</m:t>
                    </m:r>
                  </m:oMath>
                </a14:m>
                <a:endParaRPr lang="en-IE" b="0" dirty="0" smtClean="0"/>
              </a:p>
              <a:p>
                <a:pPr marL="1028700" lvl="1" indent="-571500">
                  <a:buFont typeface="+mj-lt"/>
                  <a:buAutoNum type="romanLcPeriod"/>
                </a:pPr>
                <a14:m>
                  <m:oMath xmlns:m="http://schemas.openxmlformats.org/officeDocument/2006/math">
                    <m:r>
                      <a:rPr lang="en-IE" b="0" i="1" smtClean="0">
                        <a:latin typeface="Cambria Math"/>
                      </a:rPr>
                      <m:t>𝑥</m:t>
                    </m:r>
                    <m:r>
                      <a:rPr lang="en-IE" b="0" i="1" smtClean="0">
                        <a:latin typeface="Cambria Math"/>
                      </a:rPr>
                      <m:t>+</m:t>
                    </m:r>
                    <m:acc>
                      <m:accPr>
                        <m:chr m:val="̅"/>
                        <m:ctrlPr>
                          <a:rPr lang="en-IE" b="0" i="1" smtClean="0">
                            <a:latin typeface="Cambria Math"/>
                          </a:rPr>
                        </m:ctrlPr>
                      </m:accPr>
                      <m:e>
                        <m:r>
                          <a:rPr lang="en-IE" b="0" i="1" smtClean="0">
                            <a:latin typeface="Cambria Math"/>
                          </a:rPr>
                          <m:t>𝑧</m:t>
                        </m:r>
                      </m:e>
                    </m:acc>
                  </m:oMath>
                </a14:m>
                <a:endParaRPr lang="en-IE" b="0" dirty="0" smtClean="0"/>
              </a:p>
              <a:p>
                <a:pPr marL="1028700" lvl="1" indent="-571500">
                  <a:buFont typeface="+mj-lt"/>
                  <a:buAutoNum type="romanLcPeriod"/>
                </a:pPr>
                <a14:m>
                  <m:oMath xmlns:m="http://schemas.openxmlformats.org/officeDocument/2006/math">
                    <m:r>
                      <a:rPr lang="en-IE" b="0" i="1" smtClean="0">
                        <a:latin typeface="Cambria Math"/>
                      </a:rPr>
                      <m:t>𝑦</m:t>
                    </m:r>
                    <m:d>
                      <m:dPr>
                        <m:ctrlPr>
                          <a:rPr lang="en-IE" b="0" i="1" smtClean="0">
                            <a:latin typeface="Cambria Math"/>
                          </a:rPr>
                        </m:ctrlPr>
                      </m:dPr>
                      <m:e>
                        <m:r>
                          <a:rPr lang="en-IE" b="0" i="1" smtClean="0">
                            <a:latin typeface="Cambria Math"/>
                          </a:rPr>
                          <m:t>𝑥</m:t>
                        </m:r>
                        <m:r>
                          <a:rPr lang="en-IE" b="0" i="1" smtClean="0">
                            <a:latin typeface="Cambria Math"/>
                          </a:rPr>
                          <m:t>+</m:t>
                        </m:r>
                        <m:acc>
                          <m:accPr>
                            <m:chr m:val="̅"/>
                            <m:ctrlPr>
                              <a:rPr lang="en-IE" b="0" i="1" smtClean="0">
                                <a:latin typeface="Cambria Math"/>
                              </a:rPr>
                            </m:ctrlPr>
                          </m:accPr>
                          <m:e>
                            <m:r>
                              <a:rPr lang="en-IE" b="0" i="1" smtClean="0">
                                <a:latin typeface="Cambria Math"/>
                              </a:rPr>
                              <m:t>𝑧</m:t>
                            </m:r>
                          </m:e>
                        </m:acc>
                      </m:e>
                    </m:d>
                    <m:r>
                      <a:rPr lang="en-IE" b="0" i="1" smtClean="0">
                        <a:latin typeface="Cambria Math"/>
                      </a:rPr>
                      <m:t>+</m:t>
                    </m:r>
                    <m:acc>
                      <m:accPr>
                        <m:chr m:val="̅"/>
                        <m:ctrlPr>
                          <a:rPr lang="en-IE" b="0" i="1" smtClean="0">
                            <a:latin typeface="Cambria Math"/>
                          </a:rPr>
                        </m:ctrlPr>
                      </m:accPr>
                      <m:e>
                        <m:r>
                          <a:rPr lang="en-IE" b="0" i="1" smtClean="0">
                            <a:latin typeface="Cambria Math"/>
                          </a:rPr>
                          <m:t>𝑦</m:t>
                        </m:r>
                      </m:e>
                    </m:acc>
                    <m:r>
                      <a:rPr lang="en-IE" b="0" i="1" smtClean="0">
                        <a:latin typeface="Cambria Math"/>
                      </a:rPr>
                      <m:t>𝑥</m:t>
                    </m:r>
                  </m:oMath>
                </a14:m>
                <a:endParaRPr lang="en-IE" dirty="0" smtClean="0"/>
              </a:p>
              <a:p>
                <a:pPr marL="0" indent="0">
                  <a:buNone/>
                </a:pPr>
                <a:endParaRPr lang="en-IE" dirty="0" smtClean="0"/>
              </a:p>
              <a:p>
                <a:pPr marL="1371600" lvl="2" indent="-571500">
                  <a:buFont typeface="+mj-lt"/>
                  <a:buAutoNum type="romanLcPeriod"/>
                </a:pPr>
                <a:endParaRPr lang="en-IE" dirty="0" smtClean="0"/>
              </a:p>
              <a:p>
                <a:endParaRPr lang="en-IE" dirty="0" smtClean="0"/>
              </a:p>
              <a:p>
                <a:pPr marL="1028700" lvl="1" indent="-571500">
                  <a:buFont typeface="+mj-lt"/>
                  <a:buAutoNum type="romanLcPeriod"/>
                </a:pPr>
                <a:endParaRPr lang="en-IE" b="0" dirty="0" smtClean="0"/>
              </a:p>
              <a:p>
                <a:pPr marL="457200" lvl="1" indent="0">
                  <a:buNone/>
                </a:pPr>
                <a:endParaRPr lang="en-I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3528" y="476672"/>
                <a:ext cx="8229600" cy="5832648"/>
              </a:xfrm>
              <a:blipFill rotWithShape="1">
                <a:blip r:embed="rId2"/>
                <a:stretch>
                  <a:fillRect l="-1852" t="-1358" r="-2889"/>
                </a:stretch>
              </a:blipFill>
            </p:spPr>
            <p:txBody>
              <a:bodyPr/>
              <a:lstStyle/>
              <a:p>
                <a:r>
                  <a:rPr lang="en-IE">
                    <a:noFill/>
                  </a:rPr>
                  <a:t> </a:t>
                </a:r>
              </a:p>
            </p:txBody>
          </p:sp>
        </mc:Fallback>
      </mc:AlternateContent>
    </p:spTree>
    <p:extLst>
      <p:ext uri="{BB962C8B-B14F-4D97-AF65-F5344CB8AC3E}">
        <p14:creationId xmlns:p14="http://schemas.microsoft.com/office/powerpoint/2010/main" val="2559144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121</Words>
  <Application>Microsoft Office PowerPoint</Application>
  <PresentationFormat>On-screen Show (4:3)</PresentationFormat>
  <Paragraphs>20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Boolean Functions, Gates and Circuits</vt:lpstr>
      <vt:lpstr>Combinatorial Circuit Design</vt:lpstr>
      <vt:lpstr>Logic Gates</vt:lpstr>
      <vt:lpstr>PowerPoint Presentation</vt:lpstr>
      <vt:lpstr>Example: Logic Circuit Design</vt:lpstr>
      <vt:lpstr>PowerPoint Presentation</vt:lpstr>
    </vt:vector>
  </TitlesOfParts>
  <Company>DIT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Functions, Gates and Circuits</dc:title>
  <dc:creator>Administrator</dc:creator>
  <cp:lastModifiedBy>Paul McCann</cp:lastModifiedBy>
  <cp:revision>6</cp:revision>
  <dcterms:created xsi:type="dcterms:W3CDTF">2015-11-09T13:14:31Z</dcterms:created>
  <dcterms:modified xsi:type="dcterms:W3CDTF">2017-01-18T12:25:39Z</dcterms:modified>
</cp:coreProperties>
</file>