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95" r:id="rId4"/>
    <p:sldId id="296" r:id="rId5"/>
    <p:sldId id="297" r:id="rId6"/>
    <p:sldId id="298" r:id="rId7"/>
    <p:sldId id="299" r:id="rId8"/>
    <p:sldId id="300" r:id="rId9"/>
    <p:sldId id="301" r:id="rId10"/>
    <p:sldId id="271" r:id="rId11"/>
    <p:sldId id="272" r:id="rId12"/>
    <p:sldId id="273" r:id="rId13"/>
    <p:sldId id="274" r:id="rId14"/>
    <p:sldId id="275" r:id="rId15"/>
    <p:sldId id="30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86" d="100"/>
          <a:sy n="86" d="100"/>
        </p:scale>
        <p:origin x="112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C79B6-517E-4E29-A8C0-D676C009B726}" type="datetimeFigureOut">
              <a:rPr lang="en-GB" smtClean="0"/>
              <a:t>08/05/2019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A5FD3-49C0-4AEA-8999-0124F29E5378}" type="slidenum">
              <a:rPr lang="en-GB" smtClean="0"/>
              <a:t>‹#›</a:t>
            </a:fld>
            <a:endParaRPr lang="en-GB"/>
          </a:p>
        </p:txBody>
      </p:sp>
    </p:spTree>
    <p:extLst>
      <p:ext uri="{BB962C8B-B14F-4D97-AF65-F5344CB8AC3E}">
        <p14:creationId xmlns:p14="http://schemas.microsoft.com/office/powerpoint/2010/main" val="6887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BA5FD3-49C0-4AEA-8999-0124F29E5378}" type="slidenum">
              <a:rPr lang="en-GB" smtClean="0"/>
              <a:t>5</a:t>
            </a:fld>
            <a:endParaRPr lang="en-GB"/>
          </a:p>
        </p:txBody>
      </p:sp>
    </p:spTree>
    <p:extLst>
      <p:ext uri="{BB962C8B-B14F-4D97-AF65-F5344CB8AC3E}">
        <p14:creationId xmlns:p14="http://schemas.microsoft.com/office/powerpoint/2010/main" val="423489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BA5FD3-49C0-4AEA-8999-0124F29E5378}" type="slidenum">
              <a:rPr lang="en-GB" smtClean="0"/>
              <a:t>7</a:t>
            </a:fld>
            <a:endParaRPr lang="en-GB"/>
          </a:p>
        </p:txBody>
      </p:sp>
    </p:spTree>
    <p:extLst>
      <p:ext uri="{BB962C8B-B14F-4D97-AF65-F5344CB8AC3E}">
        <p14:creationId xmlns:p14="http://schemas.microsoft.com/office/powerpoint/2010/main" val="239465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BA5FD3-49C0-4AEA-8999-0124F29E5378}" type="slidenum">
              <a:rPr lang="en-GB" smtClean="0"/>
              <a:t>8</a:t>
            </a:fld>
            <a:endParaRPr lang="en-GB"/>
          </a:p>
        </p:txBody>
      </p:sp>
    </p:spTree>
    <p:extLst>
      <p:ext uri="{BB962C8B-B14F-4D97-AF65-F5344CB8AC3E}">
        <p14:creationId xmlns:p14="http://schemas.microsoft.com/office/powerpoint/2010/main" val="268727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BA5FD3-49C0-4AEA-8999-0124F29E5378}" type="slidenum">
              <a:rPr lang="en-GB" smtClean="0"/>
              <a:t>9</a:t>
            </a:fld>
            <a:endParaRPr lang="en-GB"/>
          </a:p>
        </p:txBody>
      </p:sp>
    </p:spTree>
    <p:extLst>
      <p:ext uri="{BB962C8B-B14F-4D97-AF65-F5344CB8AC3E}">
        <p14:creationId xmlns:p14="http://schemas.microsoft.com/office/powerpoint/2010/main" val="3434718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BA5FD3-49C0-4AEA-8999-0124F29E5378}" type="slidenum">
              <a:rPr lang="en-GB" smtClean="0"/>
              <a:t>15</a:t>
            </a:fld>
            <a:endParaRPr lang="en-GB"/>
          </a:p>
        </p:txBody>
      </p:sp>
    </p:spTree>
    <p:extLst>
      <p:ext uri="{BB962C8B-B14F-4D97-AF65-F5344CB8AC3E}">
        <p14:creationId xmlns:p14="http://schemas.microsoft.com/office/powerpoint/2010/main" val="57637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08/05/2019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08/05/2019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08/05/2019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08/05/2019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AC3C2-F98C-4BF8-B888-7EC14A1B533D}" type="datetimeFigureOut">
              <a:rPr lang="en-IE" smtClean="0"/>
              <a:t>08/05/2019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9A6AC3C2-F98C-4BF8-B888-7EC14A1B533D}" type="datetimeFigureOut">
              <a:rPr lang="en-IE" smtClean="0"/>
              <a:t>08/05/2019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9A6AC3C2-F98C-4BF8-B888-7EC14A1B533D}" type="datetimeFigureOut">
              <a:rPr lang="en-IE" smtClean="0"/>
              <a:t>08/05/2019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9A6AC3C2-F98C-4BF8-B888-7EC14A1B533D}" type="datetimeFigureOut">
              <a:rPr lang="en-IE" smtClean="0"/>
              <a:t>08/05/2019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AC3C2-F98C-4BF8-B888-7EC14A1B533D}" type="datetimeFigureOut">
              <a:rPr lang="en-IE" smtClean="0"/>
              <a:t>08/05/2019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AC3C2-F98C-4BF8-B888-7EC14A1B533D}" type="datetimeFigureOut">
              <a:rPr lang="en-IE" smtClean="0"/>
              <a:t>08/05/2019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AC3C2-F98C-4BF8-B888-7EC14A1B533D}" type="datetimeFigureOut">
              <a:rPr lang="en-IE" smtClean="0"/>
              <a:t>08/05/2019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AC3C2-F98C-4BF8-B888-7EC14A1B533D}" type="datetimeFigureOut">
              <a:rPr lang="en-IE" smtClean="0"/>
              <a:t>08/05/2019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50ADC-1AFE-4520-926D-3AE73777D684}"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Propositional Logic</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Exercises	</a:t>
            </a:r>
            <a:endParaRPr lang="en-IE" dirty="0"/>
          </a:p>
        </p:txBody>
      </p:sp>
      <p:sp>
        <p:nvSpPr>
          <p:cNvPr id="3" name="Content Placeholder 2"/>
          <p:cNvSpPr>
            <a:spLocks noGrp="1"/>
          </p:cNvSpPr>
          <p:nvPr>
            <p:ph idx="1"/>
          </p:nvPr>
        </p:nvSpPr>
        <p:spPr/>
        <p:txBody>
          <a:bodyPr/>
          <a:lstStyle/>
          <a:p>
            <a:pPr marL="514350" indent="-514350">
              <a:buAutoNum type="arabicPeriod"/>
            </a:pPr>
            <a:r>
              <a:rPr lang="en-IE" dirty="0" smtClean="0"/>
              <a:t>Use a truth table to verify that the following are equivalent formulas:</a:t>
            </a:r>
          </a:p>
          <a:p>
            <a:pPr marL="1314450" lvl="2" indent="-514350">
              <a:buAutoNum type="arabicPeriod"/>
            </a:pPr>
            <a:r>
              <a:rPr lang="en-IE" dirty="0" smtClean="0"/>
              <a:t> F </a:t>
            </a:r>
            <a:r>
              <a:rPr lang="en-IE" dirty="0" smtClean="0">
                <a:latin typeface="Cambria Math"/>
                <a:ea typeface="Cambria Math"/>
              </a:rPr>
              <a:t>⋀ (G ⋁ H) ∼(F ⋀ G) ⋁ (F ⋀ H)</a:t>
            </a:r>
          </a:p>
          <a:p>
            <a:pPr marL="1314450" lvl="2" indent="-514350">
              <a:buAutoNum type="arabicPeriod"/>
            </a:pPr>
            <a:r>
              <a:rPr lang="en-IE" dirty="0" smtClean="0"/>
              <a:t>F </a:t>
            </a:r>
            <a:r>
              <a:rPr lang="en-IE" dirty="0" smtClean="0">
                <a:latin typeface="Cambria Math"/>
                <a:ea typeface="Cambria Math"/>
              </a:rPr>
              <a:t>⋁ (G ⋀ H) ∼(F ⋁ G) ⋀ (F ⋁ H)</a:t>
            </a:r>
          </a:p>
          <a:p>
            <a:pPr marL="1314450" lvl="2" indent="-514350">
              <a:buNone/>
            </a:pPr>
            <a:r>
              <a:rPr lang="en-IE" u="sng" dirty="0" smtClean="0">
                <a:latin typeface="Cambria Math"/>
                <a:ea typeface="Cambria Math"/>
              </a:rPr>
              <a:t>De Morgan's Law</a:t>
            </a:r>
          </a:p>
          <a:p>
            <a:pPr marL="1314450" lvl="2" indent="-514350">
              <a:buNone/>
            </a:pPr>
            <a:r>
              <a:rPr lang="en-IE" dirty="0" smtClean="0">
                <a:latin typeface="Cambria Math"/>
                <a:ea typeface="Cambria Math"/>
              </a:rPr>
              <a:t>3.	⅂ (F ⋀ G)     ∼    ⅂F    ⋁   ⅂G</a:t>
            </a:r>
          </a:p>
          <a:p>
            <a:pPr marL="1314450" lvl="2" indent="-514350">
              <a:buNone/>
            </a:pPr>
            <a:r>
              <a:rPr lang="en-IE" dirty="0" smtClean="0">
                <a:latin typeface="Cambria Math"/>
                <a:ea typeface="Cambria Math"/>
              </a:rPr>
              <a:t>4.	⅂ (F ⋁ G)     ∼    ⅂F    ⋀   ⅂G</a:t>
            </a:r>
          </a:p>
          <a:p>
            <a:pPr marL="1314450" lvl="2" indent="-514350">
              <a:buAutoNum type="arabicPeriod"/>
            </a:pP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1052736"/>
          <a:ext cx="6707088" cy="4986640"/>
        </p:xfrm>
        <a:graphic>
          <a:graphicData uri="http://schemas.openxmlformats.org/drawingml/2006/table">
            <a:tbl>
              <a:tblPr firstRow="1" bandRow="1">
                <a:tableStyleId>{5C22544A-7EE6-4342-B048-85BDC9FD1C3A}</a:tableStyleId>
              </a:tblPr>
              <a:tblGrid>
                <a:gridCol w="360080">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gridCol w="352840">
                  <a:extLst>
                    <a:ext uri="{9D8B030D-6E8A-4147-A177-3AD203B41FA5}">
                      <a16:colId xmlns:a16="http://schemas.microsoft.com/office/drawing/2014/main" val="20002"/>
                    </a:ext>
                  </a:extLst>
                </a:gridCol>
                <a:gridCol w="910403">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r>
                        <a:rPr lang="en-IE" dirty="0" smtClean="0"/>
                        <a:t>H</a:t>
                      </a:r>
                      <a:endParaRPr lang="en-IE" dirty="0"/>
                    </a:p>
                  </a:txBody>
                  <a:tcPr/>
                </a:tc>
                <a:tc>
                  <a:txBody>
                    <a:bodyPr/>
                    <a:lstStyle/>
                    <a:p>
                      <a:r>
                        <a:rPr lang="en-IE" dirty="0" smtClean="0"/>
                        <a:t>(G </a:t>
                      </a:r>
                      <a:r>
                        <a:rPr lang="en-IE" dirty="0" smtClean="0">
                          <a:latin typeface="Cambria Math"/>
                          <a:ea typeface="Cambria Math"/>
                        </a:rPr>
                        <a:t>⋁ H)</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a:t>
                      </a:r>
                      <a:r>
                        <a:rPr lang="en-IE" dirty="0" smtClean="0">
                          <a:latin typeface="Cambria Math"/>
                          <a:ea typeface="Cambria Math"/>
                        </a:rPr>
                        <a:t>⋀</a:t>
                      </a:r>
                      <a:r>
                        <a:rPr lang="en-IE" dirty="0" smtClean="0"/>
                        <a:t>(G </a:t>
                      </a:r>
                      <a:r>
                        <a:rPr lang="en-IE" dirty="0" smtClean="0">
                          <a:latin typeface="Cambria Math"/>
                          <a:ea typeface="Cambria Math"/>
                        </a:rPr>
                        <a:t>⋁ H)</a:t>
                      </a:r>
                      <a:endParaRPr lang="en-IE" dirty="0" smtClean="0"/>
                    </a:p>
                    <a:p>
                      <a:endParaRPr lang="en-IE" dirty="0"/>
                    </a:p>
                  </a:txBody>
                  <a:tcPr/>
                </a:tc>
                <a:tc>
                  <a:txBody>
                    <a:bodyPr/>
                    <a:lstStyle/>
                    <a:p>
                      <a:r>
                        <a:rPr lang="en-IE" dirty="0" smtClean="0"/>
                        <a:t>(F </a:t>
                      </a:r>
                      <a:r>
                        <a:rPr lang="en-IE" dirty="0" smtClean="0">
                          <a:latin typeface="Cambria Math"/>
                          <a:ea typeface="Cambria Math"/>
                        </a:rPr>
                        <a:t>⋀</a:t>
                      </a:r>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latin typeface="+mn-lt"/>
                          <a:ea typeface="+mn-ea"/>
                        </a:rPr>
                        <a:t>H</a:t>
                      </a:r>
                      <a:r>
                        <a:rPr lang="en-IE" dirty="0" smtClean="0"/>
                        <a:t>)</a:t>
                      </a:r>
                    </a:p>
                    <a:p>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t>G)</a:t>
                      </a:r>
                      <a:r>
                        <a:rPr lang="en-IE" dirty="0" smtClean="0">
                          <a:latin typeface="Cambria Math"/>
                          <a:ea typeface="Cambria Math"/>
                        </a:rPr>
                        <a:t>⋁(</a:t>
                      </a:r>
                      <a:r>
                        <a:rPr lang="en-IE" dirty="0" smtClean="0"/>
                        <a:t>F </a:t>
                      </a:r>
                      <a:r>
                        <a:rPr lang="en-IE" dirty="0" smtClean="0">
                          <a:latin typeface="Cambria Math"/>
                          <a:ea typeface="Cambria Math"/>
                        </a:rPr>
                        <a:t>⋀</a:t>
                      </a:r>
                      <a:r>
                        <a:rPr lang="en-IE" dirty="0" smtClean="0">
                          <a:latin typeface="+mn-lt"/>
                          <a:ea typeface="+mn-ea"/>
                        </a:rPr>
                        <a:t>H</a:t>
                      </a:r>
                      <a:r>
                        <a:rPr lang="en-IE" dirty="0" smtClean="0"/>
                        <a:t>)</a:t>
                      </a:r>
                    </a:p>
                  </a:txBody>
                  <a:tcPr/>
                </a:tc>
                <a:extLst>
                  <a:ext uri="{0D108BD9-81ED-4DB2-BD59-A6C34878D82A}">
                    <a16:rowId xmlns:a16="http://schemas.microsoft.com/office/drawing/2014/main" val="10000"/>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1"/>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2"/>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3"/>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4"/>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5"/>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6"/>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7"/>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8"/>
                  </a:ext>
                </a:extLst>
              </a:tr>
            </a:tbl>
          </a:graphicData>
        </a:graphic>
      </p:graphicFrame>
      <p:cxnSp>
        <p:nvCxnSpPr>
          <p:cNvPr id="6" name="Straight Arrow Connector 5"/>
          <p:cNvCxnSpPr/>
          <p:nvPr/>
        </p:nvCxnSpPr>
        <p:spPr>
          <a:xfrm flipV="1">
            <a:off x="2915816"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8144"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(1)</a:t>
            </a:r>
            <a:endParaRPr lang="en-IE" dirty="0"/>
          </a:p>
        </p:txBody>
      </p:sp>
      <p:sp>
        <p:nvSpPr>
          <p:cNvPr id="9" name="Rectangle 8"/>
          <p:cNvSpPr/>
          <p:nvPr/>
        </p:nvSpPr>
        <p:spPr>
          <a:xfrm>
            <a:off x="683568" y="260648"/>
            <a:ext cx="4022255" cy="369332"/>
          </a:xfrm>
          <a:prstGeom prst="rect">
            <a:avLst/>
          </a:prstGeom>
        </p:spPr>
        <p:txBody>
          <a:bodyPr wrap="none">
            <a:spAutoFit/>
          </a:bodyPr>
          <a:lstStyle/>
          <a:p>
            <a:pPr marL="1314450" lvl="2" indent="-514350"/>
            <a:r>
              <a:rPr lang="en-IE" dirty="0" smtClean="0"/>
              <a:t>F </a:t>
            </a:r>
            <a:r>
              <a:rPr lang="en-IE" dirty="0" smtClean="0">
                <a:latin typeface="Cambria Math"/>
                <a:ea typeface="Cambria Math"/>
              </a:rPr>
              <a:t>⋀ (G ⋁ H) ∼(F ⋀ G) ⋁ (F ⋀ 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908720"/>
          <a:ext cx="6707088" cy="4986640"/>
        </p:xfrm>
        <a:graphic>
          <a:graphicData uri="http://schemas.openxmlformats.org/drawingml/2006/table">
            <a:tbl>
              <a:tblPr firstRow="1" bandRow="1">
                <a:tableStyleId>{5C22544A-7EE6-4342-B048-85BDC9FD1C3A}</a:tableStyleId>
              </a:tblPr>
              <a:tblGrid>
                <a:gridCol w="360080">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gridCol w="352840">
                  <a:extLst>
                    <a:ext uri="{9D8B030D-6E8A-4147-A177-3AD203B41FA5}">
                      <a16:colId xmlns:a16="http://schemas.microsoft.com/office/drawing/2014/main" val="20002"/>
                    </a:ext>
                  </a:extLst>
                </a:gridCol>
                <a:gridCol w="910403">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gridCol w="1656184">
                  <a:extLst>
                    <a:ext uri="{9D8B030D-6E8A-4147-A177-3AD203B41FA5}">
                      <a16:colId xmlns:a16="http://schemas.microsoft.com/office/drawing/2014/main" val="20007"/>
                    </a:ext>
                  </a:extLst>
                </a:gridCol>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r>
                        <a:rPr lang="en-IE" dirty="0" smtClean="0"/>
                        <a:t>H</a:t>
                      </a:r>
                      <a:endParaRPr lang="en-IE" dirty="0"/>
                    </a:p>
                  </a:txBody>
                  <a:tcPr/>
                </a:tc>
                <a:tc>
                  <a:txBody>
                    <a:bodyPr/>
                    <a:lstStyle/>
                    <a:p>
                      <a:r>
                        <a:rPr lang="en-IE" dirty="0" smtClean="0"/>
                        <a:t>(G </a:t>
                      </a:r>
                      <a:r>
                        <a:rPr lang="en-IE" dirty="0" smtClean="0">
                          <a:latin typeface="Cambria Math"/>
                          <a:ea typeface="Cambria Math"/>
                        </a:rPr>
                        <a:t>⋀H)</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a:t>
                      </a:r>
                      <a:r>
                        <a:rPr lang="en-IE" dirty="0" smtClean="0">
                          <a:latin typeface="Cambria Math"/>
                          <a:ea typeface="Cambria Math"/>
                        </a:rPr>
                        <a:t>⋁</a:t>
                      </a:r>
                      <a:r>
                        <a:rPr lang="en-IE" dirty="0" smtClean="0"/>
                        <a:t>(G </a:t>
                      </a:r>
                      <a:r>
                        <a:rPr lang="en-IE" dirty="0" smtClean="0">
                          <a:latin typeface="Cambria Math"/>
                          <a:ea typeface="Cambria Math"/>
                        </a:rPr>
                        <a:t>⋀H)</a:t>
                      </a:r>
                      <a:endParaRPr lang="en-IE" dirty="0" smtClean="0"/>
                    </a:p>
                    <a:p>
                      <a:endParaRPr lang="en-IE" dirty="0"/>
                    </a:p>
                  </a:txBody>
                  <a:tcPr/>
                </a:tc>
                <a:tc>
                  <a:txBody>
                    <a:bodyPr/>
                    <a:lstStyle/>
                    <a:p>
                      <a:r>
                        <a:rPr lang="en-IE" dirty="0" smtClean="0"/>
                        <a:t>(F </a:t>
                      </a:r>
                      <a:r>
                        <a:rPr lang="en-IE" dirty="0" smtClean="0">
                          <a:latin typeface="Cambria Math"/>
                          <a:ea typeface="Cambria Math"/>
                        </a:rPr>
                        <a:t>⋁</a:t>
                      </a:r>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latin typeface="+mn-lt"/>
                          <a:ea typeface="+mn-ea"/>
                        </a:rPr>
                        <a:t>H</a:t>
                      </a:r>
                      <a:r>
                        <a:rPr lang="en-IE" dirty="0" smtClean="0"/>
                        <a:t>)</a:t>
                      </a:r>
                    </a:p>
                    <a:p>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t>G)</a:t>
                      </a:r>
                      <a:r>
                        <a:rPr lang="en-IE" dirty="0" smtClean="0">
                          <a:latin typeface="Cambria Math"/>
                          <a:ea typeface="Cambria Math"/>
                        </a:rPr>
                        <a:t>⋀(</a:t>
                      </a:r>
                      <a:r>
                        <a:rPr lang="en-IE" dirty="0" smtClean="0"/>
                        <a:t>F </a:t>
                      </a:r>
                      <a:r>
                        <a:rPr lang="en-IE" dirty="0" smtClean="0">
                          <a:latin typeface="Cambria Math"/>
                          <a:ea typeface="Cambria Math"/>
                        </a:rPr>
                        <a:t>⋁</a:t>
                      </a:r>
                      <a:r>
                        <a:rPr lang="en-IE" dirty="0" smtClean="0">
                          <a:latin typeface="+mn-lt"/>
                          <a:ea typeface="+mn-ea"/>
                        </a:rPr>
                        <a:t>H</a:t>
                      </a:r>
                      <a:r>
                        <a:rPr lang="en-IE" dirty="0" smtClean="0"/>
                        <a:t>)</a:t>
                      </a:r>
                    </a:p>
                  </a:txBody>
                  <a:tcPr/>
                </a:tc>
                <a:extLst>
                  <a:ext uri="{0D108BD9-81ED-4DB2-BD59-A6C34878D82A}">
                    <a16:rowId xmlns:a16="http://schemas.microsoft.com/office/drawing/2014/main" val="10000"/>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1"/>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2"/>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3"/>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4"/>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5"/>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6"/>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7"/>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8"/>
                  </a:ext>
                </a:extLst>
              </a:tr>
            </a:tbl>
          </a:graphicData>
        </a:graphic>
      </p:graphicFrame>
      <p:cxnSp>
        <p:nvCxnSpPr>
          <p:cNvPr id="6" name="Straight Arrow Connector 5"/>
          <p:cNvCxnSpPr/>
          <p:nvPr/>
        </p:nvCxnSpPr>
        <p:spPr>
          <a:xfrm flipV="1">
            <a:off x="2915816" y="5949280"/>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8144"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(2)</a:t>
            </a:r>
            <a:endParaRPr lang="en-IE" dirty="0"/>
          </a:p>
        </p:txBody>
      </p:sp>
      <p:sp>
        <p:nvSpPr>
          <p:cNvPr id="10" name="Rectangle 9"/>
          <p:cNvSpPr/>
          <p:nvPr/>
        </p:nvSpPr>
        <p:spPr>
          <a:xfrm>
            <a:off x="683568" y="260648"/>
            <a:ext cx="4022255" cy="369332"/>
          </a:xfrm>
          <a:prstGeom prst="rect">
            <a:avLst/>
          </a:prstGeom>
        </p:spPr>
        <p:txBody>
          <a:bodyPr wrap="none">
            <a:spAutoFit/>
          </a:bodyPr>
          <a:lstStyle/>
          <a:p>
            <a:pPr marL="1314450" lvl="2" indent="-514350"/>
            <a:r>
              <a:rPr lang="en-IE" dirty="0" smtClean="0"/>
              <a:t>F </a:t>
            </a:r>
            <a:r>
              <a:rPr lang="en-IE" dirty="0" smtClean="0">
                <a:latin typeface="Cambria Math"/>
                <a:ea typeface="Cambria Math"/>
              </a:rPr>
              <a:t>⋁ (G ⋀ H) ∼(F ⋁ G) ⋀ (F ⋁ 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764704"/>
          <a:ext cx="4698063" cy="4986640"/>
        </p:xfrm>
        <a:graphic>
          <a:graphicData uri="http://schemas.openxmlformats.org/drawingml/2006/table">
            <a:tbl>
              <a:tblPr firstRow="1" bandRow="1">
                <a:tableStyleId>{5C22544A-7EE6-4342-B048-85BDC9FD1C3A}</a:tableStyleId>
              </a:tblPr>
              <a:tblGrid>
                <a:gridCol w="301629">
                  <a:extLst>
                    <a:ext uri="{9D8B030D-6E8A-4147-A177-3AD203B41FA5}">
                      <a16:colId xmlns:a16="http://schemas.microsoft.com/office/drawing/2014/main" val="20000"/>
                    </a:ext>
                  </a:extLst>
                </a:gridCol>
                <a:gridCol w="337788">
                  <a:extLst>
                    <a:ext uri="{9D8B030D-6E8A-4147-A177-3AD203B41FA5}">
                      <a16:colId xmlns:a16="http://schemas.microsoft.com/office/drawing/2014/main" val="20001"/>
                    </a:ext>
                  </a:extLst>
                </a:gridCol>
                <a:gridCol w="883095">
                  <a:extLst>
                    <a:ext uri="{9D8B030D-6E8A-4147-A177-3AD203B41FA5}">
                      <a16:colId xmlns:a16="http://schemas.microsoft.com/office/drawing/2014/main" val="20002"/>
                    </a:ext>
                  </a:extLst>
                </a:gridCol>
                <a:gridCol w="910387">
                  <a:extLst>
                    <a:ext uri="{9D8B030D-6E8A-4147-A177-3AD203B41FA5}">
                      <a16:colId xmlns:a16="http://schemas.microsoft.com/office/drawing/2014/main" val="20003"/>
                    </a:ext>
                  </a:extLst>
                </a:gridCol>
                <a:gridCol w="529773">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87319">
                  <a:extLst>
                    <a:ext uri="{9D8B030D-6E8A-4147-A177-3AD203B41FA5}">
                      <a16:colId xmlns:a16="http://schemas.microsoft.com/office/drawing/2014/main" val="20006"/>
                    </a:ext>
                  </a:extLst>
                </a:gridCol>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⋀G)</a:t>
                      </a:r>
                      <a:endParaRPr lang="en-IE" dirty="0" smtClean="0"/>
                    </a:p>
                    <a:p>
                      <a:endParaRPr lang="en-IE" dirty="0"/>
                    </a:p>
                  </a:txBody>
                  <a:tcPr/>
                </a:tc>
                <a:tc>
                  <a:txBody>
                    <a:bodyPr/>
                    <a:lstStyle/>
                    <a:p>
                      <a:r>
                        <a:rPr lang="en-IE" dirty="0" smtClean="0">
                          <a:latin typeface="Cambria Math"/>
                          <a:ea typeface="Cambria Math"/>
                        </a:rPr>
                        <a:t>⅂</a:t>
                      </a:r>
                      <a:r>
                        <a:rPr lang="en-IE" dirty="0" smtClean="0"/>
                        <a:t>(F </a:t>
                      </a:r>
                      <a:r>
                        <a:rPr lang="en-IE" dirty="0" smtClean="0">
                          <a:latin typeface="Cambria Math"/>
                          <a:ea typeface="Cambria Math"/>
                        </a:rPr>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p>
                    <a:p>
                      <a:endParaRPr lang="en-IE" dirty="0"/>
                    </a:p>
                  </a:txBody>
                  <a:tcPr/>
                </a:tc>
                <a:tc>
                  <a:txBody>
                    <a:bodyPr/>
                    <a:lstStyle/>
                    <a:p>
                      <a:r>
                        <a:rPr lang="en-IE" dirty="0" smtClean="0">
                          <a:latin typeface="Cambria Math"/>
                          <a:ea typeface="Cambria Math"/>
                        </a:rPr>
                        <a:t>⅂</a:t>
                      </a:r>
                      <a:r>
                        <a:rPr lang="en-IE" dirty="0" smtClean="0">
                          <a:latin typeface="+mn-lt"/>
                          <a:ea typeface="+mn-ea"/>
                        </a:rPr>
                        <a:t>G</a:t>
                      </a:r>
                      <a:r>
                        <a:rPr lang="en-IE" dirty="0" smtClean="0"/>
                        <a:t>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r>
                        <a:rPr lang="en-IE" baseline="0" dirty="0" smtClean="0"/>
                        <a:t> </a:t>
                      </a:r>
                      <a:r>
                        <a:rPr lang="en-IE" dirty="0" smtClean="0">
                          <a:latin typeface="Cambria Math"/>
                          <a:ea typeface="Cambria Math"/>
                        </a:rPr>
                        <a:t>⋁ ⅂</a:t>
                      </a:r>
                      <a:r>
                        <a:rPr lang="en-IE" dirty="0" smtClean="0">
                          <a:latin typeface="+mn-lt"/>
                          <a:ea typeface="+mn-ea"/>
                        </a:rPr>
                        <a:t>G</a:t>
                      </a:r>
                      <a:endParaRPr lang="en-IE" dirty="0" smtClean="0"/>
                    </a:p>
                    <a:p>
                      <a:endParaRPr lang="en-IE" dirty="0"/>
                    </a:p>
                  </a:txBody>
                  <a:tcPr/>
                </a:tc>
                <a:extLst>
                  <a:ext uri="{0D108BD9-81ED-4DB2-BD59-A6C34878D82A}">
                    <a16:rowId xmlns:a16="http://schemas.microsoft.com/office/drawing/2014/main" val="10000"/>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1"/>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2"/>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3"/>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4"/>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5"/>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6"/>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7"/>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8"/>
                  </a:ext>
                </a:extLst>
              </a:tr>
            </a:tbl>
          </a:graphicData>
        </a:graphic>
      </p:graphicFrame>
      <p:cxnSp>
        <p:nvCxnSpPr>
          <p:cNvPr id="6" name="Straight Arrow Connector 5"/>
          <p:cNvCxnSpPr/>
          <p:nvPr/>
        </p:nvCxnSpPr>
        <p:spPr>
          <a:xfrm flipV="1">
            <a:off x="2339752"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27984"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(3)</a:t>
            </a:r>
            <a:endParaRPr lang="en-IE" dirty="0"/>
          </a:p>
        </p:txBody>
      </p:sp>
      <p:sp>
        <p:nvSpPr>
          <p:cNvPr id="9" name="Rectangle 8"/>
          <p:cNvSpPr/>
          <p:nvPr/>
        </p:nvSpPr>
        <p:spPr>
          <a:xfrm>
            <a:off x="611560" y="260648"/>
            <a:ext cx="3240360" cy="369332"/>
          </a:xfrm>
          <a:prstGeom prst="rect">
            <a:avLst/>
          </a:prstGeom>
        </p:spPr>
        <p:txBody>
          <a:bodyPr wrap="square">
            <a:spAutoFit/>
          </a:bodyPr>
          <a:lstStyle/>
          <a:p>
            <a:r>
              <a:rPr lang="en-IE" dirty="0" smtClean="0">
                <a:latin typeface="Cambria Math"/>
                <a:ea typeface="Cambria Math"/>
              </a:rPr>
              <a:t>⅂ (F ⋀ G)     ∼    ⅂F    ⋁   ⅂G</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764704"/>
          <a:ext cx="4698063" cy="4986640"/>
        </p:xfrm>
        <a:graphic>
          <a:graphicData uri="http://schemas.openxmlformats.org/drawingml/2006/table">
            <a:tbl>
              <a:tblPr firstRow="1" bandRow="1">
                <a:tableStyleId>{5C22544A-7EE6-4342-B048-85BDC9FD1C3A}</a:tableStyleId>
              </a:tblPr>
              <a:tblGrid>
                <a:gridCol w="301629">
                  <a:extLst>
                    <a:ext uri="{9D8B030D-6E8A-4147-A177-3AD203B41FA5}">
                      <a16:colId xmlns:a16="http://schemas.microsoft.com/office/drawing/2014/main" val="20000"/>
                    </a:ext>
                  </a:extLst>
                </a:gridCol>
                <a:gridCol w="337788">
                  <a:extLst>
                    <a:ext uri="{9D8B030D-6E8A-4147-A177-3AD203B41FA5}">
                      <a16:colId xmlns:a16="http://schemas.microsoft.com/office/drawing/2014/main" val="20001"/>
                    </a:ext>
                  </a:extLst>
                </a:gridCol>
                <a:gridCol w="883095">
                  <a:extLst>
                    <a:ext uri="{9D8B030D-6E8A-4147-A177-3AD203B41FA5}">
                      <a16:colId xmlns:a16="http://schemas.microsoft.com/office/drawing/2014/main" val="20002"/>
                    </a:ext>
                  </a:extLst>
                </a:gridCol>
                <a:gridCol w="910387">
                  <a:extLst>
                    <a:ext uri="{9D8B030D-6E8A-4147-A177-3AD203B41FA5}">
                      <a16:colId xmlns:a16="http://schemas.microsoft.com/office/drawing/2014/main" val="20003"/>
                    </a:ext>
                  </a:extLst>
                </a:gridCol>
                <a:gridCol w="529773">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87319">
                  <a:extLst>
                    <a:ext uri="{9D8B030D-6E8A-4147-A177-3AD203B41FA5}">
                      <a16:colId xmlns:a16="http://schemas.microsoft.com/office/drawing/2014/main" val="20006"/>
                    </a:ext>
                  </a:extLst>
                </a:gridCol>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⋁G)</a:t>
                      </a:r>
                      <a:endParaRPr lang="en-IE" dirty="0" smtClean="0"/>
                    </a:p>
                    <a:p>
                      <a:endParaRPr lang="en-IE" dirty="0"/>
                    </a:p>
                  </a:txBody>
                  <a:tcPr/>
                </a:tc>
                <a:tc>
                  <a:txBody>
                    <a:bodyPr/>
                    <a:lstStyle/>
                    <a:p>
                      <a:r>
                        <a:rPr lang="en-IE" dirty="0" smtClean="0">
                          <a:latin typeface="Cambria Math"/>
                          <a:ea typeface="Cambria Math"/>
                        </a:rPr>
                        <a:t>⅂</a:t>
                      </a:r>
                      <a:r>
                        <a:rPr lang="en-IE" dirty="0" smtClean="0"/>
                        <a:t>(F </a:t>
                      </a:r>
                      <a:r>
                        <a:rPr lang="en-IE" dirty="0" smtClean="0">
                          <a:latin typeface="Cambria Math"/>
                          <a:ea typeface="Cambria Math"/>
                        </a:rPr>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p>
                    <a:p>
                      <a:endParaRPr lang="en-IE" dirty="0"/>
                    </a:p>
                  </a:txBody>
                  <a:tcPr/>
                </a:tc>
                <a:tc>
                  <a:txBody>
                    <a:bodyPr/>
                    <a:lstStyle/>
                    <a:p>
                      <a:r>
                        <a:rPr lang="en-IE" dirty="0" smtClean="0">
                          <a:latin typeface="Cambria Math"/>
                          <a:ea typeface="Cambria Math"/>
                        </a:rPr>
                        <a:t>⅂</a:t>
                      </a:r>
                      <a:r>
                        <a:rPr lang="en-IE" dirty="0" smtClean="0">
                          <a:latin typeface="+mn-lt"/>
                          <a:ea typeface="+mn-ea"/>
                        </a:rPr>
                        <a:t>G</a:t>
                      </a:r>
                      <a:r>
                        <a:rPr lang="en-IE" dirty="0" smtClean="0"/>
                        <a:t>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r>
                        <a:rPr lang="en-IE" baseline="0" dirty="0" smtClean="0"/>
                        <a:t> </a:t>
                      </a:r>
                      <a:r>
                        <a:rPr lang="en-IE" dirty="0" smtClean="0">
                          <a:latin typeface="Cambria Math"/>
                          <a:ea typeface="Cambria Math"/>
                        </a:rPr>
                        <a:t>⋁ ⅂</a:t>
                      </a:r>
                      <a:r>
                        <a:rPr lang="en-IE" dirty="0" smtClean="0">
                          <a:latin typeface="+mn-lt"/>
                          <a:ea typeface="+mn-ea"/>
                        </a:rPr>
                        <a:t>G</a:t>
                      </a:r>
                      <a:endParaRPr lang="en-IE" dirty="0" smtClean="0"/>
                    </a:p>
                    <a:p>
                      <a:endParaRPr lang="en-IE" dirty="0"/>
                    </a:p>
                  </a:txBody>
                  <a:tcPr/>
                </a:tc>
                <a:extLst>
                  <a:ext uri="{0D108BD9-81ED-4DB2-BD59-A6C34878D82A}">
                    <a16:rowId xmlns:a16="http://schemas.microsoft.com/office/drawing/2014/main" val="10000"/>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1"/>
                  </a:ext>
                </a:extLst>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extLst>
                  <a:ext uri="{0D108BD9-81ED-4DB2-BD59-A6C34878D82A}">
                    <a16:rowId xmlns:a16="http://schemas.microsoft.com/office/drawing/2014/main" val="10002"/>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3"/>
                  </a:ext>
                </a:extLst>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4"/>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5"/>
                  </a:ext>
                </a:extLst>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6"/>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7"/>
                  </a:ext>
                </a:extLst>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8"/>
                  </a:ext>
                </a:extLst>
              </a:tr>
            </a:tbl>
          </a:graphicData>
        </a:graphic>
      </p:graphicFrame>
      <p:cxnSp>
        <p:nvCxnSpPr>
          <p:cNvPr id="6" name="Straight Arrow Connector 5"/>
          <p:cNvCxnSpPr/>
          <p:nvPr/>
        </p:nvCxnSpPr>
        <p:spPr>
          <a:xfrm flipV="1">
            <a:off x="2339752"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27984"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(4)</a:t>
            </a:r>
            <a:endParaRPr lang="en-IE" dirty="0"/>
          </a:p>
        </p:txBody>
      </p:sp>
      <p:sp>
        <p:nvSpPr>
          <p:cNvPr id="9" name="Rectangle 8"/>
          <p:cNvSpPr/>
          <p:nvPr/>
        </p:nvSpPr>
        <p:spPr>
          <a:xfrm>
            <a:off x="611560" y="260648"/>
            <a:ext cx="3240360" cy="369332"/>
          </a:xfrm>
          <a:prstGeom prst="rect">
            <a:avLst/>
          </a:prstGeom>
        </p:spPr>
        <p:txBody>
          <a:bodyPr wrap="square">
            <a:spAutoFit/>
          </a:bodyPr>
          <a:lstStyle/>
          <a:p>
            <a:r>
              <a:rPr lang="en-IE" dirty="0" smtClean="0">
                <a:latin typeface="Cambria Math"/>
                <a:ea typeface="Cambria Math"/>
              </a:rPr>
              <a:t>⅂ (F ⋁ G)     ∼    ⅂F    ⋀   ⅂G</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229600" cy="4525963"/>
          </a:xfrm>
        </p:spPr>
        <p:txBody>
          <a:bodyPr>
            <a:normAutofit/>
          </a:bodyPr>
          <a:lstStyle/>
          <a:p>
            <a:pPr marL="0" indent="0">
              <a:buNone/>
            </a:pPr>
            <a:r>
              <a:rPr lang="en-IE" sz="2000" u="sng" dirty="0" smtClean="0"/>
              <a:t>Exercise</a:t>
            </a:r>
            <a:r>
              <a:rPr lang="en-IE" sz="2000" dirty="0" smtClean="0"/>
              <a:t>: Construct truth tables for the following propositions:</a:t>
            </a:r>
            <a:endParaRPr lang="en-IE" sz="2000" dirty="0"/>
          </a:p>
        </p:txBody>
      </p:sp>
      <p:pic>
        <p:nvPicPr>
          <p:cNvPr id="4" name="Picture 3"/>
          <p:cNvPicPr>
            <a:picLocks noChangeAspect="1"/>
          </p:cNvPicPr>
          <p:nvPr/>
        </p:nvPicPr>
        <p:blipFill rotWithShape="1">
          <a:blip r:embed="rId3"/>
          <a:srcRect l="46725" t="11761" r="41725" b="29440"/>
          <a:stretch/>
        </p:blipFill>
        <p:spPr>
          <a:xfrm>
            <a:off x="2699792" y="908719"/>
            <a:ext cx="1872208" cy="5957025"/>
          </a:xfrm>
          <a:prstGeom prst="rect">
            <a:avLst/>
          </a:prstGeom>
        </p:spPr>
      </p:pic>
    </p:spTree>
    <p:extLst>
      <p:ext uri="{BB962C8B-B14F-4D97-AF65-F5344CB8AC3E}">
        <p14:creationId xmlns:p14="http://schemas.microsoft.com/office/powerpoint/2010/main" val="124619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E" dirty="0" smtClean="0"/>
              <a:t>Logic is the study of reasoning. The British mathematician George Boole (1815-1864) is the man who made logic mathematical. Logic can be used in programming and it be applied to the analysis and automation of reasoning about software and hardware. This is why it is considered a part of theoretical computer science. Since reasoning plays an important role in intelligent behaviour, logic is closely related to artificial intelligence. </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Truth Tables</a:t>
            </a:r>
            <a:endParaRPr lang="en-IE" dirty="0"/>
          </a:p>
        </p:txBody>
      </p:sp>
      <p:sp>
        <p:nvSpPr>
          <p:cNvPr id="5" name="Content Placeholder 4"/>
          <p:cNvSpPr>
            <a:spLocks noGrp="1"/>
          </p:cNvSpPr>
          <p:nvPr>
            <p:ph idx="1"/>
          </p:nvPr>
        </p:nvSpPr>
        <p:spPr/>
        <p:txBody>
          <a:bodyPr/>
          <a:lstStyle/>
          <a:p>
            <a:pPr marL="0" indent="0">
              <a:buNone/>
            </a:pPr>
            <a:r>
              <a:rPr lang="en-IE" dirty="0" smtClean="0"/>
              <a:t>The goal of this section is to understand both mathematical conventions and the basics of mathematical reasoning. We will learn how to think and write like a mathematician and we drop some formalisation until we familiarise ourselves with convention. For a given statement P, we will look at the possible truth values of P. Namely, either P is True or P is False.</a:t>
            </a:r>
            <a:endParaRPr lang="en-IE" dirty="0"/>
          </a:p>
        </p:txBody>
      </p:sp>
    </p:spTree>
    <p:extLst>
      <p:ext uri="{BB962C8B-B14F-4D97-AF65-F5344CB8AC3E}">
        <p14:creationId xmlns:p14="http://schemas.microsoft.com/office/powerpoint/2010/main" val="99778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9399" t="27720" r="28601" b="23561"/>
          <a:stretch/>
        </p:blipFill>
        <p:spPr>
          <a:xfrm>
            <a:off x="467544" y="260648"/>
            <a:ext cx="7747068" cy="5616624"/>
          </a:xfrm>
          <a:prstGeom prst="rect">
            <a:avLst/>
          </a:prstGeom>
        </p:spPr>
      </p:pic>
    </p:spTree>
    <p:extLst>
      <p:ext uri="{BB962C8B-B14F-4D97-AF65-F5344CB8AC3E}">
        <p14:creationId xmlns:p14="http://schemas.microsoft.com/office/powerpoint/2010/main" val="228394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9399" t="8400" r="29126" b="56321"/>
          <a:stretch/>
        </p:blipFill>
        <p:spPr>
          <a:xfrm>
            <a:off x="611560" y="476672"/>
            <a:ext cx="7720286" cy="4104456"/>
          </a:xfrm>
          <a:prstGeom prst="rect">
            <a:avLst/>
          </a:prstGeom>
        </p:spPr>
      </p:pic>
    </p:spTree>
    <p:extLst>
      <p:ext uri="{BB962C8B-B14F-4D97-AF65-F5344CB8AC3E}">
        <p14:creationId xmlns:p14="http://schemas.microsoft.com/office/powerpoint/2010/main" val="279077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8349" t="10919" r="25131" b="26921"/>
          <a:stretch/>
        </p:blipFill>
        <p:spPr>
          <a:xfrm>
            <a:off x="323528" y="332656"/>
            <a:ext cx="7272808" cy="6073654"/>
          </a:xfrm>
          <a:prstGeom prst="rect">
            <a:avLst/>
          </a:prstGeom>
        </p:spPr>
      </p:pic>
    </p:spTree>
    <p:extLst>
      <p:ext uri="{BB962C8B-B14F-4D97-AF65-F5344CB8AC3E}">
        <p14:creationId xmlns:p14="http://schemas.microsoft.com/office/powerpoint/2010/main" val="25389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9399" t="28559" r="27551" b="46241"/>
          <a:stretch/>
        </p:blipFill>
        <p:spPr>
          <a:xfrm>
            <a:off x="395535" y="332656"/>
            <a:ext cx="6840761" cy="2502717"/>
          </a:xfrm>
          <a:prstGeom prst="rect">
            <a:avLst/>
          </a:prstGeom>
        </p:spPr>
      </p:pic>
      <p:pic>
        <p:nvPicPr>
          <p:cNvPr id="3" name="Picture 2"/>
          <p:cNvPicPr>
            <a:picLocks noChangeAspect="1"/>
          </p:cNvPicPr>
          <p:nvPr/>
        </p:nvPicPr>
        <p:blipFill rotWithShape="1">
          <a:blip r:embed="rId4"/>
          <a:srcRect l="28874" t="31666" r="30693" b="28015"/>
          <a:stretch/>
        </p:blipFill>
        <p:spPr>
          <a:xfrm>
            <a:off x="539551" y="2826348"/>
            <a:ext cx="6050509" cy="3771003"/>
          </a:xfrm>
          <a:prstGeom prst="rect">
            <a:avLst/>
          </a:prstGeom>
        </p:spPr>
      </p:pic>
    </p:spTree>
    <p:extLst>
      <p:ext uri="{BB962C8B-B14F-4D97-AF65-F5344CB8AC3E}">
        <p14:creationId xmlns:p14="http://schemas.microsoft.com/office/powerpoint/2010/main" val="272849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9399" t="26560" r="28076" b="41840"/>
          <a:stretch/>
        </p:blipFill>
        <p:spPr>
          <a:xfrm>
            <a:off x="395535" y="404664"/>
            <a:ext cx="7442033" cy="3456384"/>
          </a:xfrm>
          <a:prstGeom prst="rect">
            <a:avLst/>
          </a:prstGeom>
        </p:spPr>
      </p:pic>
    </p:spTree>
    <p:extLst>
      <p:ext uri="{BB962C8B-B14F-4D97-AF65-F5344CB8AC3E}">
        <p14:creationId xmlns:p14="http://schemas.microsoft.com/office/powerpoint/2010/main" val="374871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9925" t="26040" r="29651" b="63040"/>
          <a:stretch/>
        </p:blipFill>
        <p:spPr>
          <a:xfrm>
            <a:off x="611560" y="404664"/>
            <a:ext cx="6840760" cy="1154933"/>
          </a:xfrm>
          <a:prstGeom prst="rect">
            <a:avLst/>
          </a:prstGeom>
        </p:spPr>
      </p:pic>
      <p:pic>
        <p:nvPicPr>
          <p:cNvPr id="3" name="Picture 2"/>
          <p:cNvPicPr>
            <a:picLocks noChangeAspect="1"/>
          </p:cNvPicPr>
          <p:nvPr/>
        </p:nvPicPr>
        <p:blipFill rotWithShape="1">
          <a:blip r:embed="rId4"/>
          <a:srcRect l="28349" t="18479" r="28076" b="29080"/>
          <a:stretch/>
        </p:blipFill>
        <p:spPr>
          <a:xfrm>
            <a:off x="827584" y="1700807"/>
            <a:ext cx="6408712" cy="4820399"/>
          </a:xfrm>
          <a:prstGeom prst="rect">
            <a:avLst/>
          </a:prstGeom>
        </p:spPr>
      </p:pic>
    </p:spTree>
    <p:extLst>
      <p:ext uri="{BB962C8B-B14F-4D97-AF65-F5344CB8AC3E}">
        <p14:creationId xmlns:p14="http://schemas.microsoft.com/office/powerpoint/2010/main" val="3923189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652</Words>
  <Application>Microsoft Office PowerPoint</Application>
  <PresentationFormat>On-screen Show (4:3)</PresentationFormat>
  <Paragraphs>295</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Office Theme</vt:lpstr>
      <vt:lpstr>Propositional Logic</vt:lpstr>
      <vt:lpstr>PowerPoint Presentation</vt:lpstr>
      <vt:lpstr>Truth Tables</vt:lpstr>
      <vt:lpstr>PowerPoint Presentation</vt:lpstr>
      <vt:lpstr>PowerPoint Presentation</vt:lpstr>
      <vt:lpstr>PowerPoint Presentation</vt:lpstr>
      <vt:lpstr>PowerPoint Presentation</vt:lpstr>
      <vt:lpstr>PowerPoint Presentation</vt:lpstr>
      <vt:lpstr>PowerPoint Presentation</vt:lpstr>
      <vt:lpstr>Exercises </vt:lpstr>
      <vt:lpstr>PowerPoint Presentation</vt:lpstr>
      <vt:lpstr>PowerPoint Presentation</vt:lpstr>
      <vt:lpstr>PowerPoint Presentation</vt:lpstr>
      <vt:lpstr>PowerPoint Presentation</vt:lpstr>
      <vt:lpstr>PowerPoint Presentation</vt:lpstr>
    </vt:vector>
  </TitlesOfParts>
  <Company>DIT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blathnaid.sheridan</dc:creator>
  <cp:lastModifiedBy>Administrator</cp:lastModifiedBy>
  <cp:revision>10</cp:revision>
  <dcterms:created xsi:type="dcterms:W3CDTF">2013-11-13T08:45:28Z</dcterms:created>
  <dcterms:modified xsi:type="dcterms:W3CDTF">2019-05-08T13:01:34Z</dcterms:modified>
</cp:coreProperties>
</file>